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Kubernetes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Introduction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2DDF-1D14-4519-B9EE-3FE19400478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C195F2D-2810-4F8F-93B7-E93AD74E35B3}"/>
              </a:ext>
            </a:extLst>
          </p:cNvPr>
          <p:cNvSpPr>
            <a:spLocks noGrp="1"/>
          </p:cNvSpPr>
          <p:nvPr>
            <p:ph idx="1"/>
          </p:nvPr>
        </p:nvSpPr>
        <p:spPr/>
        <p:txBody>
          <a:bodyPr/>
          <a:lstStyle/>
          <a:p>
            <a:pPr marL="0" indent="0">
              <a:buNone/>
            </a:pPr>
            <a:r>
              <a:rPr lang="en-US" dirty="0"/>
              <a:t>Kubernetes is an open source orchestrator for deploying containerized applications. It provides the software necessary to successfully build and deploy reliable, scalable distributed systems.</a:t>
            </a:r>
          </a:p>
          <a:p>
            <a:pPr marL="0" indent="0">
              <a:buNone/>
            </a:pPr>
            <a:r>
              <a:rPr lang="en-US" dirty="0"/>
              <a:t>Services are delivered over the network via APIs. These APIs are often delivered by a distributed system, connected via the network and coordinating their actions via network communication. Because we rely on these APIs increasingly for all aspects of our daily lives, these systems must be highly reliable. They cannot fail, even if a part of the system crashes or otherwise fails. Likewise, they must maintain availability even during software rollouts or other maintenance events. Finally, because more and more of the world is coming online and using such services, they must be highly scalable so that they can grow their capacity to keep up with ever-increasing usage without radical redesign of the distributed system that implements the services.</a:t>
            </a:r>
          </a:p>
          <a:p>
            <a:pPr marL="0" indent="0">
              <a:buNone/>
            </a:pPr>
            <a:endParaRPr lang="en-IN" dirty="0"/>
          </a:p>
        </p:txBody>
      </p:sp>
    </p:spTree>
    <p:extLst>
      <p:ext uri="{BB962C8B-B14F-4D97-AF65-F5344CB8AC3E}">
        <p14:creationId xmlns:p14="http://schemas.microsoft.com/office/powerpoint/2010/main" val="258573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A49F-1D1F-4A35-BF9E-D88D563C0DE6}"/>
              </a:ext>
            </a:extLst>
          </p:cNvPr>
          <p:cNvSpPr>
            <a:spLocks noGrp="1"/>
          </p:cNvSpPr>
          <p:nvPr>
            <p:ph type="title"/>
          </p:nvPr>
        </p:nvSpPr>
        <p:spPr/>
        <p:txBody>
          <a:bodyPr/>
          <a:lstStyle/>
          <a:p>
            <a:r>
              <a:rPr lang="en-IN" dirty="0"/>
              <a:t>Reasons to use container API</a:t>
            </a:r>
          </a:p>
        </p:txBody>
      </p:sp>
      <p:sp>
        <p:nvSpPr>
          <p:cNvPr id="3" name="Content Placeholder 2">
            <a:extLst>
              <a:ext uri="{FF2B5EF4-FFF2-40B4-BE49-F238E27FC236}">
                <a16:creationId xmlns:a16="http://schemas.microsoft.com/office/drawing/2014/main" id="{7304A592-68F2-4E00-B95E-D40532CEE530}"/>
              </a:ext>
            </a:extLst>
          </p:cNvPr>
          <p:cNvSpPr>
            <a:spLocks noGrp="1"/>
          </p:cNvSpPr>
          <p:nvPr>
            <p:ph idx="1"/>
          </p:nvPr>
        </p:nvSpPr>
        <p:spPr/>
        <p:txBody>
          <a:bodyPr/>
          <a:lstStyle/>
          <a:p>
            <a:pPr marL="0" indent="0">
              <a:buNone/>
            </a:pPr>
            <a:r>
              <a:rPr lang="en-IN" dirty="0"/>
              <a:t>There are four primary benefits of using container based solutions,</a:t>
            </a:r>
          </a:p>
          <a:p>
            <a:r>
              <a:rPr lang="en-US" dirty="0"/>
              <a:t>Velocity</a:t>
            </a:r>
          </a:p>
          <a:p>
            <a:r>
              <a:rPr lang="en-US" dirty="0"/>
              <a:t>Scaling (of both software and teams)</a:t>
            </a:r>
          </a:p>
          <a:p>
            <a:r>
              <a:rPr lang="en-US" dirty="0"/>
              <a:t>Abstracting your infrastructure</a:t>
            </a:r>
          </a:p>
          <a:p>
            <a:r>
              <a:rPr lang="en-US" dirty="0"/>
              <a:t>Efficiency</a:t>
            </a:r>
            <a:endParaRPr lang="en-IN" dirty="0"/>
          </a:p>
        </p:txBody>
      </p:sp>
    </p:spTree>
    <p:extLst>
      <p:ext uri="{BB962C8B-B14F-4D97-AF65-F5344CB8AC3E}">
        <p14:creationId xmlns:p14="http://schemas.microsoft.com/office/powerpoint/2010/main" val="332232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8AF7-07AA-4D75-AAF1-D15D17A25D42}"/>
              </a:ext>
            </a:extLst>
          </p:cNvPr>
          <p:cNvSpPr>
            <a:spLocks noGrp="1"/>
          </p:cNvSpPr>
          <p:nvPr>
            <p:ph type="title"/>
          </p:nvPr>
        </p:nvSpPr>
        <p:spPr/>
        <p:txBody>
          <a:bodyPr/>
          <a:lstStyle/>
          <a:p>
            <a:r>
              <a:rPr lang="en-IN" dirty="0"/>
              <a:t>Velocity</a:t>
            </a:r>
          </a:p>
        </p:txBody>
      </p:sp>
      <p:sp>
        <p:nvSpPr>
          <p:cNvPr id="3" name="Content Placeholder 2">
            <a:extLst>
              <a:ext uri="{FF2B5EF4-FFF2-40B4-BE49-F238E27FC236}">
                <a16:creationId xmlns:a16="http://schemas.microsoft.com/office/drawing/2014/main" id="{8C75A5CC-931D-4A4A-9F16-F2AC810C5CCD}"/>
              </a:ext>
            </a:extLst>
          </p:cNvPr>
          <p:cNvSpPr>
            <a:spLocks noGrp="1"/>
          </p:cNvSpPr>
          <p:nvPr>
            <p:ph idx="1"/>
          </p:nvPr>
        </p:nvSpPr>
        <p:spPr/>
        <p:txBody>
          <a:bodyPr/>
          <a:lstStyle/>
          <a:p>
            <a:pPr marL="0" indent="0">
              <a:buNone/>
            </a:pPr>
            <a:r>
              <a:rPr lang="en-US" dirty="0"/>
              <a:t>Velocity is measured in terms of the number of things you can ship while maintaining a highly available service. Containers and Kubernetes can provide the tools that you need to move quickly, while staying available</a:t>
            </a:r>
          </a:p>
          <a:p>
            <a:pPr marL="0" indent="0">
              <a:buNone/>
            </a:pPr>
            <a:r>
              <a:rPr lang="en-US" dirty="0"/>
              <a:t>The core concepts that enable this are </a:t>
            </a:r>
            <a:r>
              <a:rPr lang="en-US" b="1" dirty="0"/>
              <a:t>immutability, declarative configuration, and online self-healing systems</a:t>
            </a:r>
            <a:r>
              <a:rPr lang="en-US" dirty="0"/>
              <a:t>.</a:t>
            </a:r>
            <a:endParaRPr lang="en-IN" dirty="0"/>
          </a:p>
        </p:txBody>
      </p:sp>
    </p:spTree>
    <p:extLst>
      <p:ext uri="{BB962C8B-B14F-4D97-AF65-F5344CB8AC3E}">
        <p14:creationId xmlns:p14="http://schemas.microsoft.com/office/powerpoint/2010/main" val="192299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E3F2-DB9F-4E6C-95DE-73E8882D5E4F}"/>
              </a:ext>
            </a:extLst>
          </p:cNvPr>
          <p:cNvSpPr>
            <a:spLocks noGrp="1"/>
          </p:cNvSpPr>
          <p:nvPr>
            <p:ph type="title"/>
          </p:nvPr>
        </p:nvSpPr>
        <p:spPr/>
        <p:txBody>
          <a:bodyPr/>
          <a:lstStyle/>
          <a:p>
            <a:r>
              <a:rPr lang="en-US" dirty="0"/>
              <a:t>Scaling Your Service and Your Teams</a:t>
            </a:r>
            <a:endParaRPr lang="en-IN" dirty="0"/>
          </a:p>
        </p:txBody>
      </p:sp>
      <p:sp>
        <p:nvSpPr>
          <p:cNvPr id="3" name="Content Placeholder 2">
            <a:extLst>
              <a:ext uri="{FF2B5EF4-FFF2-40B4-BE49-F238E27FC236}">
                <a16:creationId xmlns:a16="http://schemas.microsoft.com/office/drawing/2014/main" id="{5CB47021-D088-4F03-8F3B-5A8339C9426D}"/>
              </a:ext>
            </a:extLst>
          </p:cNvPr>
          <p:cNvSpPr>
            <a:spLocks noGrp="1"/>
          </p:cNvSpPr>
          <p:nvPr>
            <p:ph idx="1"/>
          </p:nvPr>
        </p:nvSpPr>
        <p:spPr/>
        <p:txBody>
          <a:bodyPr/>
          <a:lstStyle/>
          <a:p>
            <a:pPr marL="0" indent="0">
              <a:buNone/>
            </a:pPr>
            <a:r>
              <a:rPr lang="en-US" dirty="0"/>
              <a:t>As your product grows, its inevitable that you will need to scale both your software and the teams that develop it. Fortunately, Kubernetes can help with both of these goals. Kubernetes achieves scalability by favoring decoupled architectures.</a:t>
            </a:r>
          </a:p>
          <a:p>
            <a:pPr marL="0" indent="0">
              <a:buNone/>
            </a:pPr>
            <a:r>
              <a:rPr lang="en-US" dirty="0"/>
              <a:t>In a decoupled architecture each component is separated from other components by defined APIs and service load balancers. APIs and load balancers isolate each piece of the system from the others. APIs provide a buffer between implementer and consumer, and load balancers provide a buffer between running instances of each service.</a:t>
            </a:r>
            <a:endParaRPr lang="en-IN" dirty="0"/>
          </a:p>
        </p:txBody>
      </p:sp>
    </p:spTree>
    <p:extLst>
      <p:ext uri="{BB962C8B-B14F-4D97-AF65-F5344CB8AC3E}">
        <p14:creationId xmlns:p14="http://schemas.microsoft.com/office/powerpoint/2010/main" val="68868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E1D395-6861-413C-86E4-E9D421B5B8B3}"/>
              </a:ext>
            </a:extLst>
          </p:cNvPr>
          <p:cNvPicPr>
            <a:picLocks noChangeAspect="1"/>
          </p:cNvPicPr>
          <p:nvPr/>
        </p:nvPicPr>
        <p:blipFill>
          <a:blip r:embed="rId2"/>
          <a:stretch>
            <a:fillRect/>
          </a:stretch>
        </p:blipFill>
        <p:spPr>
          <a:xfrm>
            <a:off x="2912533" y="1143000"/>
            <a:ext cx="5046133" cy="4013200"/>
          </a:xfrm>
          <a:prstGeom prst="rect">
            <a:avLst/>
          </a:prstGeom>
        </p:spPr>
      </p:pic>
      <p:sp>
        <p:nvSpPr>
          <p:cNvPr id="7" name="TextBox 6">
            <a:extLst>
              <a:ext uri="{FF2B5EF4-FFF2-40B4-BE49-F238E27FC236}">
                <a16:creationId xmlns:a16="http://schemas.microsoft.com/office/drawing/2014/main" id="{B217F3C7-078A-443D-A031-FCA18A35CAE5}"/>
              </a:ext>
            </a:extLst>
          </p:cNvPr>
          <p:cNvSpPr txBox="1"/>
          <p:nvPr/>
        </p:nvSpPr>
        <p:spPr>
          <a:xfrm>
            <a:off x="2633134" y="5284801"/>
            <a:ext cx="6096000" cy="369332"/>
          </a:xfrm>
          <a:prstGeom prst="rect">
            <a:avLst/>
          </a:prstGeom>
          <a:noFill/>
        </p:spPr>
        <p:txBody>
          <a:bodyPr wrap="square">
            <a:spAutoFit/>
          </a:bodyPr>
          <a:lstStyle/>
          <a:p>
            <a:r>
              <a:rPr lang="en-IN" dirty="0"/>
              <a:t>       different operations are decoupled using APIs</a:t>
            </a:r>
          </a:p>
        </p:txBody>
      </p:sp>
    </p:spTree>
    <p:extLst>
      <p:ext uri="{BB962C8B-B14F-4D97-AF65-F5344CB8AC3E}">
        <p14:creationId xmlns:p14="http://schemas.microsoft.com/office/powerpoint/2010/main" val="201540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3ABB-5F2E-4613-90B8-B1C30F101091}"/>
              </a:ext>
            </a:extLst>
          </p:cNvPr>
          <p:cNvSpPr>
            <a:spLocks noGrp="1"/>
          </p:cNvSpPr>
          <p:nvPr>
            <p:ph type="title"/>
          </p:nvPr>
        </p:nvSpPr>
        <p:spPr/>
        <p:txBody>
          <a:bodyPr/>
          <a:lstStyle/>
          <a:p>
            <a:r>
              <a:rPr lang="en-IN" dirty="0"/>
              <a:t>Abstracting Your Infrastructure</a:t>
            </a:r>
          </a:p>
        </p:txBody>
      </p:sp>
      <p:sp>
        <p:nvSpPr>
          <p:cNvPr id="3" name="Content Placeholder 2">
            <a:extLst>
              <a:ext uri="{FF2B5EF4-FFF2-40B4-BE49-F238E27FC236}">
                <a16:creationId xmlns:a16="http://schemas.microsoft.com/office/drawing/2014/main" id="{32C126E0-38A9-4F75-94FD-28234E1D0873}"/>
              </a:ext>
            </a:extLst>
          </p:cNvPr>
          <p:cNvSpPr>
            <a:spLocks noGrp="1"/>
          </p:cNvSpPr>
          <p:nvPr>
            <p:ph idx="1"/>
          </p:nvPr>
        </p:nvSpPr>
        <p:spPr/>
        <p:txBody>
          <a:bodyPr/>
          <a:lstStyle/>
          <a:p>
            <a:pPr marL="0" indent="0">
              <a:buNone/>
            </a:pPr>
            <a:r>
              <a:rPr lang="en-US" dirty="0"/>
              <a:t>When the developers build their applications in terms of container images and deploy them in terms of portable Kubernetes APIs, transferring the application between environments, or even running in hybrid environments, is simply a matter of sending the declarative config to a new cluster. Kubernetes has a number of plug-ins that can abstract us from a particular cloud implementation.</a:t>
            </a:r>
          </a:p>
          <a:p>
            <a:pPr marL="0" indent="0">
              <a:buNone/>
            </a:pPr>
            <a:r>
              <a:rPr lang="en-US" dirty="0"/>
              <a:t>Building on top of Kubernetes’s application-oriented abstractions ensures that the effort that we put into building, deploying, and managing our application is truly portable across a wide variety of environments.</a:t>
            </a:r>
            <a:endParaRPr lang="en-IN" dirty="0"/>
          </a:p>
        </p:txBody>
      </p:sp>
    </p:spTree>
    <p:extLst>
      <p:ext uri="{BB962C8B-B14F-4D97-AF65-F5344CB8AC3E}">
        <p14:creationId xmlns:p14="http://schemas.microsoft.com/office/powerpoint/2010/main" val="181265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51BE-4F3A-4177-AD82-B723F11BC3B0}"/>
              </a:ext>
            </a:extLst>
          </p:cNvPr>
          <p:cNvSpPr>
            <a:spLocks noGrp="1"/>
          </p:cNvSpPr>
          <p:nvPr>
            <p:ph type="title"/>
          </p:nvPr>
        </p:nvSpPr>
        <p:spPr/>
        <p:txBody>
          <a:bodyPr/>
          <a:lstStyle/>
          <a:p>
            <a:r>
              <a:rPr lang="en-IN" dirty="0"/>
              <a:t>Efficiency</a:t>
            </a:r>
          </a:p>
        </p:txBody>
      </p:sp>
      <p:sp>
        <p:nvSpPr>
          <p:cNvPr id="3" name="Content Placeholder 2">
            <a:extLst>
              <a:ext uri="{FF2B5EF4-FFF2-40B4-BE49-F238E27FC236}">
                <a16:creationId xmlns:a16="http://schemas.microsoft.com/office/drawing/2014/main" id="{8544DDF4-11CA-40A8-BE74-C0FFE2984037}"/>
              </a:ext>
            </a:extLst>
          </p:cNvPr>
          <p:cNvSpPr>
            <a:spLocks noGrp="1"/>
          </p:cNvSpPr>
          <p:nvPr>
            <p:ph idx="1"/>
          </p:nvPr>
        </p:nvSpPr>
        <p:spPr/>
        <p:txBody>
          <a:bodyPr/>
          <a:lstStyle/>
          <a:p>
            <a:pPr marL="0" indent="0">
              <a:buNone/>
            </a:pPr>
            <a:r>
              <a:rPr lang="en-US" dirty="0"/>
              <a:t>Efficiency can be measured by the ratio of the useful work performed by a machine or process to the total amount of energy spent doing so. When it comes to deploying and managing applications, many of the available tools and processes are somewhat inefficient. When discussing efficiency it’s often helpful to think of both the cost of running a server and the human cost required to manage it.</a:t>
            </a:r>
          </a:p>
          <a:p>
            <a:pPr marL="0" indent="0">
              <a:buNone/>
            </a:pPr>
            <a:r>
              <a:rPr lang="en-US" dirty="0"/>
              <a:t>Kubernetes provides tools that automate the distribution of applications across a cluster of machines, ensuring higher levels of utilization than are possible with traditional tooling.</a:t>
            </a:r>
            <a:endParaRPr lang="en-IN" dirty="0"/>
          </a:p>
        </p:txBody>
      </p:sp>
    </p:spTree>
    <p:extLst>
      <p:ext uri="{BB962C8B-B14F-4D97-AF65-F5344CB8AC3E}">
        <p14:creationId xmlns:p14="http://schemas.microsoft.com/office/powerpoint/2010/main" val="41017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7F20-8C50-4C18-A62D-AEDCC18A1426}"/>
              </a:ext>
            </a:extLst>
          </p:cNvPr>
          <p:cNvSpPr>
            <a:spLocks noGrp="1"/>
          </p:cNvSpPr>
          <p:nvPr>
            <p:ph type="title"/>
          </p:nvPr>
        </p:nvSpPr>
        <p:spPr/>
        <p:txBody>
          <a:bodyPr/>
          <a:lstStyle/>
          <a:p>
            <a:r>
              <a:rPr lang="en-IN" dirty="0"/>
              <a:t>Containers</a:t>
            </a:r>
          </a:p>
        </p:txBody>
      </p:sp>
      <p:sp>
        <p:nvSpPr>
          <p:cNvPr id="3" name="Content Placeholder 2">
            <a:extLst>
              <a:ext uri="{FF2B5EF4-FFF2-40B4-BE49-F238E27FC236}">
                <a16:creationId xmlns:a16="http://schemas.microsoft.com/office/drawing/2014/main" id="{FF4F52CB-1FA1-49EB-A66B-79E71A71766A}"/>
              </a:ext>
            </a:extLst>
          </p:cNvPr>
          <p:cNvSpPr>
            <a:spLocks noGrp="1"/>
          </p:cNvSpPr>
          <p:nvPr>
            <p:ph idx="1"/>
          </p:nvPr>
        </p:nvSpPr>
        <p:spPr/>
        <p:txBody>
          <a:bodyPr>
            <a:normAutofit/>
          </a:bodyPr>
          <a:lstStyle/>
          <a:p>
            <a:pPr marL="0" indent="0">
              <a:buNone/>
            </a:pPr>
            <a:r>
              <a:rPr lang="en-US" dirty="0"/>
              <a:t>Containers fall into two main categories:</a:t>
            </a:r>
          </a:p>
          <a:p>
            <a:r>
              <a:rPr lang="en-US" dirty="0"/>
              <a:t>System containers</a:t>
            </a:r>
          </a:p>
          <a:p>
            <a:r>
              <a:rPr lang="en-US" dirty="0"/>
              <a:t>Application containers</a:t>
            </a:r>
          </a:p>
          <a:p>
            <a:pPr marL="0" indent="0">
              <a:buNone/>
            </a:pPr>
            <a:r>
              <a:rPr lang="en-US"/>
              <a:t>System </a:t>
            </a:r>
            <a:r>
              <a:rPr lang="en-US" dirty="0"/>
              <a:t>containers seek to mimic virtual machines and often run a full boot process. They often include a set of system services typically found in a VM, such as </a:t>
            </a:r>
            <a:r>
              <a:rPr lang="en-US" dirty="0" err="1"/>
              <a:t>ssh</a:t>
            </a:r>
            <a:r>
              <a:rPr lang="en-US" dirty="0"/>
              <a:t>, </a:t>
            </a:r>
            <a:r>
              <a:rPr lang="en-US" dirty="0" err="1"/>
              <a:t>cron</a:t>
            </a:r>
            <a:r>
              <a:rPr lang="en-US" dirty="0"/>
              <a:t>, and syslog.</a:t>
            </a:r>
          </a:p>
          <a:p>
            <a:pPr marL="0" indent="0">
              <a:buNone/>
            </a:pPr>
            <a:r>
              <a:rPr lang="en-US" dirty="0"/>
              <a:t>Application containers differ from system containers in that they commonly run a single application. While running a single application per container might seem like an unnecessary constraint, it provides the perfect level of granularity for composing scalable applications, and is a design philosophy that is leveraged heavily by pods.</a:t>
            </a:r>
            <a:endParaRPr lang="en-IN" dirty="0"/>
          </a:p>
        </p:txBody>
      </p:sp>
    </p:spTree>
    <p:extLst>
      <p:ext uri="{BB962C8B-B14F-4D97-AF65-F5344CB8AC3E}">
        <p14:creationId xmlns:p14="http://schemas.microsoft.com/office/powerpoint/2010/main" val="257284192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{70D084C8-A98F-4AB7-BF14-98289D71A1B9}tf33552983_win32</Template>
  <TotalTime>53</TotalTime>
  <Words>658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Franklin Gothic Book</vt:lpstr>
      <vt:lpstr>Franklin Gothic Demi</vt:lpstr>
      <vt:lpstr>Wingdings 2</vt:lpstr>
      <vt:lpstr>DividendVTI</vt:lpstr>
      <vt:lpstr>Kubernetes</vt:lpstr>
      <vt:lpstr>Introduction</vt:lpstr>
      <vt:lpstr>Reasons to use container API</vt:lpstr>
      <vt:lpstr>Velocity</vt:lpstr>
      <vt:lpstr>Scaling Your Service and Your Teams</vt:lpstr>
      <vt:lpstr>PowerPoint Presentation</vt:lpstr>
      <vt:lpstr>Abstracting Your Infrastructure</vt:lpstr>
      <vt:lpstr>Efficiency</vt:lpstr>
      <vt:lpstr>Containers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jitendra jha</dc:creator>
  <cp:lastModifiedBy>jitendra jha</cp:lastModifiedBy>
  <cp:revision>3</cp:revision>
  <dcterms:created xsi:type="dcterms:W3CDTF">2022-02-21T02:57:58Z</dcterms:created>
  <dcterms:modified xsi:type="dcterms:W3CDTF">2022-02-21T03:53:33Z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