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6" r:id="rId6"/>
    <p:sldId id="267" r:id="rId7"/>
    <p:sldId id="268" r:id="rId8"/>
    <p:sldId id="269" r:id="rId9"/>
    <p:sldId id="270" r:id="rId10"/>
    <p:sldId id="271" r:id="rId11"/>
    <p:sldId id="272" r:id="rId12"/>
    <p:sldId id="273" r:id="rId13"/>
    <p:sldId id="274" r:id="rId14"/>
    <p:sldId id="275" r:id="rId15"/>
    <p:sldId id="27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Kubernetes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Pods</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EBCC7-A3C9-4E53-961B-840CEFF20AE9}"/>
              </a:ext>
            </a:extLst>
          </p:cNvPr>
          <p:cNvSpPr>
            <a:spLocks noGrp="1"/>
          </p:cNvSpPr>
          <p:nvPr>
            <p:ph idx="1"/>
          </p:nvPr>
        </p:nvSpPr>
        <p:spPr>
          <a:xfrm>
            <a:off x="581192" y="880533"/>
            <a:ext cx="11029615" cy="5094817"/>
          </a:xfrm>
        </p:spPr>
        <p:txBody>
          <a:bodyPr>
            <a:normAutofit fontScale="92500"/>
          </a:bodyPr>
          <a:lstStyle/>
          <a:p>
            <a:pPr marL="0" indent="0">
              <a:buNone/>
            </a:pPr>
            <a:r>
              <a:rPr lang="en-US" dirty="0"/>
              <a:t>Requests are used when scheduling Pods to nodes. The Kubernetes scheduler will ensure that the sum of all requests of all Pods on a node does not exceed the capacity of the node. A Pod is guaranteed to have at least the requested resources when running on the node. “request” specifies a minimum. It does not specify a maximum cap on the resources a Pod may use.</a:t>
            </a:r>
          </a:p>
          <a:p>
            <a:pPr marL="0" indent="0">
              <a:buNone/>
            </a:pPr>
            <a:r>
              <a:rPr lang="en-US" dirty="0"/>
              <a:t>Imagine that we have container whose code attempts to use all available CPU cores. Suppose that we create a Pod with this container that requests 0.5 </a:t>
            </a:r>
            <a:r>
              <a:rPr lang="en-US" dirty="0" err="1"/>
              <a:t>CPU.Assume</a:t>
            </a:r>
            <a:r>
              <a:rPr lang="en-US" dirty="0"/>
              <a:t> Kubernetes schedules this Pod onto a machine with a total of 2 CPU cores.</a:t>
            </a:r>
          </a:p>
          <a:p>
            <a:pPr marL="0" indent="0">
              <a:buNone/>
            </a:pPr>
            <a:r>
              <a:rPr lang="en-US" dirty="0"/>
              <a:t>As long as it is the only Pod on the machine, it will consume all 2.0 of the available cores, despite only requesting 0.5 CPU.</a:t>
            </a:r>
          </a:p>
          <a:p>
            <a:pPr marL="0" indent="0">
              <a:buNone/>
            </a:pPr>
            <a:r>
              <a:rPr lang="en-US" dirty="0"/>
              <a:t>If a second Pod with the same container and the same request of 0.5 CPU lands on the machine, then each Pod will receive 1.0 cores.</a:t>
            </a:r>
          </a:p>
          <a:p>
            <a:pPr marL="0" indent="0">
              <a:buNone/>
            </a:pPr>
            <a:r>
              <a:rPr lang="en-US" dirty="0"/>
              <a:t>If a third identical Pod is scheduled, each Pod will receive 0.66 cores. Finally, if a fourth identical Pod is scheduled, each Pod will receive the 0.5 core it requested, and the node will be at capacity.</a:t>
            </a:r>
          </a:p>
          <a:p>
            <a:pPr marL="0" indent="0">
              <a:buNone/>
            </a:pPr>
            <a:endParaRPr lang="en-US" dirty="0"/>
          </a:p>
          <a:p>
            <a:pPr marL="0" indent="0">
              <a:buNone/>
            </a:pPr>
            <a:r>
              <a:rPr lang="en-US" dirty="0"/>
              <a:t>Memory requests are handled similarly to CPU, but there is an important difference. If a container is over its memory request, the OS can’t just remove memory from the process, because it’s been allocated. Consequently, when the system runs out of memory, the </a:t>
            </a:r>
            <a:r>
              <a:rPr lang="en-US" dirty="0" err="1"/>
              <a:t>kubelet</a:t>
            </a:r>
            <a:r>
              <a:rPr lang="en-US" dirty="0"/>
              <a:t> terminates containers whose memory usage is greater than their requested memory. These containers are automatically restarted, but with less available memory on the machine for the container to consume.</a:t>
            </a:r>
          </a:p>
          <a:p>
            <a:pPr marL="0" indent="0">
              <a:buNone/>
            </a:pPr>
            <a:endParaRPr lang="en-IN" dirty="0"/>
          </a:p>
        </p:txBody>
      </p:sp>
    </p:spTree>
    <p:extLst>
      <p:ext uri="{BB962C8B-B14F-4D97-AF65-F5344CB8AC3E}">
        <p14:creationId xmlns:p14="http://schemas.microsoft.com/office/powerpoint/2010/main" val="196016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3923D-CFE5-49E0-83E1-28A055906FB6}"/>
              </a:ext>
            </a:extLst>
          </p:cNvPr>
          <p:cNvSpPr>
            <a:spLocks noGrp="1"/>
          </p:cNvSpPr>
          <p:nvPr>
            <p:ph idx="1"/>
          </p:nvPr>
        </p:nvSpPr>
        <p:spPr>
          <a:xfrm>
            <a:off x="581192" y="762000"/>
            <a:ext cx="11029615" cy="5213350"/>
          </a:xfrm>
        </p:spPr>
        <p:txBody>
          <a:bodyPr/>
          <a:lstStyle/>
          <a:p>
            <a:pPr marL="0" indent="0">
              <a:buNone/>
            </a:pPr>
            <a:r>
              <a:rPr lang="en-US" dirty="0"/>
              <a:t>In addition to setting the resources required by a Pod, which establishes the minimum resources available to the Pod, we can also set a maximum on a Pod’s resource usage via resource limits.</a:t>
            </a:r>
          </a:p>
          <a:p>
            <a:pPr marL="0" indent="0">
              <a:buNone/>
            </a:pPr>
            <a:r>
              <a:rPr lang="en-US" dirty="0"/>
              <a:t>When we establish limits on a container, the kernel is configured to ensure that consumption cannot exceed these limits. A container with a CPU limit of 0.5 cores will only ever get 0.5 cores, even if the CPU is otherwise idle. A container with a memory limit of 256 MB will not be allowed additional memory if its memory usage exceeds 256 MB.</a:t>
            </a:r>
            <a:endParaRPr lang="en-IN" dirty="0"/>
          </a:p>
        </p:txBody>
      </p:sp>
    </p:spTree>
    <p:extLst>
      <p:ext uri="{BB962C8B-B14F-4D97-AF65-F5344CB8AC3E}">
        <p14:creationId xmlns:p14="http://schemas.microsoft.com/office/powerpoint/2010/main" val="37490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B821-8D0C-4985-823D-DC34A79A7EE8}"/>
              </a:ext>
            </a:extLst>
          </p:cNvPr>
          <p:cNvSpPr>
            <a:spLocks noGrp="1"/>
          </p:cNvSpPr>
          <p:nvPr>
            <p:ph type="title"/>
          </p:nvPr>
        </p:nvSpPr>
        <p:spPr/>
        <p:txBody>
          <a:bodyPr/>
          <a:lstStyle/>
          <a:p>
            <a:r>
              <a:rPr lang="en-IN" dirty="0"/>
              <a:t>Persisting Data with Volumes</a:t>
            </a:r>
          </a:p>
        </p:txBody>
      </p:sp>
      <p:sp>
        <p:nvSpPr>
          <p:cNvPr id="3" name="Content Placeholder 2">
            <a:extLst>
              <a:ext uri="{FF2B5EF4-FFF2-40B4-BE49-F238E27FC236}">
                <a16:creationId xmlns:a16="http://schemas.microsoft.com/office/drawing/2014/main" id="{F7F79468-60E4-4638-896D-D4132DEAEB6B}"/>
              </a:ext>
            </a:extLst>
          </p:cNvPr>
          <p:cNvSpPr>
            <a:spLocks noGrp="1"/>
          </p:cNvSpPr>
          <p:nvPr>
            <p:ph idx="1"/>
          </p:nvPr>
        </p:nvSpPr>
        <p:spPr/>
        <p:txBody>
          <a:bodyPr/>
          <a:lstStyle/>
          <a:p>
            <a:pPr marL="0" indent="0">
              <a:buNone/>
            </a:pPr>
            <a:r>
              <a:rPr lang="en-US" dirty="0"/>
              <a:t>When a Pod is deleted or a container restarts, any and all data in the container’s filesystem is also deleted. This is often a good thing, since you don’t want to leave around cruft that happened to be written by your stateless web application. In other cases, having access to persistent disk is an important part of a healthy application. Kubernetes models such persistent storage.</a:t>
            </a:r>
          </a:p>
          <a:p>
            <a:pPr marL="0" indent="0">
              <a:buNone/>
            </a:pPr>
            <a:r>
              <a:rPr lang="en-US" dirty="0"/>
              <a:t>To add a volume to a Pod manifest, there are two new stanzas to add to our configuration. The first is a new </a:t>
            </a:r>
            <a:r>
              <a:rPr lang="en-US" dirty="0" err="1"/>
              <a:t>spec.volumes</a:t>
            </a:r>
            <a:r>
              <a:rPr lang="en-US" dirty="0"/>
              <a:t> section. This array defines all of the volumes that may be accessed by containers in the Pod manifest. It’s important to note that not all containers are required to mount all volumes defined in the Pod. The second addition is the </a:t>
            </a:r>
            <a:r>
              <a:rPr lang="en-US" dirty="0" err="1"/>
              <a:t>volumeMounts</a:t>
            </a:r>
            <a:r>
              <a:rPr lang="en-US" dirty="0"/>
              <a:t> array in the container definition. This array defines the volumes that are mounted into a particular container, and the path where each volume should be mounted. Note that two different containers in a Pod can mount the same volume at different mount paths.</a:t>
            </a:r>
            <a:endParaRPr lang="en-IN" dirty="0"/>
          </a:p>
        </p:txBody>
      </p:sp>
    </p:spTree>
    <p:extLst>
      <p:ext uri="{BB962C8B-B14F-4D97-AF65-F5344CB8AC3E}">
        <p14:creationId xmlns:p14="http://schemas.microsoft.com/office/powerpoint/2010/main" val="167149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7F20-8C50-4C18-A62D-AEDCC18A1426}"/>
              </a:ext>
            </a:extLst>
          </p:cNvPr>
          <p:cNvSpPr>
            <a:spLocks noGrp="1"/>
          </p:cNvSpPr>
          <p:nvPr>
            <p:ph type="title"/>
          </p:nvPr>
        </p:nvSpPr>
        <p:spPr/>
        <p:txBody>
          <a:bodyPr/>
          <a:lstStyle/>
          <a:p>
            <a:r>
              <a:rPr lang="en-IN" dirty="0"/>
              <a:t>Demonstration</a:t>
            </a:r>
          </a:p>
        </p:txBody>
      </p:sp>
    </p:spTree>
    <p:extLst>
      <p:ext uri="{BB962C8B-B14F-4D97-AF65-F5344CB8AC3E}">
        <p14:creationId xmlns:p14="http://schemas.microsoft.com/office/powerpoint/2010/main" val="257284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8176-C721-41B9-99AA-278B762B5D51}"/>
              </a:ext>
            </a:extLst>
          </p:cNvPr>
          <p:cNvSpPr>
            <a:spLocks noGrp="1"/>
          </p:cNvSpPr>
          <p:nvPr>
            <p:ph type="title"/>
          </p:nvPr>
        </p:nvSpPr>
        <p:spPr/>
        <p:txBody>
          <a:bodyPr/>
          <a:lstStyle/>
          <a:p>
            <a:r>
              <a:rPr lang="en-IN" dirty="0" err="1"/>
              <a:t>POd</a:t>
            </a:r>
            <a:endParaRPr lang="en-IN" dirty="0"/>
          </a:p>
        </p:txBody>
      </p:sp>
      <p:sp>
        <p:nvSpPr>
          <p:cNvPr id="3" name="Content Placeholder 2">
            <a:extLst>
              <a:ext uri="{FF2B5EF4-FFF2-40B4-BE49-F238E27FC236}">
                <a16:creationId xmlns:a16="http://schemas.microsoft.com/office/drawing/2014/main" id="{63D6D975-3314-4DB2-BE38-3E64B8147FA8}"/>
              </a:ext>
            </a:extLst>
          </p:cNvPr>
          <p:cNvSpPr>
            <a:spLocks noGrp="1"/>
          </p:cNvSpPr>
          <p:nvPr>
            <p:ph idx="1"/>
          </p:nvPr>
        </p:nvSpPr>
        <p:spPr>
          <a:xfrm>
            <a:off x="328879" y="2823760"/>
            <a:ext cx="11281930" cy="3220116"/>
          </a:xfrm>
        </p:spPr>
        <p:txBody>
          <a:bodyPr/>
          <a:lstStyle/>
          <a:p>
            <a:pPr marL="0" indent="0">
              <a:buNone/>
            </a:pPr>
            <a:r>
              <a:rPr lang="en-US" dirty="0"/>
              <a:t>Kubernetes groups multiple containers into a single, atomic unit called a Pod.</a:t>
            </a:r>
          </a:p>
          <a:p>
            <a:pPr marL="0" indent="0">
              <a:buNone/>
            </a:pPr>
            <a:endParaRPr lang="en-IN" dirty="0"/>
          </a:p>
        </p:txBody>
      </p:sp>
      <p:pic>
        <p:nvPicPr>
          <p:cNvPr id="1026" name="Picture 2" descr="An example Pod with two containers and a shared filesystem">
            <a:extLst>
              <a:ext uri="{FF2B5EF4-FFF2-40B4-BE49-F238E27FC236}">
                <a16:creationId xmlns:a16="http://schemas.microsoft.com/office/drawing/2014/main" id="{7144CED7-7F76-40BA-AB01-6D5123CF8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065" y="3369061"/>
            <a:ext cx="2766485" cy="262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01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3CB-72F7-4B9D-99E4-178538ECFB7B}"/>
              </a:ext>
            </a:extLst>
          </p:cNvPr>
          <p:cNvSpPr>
            <a:spLocks noGrp="1"/>
          </p:cNvSpPr>
          <p:nvPr>
            <p:ph type="title"/>
          </p:nvPr>
        </p:nvSpPr>
        <p:spPr/>
        <p:txBody>
          <a:bodyPr/>
          <a:lstStyle/>
          <a:p>
            <a:r>
              <a:rPr lang="en-IN" dirty="0"/>
              <a:t>Pods in Kubernetes</a:t>
            </a:r>
          </a:p>
        </p:txBody>
      </p:sp>
      <p:sp>
        <p:nvSpPr>
          <p:cNvPr id="3" name="Content Placeholder 2">
            <a:extLst>
              <a:ext uri="{FF2B5EF4-FFF2-40B4-BE49-F238E27FC236}">
                <a16:creationId xmlns:a16="http://schemas.microsoft.com/office/drawing/2014/main" id="{92FF6137-7A97-43B9-9890-0DD6CAEBDBDE}"/>
              </a:ext>
            </a:extLst>
          </p:cNvPr>
          <p:cNvSpPr>
            <a:spLocks noGrp="1"/>
          </p:cNvSpPr>
          <p:nvPr>
            <p:ph idx="1"/>
          </p:nvPr>
        </p:nvSpPr>
        <p:spPr/>
        <p:txBody>
          <a:bodyPr/>
          <a:lstStyle/>
          <a:p>
            <a:pPr marL="0" indent="0">
              <a:buNone/>
            </a:pPr>
            <a:r>
              <a:rPr lang="en-US" dirty="0"/>
              <a:t>A Pod represents a collection of application containers and volumes running in the same execution environment. Pods, not containers, are the smallest deployable artifact in a Kubernetes cluster. This means all of the containers in a Pod always land on the same machine.</a:t>
            </a:r>
          </a:p>
          <a:p>
            <a:pPr marL="0" indent="0">
              <a:buNone/>
            </a:pPr>
            <a:r>
              <a:rPr lang="en-US" dirty="0"/>
              <a:t>Each container within a Pod runs in its own </a:t>
            </a:r>
            <a:r>
              <a:rPr lang="en-US" dirty="0" err="1"/>
              <a:t>cgroup</a:t>
            </a:r>
            <a:r>
              <a:rPr lang="en-US" dirty="0"/>
              <a:t>, but they share a number of Linux namespaces.</a:t>
            </a:r>
          </a:p>
          <a:p>
            <a:pPr marL="0" indent="0">
              <a:buNone/>
            </a:pPr>
            <a:r>
              <a:rPr lang="en-US" dirty="0"/>
              <a:t>Applications running in the same Pod share the same IP address and port space (network namespace), have the same hostname (UTS namespace), and can communicate using native </a:t>
            </a:r>
            <a:r>
              <a:rPr lang="en-US" dirty="0" err="1"/>
              <a:t>interprocess</a:t>
            </a:r>
            <a:r>
              <a:rPr lang="en-US" dirty="0"/>
              <a:t> communication channels.</a:t>
            </a:r>
            <a:endParaRPr lang="en-IN" dirty="0"/>
          </a:p>
        </p:txBody>
      </p:sp>
    </p:spTree>
    <p:extLst>
      <p:ext uri="{BB962C8B-B14F-4D97-AF65-F5344CB8AC3E}">
        <p14:creationId xmlns:p14="http://schemas.microsoft.com/office/powerpoint/2010/main" val="148926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FEB4-B96F-44D5-BBBB-1D6AB576592F}"/>
              </a:ext>
            </a:extLst>
          </p:cNvPr>
          <p:cNvSpPr>
            <a:spLocks noGrp="1"/>
          </p:cNvSpPr>
          <p:nvPr>
            <p:ph type="title"/>
          </p:nvPr>
        </p:nvSpPr>
        <p:spPr/>
        <p:txBody>
          <a:bodyPr/>
          <a:lstStyle/>
          <a:p>
            <a:r>
              <a:rPr lang="en-IN" dirty="0"/>
              <a:t>Pod Manifest</a:t>
            </a:r>
          </a:p>
        </p:txBody>
      </p:sp>
      <p:sp>
        <p:nvSpPr>
          <p:cNvPr id="3" name="Content Placeholder 2">
            <a:extLst>
              <a:ext uri="{FF2B5EF4-FFF2-40B4-BE49-F238E27FC236}">
                <a16:creationId xmlns:a16="http://schemas.microsoft.com/office/drawing/2014/main" id="{8ACE8000-CFAA-41D8-99EE-CDD0F202F869}"/>
              </a:ext>
            </a:extLst>
          </p:cNvPr>
          <p:cNvSpPr>
            <a:spLocks noGrp="1"/>
          </p:cNvSpPr>
          <p:nvPr>
            <p:ph idx="1"/>
          </p:nvPr>
        </p:nvSpPr>
        <p:spPr/>
        <p:txBody>
          <a:bodyPr/>
          <a:lstStyle/>
          <a:p>
            <a:pPr marL="0" indent="0">
              <a:buNone/>
            </a:pPr>
            <a:r>
              <a:rPr lang="en-US" dirty="0"/>
              <a:t>Pods are described in a Pod manifest. </a:t>
            </a:r>
          </a:p>
          <a:p>
            <a:pPr marL="0" indent="0">
              <a:buNone/>
            </a:pPr>
            <a:r>
              <a:rPr lang="en-US" dirty="0"/>
              <a:t>The Pod manifest is just a text-file representation of the Kubernetes API object.</a:t>
            </a:r>
          </a:p>
          <a:p>
            <a:pPr marL="0" indent="0">
              <a:buNone/>
            </a:pPr>
            <a:r>
              <a:rPr lang="en-US" dirty="0"/>
              <a:t>Kubernetes strongly believes in declarative configuration. Declarative configuration means that you write down the desired state of the world in a configuration and then submit that configuration to a service that takes actions to ensure the desired state becomes the actual state.</a:t>
            </a:r>
            <a:endParaRPr lang="en-IN" dirty="0"/>
          </a:p>
        </p:txBody>
      </p:sp>
    </p:spTree>
    <p:extLst>
      <p:ext uri="{BB962C8B-B14F-4D97-AF65-F5344CB8AC3E}">
        <p14:creationId xmlns:p14="http://schemas.microsoft.com/office/powerpoint/2010/main" val="75180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56E53-07B3-463F-BC8E-53156E50F018}"/>
              </a:ext>
            </a:extLst>
          </p:cNvPr>
          <p:cNvSpPr>
            <a:spLocks noGrp="1"/>
          </p:cNvSpPr>
          <p:nvPr>
            <p:ph idx="1"/>
          </p:nvPr>
        </p:nvSpPr>
        <p:spPr>
          <a:xfrm>
            <a:off x="581192" y="863600"/>
            <a:ext cx="11029615" cy="5111750"/>
          </a:xfrm>
        </p:spPr>
        <p:txBody>
          <a:bodyPr>
            <a:normAutofit fontScale="92500"/>
          </a:bodyPr>
          <a:lstStyle/>
          <a:p>
            <a:pPr marL="0" indent="0">
              <a:buNone/>
            </a:pPr>
            <a:r>
              <a:rPr lang="en-US" dirty="0"/>
              <a:t>The Kubernetes API server accepts and processes Pod manifests before storing them in persistent storage (</a:t>
            </a:r>
            <a:r>
              <a:rPr lang="en-US" dirty="0" err="1"/>
              <a:t>etcd</a:t>
            </a:r>
            <a:r>
              <a:rPr lang="en-US" dirty="0"/>
              <a:t>). </a:t>
            </a:r>
          </a:p>
          <a:p>
            <a:pPr marL="0" indent="0">
              <a:buNone/>
            </a:pPr>
            <a:r>
              <a:rPr lang="en-US" dirty="0"/>
              <a:t>The scheduler also uses the Kubernetes API to find Pods that haven’t been scheduled to a node.</a:t>
            </a:r>
          </a:p>
          <a:p>
            <a:pPr marL="0" indent="0">
              <a:buNone/>
            </a:pPr>
            <a:r>
              <a:rPr lang="en-US" dirty="0"/>
              <a:t>The scheduler then places the Pods onto nodes depending on the resources and other constraints expressed in the Pod manifests. </a:t>
            </a:r>
          </a:p>
          <a:p>
            <a:pPr marL="0" indent="0">
              <a:buNone/>
            </a:pPr>
            <a:r>
              <a:rPr lang="en-US" dirty="0"/>
              <a:t>Pod manifests can be written using YAML or JSON, but YAML is generally preferred because it is slightly more human-editable and has the ability to add comments.</a:t>
            </a:r>
          </a:p>
          <a:p>
            <a:pPr marL="0" indent="0">
              <a:buNone/>
            </a:pPr>
            <a:r>
              <a:rPr lang="en-US" dirty="0"/>
              <a:t>Multiple Pods can be placed on the same machine as long as there are sufficient resources. However, scheduling multiple replicas of the same application onto the same machine is worse for reliability, since the machine is a single failure domain.</a:t>
            </a:r>
          </a:p>
          <a:p>
            <a:pPr marL="0" indent="0">
              <a:buNone/>
            </a:pPr>
            <a:r>
              <a:rPr lang="en-US" dirty="0"/>
              <a:t>Consequently, the Kubernetes scheduler tries to ensure that Pods from the same application are distributed onto different machines for reliability in the presence of such failures.</a:t>
            </a:r>
          </a:p>
          <a:p>
            <a:pPr marL="0" indent="0">
              <a:buNone/>
            </a:pPr>
            <a:r>
              <a:rPr lang="en-US" dirty="0"/>
              <a:t>Once scheduled to a node, Pods don’t move and must be explicitly destroyed and rescheduled.</a:t>
            </a:r>
          </a:p>
          <a:p>
            <a:pPr marL="0" indent="0">
              <a:buNone/>
            </a:pPr>
            <a:r>
              <a:rPr lang="en-US" dirty="0"/>
              <a:t>When a Pod is deleted, it is not immediately killed. Instead, if you run </a:t>
            </a:r>
            <a:r>
              <a:rPr lang="en-US" dirty="0" err="1"/>
              <a:t>kubectl</a:t>
            </a:r>
            <a:r>
              <a:rPr lang="en-US" dirty="0"/>
              <a:t> get pods you will see that the Pod is in the Terminating state. All Pods have a termination grace period. By default, this is 30 seconds. When a Pod is transitioned to Terminating it no longer receives new requests. </a:t>
            </a:r>
            <a:r>
              <a:rPr lang="en-US"/>
              <a:t>In a serving scenario, the grace period is important for reliability because it allows the Pod to finish any active requests that it may be in the middle of processing before it is terminated.</a:t>
            </a:r>
            <a:endParaRPr lang="en-IN" dirty="0"/>
          </a:p>
        </p:txBody>
      </p:sp>
    </p:spTree>
    <p:extLst>
      <p:ext uri="{BB962C8B-B14F-4D97-AF65-F5344CB8AC3E}">
        <p14:creationId xmlns:p14="http://schemas.microsoft.com/office/powerpoint/2010/main" val="376005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94A7-A626-41D1-874D-219E87C9439E}"/>
              </a:ext>
            </a:extLst>
          </p:cNvPr>
          <p:cNvSpPr>
            <a:spLocks noGrp="1"/>
          </p:cNvSpPr>
          <p:nvPr>
            <p:ph type="title"/>
          </p:nvPr>
        </p:nvSpPr>
        <p:spPr/>
        <p:txBody>
          <a:bodyPr/>
          <a:lstStyle/>
          <a:p>
            <a:r>
              <a:rPr lang="en-IN" dirty="0"/>
              <a:t>Accessing Your Pod</a:t>
            </a:r>
          </a:p>
        </p:txBody>
      </p:sp>
      <p:sp>
        <p:nvSpPr>
          <p:cNvPr id="3" name="Content Placeholder 2">
            <a:extLst>
              <a:ext uri="{FF2B5EF4-FFF2-40B4-BE49-F238E27FC236}">
                <a16:creationId xmlns:a16="http://schemas.microsoft.com/office/drawing/2014/main" id="{A2CE0285-854E-4467-818E-C50DE9879837}"/>
              </a:ext>
            </a:extLst>
          </p:cNvPr>
          <p:cNvSpPr>
            <a:spLocks noGrp="1"/>
          </p:cNvSpPr>
          <p:nvPr>
            <p:ph idx="1"/>
          </p:nvPr>
        </p:nvSpPr>
        <p:spPr/>
        <p:txBody>
          <a:bodyPr/>
          <a:lstStyle/>
          <a:p>
            <a:pPr marL="0" indent="0">
              <a:buNone/>
            </a:pPr>
            <a:r>
              <a:rPr lang="en-US" dirty="0"/>
              <a:t>After pod is running, we might want to access it for a variety of reasons. we may want to load the web service that is running in the Pod. We may want to view its logs to debug a problem that we are seeing, or even execute other commands in the context of the Pod to help debug. </a:t>
            </a:r>
          </a:p>
          <a:p>
            <a:pPr marL="0" indent="0">
              <a:buNone/>
            </a:pPr>
            <a:endParaRPr lang="en-US" dirty="0"/>
          </a:p>
          <a:p>
            <a:pPr marL="0" indent="0">
              <a:buNone/>
            </a:pPr>
            <a:r>
              <a:rPr lang="en-US" dirty="0"/>
              <a:t>There are many ways to access the Pod(Part of demonstration)</a:t>
            </a:r>
          </a:p>
          <a:p>
            <a:r>
              <a:rPr lang="en-US" dirty="0"/>
              <a:t>Using port forwarding</a:t>
            </a:r>
          </a:p>
          <a:p>
            <a:r>
              <a:rPr lang="en-US" dirty="0"/>
              <a:t>Using logs</a:t>
            </a:r>
          </a:p>
          <a:p>
            <a:r>
              <a:rPr lang="en-US" dirty="0"/>
              <a:t>Running Commands in Your Container with exec</a:t>
            </a:r>
          </a:p>
          <a:p>
            <a:r>
              <a:rPr lang="en-US" dirty="0"/>
              <a:t>Copying Files to and from Containers(‘into container’ is an antipattern and should be avoided)</a:t>
            </a:r>
            <a:endParaRPr lang="en-IN" dirty="0"/>
          </a:p>
        </p:txBody>
      </p:sp>
    </p:spTree>
    <p:extLst>
      <p:ext uri="{BB962C8B-B14F-4D97-AF65-F5344CB8AC3E}">
        <p14:creationId xmlns:p14="http://schemas.microsoft.com/office/powerpoint/2010/main" val="185804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C909-0778-418A-99D9-692E6DE6C476}"/>
              </a:ext>
            </a:extLst>
          </p:cNvPr>
          <p:cNvSpPr>
            <a:spLocks noGrp="1"/>
          </p:cNvSpPr>
          <p:nvPr>
            <p:ph type="title"/>
          </p:nvPr>
        </p:nvSpPr>
        <p:spPr/>
        <p:txBody>
          <a:bodyPr/>
          <a:lstStyle/>
          <a:p>
            <a:r>
              <a:rPr lang="en-IN" dirty="0"/>
              <a:t>Health Check</a:t>
            </a:r>
          </a:p>
        </p:txBody>
      </p:sp>
      <p:sp>
        <p:nvSpPr>
          <p:cNvPr id="3" name="Content Placeholder 2">
            <a:extLst>
              <a:ext uri="{FF2B5EF4-FFF2-40B4-BE49-F238E27FC236}">
                <a16:creationId xmlns:a16="http://schemas.microsoft.com/office/drawing/2014/main" id="{5508B35D-E869-41D3-944E-B144CACEA28C}"/>
              </a:ext>
            </a:extLst>
          </p:cNvPr>
          <p:cNvSpPr>
            <a:spLocks noGrp="1"/>
          </p:cNvSpPr>
          <p:nvPr>
            <p:ph idx="1"/>
          </p:nvPr>
        </p:nvSpPr>
        <p:spPr/>
        <p:txBody>
          <a:bodyPr>
            <a:normAutofit fontScale="92500" lnSpcReduction="10000"/>
          </a:bodyPr>
          <a:lstStyle/>
          <a:p>
            <a:pPr marL="0" indent="0">
              <a:buNone/>
            </a:pPr>
            <a:r>
              <a:rPr lang="en-US" dirty="0"/>
              <a:t>Once the process is up and running, we need a way to confirm that it is actually healthy and shouldn’t be restarted. Liveness probes are defined per container, which means each container inside a Pod is health-checked separately.</a:t>
            </a:r>
          </a:p>
          <a:p>
            <a:pPr marL="0" indent="0">
              <a:buNone/>
            </a:pPr>
            <a:r>
              <a:rPr lang="en-US" dirty="0"/>
              <a:t>Kubernetes makes a distinction between liveness and readiness. Liveness determines if an application is running properly. Containers that fail liveness checks are restarted. Readiness describes when a container is ready to serve user requests. Containers that fail readiness checks are removed from service load balancers. Readiness probes are configured similarly to liveness probes.</a:t>
            </a:r>
          </a:p>
          <a:p>
            <a:pPr marL="0" indent="0">
              <a:buNone/>
            </a:pPr>
            <a:r>
              <a:rPr lang="en-US" dirty="0"/>
              <a:t>Combining the readiness and liveness probes helps ensure only healthy containers are running within the cluster.</a:t>
            </a:r>
          </a:p>
          <a:p>
            <a:pPr marL="0" indent="0">
              <a:buNone/>
            </a:pPr>
            <a:r>
              <a:rPr lang="en-US" dirty="0"/>
              <a:t>Kubernetes also supports </a:t>
            </a:r>
            <a:r>
              <a:rPr lang="en-US" dirty="0" err="1"/>
              <a:t>tcpSocket</a:t>
            </a:r>
            <a:r>
              <a:rPr lang="en-US" dirty="0"/>
              <a:t> health checks that open a TCP socket; if the connection is successful, the probe succeeds. This style of probe is useful for non-HTTP applications; for example, databases or other non–HTTP-based APIs.</a:t>
            </a:r>
          </a:p>
          <a:p>
            <a:pPr marL="0" indent="0">
              <a:buNone/>
            </a:pPr>
            <a:r>
              <a:rPr lang="en-US" dirty="0"/>
              <a:t>Kubernetes also allows exec probes. These execute a script or program in the context of the container. Following typical convention, if this script returns a zero exit code, the probe succeeds; otherwise, it fails. exec scripts are often useful for custom application validation logic that doesn’t fit neatly into an HTTP call.</a:t>
            </a:r>
          </a:p>
          <a:p>
            <a:pPr marL="0" indent="0">
              <a:buNone/>
            </a:pPr>
            <a:endParaRPr lang="en-US" dirty="0"/>
          </a:p>
          <a:p>
            <a:endParaRPr lang="en-IN" dirty="0"/>
          </a:p>
        </p:txBody>
      </p:sp>
    </p:spTree>
    <p:extLst>
      <p:ext uri="{BB962C8B-B14F-4D97-AF65-F5344CB8AC3E}">
        <p14:creationId xmlns:p14="http://schemas.microsoft.com/office/powerpoint/2010/main" val="96164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A9B1-5031-4431-AAF4-9E8E9126811E}"/>
              </a:ext>
            </a:extLst>
          </p:cNvPr>
          <p:cNvSpPr>
            <a:spLocks noGrp="1"/>
          </p:cNvSpPr>
          <p:nvPr>
            <p:ph type="title"/>
          </p:nvPr>
        </p:nvSpPr>
        <p:spPr/>
        <p:txBody>
          <a:bodyPr/>
          <a:lstStyle/>
          <a:p>
            <a:r>
              <a:rPr lang="en-IN" dirty="0"/>
              <a:t>Resource Management</a:t>
            </a:r>
          </a:p>
        </p:txBody>
      </p:sp>
      <p:sp>
        <p:nvSpPr>
          <p:cNvPr id="3" name="Content Placeholder 2">
            <a:extLst>
              <a:ext uri="{FF2B5EF4-FFF2-40B4-BE49-F238E27FC236}">
                <a16:creationId xmlns:a16="http://schemas.microsoft.com/office/drawing/2014/main" id="{E59A13E4-92DB-4E72-89D7-F3DC25F60CE9}"/>
              </a:ext>
            </a:extLst>
          </p:cNvPr>
          <p:cNvSpPr>
            <a:spLocks noGrp="1"/>
          </p:cNvSpPr>
          <p:nvPr>
            <p:ph idx="1"/>
          </p:nvPr>
        </p:nvSpPr>
        <p:spPr/>
        <p:txBody>
          <a:bodyPr>
            <a:normAutofit lnSpcReduction="10000"/>
          </a:bodyPr>
          <a:lstStyle/>
          <a:p>
            <a:pPr marL="0" indent="0">
              <a:buNone/>
            </a:pPr>
            <a:r>
              <a:rPr lang="en-US" dirty="0"/>
              <a:t>Most people move into containers and orchestrators like Kubernetes because of the radical improvements in image packaging and reliable deployment they provide. Equally important is the ability to increase the overall utilization of the compute nodes that make up the cluster.</a:t>
            </a:r>
          </a:p>
          <a:p>
            <a:pPr marL="0" indent="0">
              <a:buNone/>
            </a:pPr>
            <a:r>
              <a:rPr lang="en-US" dirty="0"/>
              <a:t>Utilization is defined as the amount of a resource actively being used divided by the amount of a resource that has been purchased. For example, if we purchase a one-core machine, and our application uses one-tenth of a core, then our utilization is 10%.</a:t>
            </a:r>
          </a:p>
          <a:p>
            <a:pPr marL="0" indent="0">
              <a:buNone/>
            </a:pPr>
            <a:r>
              <a:rPr lang="en-US" dirty="0"/>
              <a:t>With scheduling systems like Kubernetes managing resource packing, we can drive our utilization to greater than 50%. To achieve this, we have to tell Kubernetes about the resources our application requires, so that Kubernetes can find the optimal packing of containers onto purchased machines.</a:t>
            </a:r>
          </a:p>
          <a:p>
            <a:pPr marL="0" indent="0">
              <a:buNone/>
            </a:pPr>
            <a:r>
              <a:rPr lang="en-US" dirty="0"/>
              <a:t>Kubernetes allows users to specify two different resource metrics. </a:t>
            </a:r>
            <a:r>
              <a:rPr lang="en-US" b="1" dirty="0"/>
              <a:t>Resource requests </a:t>
            </a:r>
            <a:r>
              <a:rPr lang="en-US" dirty="0"/>
              <a:t>specify the minimum amount of a resource required to run the application. </a:t>
            </a:r>
            <a:r>
              <a:rPr lang="en-US" b="1" dirty="0"/>
              <a:t>Resource limits </a:t>
            </a:r>
            <a:r>
              <a:rPr lang="en-US" dirty="0"/>
              <a:t>specify the maximum amount of a resource that an application can consume.</a:t>
            </a:r>
            <a:endParaRPr lang="en-IN" dirty="0"/>
          </a:p>
        </p:txBody>
      </p:sp>
    </p:spTree>
    <p:extLst>
      <p:ext uri="{BB962C8B-B14F-4D97-AF65-F5344CB8AC3E}">
        <p14:creationId xmlns:p14="http://schemas.microsoft.com/office/powerpoint/2010/main" val="53568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E4B2-8262-4613-BB9C-C7AB1893BC74}"/>
              </a:ext>
            </a:extLst>
          </p:cNvPr>
          <p:cNvSpPr>
            <a:spLocks noGrp="1"/>
          </p:cNvSpPr>
          <p:nvPr>
            <p:ph type="title"/>
          </p:nvPr>
        </p:nvSpPr>
        <p:spPr/>
        <p:txBody>
          <a:bodyPr/>
          <a:lstStyle/>
          <a:p>
            <a:r>
              <a:rPr lang="en-US" dirty="0"/>
              <a:t>Resource Requests: Minimum Required Resources</a:t>
            </a:r>
            <a:endParaRPr lang="en-IN" dirty="0"/>
          </a:p>
        </p:txBody>
      </p:sp>
      <p:sp>
        <p:nvSpPr>
          <p:cNvPr id="3" name="Content Placeholder 2">
            <a:extLst>
              <a:ext uri="{FF2B5EF4-FFF2-40B4-BE49-F238E27FC236}">
                <a16:creationId xmlns:a16="http://schemas.microsoft.com/office/drawing/2014/main" id="{2CBF3BCB-C903-45D6-8BF7-1E71999DE783}"/>
              </a:ext>
            </a:extLst>
          </p:cNvPr>
          <p:cNvSpPr>
            <a:spLocks noGrp="1"/>
          </p:cNvSpPr>
          <p:nvPr>
            <p:ph idx="1"/>
          </p:nvPr>
        </p:nvSpPr>
        <p:spPr/>
        <p:txBody>
          <a:bodyPr/>
          <a:lstStyle/>
          <a:p>
            <a:pPr marL="0" indent="0">
              <a:buNone/>
            </a:pPr>
            <a:r>
              <a:rPr lang="en-US" dirty="0"/>
              <a:t>With Kubernetes, a Pod requests the resources required to run its containers. Kubernetes guarantees that these resources are available to the Pod. The most commonly requested resources are CPU and memory, but Kubernetes has support for other resource types as well, such as GPUs and more.</a:t>
            </a:r>
          </a:p>
          <a:p>
            <a:pPr marL="0" indent="0">
              <a:buNone/>
            </a:pPr>
            <a:r>
              <a:rPr lang="en-US" dirty="0"/>
              <a:t>Resources are requested per container, not per Pod. The total resources requested by the Pod is the sum of all resources requested by all containers in the Pod. The reason for this is that in many cases the different containers have very different CPU requirements. For example, in the web server and data synchronizer Pod, the web server is user-facing and likely needs a great deal of CPU, while the data synchronizer can make do with very little.</a:t>
            </a:r>
          </a:p>
          <a:p>
            <a:pPr marL="0" indent="0">
              <a:buNone/>
            </a:pPr>
            <a:r>
              <a:rPr lang="en-US" dirty="0"/>
              <a:t>Since resource requests guarantee resource availability to a Pod, they are critical to ensuring that containers have sufficient resources in high-load situations.</a:t>
            </a:r>
            <a:endParaRPr lang="en-IN" dirty="0"/>
          </a:p>
        </p:txBody>
      </p:sp>
    </p:spTree>
    <p:extLst>
      <p:ext uri="{BB962C8B-B14F-4D97-AF65-F5344CB8AC3E}">
        <p14:creationId xmlns:p14="http://schemas.microsoft.com/office/powerpoint/2010/main" val="21600123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{70D084C8-A98F-4AB7-BF14-98289D71A1B9}tf33552983_win32</Template>
  <TotalTime>250</TotalTime>
  <Words>1749</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Franklin Gothic Book</vt:lpstr>
      <vt:lpstr>Franklin Gothic Demi</vt:lpstr>
      <vt:lpstr>Wingdings 2</vt:lpstr>
      <vt:lpstr>DividendVTI</vt:lpstr>
      <vt:lpstr>Kubernetes</vt:lpstr>
      <vt:lpstr>POd</vt:lpstr>
      <vt:lpstr>Pods in Kubernetes</vt:lpstr>
      <vt:lpstr>Pod Manifest</vt:lpstr>
      <vt:lpstr>PowerPoint Presentation</vt:lpstr>
      <vt:lpstr>Accessing Your Pod</vt:lpstr>
      <vt:lpstr>Health Check</vt:lpstr>
      <vt:lpstr>Resource Management</vt:lpstr>
      <vt:lpstr>Resource Requests: Minimum Required Resources</vt:lpstr>
      <vt:lpstr>PowerPoint Presentation</vt:lpstr>
      <vt:lpstr>PowerPoint Presentation</vt:lpstr>
      <vt:lpstr>Persisting Data with Volumes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jitendra jha</dc:creator>
  <cp:lastModifiedBy>jitendra jha</cp:lastModifiedBy>
  <cp:revision>8</cp:revision>
  <dcterms:created xsi:type="dcterms:W3CDTF">2022-02-21T02:57:58Z</dcterms:created>
  <dcterms:modified xsi:type="dcterms:W3CDTF">2022-02-22T04:49:25Z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