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6" r:id="rId6"/>
    <p:sldId id="267" r:id="rId7"/>
    <p:sldId id="269" r:id="rId8"/>
    <p:sldId id="268" r:id="rId9"/>
    <p:sldId id="270" r:id="rId10"/>
    <p:sldId id="272" r:id="rId11"/>
    <p:sldId id="273" r:id="rId12"/>
    <p:sldId id="27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Kubernetes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Labels and Annotations</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7F20-8C50-4C18-A62D-AEDCC18A1426}"/>
              </a:ext>
            </a:extLst>
          </p:cNvPr>
          <p:cNvSpPr>
            <a:spLocks noGrp="1"/>
          </p:cNvSpPr>
          <p:nvPr>
            <p:ph type="title"/>
          </p:nvPr>
        </p:nvSpPr>
        <p:spPr/>
        <p:txBody>
          <a:bodyPr/>
          <a:lstStyle/>
          <a:p>
            <a:r>
              <a:rPr lang="en-IN" dirty="0"/>
              <a:t>Demonstration</a:t>
            </a:r>
          </a:p>
        </p:txBody>
      </p:sp>
    </p:spTree>
    <p:extLst>
      <p:ext uri="{BB962C8B-B14F-4D97-AF65-F5344CB8AC3E}">
        <p14:creationId xmlns:p14="http://schemas.microsoft.com/office/powerpoint/2010/main" val="257284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8176-C721-41B9-99AA-278B762B5D5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3D6D975-3314-4DB2-BE38-3E64B8147FA8}"/>
              </a:ext>
            </a:extLst>
          </p:cNvPr>
          <p:cNvSpPr>
            <a:spLocks noGrp="1"/>
          </p:cNvSpPr>
          <p:nvPr>
            <p:ph idx="1"/>
          </p:nvPr>
        </p:nvSpPr>
        <p:spPr>
          <a:xfrm>
            <a:off x="328879" y="2823760"/>
            <a:ext cx="11281930" cy="3220116"/>
          </a:xfrm>
        </p:spPr>
        <p:txBody>
          <a:bodyPr/>
          <a:lstStyle/>
          <a:p>
            <a:pPr marL="0" indent="0">
              <a:buNone/>
            </a:pPr>
            <a:r>
              <a:rPr lang="en-US" dirty="0"/>
              <a:t>Labels and annotations let you work in sets of things that map to how you think about your application. You can organize, mark, and cross-index all of your resources to represent the groups that make the most sense for your application.</a:t>
            </a:r>
          </a:p>
          <a:p>
            <a:pPr marL="0" indent="0">
              <a:buNone/>
            </a:pPr>
            <a:r>
              <a:rPr lang="en-US" dirty="0"/>
              <a:t>Labels are key/value pairs that can be attached to Kubernetes objects such as Pods and </a:t>
            </a:r>
            <a:r>
              <a:rPr lang="en-US" dirty="0" err="1"/>
              <a:t>ReplicaSets</a:t>
            </a:r>
            <a:r>
              <a:rPr lang="en-US" dirty="0"/>
              <a:t>. They can be arbitrary, and are useful for attaching identifying information to Kubernetes objects. Labels provide the foundation for grouping objects.</a:t>
            </a:r>
          </a:p>
          <a:p>
            <a:pPr marL="0" indent="0">
              <a:buNone/>
            </a:pPr>
            <a:r>
              <a:rPr lang="en-US" dirty="0"/>
              <a:t>Annotations, on the other hand, provide a storage mechanism that resembles labels: annotations are key/value pairs designed to hold nonidentifying information that can be leveraged by tools and libraries.</a:t>
            </a:r>
            <a:r>
              <a:rPr lang="en-US" b="0" i="0" dirty="0">
                <a:solidFill>
                  <a:srgbClr val="202124"/>
                </a:solidFill>
                <a:effectLst/>
                <a:latin typeface="arial" panose="020B0604020202020204" pitchFamily="34" charset="0"/>
              </a:rPr>
              <a:t> </a:t>
            </a:r>
            <a:r>
              <a:rPr lang="en-US" dirty="0"/>
              <a:t>e.g. metadata that Kubernetes does not care about</a:t>
            </a:r>
            <a:endParaRPr lang="en-IN" dirty="0"/>
          </a:p>
        </p:txBody>
      </p:sp>
    </p:spTree>
    <p:extLst>
      <p:ext uri="{BB962C8B-B14F-4D97-AF65-F5344CB8AC3E}">
        <p14:creationId xmlns:p14="http://schemas.microsoft.com/office/powerpoint/2010/main" val="254301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3CB-72F7-4B9D-99E4-178538ECFB7B}"/>
              </a:ext>
            </a:extLst>
          </p:cNvPr>
          <p:cNvSpPr>
            <a:spLocks noGrp="1"/>
          </p:cNvSpPr>
          <p:nvPr>
            <p:ph type="title"/>
          </p:nvPr>
        </p:nvSpPr>
        <p:spPr/>
        <p:txBody>
          <a:bodyPr/>
          <a:lstStyle/>
          <a:p>
            <a:r>
              <a:rPr lang="en-IN" dirty="0"/>
              <a:t>Labels</a:t>
            </a:r>
          </a:p>
        </p:txBody>
      </p:sp>
      <p:sp>
        <p:nvSpPr>
          <p:cNvPr id="3" name="Content Placeholder 2">
            <a:extLst>
              <a:ext uri="{FF2B5EF4-FFF2-40B4-BE49-F238E27FC236}">
                <a16:creationId xmlns:a16="http://schemas.microsoft.com/office/drawing/2014/main" id="{92FF6137-7A97-43B9-9890-0DD6CAEBDBDE}"/>
              </a:ext>
            </a:extLst>
          </p:cNvPr>
          <p:cNvSpPr>
            <a:spLocks noGrp="1"/>
          </p:cNvSpPr>
          <p:nvPr>
            <p:ph idx="1"/>
          </p:nvPr>
        </p:nvSpPr>
        <p:spPr/>
        <p:txBody>
          <a:bodyPr/>
          <a:lstStyle/>
          <a:p>
            <a:pPr marL="0" indent="0">
              <a:buNone/>
            </a:pPr>
            <a:r>
              <a:rPr lang="en-US" dirty="0"/>
              <a:t>The motivations for labels grew out of Google’s experience in running large and complex applications. There were a couple of lessons that emerged from this experience.</a:t>
            </a:r>
          </a:p>
          <a:p>
            <a:pPr marL="0" indent="0">
              <a:buNone/>
            </a:pPr>
            <a:r>
              <a:rPr lang="en-US" dirty="0"/>
              <a:t>The first lesson is that production abhors a singleton. When deploying software, users will often start with a single instance. However, as the application matures, these singletons often multiply and become sets of objects. With this in mind, Kubernetes uses labels to deal with sets of objects instead of single instances.</a:t>
            </a:r>
          </a:p>
          <a:p>
            <a:pPr marL="0" indent="0">
              <a:buNone/>
            </a:pPr>
            <a:r>
              <a:rPr lang="en-US" dirty="0"/>
              <a:t>The second lesson is that any hierarchy imposed by the system will fall short for many users. In addition, user grouping and hierarchy are subject to change over time. For instance, a user may start out with the idea that all apps are made up of many services. However, over time, a service may be shared across multiple apps. Kubernetes labels are flexible enough to adapt to these situations and more.</a:t>
            </a:r>
            <a:endParaRPr lang="en-IN" dirty="0"/>
          </a:p>
        </p:txBody>
      </p:sp>
    </p:spTree>
    <p:extLst>
      <p:ext uri="{BB962C8B-B14F-4D97-AF65-F5344CB8AC3E}">
        <p14:creationId xmlns:p14="http://schemas.microsoft.com/office/powerpoint/2010/main" val="148926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56E53-07B3-463F-BC8E-53156E50F018}"/>
              </a:ext>
            </a:extLst>
          </p:cNvPr>
          <p:cNvSpPr>
            <a:spLocks noGrp="1"/>
          </p:cNvSpPr>
          <p:nvPr>
            <p:ph idx="1"/>
          </p:nvPr>
        </p:nvSpPr>
        <p:spPr>
          <a:xfrm>
            <a:off x="581192" y="863600"/>
            <a:ext cx="11029615" cy="5111750"/>
          </a:xfrm>
        </p:spPr>
        <p:txBody>
          <a:bodyPr>
            <a:normAutofit/>
          </a:bodyPr>
          <a:lstStyle/>
          <a:p>
            <a:pPr marL="0" indent="0">
              <a:buNone/>
            </a:pPr>
            <a:r>
              <a:rPr lang="en-US" dirty="0"/>
              <a:t>Labels have simple syntax. They are key/value pairs where both the key and value are represented by strings. Label keys can be broken down into two parts: an optional prefix and a name, separated by a slash. The prefix, if specified, must be a DNS subdomain with a 253-character limit. The key name is required and must be shorter than 63 characters. Names must also start and end with an alphanumeric character and permit the use of dashes (-), underscores (_), and dots (.) between characters.</a:t>
            </a:r>
          </a:p>
          <a:p>
            <a:pPr marL="0" indent="0">
              <a:buNone/>
            </a:pPr>
            <a:endParaRPr lang="en-US" dirty="0"/>
          </a:p>
          <a:p>
            <a:pPr marL="0" indent="0">
              <a:buNone/>
            </a:pPr>
            <a:r>
              <a:rPr lang="en-US" dirty="0"/>
              <a:t>Label values are strings with a maximum length of 63 characters. The contents of the label values follow the same rules as for label keys.</a:t>
            </a:r>
          </a:p>
          <a:p>
            <a:pPr marL="0" indent="0">
              <a:buNone/>
            </a:pPr>
            <a:r>
              <a:rPr lang="en-US" dirty="0" err="1"/>
              <a:t>Eg.</a:t>
            </a:r>
            <a:endParaRPr lang="en-US" dirty="0"/>
          </a:p>
          <a:p>
            <a:pPr marL="0" indent="0">
              <a:buNone/>
            </a:pPr>
            <a:r>
              <a:rPr lang="en-IN" dirty="0"/>
              <a:t>Key							Value</a:t>
            </a:r>
          </a:p>
          <a:p>
            <a:pPr marL="0" indent="0">
              <a:buNone/>
            </a:pPr>
            <a:r>
              <a:rPr lang="en-IN" dirty="0"/>
              <a:t>acme.com/app-version         		1.0.0</a:t>
            </a:r>
          </a:p>
          <a:p>
            <a:pPr marL="0" indent="0">
              <a:buNone/>
            </a:pPr>
            <a:r>
              <a:rPr lang="en-IN" dirty="0" err="1"/>
              <a:t>appVersion</a:t>
            </a:r>
            <a:r>
              <a:rPr lang="en-IN" dirty="0"/>
              <a:t>					1.0.0</a:t>
            </a:r>
          </a:p>
          <a:p>
            <a:pPr marL="0" indent="0">
              <a:buNone/>
            </a:pPr>
            <a:r>
              <a:rPr lang="en-IN" dirty="0" err="1"/>
              <a:t>app.version</a:t>
            </a:r>
            <a:r>
              <a:rPr lang="en-IN" dirty="0"/>
              <a:t>					1.0.0</a:t>
            </a:r>
          </a:p>
          <a:p>
            <a:pPr marL="0" indent="0">
              <a:buNone/>
            </a:pPr>
            <a:r>
              <a:rPr lang="en-IN" dirty="0"/>
              <a:t>kubernetes.io/cluster-service		true</a:t>
            </a:r>
          </a:p>
        </p:txBody>
      </p:sp>
    </p:spTree>
    <p:extLst>
      <p:ext uri="{BB962C8B-B14F-4D97-AF65-F5344CB8AC3E}">
        <p14:creationId xmlns:p14="http://schemas.microsoft.com/office/powerpoint/2010/main" val="376005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FEB4-B96F-44D5-BBBB-1D6AB576592F}"/>
              </a:ext>
            </a:extLst>
          </p:cNvPr>
          <p:cNvSpPr>
            <a:spLocks noGrp="1"/>
          </p:cNvSpPr>
          <p:nvPr>
            <p:ph type="title"/>
          </p:nvPr>
        </p:nvSpPr>
        <p:spPr>
          <a:xfrm>
            <a:off x="581192" y="702156"/>
            <a:ext cx="11029616" cy="881111"/>
          </a:xfrm>
        </p:spPr>
        <p:txBody>
          <a:bodyPr/>
          <a:lstStyle/>
          <a:p>
            <a:r>
              <a:rPr lang="en-US" dirty="0"/>
              <a:t>Label Selectors in API Objects</a:t>
            </a:r>
            <a:endParaRPr lang="en-IN" dirty="0"/>
          </a:p>
        </p:txBody>
      </p:sp>
      <p:sp>
        <p:nvSpPr>
          <p:cNvPr id="3" name="Content Placeholder 2">
            <a:extLst>
              <a:ext uri="{FF2B5EF4-FFF2-40B4-BE49-F238E27FC236}">
                <a16:creationId xmlns:a16="http://schemas.microsoft.com/office/drawing/2014/main" id="{8ACE8000-CFAA-41D8-99EE-CDD0F202F869}"/>
              </a:ext>
            </a:extLst>
          </p:cNvPr>
          <p:cNvSpPr>
            <a:spLocks noGrp="1"/>
          </p:cNvSpPr>
          <p:nvPr>
            <p:ph idx="1"/>
          </p:nvPr>
        </p:nvSpPr>
        <p:spPr>
          <a:xfrm>
            <a:off x="581192" y="1752600"/>
            <a:ext cx="11029615" cy="4222750"/>
          </a:xfrm>
        </p:spPr>
        <p:txBody>
          <a:bodyPr>
            <a:normAutofit fontScale="92500" lnSpcReduction="10000"/>
          </a:bodyPr>
          <a:lstStyle/>
          <a:p>
            <a:pPr marL="0" indent="0">
              <a:buNone/>
            </a:pPr>
            <a:r>
              <a:rPr lang="en-US" dirty="0"/>
              <a:t>When a Kubernetes object refers to a set of other Kubernetes objects, a label selector is used. Instead of a simple string as described in the previous section, a parsed structure is used.</a:t>
            </a:r>
          </a:p>
          <a:p>
            <a:pPr marL="0" indent="0">
              <a:buNone/>
            </a:pPr>
            <a:r>
              <a:rPr lang="en-US" dirty="0"/>
              <a:t>For historical reasons (Kubernetes doesn’t break API compatibility!), there are two forms. Most objects support a newer, more powerful set of selector operators.</a:t>
            </a:r>
          </a:p>
          <a:p>
            <a:pPr marL="0" indent="0">
              <a:buNone/>
            </a:pPr>
            <a:r>
              <a:rPr lang="en-US" dirty="0"/>
              <a:t>A selector of app=</a:t>
            </a:r>
            <a:r>
              <a:rPr lang="en-US" dirty="0" err="1"/>
              <a:t>alpaca,ver</a:t>
            </a:r>
            <a:r>
              <a:rPr lang="en-US" dirty="0"/>
              <a:t> in (1, 2) would be converted to this:</a:t>
            </a:r>
          </a:p>
          <a:p>
            <a:pPr marL="0" indent="0">
              <a:buNone/>
            </a:pPr>
            <a:r>
              <a:rPr lang="en-US" b="1" i="1" dirty="0"/>
              <a:t>selector:</a:t>
            </a:r>
          </a:p>
          <a:p>
            <a:pPr marL="0" indent="0">
              <a:buNone/>
            </a:pPr>
            <a:r>
              <a:rPr lang="en-US" b="1" i="1" dirty="0"/>
              <a:t>  </a:t>
            </a:r>
            <a:r>
              <a:rPr lang="en-US" b="1" i="1" dirty="0" err="1"/>
              <a:t>matchLabels</a:t>
            </a:r>
            <a:r>
              <a:rPr lang="en-US" b="1" i="1" dirty="0"/>
              <a:t>:</a:t>
            </a:r>
          </a:p>
          <a:p>
            <a:pPr marL="0" indent="0">
              <a:buNone/>
            </a:pPr>
            <a:r>
              <a:rPr lang="en-US" b="1" i="1" dirty="0"/>
              <a:t>    app: alpaca</a:t>
            </a:r>
          </a:p>
          <a:p>
            <a:pPr marL="0" indent="0">
              <a:buNone/>
            </a:pPr>
            <a:r>
              <a:rPr lang="en-US" b="1" i="1" dirty="0"/>
              <a:t>  </a:t>
            </a:r>
            <a:r>
              <a:rPr lang="en-US" b="1" i="1" dirty="0" err="1"/>
              <a:t>matchExpressions</a:t>
            </a:r>
            <a:r>
              <a:rPr lang="en-US" b="1" i="1" dirty="0"/>
              <a:t>:</a:t>
            </a:r>
          </a:p>
          <a:p>
            <a:pPr marL="0" indent="0">
              <a:buNone/>
            </a:pPr>
            <a:r>
              <a:rPr lang="en-US" b="1" i="1" dirty="0"/>
              <a:t>    - {key: </a:t>
            </a:r>
            <a:r>
              <a:rPr lang="en-US" b="1" i="1" dirty="0" err="1"/>
              <a:t>ver</a:t>
            </a:r>
            <a:r>
              <a:rPr lang="en-US" b="1" i="1" dirty="0"/>
              <a:t>, operator: In, values: [1, 2]}</a:t>
            </a:r>
          </a:p>
          <a:p>
            <a:pPr marL="0" indent="0">
              <a:buNone/>
            </a:pPr>
            <a:endParaRPr lang="en-US" b="1" i="1" dirty="0"/>
          </a:p>
          <a:p>
            <a:pPr marL="0" indent="0">
              <a:buNone/>
            </a:pPr>
            <a:r>
              <a:rPr lang="en-US" sz="1300" dirty="0"/>
              <a:t>(Compact YAML syntax above. This is an item in a list (</a:t>
            </a:r>
            <a:r>
              <a:rPr lang="en-US" sz="1300" dirty="0" err="1"/>
              <a:t>matchExpressions</a:t>
            </a:r>
            <a:r>
              <a:rPr lang="en-US" sz="1300" dirty="0"/>
              <a:t>) that is a map with three entries. The last entry (values) has a value that is a list with two items.)</a:t>
            </a:r>
            <a:endParaRPr lang="en-IN" b="1" i="1" dirty="0"/>
          </a:p>
        </p:txBody>
      </p:sp>
    </p:spTree>
    <p:extLst>
      <p:ext uri="{BB962C8B-B14F-4D97-AF65-F5344CB8AC3E}">
        <p14:creationId xmlns:p14="http://schemas.microsoft.com/office/powerpoint/2010/main" val="75180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94A7-A626-41D1-874D-219E87C9439E}"/>
              </a:ext>
            </a:extLst>
          </p:cNvPr>
          <p:cNvSpPr>
            <a:spLocks noGrp="1"/>
          </p:cNvSpPr>
          <p:nvPr>
            <p:ph type="title"/>
          </p:nvPr>
        </p:nvSpPr>
        <p:spPr/>
        <p:txBody>
          <a:bodyPr/>
          <a:lstStyle/>
          <a:p>
            <a:r>
              <a:rPr lang="en-IN" dirty="0"/>
              <a:t>annotations</a:t>
            </a:r>
          </a:p>
        </p:txBody>
      </p:sp>
      <p:sp>
        <p:nvSpPr>
          <p:cNvPr id="3" name="Content Placeholder 2">
            <a:extLst>
              <a:ext uri="{FF2B5EF4-FFF2-40B4-BE49-F238E27FC236}">
                <a16:creationId xmlns:a16="http://schemas.microsoft.com/office/drawing/2014/main" id="{A2CE0285-854E-4467-818E-C50DE9879837}"/>
              </a:ext>
            </a:extLst>
          </p:cNvPr>
          <p:cNvSpPr>
            <a:spLocks noGrp="1"/>
          </p:cNvSpPr>
          <p:nvPr>
            <p:ph idx="1"/>
          </p:nvPr>
        </p:nvSpPr>
        <p:spPr/>
        <p:txBody>
          <a:bodyPr/>
          <a:lstStyle/>
          <a:p>
            <a:pPr marL="0" indent="0">
              <a:buNone/>
            </a:pPr>
            <a:r>
              <a:rPr lang="en-US" dirty="0"/>
              <a:t>Annotations provide a place to store additional metadata for Kubernetes objects with the sole purpose of assisting tools and libraries. They are a way for other programs driving Kubernetes via an API to store some opaque data with an object. Annotations can be used for the tool itself or to pass configuration information between external systems.</a:t>
            </a:r>
          </a:p>
          <a:p>
            <a:pPr marL="0" indent="0">
              <a:buNone/>
            </a:pPr>
            <a:r>
              <a:rPr lang="en-US" dirty="0"/>
              <a:t>While labels are used to identify and group objects, annotations are used to provide extra information about where an object came from, how to use it, or policy around that object. There is overlap, and it is a matter of taste as to when to use an annotation or a label. When in doubt, add information to an object as an annotation and promote it to a label if you find yourself wanting to use it in a selector.</a:t>
            </a:r>
            <a:endParaRPr lang="en-IN" dirty="0"/>
          </a:p>
        </p:txBody>
      </p:sp>
    </p:spTree>
    <p:extLst>
      <p:ext uri="{BB962C8B-B14F-4D97-AF65-F5344CB8AC3E}">
        <p14:creationId xmlns:p14="http://schemas.microsoft.com/office/powerpoint/2010/main" val="185804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A9B1-5031-4431-AAF4-9E8E9126811E}"/>
              </a:ext>
            </a:extLst>
          </p:cNvPr>
          <p:cNvSpPr>
            <a:spLocks noGrp="1"/>
          </p:cNvSpPr>
          <p:nvPr>
            <p:ph type="title"/>
          </p:nvPr>
        </p:nvSpPr>
        <p:spPr/>
        <p:txBody>
          <a:bodyPr/>
          <a:lstStyle/>
          <a:p>
            <a:r>
              <a:rPr lang="en-IN" dirty="0"/>
              <a:t>Annotation use cases</a:t>
            </a:r>
          </a:p>
        </p:txBody>
      </p:sp>
      <p:sp>
        <p:nvSpPr>
          <p:cNvPr id="3" name="Content Placeholder 2">
            <a:extLst>
              <a:ext uri="{FF2B5EF4-FFF2-40B4-BE49-F238E27FC236}">
                <a16:creationId xmlns:a16="http://schemas.microsoft.com/office/drawing/2014/main" id="{E59A13E4-92DB-4E72-89D7-F3DC25F60CE9}"/>
              </a:ext>
            </a:extLst>
          </p:cNvPr>
          <p:cNvSpPr>
            <a:spLocks noGrp="1"/>
          </p:cNvSpPr>
          <p:nvPr>
            <p:ph idx="1"/>
          </p:nvPr>
        </p:nvSpPr>
        <p:spPr/>
        <p:txBody>
          <a:bodyPr>
            <a:normAutofit fontScale="92500"/>
          </a:bodyPr>
          <a:lstStyle/>
          <a:p>
            <a:r>
              <a:rPr lang="en-US" dirty="0"/>
              <a:t>Keep track of a “reason” for the latest update to an object.</a:t>
            </a:r>
          </a:p>
          <a:p>
            <a:r>
              <a:rPr lang="en-US" dirty="0"/>
              <a:t>Communicate a specialized scheduling policy to a specialized scheduler.</a:t>
            </a:r>
          </a:p>
          <a:p>
            <a:r>
              <a:rPr lang="en-US" dirty="0"/>
              <a:t>Extend data about the last tool to update the resource and how it was updated (used for detecting changes by other tools and doing a smart merge).</a:t>
            </a:r>
          </a:p>
          <a:p>
            <a:r>
              <a:rPr lang="en-US" dirty="0"/>
              <a:t>Build, release, or image information that isn’t appropriate for labels (may include a Git hash, timestamp, PR number, etc.).</a:t>
            </a:r>
          </a:p>
          <a:p>
            <a:r>
              <a:rPr lang="en-US" dirty="0"/>
              <a:t>Enable the Deployment object to keep track of </a:t>
            </a:r>
            <a:r>
              <a:rPr lang="en-US" dirty="0" err="1"/>
              <a:t>ReplicaSets</a:t>
            </a:r>
            <a:r>
              <a:rPr lang="en-US" dirty="0"/>
              <a:t> that it is managing for rollouts.</a:t>
            </a:r>
          </a:p>
          <a:p>
            <a:r>
              <a:rPr lang="en-US" dirty="0"/>
              <a:t>Provide extra data to enhance the visual quality or usability of a UI. For example, objects could include a link to an icon (or a base64-encoded version of an icon).</a:t>
            </a:r>
          </a:p>
          <a:p>
            <a:r>
              <a:rPr lang="en-US" dirty="0"/>
              <a:t>Prototype alpha functionality in Kubernetes (instead of creating a first-class API field, the parameters for that functionality are instead encoded in an annotation).</a:t>
            </a:r>
            <a:endParaRPr lang="en-IN" dirty="0"/>
          </a:p>
        </p:txBody>
      </p:sp>
    </p:spTree>
    <p:extLst>
      <p:ext uri="{BB962C8B-B14F-4D97-AF65-F5344CB8AC3E}">
        <p14:creationId xmlns:p14="http://schemas.microsoft.com/office/powerpoint/2010/main" val="5356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3BCB-C903-45D6-8BF7-1E71999DE783}"/>
              </a:ext>
            </a:extLst>
          </p:cNvPr>
          <p:cNvSpPr>
            <a:spLocks noGrp="1"/>
          </p:cNvSpPr>
          <p:nvPr>
            <p:ph idx="1"/>
          </p:nvPr>
        </p:nvSpPr>
        <p:spPr>
          <a:xfrm>
            <a:off x="581192" y="829733"/>
            <a:ext cx="11029615" cy="5145617"/>
          </a:xfrm>
        </p:spPr>
        <p:txBody>
          <a:bodyPr/>
          <a:lstStyle/>
          <a:p>
            <a:pPr marL="0" indent="0">
              <a:buNone/>
            </a:pPr>
            <a:r>
              <a:rPr lang="en-US" dirty="0"/>
              <a:t>Annotations are used in various places in Kubernetes, with the primary use case being rolling deployments. During rolling deployments, annotations are used to track rollout status and provide the necessary information required to roll back a deployment to a previous state.</a:t>
            </a:r>
          </a:p>
          <a:p>
            <a:pPr marL="0" indent="0">
              <a:buNone/>
            </a:pPr>
            <a:r>
              <a:rPr lang="en-US" dirty="0"/>
              <a:t>Users should avoid using the Kubernetes API server as a general-purpose database. Annotations are good for small bits of data that are highly associated with a specific resource. If you want to store data in Kubernetes but you don’t have an obvious object to associate it with, consider storing that data in some other, more appropriate database.</a:t>
            </a:r>
            <a:endParaRPr lang="en-IN" dirty="0"/>
          </a:p>
        </p:txBody>
      </p:sp>
    </p:spTree>
    <p:extLst>
      <p:ext uri="{BB962C8B-B14F-4D97-AF65-F5344CB8AC3E}">
        <p14:creationId xmlns:p14="http://schemas.microsoft.com/office/powerpoint/2010/main" val="216001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EBCC7-A3C9-4E53-961B-840CEFF20AE9}"/>
              </a:ext>
            </a:extLst>
          </p:cNvPr>
          <p:cNvSpPr>
            <a:spLocks noGrp="1"/>
          </p:cNvSpPr>
          <p:nvPr>
            <p:ph idx="1"/>
          </p:nvPr>
        </p:nvSpPr>
        <p:spPr>
          <a:xfrm>
            <a:off x="581192" y="880533"/>
            <a:ext cx="11029615" cy="5094817"/>
          </a:xfrm>
        </p:spPr>
        <p:txBody>
          <a:bodyPr>
            <a:normAutofit fontScale="92500" lnSpcReduction="20000"/>
          </a:bodyPr>
          <a:lstStyle/>
          <a:p>
            <a:pPr marL="0" indent="0">
              <a:buNone/>
            </a:pPr>
            <a:r>
              <a:rPr lang="en-IN" dirty="0"/>
              <a:t>A</a:t>
            </a:r>
            <a:r>
              <a:rPr lang="en-US" dirty="0" err="1"/>
              <a:t>nnotation</a:t>
            </a:r>
            <a:r>
              <a:rPr lang="en-US" dirty="0"/>
              <a:t> keys use the same format as label keys. However, because they are often used to communicate information between tools, the “namespace” part of the key is more important. Example keys include deployment.kubernetes.io/revision or kubernetes.io/change-cause.</a:t>
            </a:r>
          </a:p>
          <a:p>
            <a:pPr marL="0" indent="0">
              <a:buNone/>
            </a:pPr>
            <a:endParaRPr lang="en-US" dirty="0"/>
          </a:p>
          <a:p>
            <a:pPr marL="0" indent="0">
              <a:buNone/>
            </a:pPr>
            <a:r>
              <a:rPr lang="en-US" dirty="0"/>
              <a:t>The value component of an annotation is a free-form string field. While this allows maximum flexibility as users can store arbitrary data, because this is arbitrary text, there is no validation of any format. For example, it is not uncommon for a JSON document to be encoded as a string and stored in an annotation. It is important to note that the Kubernetes server has no knowledge of the required format of annotation values. If annotations are used to pass or store data, there is no guarantee the data is valid. This can make tracking down errors more difficult.</a:t>
            </a:r>
          </a:p>
          <a:p>
            <a:pPr marL="0" indent="0">
              <a:buNone/>
            </a:pPr>
            <a:endParaRPr lang="en-US" dirty="0"/>
          </a:p>
          <a:p>
            <a:pPr marL="0" indent="0">
              <a:buNone/>
            </a:pPr>
            <a:r>
              <a:rPr lang="en-US" dirty="0"/>
              <a:t>Annotations are defined in the common metadata section in every Kubernetes object:</a:t>
            </a:r>
          </a:p>
          <a:p>
            <a:pPr marL="0" indent="0">
              <a:buNone/>
            </a:pPr>
            <a:r>
              <a:rPr lang="en-IN" b="1" i="1" dirty="0"/>
              <a:t>...</a:t>
            </a:r>
          </a:p>
          <a:p>
            <a:pPr marL="0" indent="0">
              <a:buNone/>
            </a:pPr>
            <a:r>
              <a:rPr lang="en-IN" b="1" i="1" dirty="0"/>
              <a:t>metadata:</a:t>
            </a:r>
          </a:p>
          <a:p>
            <a:pPr marL="0" indent="0">
              <a:buNone/>
            </a:pPr>
            <a:r>
              <a:rPr lang="en-IN" b="1" i="1" dirty="0"/>
              <a:t>  annotations:</a:t>
            </a:r>
          </a:p>
          <a:p>
            <a:pPr marL="0" indent="0">
              <a:buNone/>
            </a:pPr>
            <a:r>
              <a:rPr lang="en-IN" b="1" i="1" dirty="0"/>
              <a:t>    example.com/icon-url: "https://example.com/icon.png"</a:t>
            </a:r>
          </a:p>
          <a:p>
            <a:pPr marL="0" indent="0">
              <a:buNone/>
            </a:pPr>
            <a:r>
              <a:rPr lang="en-IN" b="1" i="1" dirty="0"/>
              <a:t>...</a:t>
            </a:r>
          </a:p>
        </p:txBody>
      </p:sp>
    </p:spTree>
    <p:extLst>
      <p:ext uri="{BB962C8B-B14F-4D97-AF65-F5344CB8AC3E}">
        <p14:creationId xmlns:p14="http://schemas.microsoft.com/office/powerpoint/2010/main" val="19601645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{70D084C8-A98F-4AB7-BF14-98289D71A1B9}tf33552983_win32</Template>
  <TotalTime>366</TotalTime>
  <Words>1250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Demi</vt:lpstr>
      <vt:lpstr>Wingdings 2</vt:lpstr>
      <vt:lpstr>DividendVTI</vt:lpstr>
      <vt:lpstr>Kubernetes</vt:lpstr>
      <vt:lpstr>Introduction</vt:lpstr>
      <vt:lpstr>Labels</vt:lpstr>
      <vt:lpstr>PowerPoint Presentation</vt:lpstr>
      <vt:lpstr>Label Selectors in API Objects</vt:lpstr>
      <vt:lpstr>annotations</vt:lpstr>
      <vt:lpstr>Annotation use cases</vt:lpstr>
      <vt:lpstr>PowerPoint Presentation</vt:lpstr>
      <vt:lpstr>PowerPoint Presentation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jitendra jha</dc:creator>
  <cp:lastModifiedBy>jitendra jha</cp:lastModifiedBy>
  <cp:revision>10</cp:revision>
  <dcterms:created xsi:type="dcterms:W3CDTF">2022-02-21T02:57:58Z</dcterms:created>
  <dcterms:modified xsi:type="dcterms:W3CDTF">2022-02-23T10:54:58Z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