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6" r:id="rId6"/>
    <p:sldId id="269" r:id="rId7"/>
    <p:sldId id="267" r:id="rId8"/>
    <p:sldId id="268" r:id="rId9"/>
    <p:sldId id="270" r:id="rId10"/>
    <p:sldId id="271" r:id="rId11"/>
    <p:sldId id="272" r:id="rId12"/>
    <p:sldId id="273" r:id="rId13"/>
    <p:sldId id="275"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Kubernetes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err="1"/>
              <a:t>ReplicaSets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DC89-80C3-4E42-9C2D-981B2BAE146E}"/>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8D86F4D6-936D-4C02-B916-FE8BA65844AC}"/>
              </a:ext>
            </a:extLst>
          </p:cNvPr>
          <p:cNvSpPr>
            <a:spLocks noGrp="1"/>
          </p:cNvSpPr>
          <p:nvPr>
            <p:ph idx="1"/>
          </p:nvPr>
        </p:nvSpPr>
        <p:spPr/>
        <p:txBody>
          <a:bodyPr>
            <a:normAutofit fontScale="92500" lnSpcReduction="20000"/>
          </a:bodyPr>
          <a:lstStyle/>
          <a:p>
            <a:pPr marL="0" indent="0">
              <a:buNone/>
            </a:pPr>
            <a:r>
              <a:rPr lang="en-US" b="0" i="0" dirty="0">
                <a:solidFill>
                  <a:srgbClr val="222222"/>
                </a:solidFill>
                <a:effectLst/>
                <a:latin typeface="open sans" panose="020B0606030504020204" pitchFamily="34" charset="0"/>
              </a:rPr>
              <a:t>A </a:t>
            </a:r>
            <a:r>
              <a:rPr lang="en-US" b="0" i="0" dirty="0" err="1">
                <a:solidFill>
                  <a:srgbClr val="222222"/>
                </a:solidFill>
                <a:effectLst/>
                <a:latin typeface="open sans" panose="020B0606030504020204" pitchFamily="34" charset="0"/>
              </a:rPr>
              <a:t>StorageClass</a:t>
            </a:r>
            <a:r>
              <a:rPr lang="en-US" b="0" i="0" dirty="0">
                <a:solidFill>
                  <a:srgbClr val="222222"/>
                </a:solidFill>
                <a:effectLst/>
                <a:latin typeface="open sans" panose="020B0606030504020204" pitchFamily="34" charset="0"/>
              </a:rPr>
              <a:t> provides a way for administrators to describe the "classes" of storage they offer. Different classes might map to quality-of-service levels, or to backup policies, or to arbitrary policies determined by the cluster administrators. Kubernetes itself is unopinionated about what classes represent. This concept is sometimes called "profiles" in other storage systems.</a:t>
            </a:r>
          </a:p>
          <a:p>
            <a:pPr marL="0" indent="0">
              <a:buNone/>
            </a:pPr>
            <a:r>
              <a:rPr lang="en-US" dirty="0">
                <a:solidFill>
                  <a:srgbClr val="222222"/>
                </a:solidFill>
                <a:latin typeface="open sans" panose="020B0606030504020204" pitchFamily="34" charset="0"/>
              </a:rPr>
              <a:t>Each </a:t>
            </a:r>
            <a:r>
              <a:rPr lang="en-US" dirty="0" err="1">
                <a:solidFill>
                  <a:srgbClr val="222222"/>
                </a:solidFill>
                <a:latin typeface="open sans" panose="020B0606030504020204" pitchFamily="34" charset="0"/>
              </a:rPr>
              <a:t>StorageClass</a:t>
            </a:r>
            <a:r>
              <a:rPr lang="en-US" dirty="0">
                <a:solidFill>
                  <a:srgbClr val="222222"/>
                </a:solidFill>
                <a:latin typeface="open sans" panose="020B0606030504020204" pitchFamily="34" charset="0"/>
              </a:rPr>
              <a:t> contains the fields </a:t>
            </a:r>
            <a:r>
              <a:rPr lang="en-US" i="1" dirty="0">
                <a:solidFill>
                  <a:srgbClr val="222222"/>
                </a:solidFill>
                <a:latin typeface="open sans" panose="020B0606030504020204" pitchFamily="34" charset="0"/>
              </a:rPr>
              <a:t>provisioner, parameters, and </a:t>
            </a:r>
            <a:r>
              <a:rPr lang="en-US" i="1" dirty="0" err="1">
                <a:solidFill>
                  <a:srgbClr val="222222"/>
                </a:solidFill>
                <a:latin typeface="open sans" panose="020B0606030504020204" pitchFamily="34" charset="0"/>
              </a:rPr>
              <a:t>reclaimPolicy</a:t>
            </a:r>
            <a:r>
              <a:rPr lang="en-US" dirty="0">
                <a:solidFill>
                  <a:srgbClr val="222222"/>
                </a:solidFill>
                <a:latin typeface="open sans" panose="020B0606030504020204" pitchFamily="34" charset="0"/>
              </a:rPr>
              <a:t>, which are used when a </a:t>
            </a:r>
            <a:r>
              <a:rPr lang="en-US" dirty="0" err="1">
                <a:solidFill>
                  <a:srgbClr val="222222"/>
                </a:solidFill>
                <a:latin typeface="open sans" panose="020B0606030504020204" pitchFamily="34" charset="0"/>
              </a:rPr>
              <a:t>PersistentVolume</a:t>
            </a:r>
            <a:r>
              <a:rPr lang="en-US" dirty="0">
                <a:solidFill>
                  <a:srgbClr val="222222"/>
                </a:solidFill>
                <a:latin typeface="open sans" panose="020B0606030504020204" pitchFamily="34" charset="0"/>
              </a:rPr>
              <a:t> belonging to the class needs to be dynamically provisioned.</a:t>
            </a:r>
          </a:p>
          <a:p>
            <a:pPr marL="0" indent="0">
              <a:buNone/>
            </a:pPr>
            <a:r>
              <a:rPr lang="en-US" dirty="0">
                <a:solidFill>
                  <a:srgbClr val="222222"/>
                </a:solidFill>
                <a:latin typeface="open sans" panose="020B0606030504020204" pitchFamily="34" charset="0"/>
              </a:rPr>
              <a:t>The name of a </a:t>
            </a:r>
            <a:r>
              <a:rPr lang="en-US" dirty="0" err="1">
                <a:solidFill>
                  <a:srgbClr val="222222"/>
                </a:solidFill>
                <a:latin typeface="open sans" panose="020B0606030504020204" pitchFamily="34" charset="0"/>
              </a:rPr>
              <a:t>StorageClass</a:t>
            </a:r>
            <a:r>
              <a:rPr lang="en-US" dirty="0">
                <a:solidFill>
                  <a:srgbClr val="222222"/>
                </a:solidFill>
                <a:latin typeface="open sans" panose="020B0606030504020204" pitchFamily="34" charset="0"/>
              </a:rPr>
              <a:t> object is significant, and is how users can request a particular class. Administrators set the name and other parameters of a class when first creating </a:t>
            </a:r>
            <a:r>
              <a:rPr lang="en-US" dirty="0" err="1">
                <a:solidFill>
                  <a:srgbClr val="222222"/>
                </a:solidFill>
                <a:latin typeface="open sans" panose="020B0606030504020204" pitchFamily="34" charset="0"/>
              </a:rPr>
              <a:t>StorageClass</a:t>
            </a:r>
            <a:r>
              <a:rPr lang="en-US" dirty="0">
                <a:solidFill>
                  <a:srgbClr val="222222"/>
                </a:solidFill>
                <a:latin typeface="open sans" panose="020B0606030504020204" pitchFamily="34" charset="0"/>
              </a:rPr>
              <a:t> objects, and the objects cannot be updated once they are created.</a:t>
            </a:r>
          </a:p>
          <a:p>
            <a:pPr marL="0" indent="0">
              <a:buNone/>
            </a:pPr>
            <a:r>
              <a:rPr lang="en-US" dirty="0">
                <a:solidFill>
                  <a:srgbClr val="222222"/>
                </a:solidFill>
                <a:latin typeface="open sans" panose="020B0606030504020204" pitchFamily="34" charset="0"/>
              </a:rPr>
              <a:t>A </a:t>
            </a:r>
            <a:r>
              <a:rPr lang="en-US" dirty="0" err="1">
                <a:solidFill>
                  <a:srgbClr val="222222"/>
                </a:solidFill>
                <a:latin typeface="open sans" panose="020B0606030504020204" pitchFamily="34" charset="0"/>
              </a:rPr>
              <a:t>PersistentVolume</a:t>
            </a:r>
            <a:r>
              <a:rPr lang="en-US" dirty="0">
                <a:solidFill>
                  <a:srgbClr val="222222"/>
                </a:solidFill>
                <a:latin typeface="open sans" panose="020B0606030504020204" pitchFamily="34" charset="0"/>
              </a:rPr>
              <a:t> (PV) is a piece of storage in the cluster that has been provisioned by an administrator or dynamically provisioned using Storage Classes. It is a resource in the cluster just like a node is a cluster resource. PVs are volume plugins like Volumes, but have a lifecycle independent of any individual Pod that uses the PV. This API object captures the details of the implementation of the storage, be that NFS, iSCSI, or a cloud-provider-specific storage system.</a:t>
            </a:r>
            <a:endParaRPr lang="en-IN" dirty="0">
              <a:solidFill>
                <a:srgbClr val="222222"/>
              </a:solidFill>
              <a:latin typeface="open sans" panose="020B0606030504020204" pitchFamily="34" charset="0"/>
            </a:endParaRPr>
          </a:p>
        </p:txBody>
      </p:sp>
    </p:spTree>
    <p:extLst>
      <p:ext uri="{BB962C8B-B14F-4D97-AF65-F5344CB8AC3E}">
        <p14:creationId xmlns:p14="http://schemas.microsoft.com/office/powerpoint/2010/main" val="213646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7F20-8C50-4C18-A62D-AEDCC18A1426}"/>
              </a:ext>
            </a:extLst>
          </p:cNvPr>
          <p:cNvSpPr>
            <a:spLocks noGrp="1"/>
          </p:cNvSpPr>
          <p:nvPr>
            <p:ph type="title"/>
          </p:nvPr>
        </p:nvSpPr>
        <p:spPr/>
        <p:txBody>
          <a:bodyPr/>
          <a:lstStyle/>
          <a:p>
            <a:r>
              <a:rPr lang="en-IN" dirty="0"/>
              <a:t>Demonstration</a:t>
            </a:r>
          </a:p>
        </p:txBody>
      </p:sp>
    </p:spTree>
    <p:extLst>
      <p:ext uri="{BB962C8B-B14F-4D97-AF65-F5344CB8AC3E}">
        <p14:creationId xmlns:p14="http://schemas.microsoft.com/office/powerpoint/2010/main" val="257284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176-C721-41B9-99AA-278B762B5D5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3D6D975-3314-4DB2-BE38-3E64B8147FA8}"/>
              </a:ext>
            </a:extLst>
          </p:cNvPr>
          <p:cNvSpPr>
            <a:spLocks noGrp="1"/>
          </p:cNvSpPr>
          <p:nvPr>
            <p:ph idx="1"/>
          </p:nvPr>
        </p:nvSpPr>
        <p:spPr>
          <a:xfrm>
            <a:off x="328879" y="2823760"/>
            <a:ext cx="11281930" cy="3220116"/>
          </a:xfrm>
        </p:spPr>
        <p:txBody>
          <a:bodyPr>
            <a:normAutofit/>
          </a:bodyPr>
          <a:lstStyle/>
          <a:p>
            <a:pPr marL="0" indent="0">
              <a:buNone/>
            </a:pPr>
            <a:r>
              <a:rPr lang="en-US" dirty="0"/>
              <a:t>We covered how to run individual containers as Pods. But these pods are essentially one-off singletons. More often than not, you want multiple replicas of a container running at a particular time. There are a variety of reasons for this type of replication:</a:t>
            </a:r>
          </a:p>
          <a:p>
            <a:pPr marL="0" indent="0">
              <a:buNone/>
            </a:pPr>
            <a:r>
              <a:rPr lang="en-US" dirty="0"/>
              <a:t>Redundancy: Multiple running instances mean failure can be tolerated.</a:t>
            </a:r>
          </a:p>
          <a:p>
            <a:pPr marL="0" indent="0">
              <a:buNone/>
            </a:pPr>
            <a:r>
              <a:rPr lang="en-US" dirty="0"/>
              <a:t>Scale: Multiple running instances mean that more requests can be handled.</a:t>
            </a:r>
          </a:p>
          <a:p>
            <a:pPr marL="0" indent="0">
              <a:buNone/>
            </a:pPr>
            <a:r>
              <a:rPr lang="en-US" dirty="0" err="1"/>
              <a:t>Sharding</a:t>
            </a:r>
            <a:r>
              <a:rPr lang="en-US" dirty="0"/>
              <a:t>: Different replicas can handle different parts of a computation in parallel.</a:t>
            </a:r>
            <a:endParaRPr lang="en-IN" dirty="0"/>
          </a:p>
        </p:txBody>
      </p:sp>
    </p:spTree>
    <p:extLst>
      <p:ext uri="{BB962C8B-B14F-4D97-AF65-F5344CB8AC3E}">
        <p14:creationId xmlns:p14="http://schemas.microsoft.com/office/powerpoint/2010/main" val="254301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56E53-07B3-463F-BC8E-53156E50F018}"/>
              </a:ext>
            </a:extLst>
          </p:cNvPr>
          <p:cNvSpPr>
            <a:spLocks noGrp="1"/>
          </p:cNvSpPr>
          <p:nvPr>
            <p:ph idx="1"/>
          </p:nvPr>
        </p:nvSpPr>
        <p:spPr>
          <a:xfrm>
            <a:off x="581192" y="863600"/>
            <a:ext cx="11029615" cy="5111750"/>
          </a:xfrm>
        </p:spPr>
        <p:txBody>
          <a:bodyPr>
            <a:normAutofit/>
          </a:bodyPr>
          <a:lstStyle/>
          <a:p>
            <a:pPr marL="0" indent="0">
              <a:buNone/>
            </a:pPr>
            <a:r>
              <a:rPr lang="en-US" dirty="0"/>
              <a:t>A </a:t>
            </a:r>
            <a:r>
              <a:rPr lang="en-US" dirty="0" err="1"/>
              <a:t>ReplicaSet</a:t>
            </a:r>
            <a:r>
              <a:rPr lang="en-US" dirty="0"/>
              <a:t> acts as a cluster-wide Pod manager, ensuring that the right types and number of Pods are running at all times.</a:t>
            </a:r>
          </a:p>
          <a:p>
            <a:pPr marL="0" indent="0">
              <a:buNone/>
            </a:pPr>
            <a:r>
              <a:rPr lang="en-US" dirty="0"/>
              <a:t>Because </a:t>
            </a:r>
            <a:r>
              <a:rPr lang="en-US" dirty="0" err="1"/>
              <a:t>ReplicaSets</a:t>
            </a:r>
            <a:r>
              <a:rPr lang="en-US" dirty="0"/>
              <a:t> make it easy to create and manage replicated sets of Pods, they are the building blocks used to describe common application deployment patterns and provide the underpinnings of self-healing for our applications at the infrastructure level. Pods managed by </a:t>
            </a:r>
            <a:r>
              <a:rPr lang="en-US" dirty="0" err="1"/>
              <a:t>ReplicaSets</a:t>
            </a:r>
            <a:r>
              <a:rPr lang="en-US" dirty="0"/>
              <a:t> are automatically rescheduled under certain failure conditions such as node failures and network partitions.</a:t>
            </a:r>
          </a:p>
          <a:p>
            <a:pPr marL="0" indent="0">
              <a:buNone/>
            </a:pPr>
            <a:r>
              <a:rPr lang="en-US" dirty="0"/>
              <a:t>When we define a </a:t>
            </a:r>
            <a:r>
              <a:rPr lang="en-US" dirty="0" err="1"/>
              <a:t>ReplicaSet</a:t>
            </a:r>
            <a:r>
              <a:rPr lang="en-US" dirty="0"/>
              <a:t>, we define a specification for the Pods we want to create (the “cookie cutter”), and a desired number of replicas. We need to define a way of finding Pods that the </a:t>
            </a:r>
            <a:r>
              <a:rPr lang="en-US" dirty="0" err="1"/>
              <a:t>ReplicaSet</a:t>
            </a:r>
            <a:r>
              <a:rPr lang="en-US" dirty="0"/>
              <a:t> should control. The actual act of managing the replicated Pods is an example of a reconciliation loop. Such loops are fundamental to most of the design and implementation of Kubernetes.</a:t>
            </a:r>
            <a:endParaRPr lang="en-IN" dirty="0"/>
          </a:p>
        </p:txBody>
      </p:sp>
    </p:spTree>
    <p:extLst>
      <p:ext uri="{BB962C8B-B14F-4D97-AF65-F5344CB8AC3E}">
        <p14:creationId xmlns:p14="http://schemas.microsoft.com/office/powerpoint/2010/main" val="376005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3CB-72F7-4B9D-99E4-178538ECFB7B}"/>
              </a:ext>
            </a:extLst>
          </p:cNvPr>
          <p:cNvSpPr>
            <a:spLocks noGrp="1"/>
          </p:cNvSpPr>
          <p:nvPr>
            <p:ph type="title"/>
          </p:nvPr>
        </p:nvSpPr>
        <p:spPr/>
        <p:txBody>
          <a:bodyPr/>
          <a:lstStyle/>
          <a:p>
            <a:r>
              <a:rPr lang="en-IN" dirty="0"/>
              <a:t>Reconciliation Loops</a:t>
            </a:r>
          </a:p>
        </p:txBody>
      </p:sp>
      <p:sp>
        <p:nvSpPr>
          <p:cNvPr id="3" name="Content Placeholder 2">
            <a:extLst>
              <a:ext uri="{FF2B5EF4-FFF2-40B4-BE49-F238E27FC236}">
                <a16:creationId xmlns:a16="http://schemas.microsoft.com/office/drawing/2014/main" id="{92FF6137-7A97-43B9-9890-0DD6CAEBDBDE}"/>
              </a:ext>
            </a:extLst>
          </p:cNvPr>
          <p:cNvSpPr>
            <a:spLocks noGrp="1"/>
          </p:cNvSpPr>
          <p:nvPr>
            <p:ph idx="1"/>
          </p:nvPr>
        </p:nvSpPr>
        <p:spPr/>
        <p:txBody>
          <a:bodyPr/>
          <a:lstStyle/>
          <a:p>
            <a:pPr marL="0" indent="0">
              <a:buNone/>
            </a:pPr>
            <a:r>
              <a:rPr lang="en-US" dirty="0"/>
              <a:t>The central concept behind a reconciliation loop is the notion of desired state and observed or current state. Desired state is the state you want. With a </a:t>
            </a:r>
            <a:r>
              <a:rPr lang="en-US" dirty="0" err="1"/>
              <a:t>ReplicaSet</a:t>
            </a:r>
            <a:r>
              <a:rPr lang="en-US" dirty="0"/>
              <a:t> it is the desired number of, replicas and the definition of the Pod, to replicate. For example, the desired state is that there are three replicas of a Pod running the </a:t>
            </a:r>
            <a:r>
              <a:rPr lang="en-US" dirty="0" err="1"/>
              <a:t>kuard</a:t>
            </a:r>
            <a:r>
              <a:rPr lang="en-US" dirty="0"/>
              <a:t> server.</a:t>
            </a:r>
          </a:p>
          <a:p>
            <a:pPr marL="0" indent="0">
              <a:buNone/>
            </a:pPr>
            <a:r>
              <a:rPr lang="en-US" dirty="0"/>
              <a:t>In contrast, current state is the currently observed state of the system. For example, there are only two </a:t>
            </a:r>
            <a:r>
              <a:rPr lang="en-US" dirty="0" err="1"/>
              <a:t>kuard</a:t>
            </a:r>
            <a:r>
              <a:rPr lang="en-US" dirty="0"/>
              <a:t> Pods currently running.</a:t>
            </a:r>
          </a:p>
          <a:p>
            <a:pPr marL="0" indent="0">
              <a:buNone/>
            </a:pPr>
            <a:r>
              <a:rPr lang="en-US" dirty="0"/>
              <a:t>The reconciliation loop is constantly running, observing the current state of the world and taking action to try to make the observed state match the desired state. For example, given the previous example, the reconciliation loop creates a new </a:t>
            </a:r>
            <a:r>
              <a:rPr lang="en-US" dirty="0" err="1"/>
              <a:t>kuard</a:t>
            </a:r>
            <a:r>
              <a:rPr lang="en-US" dirty="0"/>
              <a:t> Pod in an effort to make the observed state match the desired state of three replicas.</a:t>
            </a:r>
          </a:p>
          <a:p>
            <a:pPr marL="0" indent="0">
              <a:buNone/>
            </a:pPr>
            <a:r>
              <a:rPr lang="en-US" dirty="0"/>
              <a:t>There are many benefits to the reconciliation loop approach to managing state. It is an inherently goal-driven, self-healing system, yet it can often be easily expressed in a few lines of code.</a:t>
            </a:r>
            <a:endParaRPr lang="en-IN" dirty="0"/>
          </a:p>
        </p:txBody>
      </p:sp>
    </p:spTree>
    <p:extLst>
      <p:ext uri="{BB962C8B-B14F-4D97-AF65-F5344CB8AC3E}">
        <p14:creationId xmlns:p14="http://schemas.microsoft.com/office/powerpoint/2010/main" val="148926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FEB4-B96F-44D5-BBBB-1D6AB576592F}"/>
              </a:ext>
            </a:extLst>
          </p:cNvPr>
          <p:cNvSpPr>
            <a:spLocks noGrp="1"/>
          </p:cNvSpPr>
          <p:nvPr>
            <p:ph type="title"/>
          </p:nvPr>
        </p:nvSpPr>
        <p:spPr>
          <a:xfrm>
            <a:off x="581192" y="702156"/>
            <a:ext cx="11029616" cy="881111"/>
          </a:xfrm>
        </p:spPr>
        <p:txBody>
          <a:bodyPr/>
          <a:lstStyle/>
          <a:p>
            <a:r>
              <a:rPr lang="en-US" dirty="0"/>
              <a:t>Relating Pods and </a:t>
            </a:r>
            <a:r>
              <a:rPr lang="en-US" dirty="0" err="1"/>
              <a:t>ReplicaSets</a:t>
            </a:r>
            <a:endParaRPr lang="en-IN" dirty="0"/>
          </a:p>
        </p:txBody>
      </p:sp>
      <p:sp>
        <p:nvSpPr>
          <p:cNvPr id="3" name="Content Placeholder 2">
            <a:extLst>
              <a:ext uri="{FF2B5EF4-FFF2-40B4-BE49-F238E27FC236}">
                <a16:creationId xmlns:a16="http://schemas.microsoft.com/office/drawing/2014/main" id="{8ACE8000-CFAA-41D8-99EE-CDD0F202F869}"/>
              </a:ext>
            </a:extLst>
          </p:cNvPr>
          <p:cNvSpPr>
            <a:spLocks noGrp="1"/>
          </p:cNvSpPr>
          <p:nvPr>
            <p:ph idx="1"/>
          </p:nvPr>
        </p:nvSpPr>
        <p:spPr>
          <a:xfrm>
            <a:off x="581192" y="1752600"/>
            <a:ext cx="11029615" cy="4222750"/>
          </a:xfrm>
        </p:spPr>
        <p:txBody>
          <a:bodyPr>
            <a:normAutofit/>
          </a:bodyPr>
          <a:lstStyle/>
          <a:p>
            <a:pPr marL="0" indent="0">
              <a:buNone/>
            </a:pPr>
            <a:r>
              <a:rPr lang="en-US" dirty="0"/>
              <a:t>One of the key themes that runs through Kubernetes is decoupling. In particular, it’s important that all of the core concepts of Kubernetes are modular with respect to each other and that they are swappable and replaceable with other components.</a:t>
            </a:r>
          </a:p>
          <a:p>
            <a:pPr marL="0" indent="0">
              <a:buNone/>
            </a:pPr>
            <a:r>
              <a:rPr lang="en-US" dirty="0"/>
              <a:t>In this spirit, the relationship between </a:t>
            </a:r>
            <a:r>
              <a:rPr lang="en-US" dirty="0" err="1"/>
              <a:t>ReplicaSets</a:t>
            </a:r>
            <a:r>
              <a:rPr lang="en-US" dirty="0"/>
              <a:t> and Pods is loosely coupled. Though </a:t>
            </a:r>
            <a:r>
              <a:rPr lang="en-US" dirty="0" err="1"/>
              <a:t>ReplicaSets</a:t>
            </a:r>
            <a:r>
              <a:rPr lang="en-US" dirty="0"/>
              <a:t> create and manage Pods, they do not own the Pods they create. </a:t>
            </a:r>
            <a:r>
              <a:rPr lang="en-US" dirty="0" err="1"/>
              <a:t>ReplicaSets</a:t>
            </a:r>
            <a:r>
              <a:rPr lang="en-US" dirty="0"/>
              <a:t> use label queries to identify the set of Pods they should be managing. They then use the exact same Pod API which you used directly to create the Pods that they are managing.</a:t>
            </a:r>
          </a:p>
          <a:p>
            <a:pPr marL="0" indent="0">
              <a:buNone/>
            </a:pPr>
            <a:r>
              <a:rPr lang="en-US" dirty="0" err="1"/>
              <a:t>ReplicaSets</a:t>
            </a:r>
            <a:r>
              <a:rPr lang="en-US" dirty="0"/>
              <a:t> that create multiple Pods and the services that load-balance to those Pods are also totally separate, decoupled API objects.</a:t>
            </a:r>
            <a:endParaRPr lang="en-IN" dirty="0"/>
          </a:p>
        </p:txBody>
      </p:sp>
    </p:spTree>
    <p:extLst>
      <p:ext uri="{BB962C8B-B14F-4D97-AF65-F5344CB8AC3E}">
        <p14:creationId xmlns:p14="http://schemas.microsoft.com/office/powerpoint/2010/main" val="75180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94A7-A626-41D1-874D-219E87C9439E}"/>
              </a:ext>
            </a:extLst>
          </p:cNvPr>
          <p:cNvSpPr>
            <a:spLocks noGrp="1"/>
          </p:cNvSpPr>
          <p:nvPr>
            <p:ph type="title"/>
          </p:nvPr>
        </p:nvSpPr>
        <p:spPr/>
        <p:txBody>
          <a:bodyPr/>
          <a:lstStyle/>
          <a:p>
            <a:r>
              <a:rPr lang="en-IN" dirty="0"/>
              <a:t>Adopting Existing Containers</a:t>
            </a:r>
          </a:p>
        </p:txBody>
      </p:sp>
      <p:sp>
        <p:nvSpPr>
          <p:cNvPr id="3" name="Content Placeholder 2">
            <a:extLst>
              <a:ext uri="{FF2B5EF4-FFF2-40B4-BE49-F238E27FC236}">
                <a16:creationId xmlns:a16="http://schemas.microsoft.com/office/drawing/2014/main" id="{A2CE0285-854E-4467-818E-C50DE9879837}"/>
              </a:ext>
            </a:extLst>
          </p:cNvPr>
          <p:cNvSpPr>
            <a:spLocks noGrp="1"/>
          </p:cNvSpPr>
          <p:nvPr>
            <p:ph idx="1"/>
          </p:nvPr>
        </p:nvSpPr>
        <p:spPr/>
        <p:txBody>
          <a:bodyPr/>
          <a:lstStyle/>
          <a:p>
            <a:pPr marL="0" indent="0">
              <a:buNone/>
            </a:pPr>
            <a:r>
              <a:rPr lang="en-US" dirty="0"/>
              <a:t>Despite the value placed on declarative configuration of software, there are times when it is easier to build something up imperatively.</a:t>
            </a:r>
          </a:p>
          <a:p>
            <a:pPr marL="0" indent="0">
              <a:buNone/>
            </a:pPr>
            <a:r>
              <a:rPr lang="en-US" dirty="0"/>
              <a:t>Because </a:t>
            </a:r>
            <a:r>
              <a:rPr lang="en-US" dirty="0" err="1"/>
              <a:t>ReplicaSets</a:t>
            </a:r>
            <a:r>
              <a:rPr lang="en-US" dirty="0"/>
              <a:t> are decoupled from the Pods they manage, you can simply create a </a:t>
            </a:r>
            <a:r>
              <a:rPr lang="en-US" dirty="0" err="1"/>
              <a:t>ReplicaSet</a:t>
            </a:r>
            <a:r>
              <a:rPr lang="en-US" dirty="0"/>
              <a:t> that will “adopt” the existing Pod, and scale out additional copies of those containers. In this way you can seamlessly move from a single imperative Pod to a replicated set of Pods managed by a </a:t>
            </a:r>
            <a:r>
              <a:rPr lang="en-US" dirty="0" err="1"/>
              <a:t>ReplicaSet</a:t>
            </a:r>
            <a:r>
              <a:rPr lang="en-US" dirty="0"/>
              <a:t>.</a:t>
            </a:r>
            <a:endParaRPr lang="en-IN" dirty="0"/>
          </a:p>
        </p:txBody>
      </p:sp>
    </p:spTree>
    <p:extLst>
      <p:ext uri="{BB962C8B-B14F-4D97-AF65-F5344CB8AC3E}">
        <p14:creationId xmlns:p14="http://schemas.microsoft.com/office/powerpoint/2010/main" val="185804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C909-0778-418A-99D9-692E6DE6C476}"/>
              </a:ext>
            </a:extLst>
          </p:cNvPr>
          <p:cNvSpPr>
            <a:spLocks noGrp="1"/>
          </p:cNvSpPr>
          <p:nvPr>
            <p:ph type="title"/>
          </p:nvPr>
        </p:nvSpPr>
        <p:spPr/>
        <p:txBody>
          <a:bodyPr/>
          <a:lstStyle/>
          <a:p>
            <a:r>
              <a:rPr lang="en-IN" dirty="0"/>
              <a:t>Quarantining Containers</a:t>
            </a:r>
          </a:p>
        </p:txBody>
      </p:sp>
      <p:sp>
        <p:nvSpPr>
          <p:cNvPr id="3" name="Content Placeholder 2">
            <a:extLst>
              <a:ext uri="{FF2B5EF4-FFF2-40B4-BE49-F238E27FC236}">
                <a16:creationId xmlns:a16="http://schemas.microsoft.com/office/drawing/2014/main" id="{5508B35D-E869-41D3-944E-B144CACEA28C}"/>
              </a:ext>
            </a:extLst>
          </p:cNvPr>
          <p:cNvSpPr>
            <a:spLocks noGrp="1"/>
          </p:cNvSpPr>
          <p:nvPr>
            <p:ph idx="1"/>
          </p:nvPr>
        </p:nvSpPr>
        <p:spPr/>
        <p:txBody>
          <a:bodyPr>
            <a:normAutofit/>
          </a:bodyPr>
          <a:lstStyle/>
          <a:p>
            <a:pPr marL="0" indent="0">
              <a:buNone/>
            </a:pPr>
            <a:r>
              <a:rPr lang="en-US" dirty="0"/>
              <a:t>When a server misbehaves, Pod-level health checks will automatically restart that Pod. But if your health checks are incomplete, a Pod can be misbehaving but still be part of the replicated set. In these situations, while it would work to simply kill the Pod, that would leave your developers with only logs to debug the problem. Instead, you can modify the set of labels on the sick Pod. Doing so will disassociate it from the </a:t>
            </a:r>
            <a:r>
              <a:rPr lang="en-US" dirty="0" err="1"/>
              <a:t>ReplicaSet</a:t>
            </a:r>
            <a:r>
              <a:rPr lang="en-US" dirty="0"/>
              <a:t> (and service) so that you can debug the Pod. The </a:t>
            </a:r>
            <a:r>
              <a:rPr lang="en-US" dirty="0" err="1"/>
              <a:t>ReplicaSet</a:t>
            </a:r>
            <a:r>
              <a:rPr lang="en-US" dirty="0"/>
              <a:t> controller will notice that a Pod is missing and create a new copy, but because the Pod is still running, it is available to developers for interactive debugging, which is significantly more valuable than debugging from logs.</a:t>
            </a:r>
          </a:p>
          <a:p>
            <a:endParaRPr lang="en-IN" dirty="0"/>
          </a:p>
        </p:txBody>
      </p:sp>
    </p:spTree>
    <p:extLst>
      <p:ext uri="{BB962C8B-B14F-4D97-AF65-F5344CB8AC3E}">
        <p14:creationId xmlns:p14="http://schemas.microsoft.com/office/powerpoint/2010/main" val="96164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A9B1-5031-4431-AAF4-9E8E9126811E}"/>
              </a:ext>
            </a:extLst>
          </p:cNvPr>
          <p:cNvSpPr>
            <a:spLocks noGrp="1"/>
          </p:cNvSpPr>
          <p:nvPr>
            <p:ph type="title"/>
          </p:nvPr>
        </p:nvSpPr>
        <p:spPr/>
        <p:txBody>
          <a:bodyPr/>
          <a:lstStyle/>
          <a:p>
            <a:r>
              <a:rPr lang="en-IN" dirty="0"/>
              <a:t>Designing with </a:t>
            </a:r>
            <a:r>
              <a:rPr lang="en-IN" dirty="0" err="1"/>
              <a:t>ReplicaSets</a:t>
            </a:r>
            <a:endParaRPr lang="en-IN" dirty="0"/>
          </a:p>
        </p:txBody>
      </p:sp>
      <p:sp>
        <p:nvSpPr>
          <p:cNvPr id="3" name="Content Placeholder 2">
            <a:extLst>
              <a:ext uri="{FF2B5EF4-FFF2-40B4-BE49-F238E27FC236}">
                <a16:creationId xmlns:a16="http://schemas.microsoft.com/office/drawing/2014/main" id="{E59A13E4-92DB-4E72-89D7-F3DC25F60CE9}"/>
              </a:ext>
            </a:extLst>
          </p:cNvPr>
          <p:cNvSpPr>
            <a:spLocks noGrp="1"/>
          </p:cNvSpPr>
          <p:nvPr>
            <p:ph idx="1"/>
          </p:nvPr>
        </p:nvSpPr>
        <p:spPr/>
        <p:txBody>
          <a:bodyPr>
            <a:normAutofit/>
          </a:bodyPr>
          <a:lstStyle/>
          <a:p>
            <a:pPr marL="0" indent="0">
              <a:buNone/>
            </a:pPr>
            <a:r>
              <a:rPr lang="en-US" dirty="0" err="1"/>
              <a:t>ReplicaSets</a:t>
            </a:r>
            <a:r>
              <a:rPr lang="en-US" dirty="0"/>
              <a:t> are designed to represent a single, scalable microservice inside your architecture. The key characteristic of </a:t>
            </a:r>
            <a:r>
              <a:rPr lang="en-US" dirty="0" err="1"/>
              <a:t>ReplicaSets</a:t>
            </a:r>
            <a:r>
              <a:rPr lang="en-US" dirty="0"/>
              <a:t> is that every Pod that is created by the </a:t>
            </a:r>
            <a:r>
              <a:rPr lang="en-US" dirty="0" err="1"/>
              <a:t>ReplicaSet</a:t>
            </a:r>
            <a:r>
              <a:rPr lang="en-US" dirty="0"/>
              <a:t> controller is entirely homogeneous. Typically, these Pods are then fronted by a Kubernetes service load balancer, which spreads traffic across the Pods that make up the service.</a:t>
            </a:r>
          </a:p>
          <a:p>
            <a:pPr marL="0" indent="0">
              <a:buNone/>
            </a:pPr>
            <a:r>
              <a:rPr lang="en-US" dirty="0" err="1"/>
              <a:t>ReplicaSets</a:t>
            </a:r>
            <a:r>
              <a:rPr lang="en-US" dirty="0"/>
              <a:t> are designed for stateless (or nearly stateless) services. The elements created by the </a:t>
            </a:r>
            <a:r>
              <a:rPr lang="en-US" dirty="0" err="1"/>
              <a:t>ReplicaSet</a:t>
            </a:r>
            <a:r>
              <a:rPr lang="en-US" dirty="0"/>
              <a:t> are interchangeable; when a </a:t>
            </a:r>
            <a:r>
              <a:rPr lang="en-US" dirty="0" err="1"/>
              <a:t>ReplicaSet</a:t>
            </a:r>
            <a:r>
              <a:rPr lang="en-US" dirty="0"/>
              <a:t> is scaled down, an arbitrary Pod is selected for deletion. Your application’s behavior shouldn’t change because of such a scale-down operation.</a:t>
            </a:r>
            <a:endParaRPr lang="en-IN" dirty="0"/>
          </a:p>
        </p:txBody>
      </p:sp>
    </p:spTree>
    <p:extLst>
      <p:ext uri="{BB962C8B-B14F-4D97-AF65-F5344CB8AC3E}">
        <p14:creationId xmlns:p14="http://schemas.microsoft.com/office/powerpoint/2010/main" val="53568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8EEC-6510-477D-955A-812F9A07965A}"/>
              </a:ext>
            </a:extLst>
          </p:cNvPr>
          <p:cNvSpPr>
            <a:spLocks noGrp="1"/>
          </p:cNvSpPr>
          <p:nvPr>
            <p:ph type="title"/>
          </p:nvPr>
        </p:nvSpPr>
        <p:spPr/>
        <p:txBody>
          <a:bodyPr/>
          <a:lstStyle/>
          <a:p>
            <a:r>
              <a:rPr lang="en-IN" dirty="0" err="1"/>
              <a:t>ReplicaSet</a:t>
            </a:r>
            <a:r>
              <a:rPr lang="en-IN" dirty="0"/>
              <a:t> Spec</a:t>
            </a:r>
          </a:p>
        </p:txBody>
      </p:sp>
      <p:sp>
        <p:nvSpPr>
          <p:cNvPr id="3" name="Content Placeholder 2">
            <a:extLst>
              <a:ext uri="{FF2B5EF4-FFF2-40B4-BE49-F238E27FC236}">
                <a16:creationId xmlns:a16="http://schemas.microsoft.com/office/drawing/2014/main" id="{50A13404-5B58-42FF-9D97-F300791DCB0F}"/>
              </a:ext>
            </a:extLst>
          </p:cNvPr>
          <p:cNvSpPr>
            <a:spLocks noGrp="1"/>
          </p:cNvSpPr>
          <p:nvPr>
            <p:ph idx="1"/>
          </p:nvPr>
        </p:nvSpPr>
        <p:spPr/>
        <p:txBody>
          <a:bodyPr/>
          <a:lstStyle/>
          <a:p>
            <a:pPr marL="0" indent="0">
              <a:buNone/>
            </a:pPr>
            <a:r>
              <a:rPr lang="en-US" dirty="0"/>
              <a:t>Like all concepts in Kubernetes, </a:t>
            </a:r>
            <a:r>
              <a:rPr lang="en-US" dirty="0" err="1"/>
              <a:t>ReplicaSets</a:t>
            </a:r>
            <a:r>
              <a:rPr lang="en-US" dirty="0"/>
              <a:t> are defined using a specification. All </a:t>
            </a:r>
            <a:r>
              <a:rPr lang="en-US" dirty="0" err="1"/>
              <a:t>ReplicaSets</a:t>
            </a:r>
            <a:r>
              <a:rPr lang="en-US" dirty="0"/>
              <a:t> must have a unique name (defined using the metadata.name field), a spec section that describes the number of Pods (replicas) that should be running cluster-wide at a given time, and a Pod template that describes the Pod to be created when the defined number of replicas is not met.</a:t>
            </a:r>
          </a:p>
          <a:p>
            <a:pPr marL="0" indent="0">
              <a:buNone/>
            </a:pPr>
            <a:r>
              <a:rPr lang="en-US" dirty="0"/>
              <a:t>when the number of Pods in the current state is less than the number of Pods in the desired state, the </a:t>
            </a:r>
            <a:r>
              <a:rPr lang="en-US" dirty="0" err="1"/>
              <a:t>ReplicaSet</a:t>
            </a:r>
            <a:r>
              <a:rPr lang="en-US" dirty="0"/>
              <a:t> controller will create new Pods. The Pods are created using a Pod template that is contained in the </a:t>
            </a:r>
            <a:r>
              <a:rPr lang="en-US" dirty="0" err="1"/>
              <a:t>ReplicaSet</a:t>
            </a:r>
            <a:r>
              <a:rPr lang="en-US" dirty="0"/>
              <a:t> specification. </a:t>
            </a:r>
          </a:p>
          <a:p>
            <a:pPr marL="0" indent="0">
              <a:buNone/>
            </a:pPr>
            <a:r>
              <a:rPr lang="en-US" dirty="0"/>
              <a:t>When </a:t>
            </a:r>
            <a:r>
              <a:rPr lang="en-US" dirty="0" err="1"/>
              <a:t>ReplicaSets</a:t>
            </a:r>
            <a:r>
              <a:rPr lang="en-US" dirty="0"/>
              <a:t> are initially created, the </a:t>
            </a:r>
            <a:r>
              <a:rPr lang="en-US" dirty="0" err="1"/>
              <a:t>ReplicaSet</a:t>
            </a:r>
            <a:r>
              <a:rPr lang="en-US" dirty="0"/>
              <a:t> fetches a Pod listing from the Kubernetes API and filters the results by labels. Based on the number of Pods returned by the query, the </a:t>
            </a:r>
            <a:r>
              <a:rPr lang="en-US" dirty="0" err="1"/>
              <a:t>ReplicaSet</a:t>
            </a:r>
            <a:r>
              <a:rPr lang="en-US" dirty="0"/>
              <a:t> deletes or creates Pods to meet the desired number of replicas. The labels used for filtering are defined in the </a:t>
            </a:r>
            <a:r>
              <a:rPr lang="en-US" dirty="0" err="1"/>
              <a:t>ReplicaSet</a:t>
            </a:r>
            <a:r>
              <a:rPr lang="en-US" dirty="0"/>
              <a:t> spec section and are the key to understanding how </a:t>
            </a:r>
            <a:r>
              <a:rPr lang="en-US" dirty="0" err="1"/>
              <a:t>ReplicaSets</a:t>
            </a:r>
            <a:r>
              <a:rPr lang="en-US" dirty="0"/>
              <a:t> work.</a:t>
            </a:r>
            <a:endParaRPr lang="en-IN" dirty="0"/>
          </a:p>
        </p:txBody>
      </p:sp>
    </p:spTree>
    <p:extLst>
      <p:ext uri="{BB962C8B-B14F-4D97-AF65-F5344CB8AC3E}">
        <p14:creationId xmlns:p14="http://schemas.microsoft.com/office/powerpoint/2010/main" val="17283031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{70D084C8-A98F-4AB7-BF14-98289D71A1B9}tf33552983_win32</Template>
  <TotalTime>391</TotalTime>
  <Words>1328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Franklin Gothic Book</vt:lpstr>
      <vt:lpstr>Franklin Gothic Demi</vt:lpstr>
      <vt:lpstr>open sans</vt:lpstr>
      <vt:lpstr>Wingdings 2</vt:lpstr>
      <vt:lpstr>DividendVTI</vt:lpstr>
      <vt:lpstr>Kubernetes</vt:lpstr>
      <vt:lpstr>Introduction</vt:lpstr>
      <vt:lpstr>PowerPoint Presentation</vt:lpstr>
      <vt:lpstr>Reconciliation Loops</vt:lpstr>
      <vt:lpstr>Relating Pods and ReplicaSets</vt:lpstr>
      <vt:lpstr>Adopting Existing Containers</vt:lpstr>
      <vt:lpstr>Quarantining Containers</vt:lpstr>
      <vt:lpstr>Designing with ReplicaSets</vt:lpstr>
      <vt:lpstr>ReplicaSet Spec</vt:lpstr>
      <vt:lpstr>Storage</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jitendra jha</dc:creator>
  <cp:lastModifiedBy>jitendra jha</cp:lastModifiedBy>
  <cp:revision>12</cp:revision>
  <dcterms:created xsi:type="dcterms:W3CDTF">2022-02-21T02:57:58Z</dcterms:created>
  <dcterms:modified xsi:type="dcterms:W3CDTF">2022-02-24T05:50:08Z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