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6" r:id="rId6"/>
    <p:sldId id="267" r:id="rId7"/>
    <p:sldId id="268" r:id="rId8"/>
    <p:sldId id="269"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5" d="100"/>
          <a:sy n="85" d="100"/>
        </p:scale>
        <p:origin x="54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Kubernetes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Security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8176-C721-41B9-99AA-278B762B5D51}"/>
              </a:ext>
            </a:extLst>
          </p:cNvPr>
          <p:cNvSpPr>
            <a:spLocks noGrp="1"/>
          </p:cNvSpPr>
          <p:nvPr>
            <p:ph type="title"/>
          </p:nvPr>
        </p:nvSpPr>
        <p:spPr/>
        <p:txBody>
          <a:bodyPr/>
          <a:lstStyle/>
          <a:p>
            <a:r>
              <a:rPr lang="en-IN" dirty="0"/>
              <a:t>secrets</a:t>
            </a:r>
          </a:p>
        </p:txBody>
      </p:sp>
      <p:sp>
        <p:nvSpPr>
          <p:cNvPr id="3" name="Content Placeholder 2">
            <a:extLst>
              <a:ext uri="{FF2B5EF4-FFF2-40B4-BE49-F238E27FC236}">
                <a16:creationId xmlns:a16="http://schemas.microsoft.com/office/drawing/2014/main" id="{63D6D975-3314-4DB2-BE38-3E64B8147FA8}"/>
              </a:ext>
            </a:extLst>
          </p:cNvPr>
          <p:cNvSpPr>
            <a:spLocks noGrp="1"/>
          </p:cNvSpPr>
          <p:nvPr>
            <p:ph idx="1"/>
          </p:nvPr>
        </p:nvSpPr>
        <p:spPr>
          <a:xfrm>
            <a:off x="328879" y="2823760"/>
            <a:ext cx="11281930" cy="3220116"/>
          </a:xfrm>
        </p:spPr>
        <p:txBody>
          <a:bodyPr>
            <a:normAutofit/>
          </a:bodyPr>
          <a:lstStyle/>
          <a:p>
            <a:pPr algn="l"/>
            <a:r>
              <a:rPr lang="en-US" b="0" i="0" dirty="0">
                <a:solidFill>
                  <a:srgbClr val="222222"/>
                </a:solidFill>
                <a:effectLst/>
                <a:latin typeface="open sans" panose="020B0606030504020204" pitchFamily="34" charset="0"/>
              </a:rPr>
              <a:t>A Secret is an object that contains a small amount of sensitive data such as a password, a token, or a key. Such information might otherwise be put in a </a:t>
            </a:r>
            <a:r>
              <a:rPr lang="en-US" b="0" i="0" u="none" strike="noStrike" dirty="0">
                <a:solidFill>
                  <a:srgbClr val="000000"/>
                </a:solidFill>
                <a:effectLst/>
                <a:latin typeface="open sans" panose="020B0606030504020204" pitchFamily="34" charset="0"/>
              </a:rPr>
              <a:t>Pod</a:t>
            </a:r>
            <a:r>
              <a:rPr lang="en-US" b="0" i="0" dirty="0">
                <a:solidFill>
                  <a:srgbClr val="222222"/>
                </a:solidFill>
                <a:effectLst/>
                <a:latin typeface="open sans" panose="020B0606030504020204" pitchFamily="34" charset="0"/>
              </a:rPr>
              <a:t> specification or in a </a:t>
            </a:r>
            <a:r>
              <a:rPr lang="en-US" b="0" i="0" u="none" strike="noStrike" dirty="0">
                <a:solidFill>
                  <a:srgbClr val="000000"/>
                </a:solidFill>
                <a:effectLst/>
                <a:latin typeface="open sans" panose="020B0606030504020204" pitchFamily="34" charset="0"/>
              </a:rPr>
              <a:t>container image</a:t>
            </a:r>
            <a:r>
              <a:rPr lang="en-US" b="0" i="0" dirty="0">
                <a:solidFill>
                  <a:srgbClr val="222222"/>
                </a:solidFill>
                <a:effectLst/>
                <a:latin typeface="open sans" panose="020B0606030504020204" pitchFamily="34" charset="0"/>
              </a:rPr>
              <a:t>. Using a Secret means that you don't need to include confidential data in your application code.</a:t>
            </a:r>
          </a:p>
          <a:p>
            <a:pPr algn="l"/>
            <a:r>
              <a:rPr lang="en-US" b="0" i="0" dirty="0">
                <a:solidFill>
                  <a:srgbClr val="222222"/>
                </a:solidFill>
                <a:effectLst/>
                <a:latin typeface="open sans" panose="020B0606030504020204" pitchFamily="34" charset="0"/>
              </a:rPr>
              <a:t>Because Secrets can be created independently of the Pods that use them, there is less risk of the Secret (and its data) being exposed during the workflow of creating, viewing, and editing Pods. Kubernetes, and applications that run in your cluster, can also take additional precautions with Secrets, such as avoiding writing confidential data to nonvolatile storage.</a:t>
            </a:r>
          </a:p>
          <a:p>
            <a:pPr marL="0" indent="0">
              <a:buNone/>
            </a:pPr>
            <a:endParaRPr lang="en-IN" dirty="0"/>
          </a:p>
        </p:txBody>
      </p:sp>
    </p:spTree>
    <p:extLst>
      <p:ext uri="{BB962C8B-B14F-4D97-AF65-F5344CB8AC3E}">
        <p14:creationId xmlns:p14="http://schemas.microsoft.com/office/powerpoint/2010/main" val="254301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15066-BC31-4843-BA95-BEFE900B652B}"/>
              </a:ext>
            </a:extLst>
          </p:cNvPr>
          <p:cNvSpPr>
            <a:spLocks noGrp="1"/>
          </p:cNvSpPr>
          <p:nvPr>
            <p:ph idx="1"/>
          </p:nvPr>
        </p:nvSpPr>
        <p:spPr>
          <a:xfrm>
            <a:off x="581192" y="842682"/>
            <a:ext cx="11029615" cy="5132668"/>
          </a:xfrm>
        </p:spPr>
        <p:txBody>
          <a:bodyPr/>
          <a:lstStyle/>
          <a:p>
            <a:pPr marL="0" indent="0" algn="l">
              <a:buNone/>
            </a:pPr>
            <a:r>
              <a:rPr lang="en-US" b="0" i="0" dirty="0">
                <a:solidFill>
                  <a:srgbClr val="222222"/>
                </a:solidFill>
                <a:effectLst/>
                <a:latin typeface="open sans" panose="020B0606030504020204" pitchFamily="34" charset="0"/>
              </a:rPr>
              <a:t>To use a Secret, a Pod needs to reference the Secret. A Secret can be used with a Pod in three ways:</a:t>
            </a:r>
          </a:p>
          <a:p>
            <a:pPr lvl="1">
              <a:buFont typeface="Arial" panose="020B0604020202020204" pitchFamily="34" charset="0"/>
              <a:buChar char="•"/>
            </a:pPr>
            <a:r>
              <a:rPr lang="en-US" b="0" i="0" dirty="0">
                <a:solidFill>
                  <a:srgbClr val="222222"/>
                </a:solidFill>
                <a:effectLst/>
                <a:latin typeface="open sans" panose="020B0606030504020204" pitchFamily="34" charset="0"/>
              </a:rPr>
              <a:t>As</a:t>
            </a:r>
            <a:r>
              <a:rPr lang="en-US" dirty="0">
                <a:solidFill>
                  <a:srgbClr val="222222"/>
                </a:solidFill>
                <a:latin typeface="open sans" panose="020B0606030504020204" pitchFamily="34" charset="0"/>
              </a:rPr>
              <a:t> files in a </a:t>
            </a:r>
            <a:r>
              <a:rPr lang="en-US" b="0" i="0" u="none" strike="noStrike" dirty="0">
                <a:solidFill>
                  <a:srgbClr val="000000"/>
                </a:solidFill>
                <a:effectLst/>
                <a:latin typeface="open sans" panose="020B0606030504020204" pitchFamily="34" charset="0"/>
              </a:rPr>
              <a:t>volume</a:t>
            </a:r>
            <a:r>
              <a:rPr lang="en-US" b="0" i="0" dirty="0">
                <a:solidFill>
                  <a:srgbClr val="222222"/>
                </a:solidFill>
                <a:effectLst/>
                <a:latin typeface="open sans" panose="020B0606030504020204" pitchFamily="34" charset="0"/>
              </a:rPr>
              <a:t> mounted on one </a:t>
            </a:r>
            <a:r>
              <a:rPr lang="en-US" dirty="0">
                <a:solidFill>
                  <a:srgbClr val="222222"/>
                </a:solidFill>
                <a:latin typeface="open sans" panose="020B0606030504020204" pitchFamily="34" charset="0"/>
              </a:rPr>
              <a:t>or more of its containers.</a:t>
            </a:r>
          </a:p>
          <a:p>
            <a:pPr lvl="1">
              <a:buFont typeface="Arial" panose="020B0604020202020204" pitchFamily="34" charset="0"/>
              <a:buChar char="•"/>
            </a:pPr>
            <a:r>
              <a:rPr lang="en-US" dirty="0">
                <a:solidFill>
                  <a:srgbClr val="222222"/>
                </a:solidFill>
                <a:latin typeface="open sans" panose="020B0606030504020204" pitchFamily="34" charset="0"/>
              </a:rPr>
              <a:t>As container environment variable.</a:t>
            </a:r>
          </a:p>
          <a:p>
            <a:pPr lvl="1">
              <a:buFont typeface="Arial" panose="020B0604020202020204" pitchFamily="34" charset="0"/>
              <a:buChar char="•"/>
            </a:pPr>
            <a:r>
              <a:rPr lang="en-US" b="0" i="0" dirty="0">
                <a:solidFill>
                  <a:srgbClr val="222222"/>
                </a:solidFill>
                <a:effectLst/>
                <a:latin typeface="open sans" panose="020B0606030504020204" pitchFamily="34" charset="0"/>
              </a:rPr>
              <a:t>By the </a:t>
            </a:r>
            <a:r>
              <a:rPr lang="en-US" dirty="0" err="1">
                <a:solidFill>
                  <a:srgbClr val="222222"/>
                </a:solidFill>
                <a:latin typeface="open sans" panose="020B0606030504020204" pitchFamily="34" charset="0"/>
              </a:rPr>
              <a:t>kubelet</a:t>
            </a:r>
            <a:r>
              <a:rPr lang="en-US" dirty="0">
                <a:solidFill>
                  <a:srgbClr val="222222"/>
                </a:solidFill>
                <a:latin typeface="open sans" panose="020B0606030504020204" pitchFamily="34" charset="0"/>
              </a:rPr>
              <a:t> when pulling images </a:t>
            </a:r>
            <a:r>
              <a:rPr lang="en-US" b="0" i="0" dirty="0">
                <a:solidFill>
                  <a:srgbClr val="222222"/>
                </a:solidFill>
                <a:effectLst/>
                <a:latin typeface="open sans" panose="020B0606030504020204" pitchFamily="34" charset="0"/>
              </a:rPr>
              <a:t>for the Pod.</a:t>
            </a:r>
          </a:p>
          <a:p>
            <a:pPr lvl="1">
              <a:buFont typeface="Arial" panose="020B0604020202020204" pitchFamily="34" charset="0"/>
              <a:buChar char="•"/>
            </a:pPr>
            <a:endParaRPr lang="en-US" dirty="0">
              <a:solidFill>
                <a:srgbClr val="222222"/>
              </a:solidFill>
              <a:latin typeface="open sans" panose="020B0606030504020204" pitchFamily="34" charset="0"/>
            </a:endParaRPr>
          </a:p>
          <a:p>
            <a:pPr lvl="1">
              <a:buFont typeface="Arial" panose="020B0604020202020204" pitchFamily="34" charset="0"/>
              <a:buChar char="•"/>
            </a:pPr>
            <a:endParaRPr lang="en-US" b="0" i="0" dirty="0">
              <a:solidFill>
                <a:srgbClr val="222222"/>
              </a:solidFill>
              <a:effectLst/>
              <a:latin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open sans" panose="020B0606030504020204" pitchFamily="34" charset="0"/>
              </a:rPr>
              <a:t>When creating a Pod, Kubernetes automatically creates a service account Secret and automatically modifies your Pod to use this Secret. The service account token Secret contains credentials for accessing the API.</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open sans" panose="020B0606030504020204" pitchFamily="34" charset="0"/>
              </a:rPr>
              <a:t>The automatic creation and use of API credentials can be disabled or overridden if desired. However, if all you need to do is securely access the API server, this is the recommended workflow.</a:t>
            </a:r>
          </a:p>
          <a:p>
            <a:pPr marL="0" indent="0">
              <a:buNone/>
            </a:pPr>
            <a:endParaRPr lang="en-IN" dirty="0"/>
          </a:p>
        </p:txBody>
      </p:sp>
    </p:spTree>
    <p:extLst>
      <p:ext uri="{BB962C8B-B14F-4D97-AF65-F5344CB8AC3E}">
        <p14:creationId xmlns:p14="http://schemas.microsoft.com/office/powerpoint/2010/main" val="267208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D299-7747-47E3-876B-EE1A7B54E484}"/>
              </a:ext>
            </a:extLst>
          </p:cNvPr>
          <p:cNvSpPr>
            <a:spLocks noGrp="1"/>
          </p:cNvSpPr>
          <p:nvPr>
            <p:ph type="title"/>
          </p:nvPr>
        </p:nvSpPr>
        <p:spPr>
          <a:xfrm>
            <a:off x="581192" y="746979"/>
            <a:ext cx="11029616" cy="947350"/>
          </a:xfrm>
        </p:spPr>
        <p:txBody>
          <a:bodyPr/>
          <a:lstStyle/>
          <a:p>
            <a:r>
              <a:rPr lang="en-IN" dirty="0" err="1"/>
              <a:t>Rbac</a:t>
            </a:r>
            <a:endParaRPr lang="en-IN" dirty="0"/>
          </a:p>
        </p:txBody>
      </p:sp>
      <p:sp>
        <p:nvSpPr>
          <p:cNvPr id="6" name="TextBox 5">
            <a:extLst>
              <a:ext uri="{FF2B5EF4-FFF2-40B4-BE49-F238E27FC236}">
                <a16:creationId xmlns:a16="http://schemas.microsoft.com/office/drawing/2014/main" id="{5185585D-3918-453C-B72A-3630AD43AA6F}"/>
              </a:ext>
            </a:extLst>
          </p:cNvPr>
          <p:cNvSpPr txBox="1"/>
          <p:nvPr/>
        </p:nvSpPr>
        <p:spPr>
          <a:xfrm>
            <a:off x="744070" y="2459975"/>
            <a:ext cx="11029616" cy="3139321"/>
          </a:xfrm>
          <a:prstGeom prst="rect">
            <a:avLst/>
          </a:prstGeom>
          <a:noFill/>
        </p:spPr>
        <p:txBody>
          <a:bodyPr wrap="square">
            <a:spAutoFit/>
          </a:bodyPr>
          <a:lstStyle/>
          <a:p>
            <a:pPr marL="0" indent="0" defTabSz="914400">
              <a:lnSpc>
                <a:spcPct val="100000"/>
              </a:lnSpc>
              <a:buClrTx/>
              <a:buSzTx/>
              <a:buNone/>
            </a:pPr>
            <a:r>
              <a:rPr lang="en-US" altLang="en-US" dirty="0">
                <a:solidFill>
                  <a:srgbClr val="222222"/>
                </a:solidFill>
                <a:latin typeface="open sans" panose="020B0606030504020204" pitchFamily="34" charset="0"/>
              </a:rPr>
              <a:t>Role-based access control (RBAC) is a method of regulating access to computer or network resources based on the roles of individual users within your organization.</a:t>
            </a:r>
          </a:p>
          <a:p>
            <a:pPr marL="0" indent="0" defTabSz="914400">
              <a:lnSpc>
                <a:spcPct val="100000"/>
              </a:lnSpc>
              <a:buClrTx/>
              <a:buSzTx/>
              <a:buNone/>
            </a:pPr>
            <a:endParaRPr lang="en-US" altLang="en-US" dirty="0">
              <a:solidFill>
                <a:srgbClr val="222222"/>
              </a:solidFill>
              <a:latin typeface="open sans" panose="020B0606030504020204" pitchFamily="34" charset="0"/>
            </a:endParaRPr>
          </a:p>
          <a:p>
            <a:pPr marL="0" indent="0" defTabSz="914400">
              <a:lnSpc>
                <a:spcPct val="100000"/>
              </a:lnSpc>
              <a:buClrTx/>
              <a:buSzTx/>
              <a:buNone/>
            </a:pPr>
            <a:r>
              <a:rPr lang="en-US" altLang="en-US" dirty="0">
                <a:solidFill>
                  <a:srgbClr val="222222"/>
                </a:solidFill>
                <a:latin typeface="open sans" panose="020B0606030504020204" pitchFamily="34" charset="0"/>
              </a:rPr>
              <a:t>RBAC authorization uses the </a:t>
            </a:r>
            <a:r>
              <a:rPr lang="en-US" altLang="en-US" i="1" dirty="0">
                <a:solidFill>
                  <a:srgbClr val="222222"/>
                </a:solidFill>
                <a:latin typeface="open sans" panose="020B0606030504020204" pitchFamily="34" charset="0"/>
              </a:rPr>
              <a:t>rbac.authorization.k8s.io </a:t>
            </a:r>
            <a:r>
              <a:rPr lang="en-US" altLang="en-US" dirty="0">
                <a:solidFill>
                  <a:srgbClr val="222222"/>
                </a:solidFill>
                <a:latin typeface="open sans" panose="020B0606030504020204" pitchFamily="34" charset="0"/>
              </a:rPr>
              <a:t>API group to drive authorization decisions, allowing you to dynamically configure policies through the Kubernetes API.</a:t>
            </a:r>
          </a:p>
          <a:p>
            <a:pPr marL="0" indent="0" defTabSz="914400">
              <a:lnSpc>
                <a:spcPct val="100000"/>
              </a:lnSpc>
              <a:buClrTx/>
              <a:buSzTx/>
              <a:buNone/>
            </a:pPr>
            <a:r>
              <a:rPr lang="en-US" altLang="en-US" dirty="0">
                <a:solidFill>
                  <a:srgbClr val="222222"/>
                </a:solidFill>
                <a:latin typeface="open sans" panose="020B0606030504020204" pitchFamily="34" charset="0"/>
              </a:rPr>
              <a:t>To enable RBAC, start the API server with the --authorization-mode flag set to a comma-separated list that includes RBAC</a:t>
            </a:r>
          </a:p>
          <a:p>
            <a:pPr marL="0" indent="0" defTabSz="914400">
              <a:lnSpc>
                <a:spcPct val="100000"/>
              </a:lnSpc>
              <a:buClrTx/>
              <a:buSzTx/>
              <a:buNone/>
            </a:pPr>
            <a:endParaRPr lang="en-US" altLang="en-US" dirty="0">
              <a:solidFill>
                <a:srgbClr val="222222"/>
              </a:solidFill>
              <a:latin typeface="open sans" panose="020B0606030504020204" pitchFamily="34" charset="0"/>
            </a:endParaRPr>
          </a:p>
          <a:p>
            <a:pPr marL="0" indent="0" defTabSz="914400">
              <a:lnSpc>
                <a:spcPct val="100000"/>
              </a:lnSpc>
              <a:buClrTx/>
              <a:buSzTx/>
              <a:buNone/>
            </a:pPr>
            <a:r>
              <a:rPr lang="en-US" altLang="en-US" dirty="0">
                <a:solidFill>
                  <a:srgbClr val="222222"/>
                </a:solidFill>
                <a:latin typeface="open sans" panose="020B0606030504020204" pitchFamily="34" charset="0"/>
              </a:rPr>
              <a:t>The RBAC API declares four kinds of Kubernetes object: Role, </a:t>
            </a:r>
            <a:r>
              <a:rPr lang="en-US" altLang="en-US" dirty="0" err="1">
                <a:solidFill>
                  <a:srgbClr val="222222"/>
                </a:solidFill>
                <a:latin typeface="open sans" panose="020B0606030504020204" pitchFamily="34" charset="0"/>
              </a:rPr>
              <a:t>ClusterRole</a:t>
            </a:r>
            <a:r>
              <a:rPr lang="en-US" altLang="en-US" dirty="0">
                <a:solidFill>
                  <a:srgbClr val="222222"/>
                </a:solidFill>
                <a:latin typeface="open sans" panose="020B0606030504020204" pitchFamily="34" charset="0"/>
              </a:rPr>
              <a:t>, </a:t>
            </a:r>
            <a:r>
              <a:rPr lang="en-US" altLang="en-US" dirty="0" err="1">
                <a:solidFill>
                  <a:srgbClr val="222222"/>
                </a:solidFill>
                <a:latin typeface="open sans" panose="020B0606030504020204" pitchFamily="34" charset="0"/>
              </a:rPr>
              <a:t>RoleBinding</a:t>
            </a:r>
            <a:r>
              <a:rPr lang="en-US" altLang="en-US" dirty="0">
                <a:solidFill>
                  <a:srgbClr val="222222"/>
                </a:solidFill>
                <a:latin typeface="open sans" panose="020B0606030504020204" pitchFamily="34" charset="0"/>
              </a:rPr>
              <a:t> and </a:t>
            </a:r>
            <a:r>
              <a:rPr lang="en-US" altLang="en-US" dirty="0" err="1">
                <a:solidFill>
                  <a:srgbClr val="222222"/>
                </a:solidFill>
                <a:latin typeface="open sans" panose="020B0606030504020204" pitchFamily="34" charset="0"/>
              </a:rPr>
              <a:t>ClusterRoleBinding</a:t>
            </a:r>
            <a:r>
              <a:rPr lang="en-US" altLang="en-US" dirty="0">
                <a:solidFill>
                  <a:srgbClr val="222222"/>
                </a:solidFill>
                <a:latin typeface="open sans" panose="020B0606030504020204" pitchFamily="34" charset="0"/>
              </a:rPr>
              <a:t>. You can describe objects, or amend them, using tools such as </a:t>
            </a:r>
            <a:r>
              <a:rPr lang="en-US" altLang="en-US" dirty="0" err="1">
                <a:solidFill>
                  <a:srgbClr val="222222"/>
                </a:solidFill>
                <a:latin typeface="open sans" panose="020B0606030504020204" pitchFamily="34" charset="0"/>
              </a:rPr>
              <a:t>kubectl</a:t>
            </a:r>
            <a:r>
              <a:rPr lang="en-US" altLang="en-US" dirty="0">
                <a:solidFill>
                  <a:srgbClr val="222222"/>
                </a:solidFill>
                <a:latin typeface="open sans" panose="020B0606030504020204" pitchFamily="34" charset="0"/>
              </a:rPr>
              <a:t>, just like any other Kubernetes object.</a:t>
            </a:r>
          </a:p>
        </p:txBody>
      </p:sp>
    </p:spTree>
    <p:extLst>
      <p:ext uri="{BB962C8B-B14F-4D97-AF65-F5344CB8AC3E}">
        <p14:creationId xmlns:p14="http://schemas.microsoft.com/office/powerpoint/2010/main" val="312599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9CB0-7D71-42C8-9631-76337855924D}"/>
              </a:ext>
            </a:extLst>
          </p:cNvPr>
          <p:cNvSpPr>
            <a:spLocks noGrp="1"/>
          </p:cNvSpPr>
          <p:nvPr>
            <p:ph type="title"/>
          </p:nvPr>
        </p:nvSpPr>
        <p:spPr>
          <a:xfrm>
            <a:off x="581192" y="702156"/>
            <a:ext cx="11029616" cy="884597"/>
          </a:xfrm>
        </p:spPr>
        <p:txBody>
          <a:bodyPr/>
          <a:lstStyle/>
          <a:p>
            <a:r>
              <a:rPr lang="en-IN" dirty="0"/>
              <a:t>Role and cluster role</a:t>
            </a:r>
          </a:p>
        </p:txBody>
      </p:sp>
      <p:sp>
        <p:nvSpPr>
          <p:cNvPr id="3" name="Content Placeholder 2">
            <a:extLst>
              <a:ext uri="{FF2B5EF4-FFF2-40B4-BE49-F238E27FC236}">
                <a16:creationId xmlns:a16="http://schemas.microsoft.com/office/drawing/2014/main" id="{68383CC1-4226-4A86-A80A-2010CAD7639D}"/>
              </a:ext>
            </a:extLst>
          </p:cNvPr>
          <p:cNvSpPr>
            <a:spLocks noGrp="1"/>
          </p:cNvSpPr>
          <p:nvPr>
            <p:ph idx="1"/>
          </p:nvPr>
        </p:nvSpPr>
        <p:spPr>
          <a:xfrm>
            <a:off x="581192" y="1837765"/>
            <a:ext cx="11029615" cy="4137585"/>
          </a:xfrm>
        </p:spPr>
        <p:txBody>
          <a:bodyPr>
            <a:normAutofit/>
          </a:bodyPr>
          <a:lstStyle/>
          <a:p>
            <a:pPr marL="0" indent="0">
              <a:buNone/>
            </a:pPr>
            <a:r>
              <a:rPr lang="en-US" dirty="0">
                <a:solidFill>
                  <a:srgbClr val="222222"/>
                </a:solidFill>
                <a:latin typeface="open sans" panose="020B0606030504020204" pitchFamily="34" charset="0"/>
              </a:rPr>
              <a:t>An RBAC Role or </a:t>
            </a:r>
            <a:r>
              <a:rPr lang="en-US" dirty="0" err="1">
                <a:solidFill>
                  <a:srgbClr val="222222"/>
                </a:solidFill>
                <a:latin typeface="open sans" panose="020B0606030504020204" pitchFamily="34" charset="0"/>
              </a:rPr>
              <a:t>ClusterRole</a:t>
            </a:r>
            <a:r>
              <a:rPr lang="en-US" dirty="0">
                <a:solidFill>
                  <a:srgbClr val="222222"/>
                </a:solidFill>
                <a:latin typeface="open sans" panose="020B0606030504020204" pitchFamily="34" charset="0"/>
              </a:rPr>
              <a:t> contains rules that represent a set of permissions. Permissions are purely additive (there are no "deny" rules).</a:t>
            </a:r>
          </a:p>
          <a:p>
            <a:pPr marL="0" indent="0">
              <a:buNone/>
            </a:pPr>
            <a:r>
              <a:rPr lang="en-US" dirty="0">
                <a:solidFill>
                  <a:srgbClr val="222222"/>
                </a:solidFill>
                <a:latin typeface="open sans" panose="020B0606030504020204" pitchFamily="34" charset="0"/>
              </a:rPr>
              <a:t>A Role always sets permissions within a particular namespace; when you create a Role, you have to specify the namespace it belongs in.</a:t>
            </a:r>
          </a:p>
          <a:p>
            <a:pPr marL="0" indent="0">
              <a:buNone/>
            </a:pPr>
            <a:r>
              <a:rPr lang="en-US" dirty="0" err="1">
                <a:solidFill>
                  <a:srgbClr val="222222"/>
                </a:solidFill>
                <a:latin typeface="open sans" panose="020B0606030504020204" pitchFamily="34" charset="0"/>
              </a:rPr>
              <a:t>ClusterRole</a:t>
            </a:r>
            <a:r>
              <a:rPr lang="en-US" dirty="0">
                <a:solidFill>
                  <a:srgbClr val="222222"/>
                </a:solidFill>
                <a:latin typeface="open sans" panose="020B0606030504020204" pitchFamily="34" charset="0"/>
              </a:rPr>
              <a:t>, by contrast, is a non-</a:t>
            </a:r>
            <a:r>
              <a:rPr lang="en-US" dirty="0" err="1">
                <a:solidFill>
                  <a:srgbClr val="222222"/>
                </a:solidFill>
                <a:latin typeface="open sans" panose="020B0606030504020204" pitchFamily="34" charset="0"/>
              </a:rPr>
              <a:t>namespaced</a:t>
            </a:r>
            <a:r>
              <a:rPr lang="en-US" dirty="0">
                <a:solidFill>
                  <a:srgbClr val="222222"/>
                </a:solidFill>
                <a:latin typeface="open sans" panose="020B0606030504020204" pitchFamily="34" charset="0"/>
              </a:rPr>
              <a:t> resource. The resources have different names (Role and </a:t>
            </a:r>
            <a:r>
              <a:rPr lang="en-US" dirty="0" err="1">
                <a:solidFill>
                  <a:srgbClr val="222222"/>
                </a:solidFill>
                <a:latin typeface="open sans" panose="020B0606030504020204" pitchFamily="34" charset="0"/>
              </a:rPr>
              <a:t>ClusterRole</a:t>
            </a:r>
            <a:r>
              <a:rPr lang="en-US" dirty="0">
                <a:solidFill>
                  <a:srgbClr val="222222"/>
                </a:solidFill>
                <a:latin typeface="open sans" panose="020B0606030504020204" pitchFamily="34" charset="0"/>
              </a:rPr>
              <a:t>) because a Kubernetes object always has to be either </a:t>
            </a:r>
            <a:r>
              <a:rPr lang="en-US" dirty="0" err="1">
                <a:solidFill>
                  <a:srgbClr val="222222"/>
                </a:solidFill>
                <a:latin typeface="open sans" panose="020B0606030504020204" pitchFamily="34" charset="0"/>
              </a:rPr>
              <a:t>namespaced</a:t>
            </a:r>
            <a:r>
              <a:rPr lang="en-US" dirty="0">
                <a:solidFill>
                  <a:srgbClr val="222222"/>
                </a:solidFill>
                <a:latin typeface="open sans" panose="020B0606030504020204" pitchFamily="34" charset="0"/>
              </a:rPr>
              <a:t> or not </a:t>
            </a:r>
            <a:r>
              <a:rPr lang="en-US" dirty="0" err="1">
                <a:solidFill>
                  <a:srgbClr val="222222"/>
                </a:solidFill>
                <a:latin typeface="open sans" panose="020B0606030504020204" pitchFamily="34" charset="0"/>
              </a:rPr>
              <a:t>namespaced</a:t>
            </a:r>
            <a:r>
              <a:rPr lang="en-US" dirty="0">
                <a:solidFill>
                  <a:srgbClr val="222222"/>
                </a:solidFill>
                <a:latin typeface="open sans" panose="020B0606030504020204" pitchFamily="34" charset="0"/>
              </a:rPr>
              <a:t>; it can't be both.</a:t>
            </a:r>
          </a:p>
          <a:p>
            <a:pPr marL="0" indent="0">
              <a:buNone/>
            </a:pPr>
            <a:r>
              <a:rPr lang="en-US" dirty="0">
                <a:solidFill>
                  <a:srgbClr val="222222"/>
                </a:solidFill>
                <a:latin typeface="open sans" panose="020B0606030504020204" pitchFamily="34" charset="0"/>
              </a:rPr>
              <a:t>If you want to define a role within a namespace, use a Role; if you want to define a role cluster-wide, use a </a:t>
            </a:r>
            <a:r>
              <a:rPr lang="en-US" dirty="0" err="1">
                <a:solidFill>
                  <a:srgbClr val="222222"/>
                </a:solidFill>
                <a:latin typeface="open sans" panose="020B0606030504020204" pitchFamily="34" charset="0"/>
              </a:rPr>
              <a:t>ClusterRole</a:t>
            </a:r>
            <a:endParaRPr lang="en-IN" dirty="0">
              <a:solidFill>
                <a:srgbClr val="222222"/>
              </a:solidFill>
              <a:latin typeface="open sans" panose="020B0606030504020204" pitchFamily="34" charset="0"/>
            </a:endParaRPr>
          </a:p>
        </p:txBody>
      </p:sp>
    </p:spTree>
    <p:extLst>
      <p:ext uri="{BB962C8B-B14F-4D97-AF65-F5344CB8AC3E}">
        <p14:creationId xmlns:p14="http://schemas.microsoft.com/office/powerpoint/2010/main" val="135550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7F20-8C50-4C18-A62D-AEDCC18A1426}"/>
              </a:ext>
            </a:extLst>
          </p:cNvPr>
          <p:cNvSpPr>
            <a:spLocks noGrp="1"/>
          </p:cNvSpPr>
          <p:nvPr>
            <p:ph type="title"/>
          </p:nvPr>
        </p:nvSpPr>
        <p:spPr/>
        <p:txBody>
          <a:bodyPr/>
          <a:lstStyle/>
          <a:p>
            <a:r>
              <a:rPr lang="en-IN" dirty="0"/>
              <a:t>Demonstration</a:t>
            </a:r>
          </a:p>
        </p:txBody>
      </p:sp>
    </p:spTree>
    <p:extLst>
      <p:ext uri="{BB962C8B-B14F-4D97-AF65-F5344CB8AC3E}">
        <p14:creationId xmlns:p14="http://schemas.microsoft.com/office/powerpoint/2010/main" val="257284192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{70D084C8-A98F-4AB7-BF14-98289D71A1B9}tf33552983_win32</Template>
  <TotalTime>472</TotalTime>
  <Words>496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Franklin Gothic Book</vt:lpstr>
      <vt:lpstr>Franklin Gothic Demi</vt:lpstr>
      <vt:lpstr>Open Sans</vt:lpstr>
      <vt:lpstr>Wingdings 2</vt:lpstr>
      <vt:lpstr>DividendVTI</vt:lpstr>
      <vt:lpstr>Kubernetes</vt:lpstr>
      <vt:lpstr>secrets</vt:lpstr>
      <vt:lpstr>PowerPoint Presentation</vt:lpstr>
      <vt:lpstr>Rbac</vt:lpstr>
      <vt:lpstr>Role and cluster role</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jitendra jha</dc:creator>
  <cp:lastModifiedBy>jitendra jha</cp:lastModifiedBy>
  <cp:revision>12</cp:revision>
  <dcterms:created xsi:type="dcterms:W3CDTF">2022-02-21T02:57:58Z</dcterms:created>
  <dcterms:modified xsi:type="dcterms:W3CDTF">2022-02-24T00:50:50Z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