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311" r:id="rId2"/>
    <p:sldId id="368" r:id="rId3"/>
    <p:sldId id="287" r:id="rId4"/>
    <p:sldId id="297" r:id="rId5"/>
    <p:sldId id="304" r:id="rId6"/>
    <p:sldId id="298" r:id="rId7"/>
    <p:sldId id="308" r:id="rId8"/>
    <p:sldId id="300" r:id="rId9"/>
    <p:sldId id="307" r:id="rId10"/>
    <p:sldId id="303" r:id="rId11"/>
    <p:sldId id="369" r:id="rId12"/>
    <p:sldId id="259" r:id="rId13"/>
    <p:sldId id="305" r:id="rId14"/>
    <p:sldId id="370" r:id="rId15"/>
    <p:sldId id="262" r:id="rId16"/>
    <p:sldId id="310" r:id="rId17"/>
    <p:sldId id="312" r:id="rId18"/>
    <p:sldId id="315" r:id="rId19"/>
    <p:sldId id="364" r:id="rId20"/>
    <p:sldId id="314" r:id="rId21"/>
    <p:sldId id="316" r:id="rId22"/>
    <p:sldId id="361" r:id="rId23"/>
    <p:sldId id="366" r:id="rId24"/>
    <p:sldId id="367" r:id="rId25"/>
    <p:sldId id="362" r:id="rId26"/>
    <p:sldId id="363" r:id="rId27"/>
    <p:sldId id="365" r:id="rId28"/>
    <p:sldId id="383" r:id="rId29"/>
    <p:sldId id="384" r:id="rId30"/>
    <p:sldId id="371" r:id="rId31"/>
    <p:sldId id="372" r:id="rId32"/>
    <p:sldId id="373" r:id="rId33"/>
    <p:sldId id="375" r:id="rId34"/>
    <p:sldId id="377" r:id="rId35"/>
    <p:sldId id="378" r:id="rId36"/>
    <p:sldId id="379" r:id="rId37"/>
    <p:sldId id="319" r:id="rId38"/>
    <p:sldId id="267" r:id="rId39"/>
    <p:sldId id="360" r:id="rId40"/>
    <p:sldId id="318" r:id="rId41"/>
    <p:sldId id="321" r:id="rId42"/>
    <p:sldId id="320" r:id="rId43"/>
    <p:sldId id="322" r:id="rId44"/>
    <p:sldId id="323" r:id="rId45"/>
    <p:sldId id="324" r:id="rId46"/>
    <p:sldId id="325" r:id="rId47"/>
    <p:sldId id="326" r:id="rId48"/>
    <p:sldId id="328" r:id="rId49"/>
    <p:sldId id="376" r:id="rId50"/>
    <p:sldId id="327" r:id="rId51"/>
    <p:sldId id="329" r:id="rId52"/>
    <p:sldId id="330" r:id="rId53"/>
    <p:sldId id="331" r:id="rId54"/>
    <p:sldId id="332" r:id="rId55"/>
    <p:sldId id="333" r:id="rId56"/>
    <p:sldId id="334" r:id="rId57"/>
    <p:sldId id="279" r:id="rId58"/>
    <p:sldId id="269" r:id="rId59"/>
    <p:sldId id="336" r:id="rId60"/>
    <p:sldId id="282" r:id="rId61"/>
    <p:sldId id="337" r:id="rId62"/>
    <p:sldId id="338" r:id="rId63"/>
    <p:sldId id="339" r:id="rId64"/>
    <p:sldId id="340" r:id="rId65"/>
    <p:sldId id="341" r:id="rId66"/>
    <p:sldId id="342" r:id="rId67"/>
    <p:sldId id="272" r:id="rId68"/>
    <p:sldId id="344" r:id="rId69"/>
    <p:sldId id="343" r:id="rId70"/>
    <p:sldId id="381" r:id="rId71"/>
    <p:sldId id="347" r:id="rId72"/>
    <p:sldId id="351" r:id="rId73"/>
    <p:sldId id="348" r:id="rId74"/>
    <p:sldId id="346" r:id="rId75"/>
    <p:sldId id="350" r:id="rId76"/>
    <p:sldId id="382" r:id="rId77"/>
    <p:sldId id="353" r:id="rId78"/>
    <p:sldId id="355" r:id="rId79"/>
    <p:sldId id="354" r:id="rId80"/>
    <p:sldId id="356" r:id="rId81"/>
    <p:sldId id="357" r:id="rId82"/>
    <p:sldId id="352" r:id="rId83"/>
    <p:sldId id="359" r:id="rId84"/>
    <p:sldId id="358" r:id="rId85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  <a:fill>
          <a:solidFill>
            <a:schemeClr val="accent6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4"/>
    <p:restoredTop sz="94577"/>
  </p:normalViewPr>
  <p:slideViewPr>
    <p:cSldViewPr snapToGrid="0">
      <p:cViewPr varScale="1">
        <p:scale>
          <a:sx n="116" d="100"/>
          <a:sy n="116" d="100"/>
        </p:scale>
        <p:origin x="264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EE1C0-46A3-3E95-6256-B2FF7523A4E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F00C9-522F-F36F-94FA-07F938A91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5354A1-BD0D-32CB-16AA-F724DD4CD6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EFD4-338F-A142-8E2C-9533B839F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51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7441F-F97C-584D-0A5F-2EEF4898F8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14315-9F9B-8F08-9835-171992510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19000A-A3C1-1755-C0DD-F1DDFE5505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C5DBF-C31C-62FF-ED88-0B2EBA51F2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67FDA-6866-2E2B-F19F-B0CE88006732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1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EC377-9727-45A9-B74F-880417D856B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D146E-A421-6775-E562-1C58102CF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33D34-DF91-FF9C-FE70-B4E25B2E8C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DDFF-9253-FE7C-2FC1-C5C0DCC6D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1BC7C-E3D6-48C0-DADB-66C8E5A3B750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71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1BC7C-E3D6-48C0-DADB-66C8E5A3B750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19E27-8222-556A-12C6-AEC4283238D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D6122-32D7-DD1C-87ED-57C74EB4D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1F410-0B1F-CB31-CC8E-B947858F48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444A-F67E-C872-185F-3855BCE88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1BC7C-E3D6-48C0-DADB-66C8E5A3B750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153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F39F3-5702-0A34-D488-2CC72915FE7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2B1E8-7F9F-FC8C-248E-798D8F81B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31035-16AB-F2C1-F2C1-D38C76C5B3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9FD2C-0EEC-40FF-D861-983B0076D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F0BDAA-A515-8CA9-B1C3-98BD8E0A00F7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910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F0BDAA-A515-8CA9-B1C3-98BD8E0A00F7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C5469-C4E9-7990-6205-175CE97076D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01D6CF-0658-6022-0B38-6762F52C0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EC90-BFEF-40D1-AA00-1FAF370A79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4CD21-33D1-6776-8BC0-379629A35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F0BDAA-A515-8CA9-B1C3-98BD8E0A00F7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55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81BD9-A190-EE7A-A548-7AF49CDED33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7AB4F5-26A9-46A7-15B9-BC20AB03E1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4EBD4-F0D6-4C81-79C9-93129063EA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BA286-7286-3D8C-E260-2BEC5CE47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64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BBA00-1E3A-E575-BF63-DCB73B468B1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B2108-37A2-0B62-4E1E-DB3651ADF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4062F-7EAF-E17E-17C6-A6AA80A03C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B41CF-2C99-FE8F-DB7C-449C611B0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575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08156-DFC0-87EB-906B-6C5D00F13F7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46C647-D634-74EB-9106-F97BEAC3C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97A53-D1C2-BEF7-8000-978116103C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F7BF1-8941-28AC-0C15-F6A2AA8EB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9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8A11D-C87A-3727-411E-A783F8951E9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393750-83D6-CC23-5547-92858E826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084897-D5AD-A322-2F76-9437053645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7E4C-08A7-E66B-25BD-D5491CD1ED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827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7AA3D-B830-9E68-60A7-3FF20B106C5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F3EDFB-ED47-89DF-4811-EEA7EF3DA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16C3D-20DA-1A1D-8B8A-D18CA14161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CA12-47E2-1ABC-ADA8-A8BD01769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342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204CF-52D8-9997-775E-F8E3E947624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4DF0DF-69E6-92B6-B499-BBDA76008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6E91EF-CCB2-24BA-7533-8F4C886D96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29A60-509F-EBAF-5F41-8AD3E0A1E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199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3F26-086F-FB60-DE7D-B676D12E623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D74F3-7FA8-3880-5E6D-F7CF7AEAA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242D6-3003-3378-B648-05699729B2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E5EB2-77CA-BFE0-7007-AB6966FB4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834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ADA99-EBBF-3E26-6265-167DA31CC6F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38A84-4E4B-69EE-7DDD-FDF3F31FE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6A658-452F-3846-84C4-24FB610F33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27632-6A35-2630-54EA-16D76A981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55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0563-64C6-AD3C-EA09-897C0682612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6470B-F3D4-0F06-1679-49CE2B21D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E6722-1506-E4AC-BFA2-C7E5385002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0641C-28D8-7032-7C72-6D463BA6C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683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56C79-3D19-5ABE-478B-533196FC945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5A347-D64C-B2BF-C422-896906A2D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3DCEF-C9D9-F5D3-06E5-6A8F4A3BAC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DCDDA-9533-6CD7-B321-1DEF93B7C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972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FCE99-0599-CE5C-B304-25C76F3D5B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91E121-D42B-FE26-3582-F0CF0E2CD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667C9-F58B-1652-C42F-4540FDBB43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781B8-D5F9-4B70-67D9-CA7D9E4EB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000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5E79D-F517-6670-90D5-69B34ADD8C5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06A2C1-371D-3087-E39E-05A937189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3EE8E-A156-F60A-8772-144C5EC4B0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30F5-495B-55EF-00D6-A7690B1EA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637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0563-64C6-AD3C-EA09-897C0682612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6470B-F3D4-0F06-1679-49CE2B21D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E6722-1506-E4AC-BFA2-C7E5385002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0641C-28D8-7032-7C72-6D463BA6C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3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0563-64C6-AD3C-EA09-897C0682612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6470B-F3D4-0F06-1679-49CE2B21D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E6722-1506-E4AC-BFA2-C7E5385002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0641C-28D8-7032-7C72-6D463BA6C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1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47550-A08E-6119-4CF6-5A1C7E581F4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90FFA-2C82-01D1-6F5B-4CC374787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4C345-340A-8397-FD96-FDC102CB92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93B5D-F008-E129-106D-23CC1FD52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2625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210F9-3F4C-9230-B5DA-5133D01792A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7F3698-92CB-94BA-62DB-17CAD0E78E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6FFB10-9CBD-150A-7BEA-5625C9EC91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94A5B-A97C-BF4B-1491-52FA9CBBDB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784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359A4-F7BB-4D5A-CB3E-70C3F5AA992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2DFA3-E2B2-E82C-3056-AC0961B44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0C1A1-F06B-6F4C-55A3-951BC2CDA8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053A-E891-A0C0-23CF-6E84C83C5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852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29863-4136-D786-65FB-70134E44FDD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FBF7B-58BF-382E-8C58-AB381FFE4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A0287-D1AE-8091-84FF-6E19FBB553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3E9A-BC8B-33E6-06C9-D24F93472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79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07A67-E1FE-9A06-4A29-CA4291C2DA0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966DF-040A-0A08-BCBA-6BEFED57F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BBFD6-ABFA-044B-907F-811F95DE2B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28180-564F-7F7F-FE8C-DD9D72755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593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3824F-86ED-ED08-8F52-CE5BAB2C637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02431-0D99-4FA4-C4E0-F2AD825E8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306384-4461-3F1B-11D1-906F639120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B61E3-7F1A-463D-3A1C-9742A7501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623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940C-3FA1-84FB-4B36-755EA1D450C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50DD4-C583-EEA3-867D-5B01393EA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A9DB5-B248-9F63-D4C3-66DFC6E258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5CC8A-FCD2-767D-4BC3-4F4444430F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651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44853-697C-C72F-AECA-C014745F1C3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AFA7C-BDD8-6D5E-703C-64088548D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0A623-A880-D007-F263-6BC919FFB3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16345-9B42-9CEF-C9F7-80FBB0F46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296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74636-2A94-C149-8D50-6DEFA12021F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4B4C47-ADDF-7A4F-870D-BC7D1649F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A1AAD-3825-7522-A994-6AD7AB61E9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999E9-00CB-6E23-4407-C6459C2D1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6DEB59-02A4-CA2E-7552-52B9BC58F673}" type="slidenum">
              <a:rPr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773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6DEB59-02A4-CA2E-7552-52B9BC58F673}" type="slidenum">
              <a:rPr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AE9BD-46CA-895B-35C4-88F8848E33A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98ED2-14E8-6EC6-496D-10CBFFEBF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B2B68-FFD4-F343-4A04-7E81666021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4B5AD-99B3-6171-21C2-B7A86C9CB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6DEB59-02A4-CA2E-7552-52B9BC58F673}" type="slidenum">
              <a:r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43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45E97-9B66-D166-76DC-34863771F9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2F594E-7DE0-BD50-E981-00DE6D2CD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01B37-749F-58B9-AB32-63CC22034D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6BFC4-B29C-F6C5-7075-685229159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93630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3B9E-4E60-719A-E1DE-F3464743D1B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58115-CCB2-41CB-FA60-A7ABF30ED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6CE8E8-A5CA-6D64-F526-A82F96A75D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692BC-EECF-7E80-C4AC-79CBDC62D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228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4B02C-FB91-6B8B-5325-9B998B78D09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0FCBC9-6233-838D-4ABB-18F0F4590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6B1C2-7375-68A2-FF99-6DC07AF5F4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5F48-F557-24DB-8557-826E3FB07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965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D7E4D-4997-E97A-CDA3-4D8B0F7599B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32138-5D35-84A3-8F2A-7D3A3766F6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99B4D1-F243-ECBF-A49E-457A465147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8167A-5EFE-A313-804A-B8B19652F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65147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01AB5-A2CA-7B7E-0C50-9279398D094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6FF34-E0DA-2239-EE07-427C04F465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63940-4712-6DAE-3CD5-0184EA8996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0785-D0CB-FB01-030B-71FFA6A36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7446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003AA-86B5-DF10-CF59-2ED9E967992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CBC55-9BDA-B19A-53B0-705B7E7DB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BC7BA4-52A2-A5C8-7E45-DB7CDD1F6D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CF87F-DE69-E0A6-E7D4-633ED0436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505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13D7-3EE7-0131-802F-88B28DF8764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B0A811-FBF2-1AC3-7F95-6DCB5FAB03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80CBD-10E9-9917-7042-D868E572E0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D4205-D895-EDBA-8F1E-A34A849B3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0522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C0265-5075-AD65-AA64-5EF2F04A710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541D6-CB8D-EB79-EA11-BE37753BE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F84A1-3E0E-0CCB-1619-CD1C95719D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68E4-825C-9559-F36E-894FF5ECB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100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B2E87-A756-1BD3-FBDF-D8D4239A135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A0BD8-6D2B-99D3-C6FD-8732DA76C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A4520-D49F-65D7-DFF3-8D4EF286A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336D8-2328-38D8-1051-818A70C0A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6055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58CC3-3E0A-D17F-56AA-A287E442880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6688D-793B-20AB-0F2F-39DC76CE4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7717B-DB1C-8DFB-3756-168632E999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423FD-6EBE-554D-BB1F-9BA7B95E9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964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4E09-ED47-9F90-F989-5DF00D920A0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EFD7E-99FA-4F1C-1835-214CFB7D7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E8A9F1-68BB-3260-841A-41EA797D8B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D672E-D865-6779-D12E-A7929FBA4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87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AF387-82B5-E203-02BD-E854398FA32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B1339-D659-5310-C59E-43BE4F0F2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5BE4D-D8FF-AD19-917C-EB462DEDD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0F2D0-6DDC-FB49-29C0-0B8B59690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3000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F47C7-D70D-F886-1FFF-9D8FE44968E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F01C6-155F-BEDD-2014-20AC531E5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1DD6E-0E73-D28F-17FE-7F9782F5F9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8B739-2BDB-244C-D38A-32B215183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6830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A5FC1-648D-9209-FA25-25020E779B6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6877C9-51FB-4158-ED31-675F5AD1C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923E0-AA96-D10A-29F8-DD2526D425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6A64-48DF-DBDC-004B-D712026C9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4244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9BFC-F148-941F-30B3-B85B6E73F9B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EFA33F-13C1-A04E-24AD-916C974B8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445BA3-94DA-DFC3-32CD-54A0761234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2644F-37BA-BEA4-146F-DDE7A1DB6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7402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657E8-CB7F-EF28-7773-1344A251690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1014A-E2E9-B89F-AC89-73EECE16D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FF579-1D88-A052-6165-2BAD3E921C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70FEC-9B56-304C-B0AC-43F27E2E2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70540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C445E-D507-9B13-BDFD-DABA7B4B894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62812-05EE-FAF1-6E50-6A29AA77F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F4F47-43B2-1855-6D85-16510493E9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C3D11-5ADB-6F3C-BE61-96A877F25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78251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FF84-BE31-F29F-C71A-792DF617553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10781E-525D-F27E-4BF1-DFACE55D6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62CB3-6E9F-389B-9907-18638FAE1B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B9D68-8DF7-121C-1B68-22D6BEAF5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6DEB59-02A4-CA2E-7552-52B9BC58F673}" type="slidenum">
              <a:rPr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8780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B8811-CC41-1952-72BD-6355EB5C763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D86D8-4EEE-0E1F-04BF-5D99EEDA9C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5A338-969A-E3F7-4359-1DD997AA2E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D1EB0-0BE0-AF85-F3D6-00E744A35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6DEB59-02A4-CA2E-7552-52B9BC58F673}" type="slidenum">
              <a:rPr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768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DBEA-A43E-C082-C241-8D2438CE9B6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35DA9-7548-C95F-916A-128DA85C8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F4D3C-ACFF-062A-4B1C-E93DF40FB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FD4F-90A0-BAB0-3136-309263A8F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5661A6-ABDB-0F39-CBB6-904D6B1B7E43}" type="slidenum">
              <a:rPr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6844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5661A6-ABDB-0F39-CBB6-904D6B1B7E43}" type="slidenum">
              <a:rPr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C2850-BE1A-D0B5-B444-FBBD6048E52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F5298-4263-2490-EBEF-F81200C012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158398-A123-598A-66F6-94CBDCBE70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D5CB1-62A5-9747-D015-1744FEF3D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43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5D7FC-6877-279D-157E-8CB8618DE68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01B5D-551A-5327-4FE9-0563F99E9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115F2-5967-ADD1-46F1-84438D5E71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F470-1A5E-1AD8-80F7-AB0F1CC5C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8077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7E1CE-B1D7-5341-AEFF-02D2AB82E37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38B90-8559-2BE3-312E-3845BDD16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E17FDC-6A9F-6F37-AADB-8175F880C5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555D8-1597-D585-7D74-FFE741427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8341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994C-4470-4CD1-9878-B829920FA7B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A3E45-0BD2-4FA3-94EF-50DA51FE9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F6BD7-2047-3BCA-F3AC-62A312AE3E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6EC87-0CCC-BB21-DDD4-EED450289B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83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5A7FA-1C1F-FFB4-8355-E0213C3E5C9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2529B-085D-73A6-C8A1-337B4C04A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84239-919C-398E-3550-D59DB8D0B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F56E0-EBE3-8F4A-934B-6BC869313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1502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2F22-5B3B-155F-E3C0-34AFF2FC317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21FF5-36CC-B3DC-4045-4733DCCFC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3B2AE-816D-E7A7-BF82-6569A1EF72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6C65-1097-EB9D-183C-78AE3E76D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4603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E09F2-20F0-5396-748A-A807239500E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AB9362-BF79-0F1F-D922-AF0152261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8E40DB-684D-D835-CCC0-35D293F306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ACA20-F558-DFC6-FF75-9B2694C8B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9589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829AC-33A0-1952-7C48-96E05BE126E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E8AB1-69EA-D20D-C96A-A7C3F396A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C9A65-3278-A4F6-2B05-505288E43D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95948-4102-D09D-B6D1-E66A2FB96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0130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7CD18-2364-14A4-5C10-8582113F579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FDAD22-674C-EAE7-C8C7-D11699E37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14E4D-E890-C8B5-F8D8-90246C607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F3379-8F86-DE51-F1C7-D54EE4F79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80164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2631A-94D9-3D51-4FFB-91C5F5CEE33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B7A7D-452B-609C-FB3D-303EE9AD43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12AE4-5A52-9C66-3A77-100E31B94A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87FD-2263-6077-A40E-7B125C330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4204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DDA38-2A1A-46EE-4874-98E88332154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370B4-4781-62C9-ADF9-8B301DB3D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9CE39-C9E2-C9C8-B0C4-0B3878BD7D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7EEBF-5BFF-A293-7629-E853D2DEB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43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C2F2F-4235-57E3-6748-AEF9B503902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56B0E-3F48-B454-4B8C-A01E669D1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9E2CF-D3E4-E1D8-3F64-9080482292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3ED36-5C24-200E-5764-1BCA090023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67FDA-6866-2E2B-F19F-B0CE88006732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1683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5ADD5-1B13-3B9E-6712-55118F975C6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B21D7-E3B1-2CE3-E16A-37197055D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7C16D-53E8-1332-DF5E-C3754E3897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DB9F0-44D3-2461-A394-7D93C2DB2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4646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4826A-489E-B4FB-97CB-FD7D6001082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C0FDAE-09F4-B1D4-6541-6E9F80BD4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AB33B4-C115-EA5C-1042-0EAB1CE90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40B41-B49D-BF2B-4BA5-48717DF1E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59092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1CAEA-017F-DE47-3096-74ACBCC9EE3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FF14E-B6FF-7CAF-037B-3D394B042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98F39-0EFF-121F-1842-5FBCF03BD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5CC6-F770-9522-3F05-23801C8BD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1715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9D94D-53B9-951C-1E5D-B299C1B3666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E5596-B4E1-CA05-86E6-381656486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25AEB-2D34-ACE6-B897-99CFB76F7A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E9737-80C1-337F-A11F-D79AC973C4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8371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DA3C7-8953-2DDF-27B2-D7F18509070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06587-A490-0854-8C52-6B3B11E45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47FC5F-C478-F1B8-A12C-E1BFFC3A1F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FFF00-8C1C-E826-AF86-67A66F957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4304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B62AD-8B3C-5D20-D6F9-76149A887BD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6A04B-7281-16A6-7277-1A4A34AB6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DA870-649F-6BAC-C10B-0BBE19CE92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6D422-E3FE-78F0-558D-53DE21FE8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4171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E6187-5BEA-58F0-483C-C6D6E1DAF47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E580E-5A1E-0D11-E3CC-8FB512B13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684328-68D5-2E69-AF55-DD4E09C30F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BDE48-05A6-2711-2A9C-820A682FD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1369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B6695-60DB-F312-3D1D-CA5F934F341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1ACF67-AFD9-4EEF-239E-A2432C460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B4467-EC30-925D-4921-2A9C3093C2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772C5-8B1C-C4E6-41DB-EBE026CC7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72553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EAA2C-6323-EA11-8CEA-AB0451317B1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D298A0-C161-F307-85E4-D0EE22B46E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822487-EA81-5DFF-CA9C-91A2AE31C0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5A427-ABC8-9DDF-3348-6696860DC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74104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0180-02BC-E08F-4564-EB4C0DFDF4C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9AF2A-87EA-9379-A58D-F47C3C672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FF040-1708-0882-9F94-1521BF05DE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443A2-3806-452B-3D44-E4863AE903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72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C43D1-C747-891A-ADA9-45805399B5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8BBCC9-ABE3-B1BE-2B62-0E0306B45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BEB1B-D914-23E2-C584-70AF1A6D29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A0A2-089F-FEF8-3FB6-33A7B2EF5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67FDA-6866-2E2B-F19F-B0CE88006732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8761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A59DB-C709-DCC1-4C6D-558400F0D9E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CC988-CB84-072F-0D27-F389B3321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1C0E5-8DC7-88BC-1360-C490BB8192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5738-5F79-850D-0003-827F2DAC2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3051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444E8-61FC-E804-A435-4443668B73D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7E3C6-2BFE-8BAE-8E9F-E1E7F6FF2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78F79-1430-2D43-6DCD-66EE8E6A32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B0239-A20D-0D11-737B-C699E386E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9537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74C2-31F0-A052-CFA3-6F2993DDED8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AE0C9-9818-3D2A-593B-935D69A91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6C215-5607-DCAC-A657-876DD7DEC2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19CAA-ABCA-C3D6-3E53-EA1E23566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975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D01CB-EEB5-859F-3F32-0CD2F8B1A69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45530A-E0F1-E9BF-6A18-18B21E8B3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C163E-4398-D2FC-D4FD-B86C1AE65D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5F5B-B617-364E-2FC7-E0C34DB3F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0300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92B4-999B-9E1E-C1A0-0C09C38A6F7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04CCBB-7CC1-E42A-C712-A513656012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E83148-C555-4367-082A-11627B452C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5458-FC47-0E73-77E9-CB53D1200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89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CA7A6-7A2B-C5D3-C38A-EB44D63968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662033-F65B-555B-46CF-7AD4A208D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79727-32E1-F685-FC2A-2FDC5C306F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5132D-15AA-F0D0-2E93-B15079B8F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67FDA-6866-2E2B-F19F-B0CE88006732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38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FBE345-EF07-774C-AA17-43158D789FB0}" type="datetime1">
              <a:rPr lang="it-IT" smtClean="0"/>
              <a:t>07/11/24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0F167-AF30-FA44-AC9F-49AE29807B53}" type="datetime1">
              <a:rPr lang="it-IT" smtClean="0"/>
              <a:t>07/11/24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3FB0DB1-BEFD-BB46-AA91-9E24D0BD5536}" type="datetime1">
              <a:rPr lang="it-IT" smtClean="0"/>
              <a:t>07/11/24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0121C78-593B-9746-A838-E8A5BFDF644C}" type="datetime1">
              <a:rPr lang="it-IT" smtClean="0"/>
              <a:t>07/11/24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15BFB4-6FBB-C446-A943-B62306DBD2E7}" type="datetime1">
              <a:rPr lang="it-IT" smtClean="0"/>
              <a:t>07/11/24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6FBF83-B5AC-3845-AB2C-6BF3535B48CB}" type="datetime1">
              <a:rPr lang="it-IT" smtClean="0"/>
              <a:t>07/11/24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908E40-0F0F-1846-956A-2CE88B843E3F}" type="datetime1">
              <a:rPr lang="it-IT" smtClean="0"/>
              <a:t>07/11/24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3CCB8F-F3AD-984A-8145-B48F54E3A6F5}" type="datetime1">
              <a:rPr lang="it-IT" smtClean="0"/>
              <a:t>07/11/24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146254-9D3C-864C-A1AB-51CF7A203B28}" type="datetime1">
              <a:rPr lang="it-IT" smtClean="0"/>
              <a:t>07/11/24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8BAA3E-F241-7A40-AE4D-D9F2C68B3861}" type="datetime1">
              <a:rPr lang="it-IT" smtClean="0"/>
              <a:t>07/11/24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2FD14DD-8333-CE48-9639-DB59B435CCEA}" type="datetime1">
              <a:rPr lang="it-IT" smtClean="0"/>
              <a:t>07/11/24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061B12-9FB4-8245-97D1-44848CF5849F}" type="datetime1">
              <a:rPr lang="it-IT" smtClean="0"/>
              <a:t>07/11/24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FB50A3B-691E-9CC4-AE89-E7E90BBBD94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C7DB2BD-AA6E-6D84-E68B-8A2BDA319977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5B720F5-A259-449D-F51C-3D37F169DEB1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BB6D588-61C0-8C71-773F-2EF23CD5ED82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CB4E6DC7-7032-CCDF-63C6-DFB32567CD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8">
              <a:extLst>
                <a:ext uri="{FF2B5EF4-FFF2-40B4-BE49-F238E27FC236}">
                  <a16:creationId xmlns:a16="http://schemas.microsoft.com/office/drawing/2014/main" id="{BBA46EAA-DB2A-2621-A247-63F69C5D305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284F1319-268C-5280-83D1-A4B53CED1447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88C2CF4-63D6-646C-A9B5-F4F2E315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236D9AD6-8D24-AA22-9571-B616B0BEABD8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988FCB23-E471-F525-5BE4-755B65199549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39AF56BA-4502-9499-BAD1-A228E49BC6D0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825B1744-76FC-55C3-A279-A37BD6725B09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A12A4743-5099-58A9-7EB2-0F8EF1B88954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CA5079B-3283-9528-1834-D78AAA7AC58E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2B49769-F757-B8CD-0898-7894C0EA84F7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DD98488B-C0ED-7DDA-D29D-FC4A1453A554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7E955A5F-E41B-0C87-6A42-4299F487A41A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1D3F09E8-D08B-4052-E444-47F9DA331276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4441EE6-7561-31E0-2B23-F0BA39532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80FF5A92-EC90-1EB9-97D2-B67B850F148C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30263D25-2667-CD4A-CA28-152135636CC1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E8DDDDF3-14A4-8A3A-7A23-65445BBC744F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2D029E1-A89A-0FEA-5682-09B48820B078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8467DA41-BF15-5694-6DA4-99E1A4DDC1CC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BA606CE6-B60E-8FE5-4D21-46EE75371969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DED6E0F3-D737-89DE-F474-57126DAEBB09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23AF8B71-F8D3-E04B-1190-E8AF3B993179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1FDB76CF-9428-5523-5EE5-C2464B69D236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F72D8F0B-7A7B-FB22-888C-4359403B52AA}"/>
              </a:ext>
            </a:extLst>
          </p:cNvPr>
          <p:cNvSpPr txBox="1"/>
          <p:nvPr/>
        </p:nvSpPr>
        <p:spPr bwMode="auto">
          <a:xfrm>
            <a:off x="0" y="3708"/>
            <a:ext cx="628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Centri di ossificazione: presenza/assenza, fusione </a:t>
            </a:r>
            <a:endParaRPr dirty="0"/>
          </a:p>
          <a:p>
            <a:pPr algn="ctr">
              <a:defRPr/>
            </a:pPr>
            <a:r>
              <a:rPr lang="it-IT" b="1" dirty="0"/>
              <a:t>lunghezza diafisi</a:t>
            </a:r>
            <a:endParaRPr dirty="0"/>
          </a:p>
        </p:txBody>
      </p:sp>
      <p:graphicFrame>
        <p:nvGraphicFramePr>
          <p:cNvPr id="67" name="Tabella 66">
            <a:extLst>
              <a:ext uri="{FF2B5EF4-FFF2-40B4-BE49-F238E27FC236}">
                <a16:creationId xmlns:a16="http://schemas.microsoft.com/office/drawing/2014/main" id="{4CF8D744-4382-04D6-C043-54664A41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97726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Centri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68" name="Rettangolo 67">
            <a:extLst>
              <a:ext uri="{FF2B5EF4-FFF2-40B4-BE49-F238E27FC236}">
                <a16:creationId xmlns:a16="http://schemas.microsoft.com/office/drawing/2014/main" id="{F312581D-C087-909B-E8E4-698DF1AF173C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A4E31F9-E6F6-A7AB-EC18-EBFCCE8AA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56378"/>
              </p:ext>
            </p:extLst>
          </p:nvPr>
        </p:nvGraphicFramePr>
        <p:xfrm>
          <a:off x="3131575" y="1308473"/>
          <a:ext cx="179116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1481271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Settori</a:t>
                      </a:r>
                      <a:endParaRPr sz="1000" u="none" strike="noStrike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642694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381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744123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15398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05447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37923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0352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5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42213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</a:t>
                      </a:r>
                      <a:endParaRPr sz="100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710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7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703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8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02748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9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25136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10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429865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985"/>
                  </a:ext>
                </a:extLst>
              </a:tr>
            </a:tbl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BDCFC603-F73C-0199-7646-69A6AA722356}"/>
              </a:ext>
            </a:extLst>
          </p:cNvPr>
          <p:cNvSpPr/>
          <p:nvPr/>
        </p:nvSpPr>
        <p:spPr bwMode="auto">
          <a:xfrm>
            <a:off x="3132741" y="1575792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66096FC9-B603-FD6F-3113-EF276520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36367"/>
              </p:ext>
            </p:extLst>
          </p:nvPr>
        </p:nvGraphicFramePr>
        <p:xfrm>
          <a:off x="182665" y="4732693"/>
          <a:ext cx="17911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392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Frammenti</a:t>
                      </a:r>
                      <a:endParaRPr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4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4AC4677-3729-AE74-CCCF-ECB6ADE86F6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43DA9EA-3BC3-BD1F-159D-070D10F0B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99628"/>
              </p:ext>
            </p:extLst>
          </p:nvPr>
        </p:nvGraphicFramePr>
        <p:xfrm>
          <a:off x="188236" y="1351613"/>
          <a:ext cx="17911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392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Frammenti</a:t>
                      </a:r>
                      <a:endParaRPr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505BD6-8D01-A5F6-5F96-56933B953C5C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Completezza, qualità, colore generale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1BC7BD4-6DA2-3BC3-A31F-D48FC874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8874"/>
              </p:ext>
            </p:extLst>
          </p:nvPr>
        </p:nvGraphicFramePr>
        <p:xfrm>
          <a:off x="1979404" y="2230710"/>
          <a:ext cx="17911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392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n. Di </a:t>
                      </a:r>
                      <a:r>
                        <a:rPr lang="it-IT" sz="1000" b="1" dirty="0" err="1"/>
                        <a:t>fammenti</a:t>
                      </a:r>
                      <a:r>
                        <a:rPr lang="it-IT" sz="1000" b="1" dirty="0"/>
                        <a:t> minori di 2cm?</a:t>
                      </a:r>
                      <a:endParaRPr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6B1CE37-3C88-D9FD-566B-0A34D03C6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54479"/>
              </p:ext>
            </p:extLst>
          </p:nvPr>
        </p:nvGraphicFramePr>
        <p:xfrm>
          <a:off x="5811982" y="2474550"/>
          <a:ext cx="179116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038125243"/>
                    </a:ext>
                  </a:extLst>
                </a:gridCol>
              </a:tblGrid>
              <a:tr h="23738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Settore di appartenenza</a:t>
                      </a:r>
                      <a:endParaRPr lang="it-IT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719217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3149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6382414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419302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83722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5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71169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6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2560928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7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891357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8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338674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9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70590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10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60965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726249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ND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35438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8DC23692-E504-34D5-95BF-F455A9B7D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03705"/>
              </p:ext>
            </p:extLst>
          </p:nvPr>
        </p:nvGraphicFramePr>
        <p:xfrm>
          <a:off x="3895693" y="2230710"/>
          <a:ext cx="17911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392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Aggiungi frammento</a:t>
                      </a:r>
                      <a:endParaRPr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26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51F186E-2510-F7FF-484B-D24D89EC27A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A1DDBF82-F9D2-1064-CD47-39EB1E743A89}"/>
              </a:ext>
            </a:extLst>
          </p:cNvPr>
          <p:cNvGrpSpPr/>
          <p:nvPr/>
        </p:nvGrpSpPr>
        <p:grpSpPr>
          <a:xfrm>
            <a:off x="6006575" y="0"/>
            <a:ext cx="6187593" cy="6863922"/>
            <a:chOff x="6006575" y="0"/>
            <a:chExt cx="6187593" cy="6863922"/>
          </a:xfrm>
        </p:grpSpPr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8CD9846E-02A9-F16B-51FD-A778DF1583E2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1D8353A8-6FF5-8DA6-425D-6952547FA467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9CF64E7-E4AB-2AFD-0680-91781169FA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788DA1ED-44B8-0FB4-0A26-0DF67D40F8B8}"/>
                </a:ext>
              </a:extLst>
            </p:cNvPr>
            <p:cNvCxnSpPr>
              <a:cxnSpLocks/>
              <a:stCxn id="60" idx="3"/>
              <a:endCxn id="59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680877-2E7F-00CD-290B-9F086733C973}"/>
              </a:ext>
            </a:extLst>
          </p:cNvPr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lang="it-IT"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metrici</a:t>
            </a:r>
            <a:endParaRPr lang="it-IT"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35" name="Tabella 34">
            <a:extLst>
              <a:ext uri="{FF2B5EF4-FFF2-40B4-BE49-F238E27FC236}">
                <a16:creationId xmlns:a16="http://schemas.microsoft.com/office/drawing/2014/main" id="{38FB9187-B8D6-EFEA-85D1-B01C3D78A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02106"/>
              </p:ext>
            </p:extLst>
          </p:nvPr>
        </p:nvGraphicFramePr>
        <p:xfrm>
          <a:off x="196529" y="1351613"/>
          <a:ext cx="370538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1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Codice</a:t>
                      </a:r>
                      <a:endParaRPr sz="1000" b="0" dirty="0"/>
                    </a:p>
                    <a:p>
                      <a:pPr algn="ctr"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Nome</a:t>
                      </a:r>
                      <a:endParaRPr sz="1000" b="0" dirty="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massima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76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 bicondilare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Larghezza epicondilare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78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Massimo diametro della testa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79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trasverso subtrocanterico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subtrocanterico antero-posteriore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81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massimo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minimo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83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Circonferenza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84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antero-posteriore massima del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85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antero-posteriore massima del condilo mediale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057">
                <a:tc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+ aggiungi carattere metrico</a:t>
                      </a:r>
                      <a:endParaRPr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636066"/>
                  </a:ext>
                </a:extLst>
              </a:tr>
            </a:tbl>
          </a:graphicData>
        </a:graphic>
      </p:graphicFrame>
      <p:grpSp>
        <p:nvGrpSpPr>
          <p:cNvPr id="20" name="Gruppo 19">
            <a:extLst>
              <a:ext uri="{FF2B5EF4-FFF2-40B4-BE49-F238E27FC236}">
                <a16:creationId xmlns:a16="http://schemas.microsoft.com/office/drawing/2014/main" id="{F775B792-F9E6-D152-B8DC-2EEF668A201B}"/>
              </a:ext>
            </a:extLst>
          </p:cNvPr>
          <p:cNvGrpSpPr/>
          <p:nvPr/>
        </p:nvGrpSpPr>
        <p:grpSpPr>
          <a:xfrm>
            <a:off x="8805066" y="0"/>
            <a:ext cx="2531356" cy="6858000"/>
            <a:chOff x="7866056" y="0"/>
            <a:chExt cx="2531356" cy="6858000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8F99553-F859-3F0A-3D8E-CC9844BC0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7866056" y="0"/>
              <a:ext cx="2531356" cy="6858000"/>
            </a:xfrm>
            <a:prstGeom prst="rect">
              <a:avLst/>
            </a:prstGeom>
          </p:spPr>
        </p:pic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56EF2200-6C56-7311-E4FA-6649C79704D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835230" y="1703473"/>
              <a:ext cx="483577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6AADFBA5-5BAE-BAA9-708B-7D2D04C63583}"/>
                </a:ext>
              </a:extLst>
            </p:cNvPr>
            <p:cNvSpPr txBox="1"/>
            <p:nvPr/>
          </p:nvSpPr>
          <p:spPr bwMode="auto">
            <a:xfrm>
              <a:off x="8877498" y="13741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80</a:t>
              </a:r>
              <a:endParaRPr dirty="0"/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B119F992-1012-9AAC-5BF3-83D8CEC387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71199" y="3447554"/>
              <a:ext cx="439615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83E928B-BA87-502A-6840-1C79DE8BA7F3}"/>
                </a:ext>
              </a:extLst>
            </p:cNvPr>
            <p:cNvSpPr txBox="1"/>
            <p:nvPr/>
          </p:nvSpPr>
          <p:spPr bwMode="auto">
            <a:xfrm>
              <a:off x="8981654" y="314535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81</a:t>
              </a:r>
              <a:endParaRPr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0709BF63-8630-2B3C-A2E8-9D91815D7C89}"/>
                </a:ext>
              </a:extLst>
            </p:cNvPr>
            <p:cNvSpPr/>
            <p:nvPr/>
          </p:nvSpPr>
          <p:spPr bwMode="auto">
            <a:xfrm>
              <a:off x="8951183" y="3350838"/>
              <a:ext cx="448408" cy="193431"/>
            </a:xfrm>
            <a:prstGeom prst="ellipse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6FDCFAF2-E997-8308-F24B-9E24388159A9}"/>
                </a:ext>
              </a:extLst>
            </p:cNvPr>
            <p:cNvSpPr txBox="1"/>
            <p:nvPr/>
          </p:nvSpPr>
          <p:spPr bwMode="auto">
            <a:xfrm>
              <a:off x="8993034" y="354426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83</a:t>
              </a:r>
              <a:endParaRPr/>
            </a:p>
          </p:txBody>
        </p: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F3F169B8-6BEE-0A69-B610-2BCFB3947CE6}"/>
              </a:ext>
            </a:extLst>
          </p:cNvPr>
          <p:cNvGrpSpPr/>
          <p:nvPr/>
        </p:nvGrpSpPr>
        <p:grpSpPr>
          <a:xfrm>
            <a:off x="10281653" y="5606711"/>
            <a:ext cx="1830612" cy="1304467"/>
            <a:chOff x="7032758" y="1970174"/>
            <a:chExt cx="4085722" cy="2911425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E304FD1E-E55E-4239-B151-1D7E0D9BA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10800000">
              <a:off x="7032758" y="1970174"/>
              <a:ext cx="4085722" cy="2911425"/>
            </a:xfrm>
            <a:prstGeom prst="rect">
              <a:avLst/>
            </a:prstGeom>
          </p:spPr>
        </p:pic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ADC79EE2-FBCA-E8FE-D063-C0F59BC91C8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478982" y="2173184"/>
              <a:ext cx="391886" cy="2196935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09C6BFE0-9DCB-EC1C-D5E9-B89747BD9AC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796779" y="2280062"/>
              <a:ext cx="478802" cy="2150127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938BAA1F-FD07-63BA-6AD7-67C48A05681C}"/>
                </a:ext>
              </a:extLst>
            </p:cNvPr>
            <p:cNvSpPr txBox="1"/>
            <p:nvPr/>
          </p:nvSpPr>
          <p:spPr bwMode="auto">
            <a:xfrm>
              <a:off x="7938030" y="2551302"/>
              <a:ext cx="418705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84</a:t>
              </a:r>
              <a:endParaRPr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196BBDF4-4D2D-8365-2361-B3CC831761AE}"/>
                </a:ext>
              </a:extLst>
            </p:cNvPr>
            <p:cNvSpPr txBox="1"/>
            <p:nvPr/>
          </p:nvSpPr>
          <p:spPr bwMode="auto">
            <a:xfrm>
              <a:off x="9898270" y="2551301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85</a:t>
              </a:r>
              <a:endParaRPr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BDDE58A0-F025-EF35-A43C-98DE17DB60A1}"/>
              </a:ext>
            </a:extLst>
          </p:cNvPr>
          <p:cNvGrpSpPr/>
          <p:nvPr/>
        </p:nvGrpSpPr>
        <p:grpSpPr>
          <a:xfrm>
            <a:off x="6286440" y="3918"/>
            <a:ext cx="3085242" cy="6858000"/>
            <a:chOff x="7856589" y="-4588"/>
            <a:chExt cx="3085242" cy="6858000"/>
          </a:xfrm>
        </p:grpSpPr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2A98CCFE-4146-CB77-52D4-803C30088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B898DF0E-7D23-A600-F51D-56ADDDDC6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592775" y="111941"/>
              <a:ext cx="0" cy="661254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2 69">
              <a:extLst>
                <a:ext uri="{FF2B5EF4-FFF2-40B4-BE49-F238E27FC236}">
                  <a16:creationId xmlns:a16="http://schemas.microsoft.com/office/drawing/2014/main" id="{CB0F6166-85EE-D141-364A-E134F13DFB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9015" y="126778"/>
              <a:ext cx="1343760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ACDF0A18-53A5-A5C8-626B-74B68C90F9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27913" y="6724481"/>
              <a:ext cx="564862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CF53A754-186E-6241-919F-2342C86FF520}"/>
                </a:ext>
              </a:extLst>
            </p:cNvPr>
            <p:cNvSpPr txBox="1"/>
            <p:nvPr/>
          </p:nvSpPr>
          <p:spPr bwMode="auto">
            <a:xfrm>
              <a:off x="10523127" y="3116086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75</a:t>
              </a:r>
              <a:endParaRPr dirty="0"/>
            </a:p>
          </p:txBody>
        </p:sp>
        <p:cxnSp>
          <p:nvCxnSpPr>
            <p:cNvPr id="76" name="Connettore 2 75">
              <a:extLst>
                <a:ext uri="{FF2B5EF4-FFF2-40B4-BE49-F238E27FC236}">
                  <a16:creationId xmlns:a16="http://schemas.microsoft.com/office/drawing/2014/main" id="{201759CE-5C08-AA28-8F0C-2D8E9DD3493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853387" y="296377"/>
              <a:ext cx="646609" cy="526583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820E0404-555F-1AB2-74A3-8F051CE6659D}"/>
                </a:ext>
              </a:extLst>
            </p:cNvPr>
            <p:cNvSpPr txBox="1"/>
            <p:nvPr/>
          </p:nvSpPr>
          <p:spPr bwMode="auto">
            <a:xfrm>
              <a:off x="9251026" y="40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78</a:t>
              </a:r>
              <a:endParaRPr/>
            </a:p>
          </p:txBody>
        </p:sp>
        <p:cxnSp>
          <p:nvCxnSpPr>
            <p:cNvPr id="78" name="Connettore 2 77">
              <a:extLst>
                <a:ext uri="{FF2B5EF4-FFF2-40B4-BE49-F238E27FC236}">
                  <a16:creationId xmlns:a16="http://schemas.microsoft.com/office/drawing/2014/main" id="{3BF60376-57FA-09C4-B79C-D7A34A8BD3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30640" y="6392346"/>
              <a:ext cx="1201749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EED6410E-51F3-AB76-D576-1E32E1E9E907}"/>
                </a:ext>
              </a:extLst>
            </p:cNvPr>
            <p:cNvSpPr txBox="1"/>
            <p:nvPr/>
          </p:nvSpPr>
          <p:spPr bwMode="auto">
            <a:xfrm>
              <a:off x="9320089" y="602301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77</a:t>
              </a:r>
              <a:endParaRPr/>
            </a:p>
          </p:txBody>
        </p:sp>
        <p:cxnSp>
          <p:nvCxnSpPr>
            <p:cNvPr id="80" name="Connettore 2 79">
              <a:extLst>
                <a:ext uri="{FF2B5EF4-FFF2-40B4-BE49-F238E27FC236}">
                  <a16:creationId xmlns:a16="http://schemas.microsoft.com/office/drawing/2014/main" id="{4E0A8090-CBCB-0ED3-B6A2-F920F5365F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21596" y="6689205"/>
              <a:ext cx="1146104" cy="11600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483FD857-3ACB-E8CF-6E65-DCED24946C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42776" y="229138"/>
              <a:ext cx="329816" cy="6588943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2 81">
              <a:extLst>
                <a:ext uri="{FF2B5EF4-FFF2-40B4-BE49-F238E27FC236}">
                  <a16:creationId xmlns:a16="http://schemas.microsoft.com/office/drawing/2014/main" id="{A2FCFF56-D399-A0E8-EE0D-0ECD325C35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8123" y="123158"/>
              <a:ext cx="1217848" cy="9114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579BDC24-6858-7938-811A-D57C0ED39BAF}"/>
                </a:ext>
              </a:extLst>
            </p:cNvPr>
            <p:cNvSpPr txBox="1"/>
            <p:nvPr/>
          </p:nvSpPr>
          <p:spPr bwMode="auto">
            <a:xfrm>
              <a:off x="9899865" y="3111886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76</a:t>
              </a:r>
              <a:endParaRPr/>
            </a:p>
          </p:txBody>
        </p:sp>
        <p:cxnSp>
          <p:nvCxnSpPr>
            <p:cNvPr id="84" name="Connettore 2 83">
              <a:extLst>
                <a:ext uri="{FF2B5EF4-FFF2-40B4-BE49-F238E27FC236}">
                  <a16:creationId xmlns:a16="http://schemas.microsoft.com/office/drawing/2014/main" id="{D0BC4C80-5123-1F49-C007-9AF376B71FD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06211" y="1671583"/>
              <a:ext cx="484648" cy="46768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C4FD853-3F7B-C3E3-E4A0-4F264C3FD54E}"/>
                </a:ext>
              </a:extLst>
            </p:cNvPr>
            <p:cNvSpPr txBox="1"/>
            <p:nvPr/>
          </p:nvSpPr>
          <p:spPr bwMode="auto">
            <a:xfrm>
              <a:off x="8600937" y="1365662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79</a:t>
              </a:r>
              <a:endParaRPr/>
            </a:p>
          </p:txBody>
        </p: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A2CBC99B-F9F8-252E-1FB0-16A1D631B2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01826" y="3224063"/>
              <a:ext cx="399138" cy="7214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9752EDB5-3D57-5352-44F4-B495029377DE}"/>
                </a:ext>
              </a:extLst>
            </p:cNvPr>
            <p:cNvSpPr txBox="1"/>
            <p:nvPr/>
          </p:nvSpPr>
          <p:spPr bwMode="auto">
            <a:xfrm>
              <a:off x="8884680" y="292687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82</a:t>
              </a:r>
              <a:endParaRPr/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A9FA708-67C8-FAA7-7F42-A71C655D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94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9E29AB90-699B-D52B-F0EF-8AECABBB4585}"/>
              </a:ext>
            </a:extLst>
          </p:cNvPr>
          <p:cNvGrpSpPr/>
          <p:nvPr/>
        </p:nvGrpSpPr>
        <p:grpSpPr>
          <a:xfrm>
            <a:off x="6006575" y="0"/>
            <a:ext cx="6187593" cy="6863922"/>
            <a:chOff x="6006575" y="0"/>
            <a:chExt cx="6187593" cy="6863922"/>
          </a:xfrm>
        </p:grpSpPr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270F0458-C194-DB3E-2FF9-BA4ED903839B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A9B93146-0B31-4AAB-EA21-421556235AD9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4466FD6D-2285-BA06-E237-C158E4A7A1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D69A4ABB-265F-155A-4939-ADCB19D4FE50}"/>
                </a:ext>
              </a:extLst>
            </p:cNvPr>
            <p:cNvCxnSpPr>
              <a:cxnSpLocks/>
              <a:stCxn id="60" idx="3"/>
              <a:endCxn id="59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sellaDiTesto 15"/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lang="it-IT"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metrici</a:t>
            </a:r>
            <a:endParaRPr lang="it-IT"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35" name="Tabel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51423"/>
              </p:ext>
            </p:extLst>
          </p:nvPr>
        </p:nvGraphicFramePr>
        <p:xfrm>
          <a:off x="196529" y="1351613"/>
          <a:ext cx="370538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1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Codice</a:t>
                      </a:r>
                      <a:endParaRPr sz="1000" b="0" dirty="0"/>
                    </a:p>
                    <a:p>
                      <a:pPr algn="ctr"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Nome</a:t>
                      </a:r>
                      <a:endParaRPr sz="1000" b="0" dirty="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Lunghezza massima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76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Lunghezza bicondilare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Larghezza epicondilare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78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Massimo diametro della testa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79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Diametro trasverso subtrocanterico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Diametro subtrocanterico antero-posteriore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81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Diametro massimo a metà diafisi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Diametro minimo a metà diafisi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83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Circonferenza a metà diafisi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84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Lunghezza antero-posteriore massima del condilo laterale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85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Lunghezza antero-posteriore massima del condilo mediale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057">
                <a:tc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+ aggiungi carattere metrico</a:t>
                      </a:r>
                      <a:endParaRPr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636066"/>
                  </a:ext>
                </a:extLst>
              </a:tr>
            </a:tbl>
          </a:graphicData>
        </a:graphic>
      </p:graphicFrame>
      <p:grpSp>
        <p:nvGrpSpPr>
          <p:cNvPr id="20" name="Gruppo 19">
            <a:extLst>
              <a:ext uri="{FF2B5EF4-FFF2-40B4-BE49-F238E27FC236}">
                <a16:creationId xmlns:a16="http://schemas.microsoft.com/office/drawing/2014/main" id="{810275F9-1A9F-7152-6E90-145EE3580935}"/>
              </a:ext>
            </a:extLst>
          </p:cNvPr>
          <p:cNvGrpSpPr/>
          <p:nvPr/>
        </p:nvGrpSpPr>
        <p:grpSpPr>
          <a:xfrm>
            <a:off x="8805066" y="0"/>
            <a:ext cx="2531356" cy="6858000"/>
            <a:chOff x="7866056" y="0"/>
            <a:chExt cx="2531356" cy="6858000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ED202EAA-967C-C9E0-8DCE-BF39FC7F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7866056" y="0"/>
              <a:ext cx="2531356" cy="6858000"/>
            </a:xfrm>
            <a:prstGeom prst="rect">
              <a:avLst/>
            </a:prstGeom>
          </p:spPr>
        </p:pic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0E4D25F3-0773-6201-04D9-2C9F970B963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835230" y="1703473"/>
              <a:ext cx="483577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99A1AF1-ED89-3D99-8C86-F3A07A912EDD}"/>
                </a:ext>
              </a:extLst>
            </p:cNvPr>
            <p:cNvSpPr txBox="1"/>
            <p:nvPr/>
          </p:nvSpPr>
          <p:spPr bwMode="auto">
            <a:xfrm>
              <a:off x="8877498" y="13741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80</a:t>
              </a:r>
              <a:endParaRPr dirty="0"/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6E1DBDEA-F69C-5C88-1347-0C89A81ACDD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71199" y="3447554"/>
              <a:ext cx="439615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D40AF062-AF64-045F-096F-CA8A84AD31B1}"/>
                </a:ext>
              </a:extLst>
            </p:cNvPr>
            <p:cNvSpPr txBox="1"/>
            <p:nvPr/>
          </p:nvSpPr>
          <p:spPr bwMode="auto">
            <a:xfrm>
              <a:off x="8981654" y="314535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81</a:t>
              </a:r>
              <a:endParaRPr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2B43B7DC-96AC-5448-B011-97690E0E4BCA}"/>
                </a:ext>
              </a:extLst>
            </p:cNvPr>
            <p:cNvSpPr/>
            <p:nvPr/>
          </p:nvSpPr>
          <p:spPr bwMode="auto">
            <a:xfrm>
              <a:off x="8951183" y="3350838"/>
              <a:ext cx="448408" cy="193431"/>
            </a:xfrm>
            <a:prstGeom prst="ellipse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901A898-521D-B898-ABBD-F8762B75ACDE}"/>
                </a:ext>
              </a:extLst>
            </p:cNvPr>
            <p:cNvSpPr txBox="1"/>
            <p:nvPr/>
          </p:nvSpPr>
          <p:spPr bwMode="auto">
            <a:xfrm>
              <a:off x="8993034" y="354426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83</a:t>
              </a:r>
              <a:endParaRPr/>
            </a:p>
          </p:txBody>
        </p: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EF1367C8-4999-8810-1B52-214ABE4ABAD8}"/>
              </a:ext>
            </a:extLst>
          </p:cNvPr>
          <p:cNvGrpSpPr/>
          <p:nvPr/>
        </p:nvGrpSpPr>
        <p:grpSpPr>
          <a:xfrm>
            <a:off x="10281653" y="5606711"/>
            <a:ext cx="1830612" cy="1304467"/>
            <a:chOff x="7032758" y="1970174"/>
            <a:chExt cx="4085722" cy="2911425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DA482B0C-83CB-76CE-9125-5CC5A58D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10800000">
              <a:off x="7032758" y="1970174"/>
              <a:ext cx="4085722" cy="2911425"/>
            </a:xfrm>
            <a:prstGeom prst="rect">
              <a:avLst/>
            </a:prstGeom>
          </p:spPr>
        </p:pic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E96B441C-561E-1A93-E01F-5347E5F81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478982" y="2173184"/>
              <a:ext cx="391886" cy="2196935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00C42EA9-806C-B8E0-2E7E-6B961D483AE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796779" y="2280062"/>
              <a:ext cx="478802" cy="2150127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6F548DEA-F814-0B17-26D1-AE5A55CA1379}"/>
                </a:ext>
              </a:extLst>
            </p:cNvPr>
            <p:cNvSpPr txBox="1"/>
            <p:nvPr/>
          </p:nvSpPr>
          <p:spPr bwMode="auto">
            <a:xfrm>
              <a:off x="7938030" y="2551302"/>
              <a:ext cx="418705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84</a:t>
              </a:r>
              <a:endParaRPr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80B2AAF7-E813-F5FC-743E-54FADB1C1839}"/>
                </a:ext>
              </a:extLst>
            </p:cNvPr>
            <p:cNvSpPr txBox="1"/>
            <p:nvPr/>
          </p:nvSpPr>
          <p:spPr bwMode="auto">
            <a:xfrm>
              <a:off x="9898270" y="2551301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85</a:t>
              </a:r>
              <a:endParaRPr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2B9732A9-538E-8ECB-0133-ADE125AC099A}"/>
              </a:ext>
            </a:extLst>
          </p:cNvPr>
          <p:cNvGrpSpPr/>
          <p:nvPr/>
        </p:nvGrpSpPr>
        <p:grpSpPr>
          <a:xfrm>
            <a:off x="6286440" y="3918"/>
            <a:ext cx="3085242" cy="6858000"/>
            <a:chOff x="7856589" y="-4588"/>
            <a:chExt cx="3085242" cy="6858000"/>
          </a:xfrm>
        </p:grpSpPr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A9244B11-BB5A-0E7B-309C-A3FD3D8B5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ED9BA61D-8516-50FF-1E08-816F41B749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592775" y="111941"/>
              <a:ext cx="0" cy="661254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2 69">
              <a:extLst>
                <a:ext uri="{FF2B5EF4-FFF2-40B4-BE49-F238E27FC236}">
                  <a16:creationId xmlns:a16="http://schemas.microsoft.com/office/drawing/2014/main" id="{D505CB8F-C4A6-844D-2B5D-77D17DF96E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9015" y="126778"/>
              <a:ext cx="1343760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A172B3A6-A9E9-E389-28D2-0F15171796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27913" y="6724481"/>
              <a:ext cx="564862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874190FC-D961-BD8C-28FC-1B7D35929661}"/>
                </a:ext>
              </a:extLst>
            </p:cNvPr>
            <p:cNvSpPr txBox="1"/>
            <p:nvPr/>
          </p:nvSpPr>
          <p:spPr bwMode="auto">
            <a:xfrm>
              <a:off x="10523127" y="3116086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75</a:t>
              </a:r>
              <a:endParaRPr dirty="0"/>
            </a:p>
          </p:txBody>
        </p:sp>
        <p:cxnSp>
          <p:nvCxnSpPr>
            <p:cNvPr id="76" name="Connettore 2 75">
              <a:extLst>
                <a:ext uri="{FF2B5EF4-FFF2-40B4-BE49-F238E27FC236}">
                  <a16:creationId xmlns:a16="http://schemas.microsoft.com/office/drawing/2014/main" id="{484A3819-43C3-F253-E8EC-36518E5A0F7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853387" y="296377"/>
              <a:ext cx="646609" cy="526583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B0BA8944-A219-39DB-E8B6-45AA5DA6A442}"/>
                </a:ext>
              </a:extLst>
            </p:cNvPr>
            <p:cNvSpPr txBox="1"/>
            <p:nvPr/>
          </p:nvSpPr>
          <p:spPr bwMode="auto">
            <a:xfrm>
              <a:off x="9251026" y="40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78</a:t>
              </a:r>
              <a:endParaRPr/>
            </a:p>
          </p:txBody>
        </p:sp>
        <p:cxnSp>
          <p:nvCxnSpPr>
            <p:cNvPr id="78" name="Connettore 2 77">
              <a:extLst>
                <a:ext uri="{FF2B5EF4-FFF2-40B4-BE49-F238E27FC236}">
                  <a16:creationId xmlns:a16="http://schemas.microsoft.com/office/drawing/2014/main" id="{3DE0B1FD-C55E-E0D8-04D3-4B6485A6A6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30640" y="6392346"/>
              <a:ext cx="1201749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1EDA37B3-E652-FF23-D382-532C1B92922F}"/>
                </a:ext>
              </a:extLst>
            </p:cNvPr>
            <p:cNvSpPr txBox="1"/>
            <p:nvPr/>
          </p:nvSpPr>
          <p:spPr bwMode="auto">
            <a:xfrm>
              <a:off x="9320089" y="602301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77</a:t>
              </a:r>
              <a:endParaRPr/>
            </a:p>
          </p:txBody>
        </p:sp>
        <p:cxnSp>
          <p:nvCxnSpPr>
            <p:cNvPr id="80" name="Connettore 2 79">
              <a:extLst>
                <a:ext uri="{FF2B5EF4-FFF2-40B4-BE49-F238E27FC236}">
                  <a16:creationId xmlns:a16="http://schemas.microsoft.com/office/drawing/2014/main" id="{1071ED4C-FDC4-49EE-F9F7-31FB6DA086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21596" y="6689205"/>
              <a:ext cx="1146104" cy="11600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CABC105A-5502-BCC5-92BF-70BB555C56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42776" y="229138"/>
              <a:ext cx="329816" cy="6588943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2 81">
              <a:extLst>
                <a:ext uri="{FF2B5EF4-FFF2-40B4-BE49-F238E27FC236}">
                  <a16:creationId xmlns:a16="http://schemas.microsoft.com/office/drawing/2014/main" id="{7B06DF46-5DF9-A3D1-1899-445C64C806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8123" y="123158"/>
              <a:ext cx="1217848" cy="9114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A6FC99CD-E620-2E41-9820-031625ED08D7}"/>
                </a:ext>
              </a:extLst>
            </p:cNvPr>
            <p:cNvSpPr txBox="1"/>
            <p:nvPr/>
          </p:nvSpPr>
          <p:spPr bwMode="auto">
            <a:xfrm>
              <a:off x="9899865" y="3111886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76</a:t>
              </a:r>
              <a:endParaRPr/>
            </a:p>
          </p:txBody>
        </p:sp>
        <p:cxnSp>
          <p:nvCxnSpPr>
            <p:cNvPr id="84" name="Connettore 2 83">
              <a:extLst>
                <a:ext uri="{FF2B5EF4-FFF2-40B4-BE49-F238E27FC236}">
                  <a16:creationId xmlns:a16="http://schemas.microsoft.com/office/drawing/2014/main" id="{DBB99C45-764E-886C-20C0-1D4A9842B8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06211" y="1671583"/>
              <a:ext cx="484648" cy="46768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BC5B6A23-C566-F08B-DDC5-56E4F1ADF1B2}"/>
                </a:ext>
              </a:extLst>
            </p:cNvPr>
            <p:cNvSpPr txBox="1"/>
            <p:nvPr/>
          </p:nvSpPr>
          <p:spPr bwMode="auto">
            <a:xfrm>
              <a:off x="8600937" y="1365662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79</a:t>
              </a:r>
              <a:endParaRPr/>
            </a:p>
          </p:txBody>
        </p: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33DD8CA6-131F-E9F2-2800-FD72A05B00E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01826" y="3224063"/>
              <a:ext cx="399138" cy="7214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E5EA9E9-D30D-DB9E-CD43-4F5926C6F42B}"/>
                </a:ext>
              </a:extLst>
            </p:cNvPr>
            <p:cNvSpPr txBox="1"/>
            <p:nvPr/>
          </p:nvSpPr>
          <p:spPr bwMode="auto">
            <a:xfrm>
              <a:off x="8884680" y="292687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82</a:t>
              </a:r>
              <a:endParaRPr/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4743CC5-6983-FA7E-32BD-2146D00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12</a:t>
            </a:fld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F665221-0631-C712-C8AF-D903CEB6350D}"/>
              </a:ext>
            </a:extLst>
          </p:cNvPr>
          <p:cNvSpPr/>
          <p:nvPr/>
        </p:nvSpPr>
        <p:spPr bwMode="auto">
          <a:xfrm>
            <a:off x="4741302" y="2383612"/>
            <a:ext cx="1874001" cy="421962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6DC3A07-0A9C-2599-CA32-A77FBF921E4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 bwMode="auto">
          <a:xfrm flipV="1">
            <a:off x="5675793" y="2805574"/>
            <a:ext cx="2510" cy="681361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58981D7D-0163-4DB0-7C6E-06F45029F996}"/>
              </a:ext>
            </a:extLst>
          </p:cNvPr>
          <p:cNvSpPr/>
          <p:nvPr/>
        </p:nvSpPr>
        <p:spPr bwMode="auto">
          <a:xfrm>
            <a:off x="4944766" y="3486935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Definire i limiti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AD75F0E-FD9B-A039-8F63-A8715D494647}"/>
              </a:ext>
            </a:extLst>
          </p:cNvPr>
          <p:cNvSpPr txBox="1"/>
          <p:nvPr/>
        </p:nvSpPr>
        <p:spPr bwMode="auto">
          <a:xfrm>
            <a:off x="188235" y="5243332"/>
            <a:ext cx="365646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Questioni:</a:t>
            </a:r>
          </a:p>
          <a:p>
            <a:r>
              <a:rPr lang="it-IT" sz="1200" dirty="0"/>
              <a:t>Definire limiti di accettabilità delle misure</a:t>
            </a:r>
          </a:p>
        </p:txBody>
      </p:sp>
      <p:cxnSp>
        <p:nvCxnSpPr>
          <p:cNvPr id="99" name="Connettore 4 98">
            <a:extLst>
              <a:ext uri="{FF2B5EF4-FFF2-40B4-BE49-F238E27FC236}">
                <a16:creationId xmlns:a16="http://schemas.microsoft.com/office/drawing/2014/main" id="{B334AB47-6005-FB11-2D5D-21A56803051E}"/>
              </a:ext>
            </a:extLst>
          </p:cNvPr>
          <p:cNvCxnSpPr>
            <a:cxnSpLocks/>
          </p:cNvCxnSpPr>
          <p:nvPr/>
        </p:nvCxnSpPr>
        <p:spPr bwMode="auto">
          <a:xfrm>
            <a:off x="3023468" y="2055297"/>
            <a:ext cx="2653802" cy="4257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ella 72">
            <a:extLst>
              <a:ext uri="{FF2B5EF4-FFF2-40B4-BE49-F238E27FC236}">
                <a16:creationId xmlns:a16="http://schemas.microsoft.com/office/drawing/2014/main" id="{17AB1670-23AE-8274-4D17-CACF9E032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31964"/>
              </p:ext>
            </p:extLst>
          </p:nvPr>
        </p:nvGraphicFramePr>
        <p:xfrm>
          <a:off x="4783003" y="1919864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Misura (mm)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62C4267-FB0A-817B-0BDB-5A3E38ABE429}"/>
              </a:ext>
            </a:extLst>
          </p:cNvPr>
          <p:cNvSpPr txBox="1"/>
          <p:nvPr/>
        </p:nvSpPr>
        <p:spPr bwMode="auto">
          <a:xfrm>
            <a:off x="3377732" y="1919864"/>
            <a:ext cx="1051007" cy="2462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Da ogni misura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22" name="Tabella 121">
            <a:extLst>
              <a:ext uri="{FF2B5EF4-FFF2-40B4-BE49-F238E27FC236}">
                <a16:creationId xmlns:a16="http://schemas.microsoft.com/office/drawing/2014/main" id="{98295127-88D1-D0D1-EEB8-B68AF73E7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29910"/>
              </p:ext>
            </p:extLst>
          </p:nvPr>
        </p:nvGraphicFramePr>
        <p:xfrm>
          <a:off x="4782627" y="2481094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2702882-00EF-47C4-D123-E5657E8A80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13B914F-3393-1B76-2A0F-878133A1A5B9}"/>
              </a:ext>
            </a:extLst>
          </p:cNvPr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lang="it-IT"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metrici</a:t>
            </a:r>
            <a:endParaRPr lang="it-IT"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7" name="CasellaDiTesto 97">
            <a:extLst>
              <a:ext uri="{FF2B5EF4-FFF2-40B4-BE49-F238E27FC236}">
                <a16:creationId xmlns:a16="http://schemas.microsoft.com/office/drawing/2014/main" id="{56CF1403-65FC-84B7-EA70-B835DD9D153F}"/>
              </a:ext>
            </a:extLst>
          </p:cNvPr>
          <p:cNvSpPr txBox="1"/>
          <p:nvPr/>
        </p:nvSpPr>
        <p:spPr bwMode="auto">
          <a:xfrm>
            <a:off x="4795799" y="4515678"/>
            <a:ext cx="3629839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misura aggiunta,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Codice e nome della misura </a:t>
            </a:r>
            <a:r>
              <a:rPr lang="it-IT" sz="1000" dirty="0">
                <a:solidFill>
                  <a:srgbClr val="FF0000"/>
                </a:solidFill>
              </a:rPr>
              <a:t>(che andranno a comparire in «codice misura» e «nome misura»)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 della misurazione </a:t>
            </a:r>
            <a:r>
              <a:rPr lang="it-IT" sz="1000" dirty="0">
                <a:solidFill>
                  <a:srgbClr val="FF0000"/>
                </a:solidFill>
              </a:rPr>
              <a:t>(che comparirà in «Misura (mm)»)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FF152E4D-E478-2EA2-0DCC-B4D11F3E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1930"/>
              </p:ext>
            </p:extLst>
          </p:nvPr>
        </p:nvGraphicFramePr>
        <p:xfrm>
          <a:off x="196529" y="1351613"/>
          <a:ext cx="370538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1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Codice</a:t>
                      </a:r>
                      <a:endParaRPr sz="1000" b="0" dirty="0"/>
                    </a:p>
                    <a:p>
                      <a:pPr algn="ctr"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Nome</a:t>
                      </a:r>
                      <a:endParaRPr sz="1000" b="0" dirty="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massima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76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 bicondilare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Larghezza epicondilare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78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Massimo diametro della testa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79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trasverso subtrocanterico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subtrocanterico antero-posteriore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81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massimo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minimo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83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Circonferenza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84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antero-posteriore massima del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85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antero-posteriore massima del condilo mediale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057">
                <a:tc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carattere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636066"/>
                  </a:ext>
                </a:extLst>
              </a:tr>
            </a:tbl>
          </a:graphicData>
        </a:graphic>
      </p:graphicFrame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EA1F6D0-CA44-C2D2-C26C-C19331F14CCD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3618941" y="4856300"/>
            <a:ext cx="1176858" cy="13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D37356A3-DB87-0E8A-9C9E-72DE6132680A}"/>
              </a:ext>
            </a:extLst>
          </p:cNvPr>
          <p:cNvSpPr/>
          <p:nvPr/>
        </p:nvSpPr>
        <p:spPr bwMode="auto">
          <a:xfrm>
            <a:off x="4012636" y="4699631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cxnSp>
        <p:nvCxnSpPr>
          <p:cNvPr id="32" name="Connettore 4 31">
            <a:extLst>
              <a:ext uri="{FF2B5EF4-FFF2-40B4-BE49-F238E27FC236}">
                <a16:creationId xmlns:a16="http://schemas.microsoft.com/office/drawing/2014/main" id="{79CE6A77-2184-328F-6D39-3D022C7DE730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8425638" y="4869621"/>
            <a:ext cx="1530726" cy="4259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ella 32">
            <a:extLst>
              <a:ext uri="{FF2B5EF4-FFF2-40B4-BE49-F238E27FC236}">
                <a16:creationId xmlns:a16="http://schemas.microsoft.com/office/drawing/2014/main" id="{4AFDF56A-70F7-719D-1449-EB86689C4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11135"/>
              </p:ext>
            </p:extLst>
          </p:nvPr>
        </p:nvGraphicFramePr>
        <p:xfrm>
          <a:off x="9062097" y="4734380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Misura (mm)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B105876-8615-239F-0AE6-08423C55E5C6}"/>
              </a:ext>
            </a:extLst>
          </p:cNvPr>
          <p:cNvSpPr txBox="1"/>
          <p:nvPr/>
        </p:nvSpPr>
        <p:spPr bwMode="auto">
          <a:xfrm>
            <a:off x="188235" y="5243332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Definire limiti di accettabilità delle misure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51B5CC6C-966A-08DF-BBBC-D4A2F55CB5C9}"/>
              </a:ext>
            </a:extLst>
          </p:cNvPr>
          <p:cNvSpPr/>
          <p:nvPr/>
        </p:nvSpPr>
        <p:spPr bwMode="auto">
          <a:xfrm>
            <a:off x="9021873" y="5297753"/>
            <a:ext cx="1874001" cy="421962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31106924-33DE-7C44-51C7-EF5711ED1EC4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 bwMode="auto">
          <a:xfrm flipV="1">
            <a:off x="9956364" y="5719715"/>
            <a:ext cx="2510" cy="681361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A84BB596-7D96-C7EC-E475-3CF290D1AB23}"/>
              </a:ext>
            </a:extLst>
          </p:cNvPr>
          <p:cNvSpPr/>
          <p:nvPr/>
        </p:nvSpPr>
        <p:spPr bwMode="auto">
          <a:xfrm>
            <a:off x="9225337" y="6401076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Definire i limiti</a:t>
            </a:r>
          </a:p>
        </p:txBody>
      </p:sp>
      <p:graphicFrame>
        <p:nvGraphicFramePr>
          <p:cNvPr id="44" name="Tabella 43">
            <a:extLst>
              <a:ext uri="{FF2B5EF4-FFF2-40B4-BE49-F238E27FC236}">
                <a16:creationId xmlns:a16="http://schemas.microsoft.com/office/drawing/2014/main" id="{47578972-D47D-FA37-B2C6-99DB9983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71757"/>
              </p:ext>
            </p:extLst>
          </p:nvPr>
        </p:nvGraphicFramePr>
        <p:xfrm>
          <a:off x="9063198" y="5395235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1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A8D926E-295E-55D1-438D-60C7D66B3DB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F0F28D1-9189-DBF4-DB06-FAA1643D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84240"/>
              </p:ext>
            </p:extLst>
          </p:nvPr>
        </p:nvGraphicFramePr>
        <p:xfrm>
          <a:off x="196529" y="1344404"/>
          <a:ext cx="39695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latin typeface="+mn-lt"/>
                        </a:rPr>
                        <a:t>Caratteri non metrici</a:t>
                      </a:r>
                      <a:endParaRPr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>
                          <a:solidFill>
                            <a:schemeClr val="tx1"/>
                          </a:solidFill>
                          <a:latin typeface="+mn-lt"/>
                        </a:rPr>
                        <a:t>Fossa di Allen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Faccetta di Poirier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Placca III trocantere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Fossa subtrocanterica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+ aggiungi carattere non metrico</a:t>
                      </a:r>
                      <a:endParaRPr lang="it-IT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9772403-3B6A-AB0A-CA84-2D3612537FB7}"/>
              </a:ext>
            </a:extLst>
          </p:cNvPr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non metrici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F20804-6790-8845-D117-B9894E2F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71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47955"/>
              </p:ext>
            </p:extLst>
          </p:nvPr>
        </p:nvGraphicFramePr>
        <p:xfrm>
          <a:off x="196529" y="1344404"/>
          <a:ext cx="39695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latin typeface="+mn-lt"/>
                        </a:rPr>
                        <a:t>Caratteri non metrici</a:t>
                      </a:r>
                      <a:endParaRPr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</a:rPr>
                        <a:t>Fossa di Allen</a:t>
                      </a:r>
                      <a:endParaRPr sz="1000" dirty="0"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Arial"/>
                          <a:cs typeface="Arial"/>
                        </a:rPr>
                        <a:t>Faccetta di Poirier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Arial"/>
                          <a:cs typeface="Arial"/>
                        </a:rPr>
                        <a:t>Placca III trocantere</a:t>
                      </a:r>
                      <a:endParaRPr sz="1000"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Arial"/>
                          <a:cs typeface="Arial"/>
                        </a:rPr>
                        <a:t>Fossa subtrocanterica</a:t>
                      </a:r>
                      <a:endParaRPr sz="1000" dirty="0"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+ aggiungi carattere non metrico</a:t>
                      </a:r>
                      <a:endParaRPr lang="it-IT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CasellaDiTesto 15"/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non metrici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6A3ABF-098F-26F7-BF72-E6848160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15</a:t>
            </a:fld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E248D87-E7F7-A909-1FF7-DB80A572F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99726"/>
              </p:ext>
            </p:extLst>
          </p:nvPr>
        </p:nvGraphicFramePr>
        <p:xfrm>
          <a:off x="5609577" y="3018272"/>
          <a:ext cx="126429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Assente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Non valutabile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Presente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Connettore 4 14">
            <a:extLst>
              <a:ext uri="{FF2B5EF4-FFF2-40B4-BE49-F238E27FC236}">
                <a16:creationId xmlns:a16="http://schemas.microsoft.com/office/drawing/2014/main" id="{11FC14E0-0E7F-8A6E-4B3B-DD5AAC9CB7ED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 bwMode="auto">
          <a:xfrm>
            <a:off x="4166045" y="2107346"/>
            <a:ext cx="2107101" cy="2117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F9165F-ADB4-8F22-887A-A34A1D71AE71}"/>
              </a:ext>
            </a:extLst>
          </p:cNvPr>
          <p:cNvSpPr txBox="1"/>
          <p:nvPr/>
        </p:nvSpPr>
        <p:spPr bwMode="auto">
          <a:xfrm>
            <a:off x="4282795" y="1798925"/>
            <a:ext cx="1051007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tutti i caratteri non metrici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1D52D2-AD8A-30AB-4B9E-49AA6383E236}"/>
              </a:ext>
            </a:extLst>
          </p:cNvPr>
          <p:cNvSpPr txBox="1"/>
          <p:nvPr/>
        </p:nvSpPr>
        <p:spPr bwMode="auto">
          <a:xfrm>
            <a:off x="5601825" y="240733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9420097-306C-4BC5-2F47-F929E6F7FE6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21E18F3-F0F9-5B89-D7EC-EDD1501E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67487"/>
              </p:ext>
            </p:extLst>
          </p:nvPr>
        </p:nvGraphicFramePr>
        <p:xfrm>
          <a:off x="196529" y="1344404"/>
          <a:ext cx="39695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latin typeface="+mn-lt"/>
                        </a:rPr>
                        <a:t>Caratteri non metrici</a:t>
                      </a:r>
                      <a:endParaRPr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>
                          <a:solidFill>
                            <a:schemeClr val="tx1"/>
                          </a:solidFill>
                          <a:latin typeface="+mn-lt"/>
                        </a:rPr>
                        <a:t>Fossa di Allen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Faccetta di Poirier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Placca III trocantere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Fossa subtrocanterica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Arial"/>
                          <a:cs typeface="Arial"/>
                        </a:rPr>
                        <a:t>+ aggiungi carattere non metrico</a:t>
                      </a:r>
                      <a:endParaRPr lang="it-IT" sz="1000" dirty="0"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631C002-D6FD-C650-CA43-8F0A4950B229}"/>
              </a:ext>
            </a:extLst>
          </p:cNvPr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non metrici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BC2BA1-ABEF-5DFA-13A0-67F56D93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16</a:t>
            </a:fld>
            <a:endParaRPr lang="it-IT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3D106EC-236B-409D-92AD-7CE6E01DF5BF}"/>
              </a:ext>
            </a:extLst>
          </p:cNvPr>
          <p:cNvCxnSpPr>
            <a:cxnSpLocks/>
          </p:cNvCxnSpPr>
          <p:nvPr/>
        </p:nvCxnSpPr>
        <p:spPr bwMode="auto">
          <a:xfrm>
            <a:off x="4033114" y="2667480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>
            <a:extLst>
              <a:ext uri="{FF2B5EF4-FFF2-40B4-BE49-F238E27FC236}">
                <a16:creationId xmlns:a16="http://schemas.microsoft.com/office/drawing/2014/main" id="{73C808C9-D39D-72F0-2143-1BA2C4E245DB}"/>
              </a:ext>
            </a:extLst>
          </p:cNvPr>
          <p:cNvSpPr/>
          <p:nvPr/>
        </p:nvSpPr>
        <p:spPr bwMode="auto">
          <a:xfrm>
            <a:off x="4406154" y="2501314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27" name="CasellaDiTesto 97">
            <a:extLst>
              <a:ext uri="{FF2B5EF4-FFF2-40B4-BE49-F238E27FC236}">
                <a16:creationId xmlns:a16="http://schemas.microsoft.com/office/drawing/2014/main" id="{5794A600-F2F7-6C9F-093B-F427A68B1FF9}"/>
              </a:ext>
            </a:extLst>
          </p:cNvPr>
          <p:cNvSpPr txBox="1"/>
          <p:nvPr/>
        </p:nvSpPr>
        <p:spPr bwMode="auto">
          <a:xfrm>
            <a:off x="5260634" y="2251981"/>
            <a:ext cx="3629839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200" dirty="0">
                <a:solidFill>
                  <a:srgbClr val="FF0000"/>
                </a:solidFill>
              </a:rPr>
              <a:t>Per ogni carattere non metrico aggiunto, si richiede di inserire: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it-IT" sz="1200" dirty="0"/>
              <a:t>nome del carattere </a:t>
            </a:r>
            <a:r>
              <a:rPr lang="it-IT" sz="1200" dirty="0">
                <a:solidFill>
                  <a:srgbClr val="FF0000"/>
                </a:solidFill>
              </a:rPr>
              <a:t>(che andrà a comparire in «carattere non metrico»)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67CBF83-60E4-FF9A-AED2-E1E4636AB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81138"/>
              </p:ext>
            </p:extLst>
          </p:nvPr>
        </p:nvGraphicFramePr>
        <p:xfrm>
          <a:off x="9720819" y="3580241"/>
          <a:ext cx="126429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Assente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Non valutabile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Presente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1159C1C0-0809-9291-EFA3-912DE0EBE3AA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 bwMode="auto">
          <a:xfrm>
            <a:off x="8890473" y="2667480"/>
            <a:ext cx="1462493" cy="9127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0F9DC01-BFE1-42EE-87BA-9ACF549B0AB9}"/>
              </a:ext>
            </a:extLst>
          </p:cNvPr>
          <p:cNvSpPr txBox="1"/>
          <p:nvPr/>
        </p:nvSpPr>
        <p:spPr bwMode="auto">
          <a:xfrm>
            <a:off x="9713067" y="2969303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3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E3F6D88-5CBD-95BA-9BE9-35D5E3F60D5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593182D-CD2F-27D2-8EB3-DD3F669C66C0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7992B21F-F9CC-AECF-E6DA-F0EA3AC4D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35504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EB346EA-B6AF-1E12-1FD3-EB409A300A8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E87B885-E94C-8068-3728-64668ACC43DB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47E1C15-D5E9-6BAC-1597-093A80CDD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68264"/>
              </p:ext>
            </p:extLst>
          </p:nvPr>
        </p:nvGraphicFramePr>
        <p:xfrm>
          <a:off x="3114248" y="2493201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Purkait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(2003)</a:t>
                      </a: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69129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961470"/>
                  </a:ext>
                </a:extLst>
              </a:tr>
            </a:tbl>
          </a:graphicData>
        </a:graphic>
      </p:graphicFrame>
      <p:cxnSp>
        <p:nvCxnSpPr>
          <p:cNvPr id="21" name="Connettore 4 20">
            <a:extLst>
              <a:ext uri="{FF2B5EF4-FFF2-40B4-BE49-F238E27FC236}">
                <a16:creationId xmlns:a16="http://schemas.microsoft.com/office/drawing/2014/main" id="{12FDEBA2-B4EC-58E4-74A1-9C4D85188DF4}"/>
              </a:ext>
            </a:extLst>
          </p:cNvPr>
          <p:cNvCxnSpPr>
            <a:cxnSpLocks/>
          </p:cNvCxnSpPr>
          <p:nvPr/>
        </p:nvCxnSpPr>
        <p:spPr bwMode="auto">
          <a:xfrm>
            <a:off x="1882310" y="1550854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F70BA27-2271-8203-613E-B60EC1A236CF}"/>
              </a:ext>
            </a:extLst>
          </p:cNvPr>
          <p:cNvSpPr txBox="1"/>
          <p:nvPr/>
        </p:nvSpPr>
        <p:spPr bwMode="auto">
          <a:xfrm>
            <a:off x="3316556" y="189282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95B9C6C-7CDD-9F89-C05A-86F95AD91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21099"/>
              </p:ext>
            </p:extLst>
          </p:nvPr>
        </p:nvGraphicFramePr>
        <p:xfrm>
          <a:off x="3114249" y="1418233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5" name="Tabella 30">
            <a:extLst>
              <a:ext uri="{FF2B5EF4-FFF2-40B4-BE49-F238E27FC236}">
                <a16:creationId xmlns:a16="http://schemas.microsoft.com/office/drawing/2014/main" id="{E2CC7D93-C9BB-2384-CE25-61EBC1F52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587368"/>
              </p:ext>
            </p:extLst>
          </p:nvPr>
        </p:nvGraphicFramePr>
        <p:xfrm>
          <a:off x="216450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00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62BCE38-569A-1FDC-2449-7C908CB3056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CA38548-C1D9-E243-AC04-408396702ED7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cxnSp>
        <p:nvCxnSpPr>
          <p:cNvPr id="5" name="Connettore 4 4">
            <a:extLst>
              <a:ext uri="{FF2B5EF4-FFF2-40B4-BE49-F238E27FC236}">
                <a16:creationId xmlns:a16="http://schemas.microsoft.com/office/drawing/2014/main" id="{EB72D968-5AD6-5BE7-470C-C3A622113187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4790909" y="2620062"/>
            <a:ext cx="1629384" cy="12174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EF192B7-3077-3985-EFA6-DEB91DA91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3896"/>
              </p:ext>
            </p:extLst>
          </p:nvPr>
        </p:nvGraphicFramePr>
        <p:xfrm>
          <a:off x="5591797" y="3837476"/>
          <a:ext cx="1656992" cy="975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M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Incerto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CC8F75B-86B8-554E-57E7-6449E25342A7}"/>
              </a:ext>
            </a:extLst>
          </p:cNvPr>
          <p:cNvSpPr txBox="1"/>
          <p:nvPr/>
        </p:nvSpPr>
        <p:spPr bwMode="auto">
          <a:xfrm>
            <a:off x="5788949" y="2112230"/>
            <a:ext cx="1262687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diagnosi di sesso biologico: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5C6FC74-40FF-7DF0-C8CC-F876EDADB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67445"/>
              </p:ext>
            </p:extLst>
          </p:nvPr>
        </p:nvGraphicFramePr>
        <p:xfrm>
          <a:off x="3114248" y="2493201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Purkait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 (2003)</a:t>
                      </a:r>
                      <a:endParaRPr lang="it-IT"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69129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961470"/>
                  </a:ext>
                </a:extLst>
              </a:tr>
            </a:tbl>
          </a:graphicData>
        </a:graphic>
      </p:graphicFrame>
      <p:cxnSp>
        <p:nvCxnSpPr>
          <p:cNvPr id="10" name="Connettore 4 9">
            <a:extLst>
              <a:ext uri="{FF2B5EF4-FFF2-40B4-BE49-F238E27FC236}">
                <a16:creationId xmlns:a16="http://schemas.microsoft.com/office/drawing/2014/main" id="{8F8D21E6-8C28-6D0C-8572-84DD1AD5220E}"/>
              </a:ext>
            </a:extLst>
          </p:cNvPr>
          <p:cNvCxnSpPr>
            <a:cxnSpLocks/>
          </p:cNvCxnSpPr>
          <p:nvPr/>
        </p:nvCxnSpPr>
        <p:spPr bwMode="auto">
          <a:xfrm>
            <a:off x="1882310" y="1550854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AD50FA6-250E-76FC-A271-0AD892890188}"/>
              </a:ext>
            </a:extLst>
          </p:cNvPr>
          <p:cNvSpPr txBox="1"/>
          <p:nvPr/>
        </p:nvSpPr>
        <p:spPr bwMode="auto">
          <a:xfrm>
            <a:off x="3316556" y="189282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A89E8A14-A1C1-24FF-B1CE-25B07B0E9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79200"/>
              </p:ext>
            </p:extLst>
          </p:nvPr>
        </p:nvGraphicFramePr>
        <p:xfrm>
          <a:off x="3114249" y="1418233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CCAA207E-1A63-939D-DA63-5D4C912E9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292402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769B383-F4E1-5CFB-1B0B-5CBACC56447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3D849D5-D3B8-B92A-D91D-1EBF14CC9ECF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7C76EF0D-846B-0D36-BCD1-F5DF60E28B56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9F1F65CB-5834-3A47-FB5B-835A6B7E5D22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BBCCC0E2-EA96-0DC2-D266-8125F2F6E4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8">
              <a:extLst>
                <a:ext uri="{FF2B5EF4-FFF2-40B4-BE49-F238E27FC236}">
                  <a16:creationId xmlns:a16="http://schemas.microsoft.com/office/drawing/2014/main" id="{31365C55-87B0-8315-B965-2B5B824EED4F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9C3A29F-BFAB-53F1-2B18-86DD4FDDAEFC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F566146B-0114-7E33-40CE-CE49E0FC3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B2AB9288-7FA8-6C26-3FCD-35C53F395E1F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73BFF372-4E95-CED2-066F-102E2816C29C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7786D2E6-D491-7237-C9E3-F6F63FF2D452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380FFB68-156F-3303-E8F8-95799B7204EB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A17212D-4DFE-C815-1C8B-5336DD10775B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94C3882-1E66-EC5C-9DD6-F4058209ED72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9E0B080-B924-F1FB-4D7E-FBEB62B05448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A9228C04-0D2A-4B38-3E2A-2BE3DA61D399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EB7B8EC2-CFF8-4021-4A72-2BA0C19C4ED8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85635A3-56B7-AFBB-F6F6-BC47465684B7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A99120C-0DB7-DE5B-760E-02E78D68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7292B4B8-EDFD-2B5B-9021-C501026BFF30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21FD3BDE-6167-6E88-2A15-2640971781BD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1DB8A259-0659-F930-D951-5928F39DE223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6758D658-4023-DBA9-32A7-42A24440CACB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92127EB5-7922-34EA-D9C4-FC864FCEE87A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DDF79F80-9C44-D576-72BA-766F4248D477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12C92960-4DA7-F708-B53B-7B6182A65253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2ED88DC8-C16D-6009-ECF5-323F4C8DB8E8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2C36D40-9FB4-7402-4CBC-9D3D98A9CA96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5DE3E3D-B678-F42A-9587-F0FB3C9BE90B}"/>
              </a:ext>
            </a:extLst>
          </p:cNvPr>
          <p:cNvSpPr txBox="1"/>
          <p:nvPr/>
        </p:nvSpPr>
        <p:spPr bwMode="auto">
          <a:xfrm>
            <a:off x="0" y="3708"/>
            <a:ext cx="628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Centri di ossificazione: presenza/assenza, fusione </a:t>
            </a:r>
            <a:endParaRPr dirty="0"/>
          </a:p>
          <a:p>
            <a:pPr algn="ctr">
              <a:defRPr/>
            </a:pPr>
            <a:r>
              <a:rPr lang="it-IT" b="1" dirty="0"/>
              <a:t>lunghezza diafisi</a:t>
            </a:r>
            <a:endParaRPr dirty="0"/>
          </a:p>
        </p:txBody>
      </p:sp>
      <p:graphicFrame>
        <p:nvGraphicFramePr>
          <p:cNvPr id="67" name="Tabella 66">
            <a:extLst>
              <a:ext uri="{FF2B5EF4-FFF2-40B4-BE49-F238E27FC236}">
                <a16:creationId xmlns:a16="http://schemas.microsoft.com/office/drawing/2014/main" id="{170DD78E-45C8-64DF-6ED3-A64E0926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25452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68" name="Rettangolo 67">
            <a:extLst>
              <a:ext uri="{FF2B5EF4-FFF2-40B4-BE49-F238E27FC236}">
                <a16:creationId xmlns:a16="http://schemas.microsoft.com/office/drawing/2014/main" id="{965493C7-4BBB-4231-2B1C-0E17F0C47C53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</p:spTree>
    <p:extLst>
      <p:ext uri="{BB962C8B-B14F-4D97-AF65-F5344CB8AC3E}">
        <p14:creationId xmlns:p14="http://schemas.microsoft.com/office/powerpoint/2010/main" val="185667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2C6C8F2-0357-BCE9-7004-57084E43FFC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F37D58EA-6AF8-0618-C97E-41C48F30C91A}"/>
              </a:ext>
            </a:extLst>
          </p:cNvPr>
          <p:cNvCxnSpPr>
            <a:cxnSpLocks/>
          </p:cNvCxnSpPr>
          <p:nvPr/>
        </p:nvCxnSpPr>
        <p:spPr bwMode="auto">
          <a:xfrm>
            <a:off x="1882310" y="1550854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B5FFE28-DC24-F8B3-E6FD-735674C72E7D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2" name="CasellaDiTesto 97">
            <a:extLst>
              <a:ext uri="{FF2B5EF4-FFF2-40B4-BE49-F238E27FC236}">
                <a16:creationId xmlns:a16="http://schemas.microsoft.com/office/drawing/2014/main" id="{BB875D4E-688F-611C-7D1F-3876B3127E0E}"/>
              </a:ext>
            </a:extLst>
          </p:cNvPr>
          <p:cNvSpPr txBox="1"/>
          <p:nvPr/>
        </p:nvSpPr>
        <p:spPr bwMode="auto">
          <a:xfrm>
            <a:off x="5778312" y="2555889"/>
            <a:ext cx="3629839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Scoring 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3E3305E-BCD0-3CE6-BA35-B74391D5FB73}"/>
              </a:ext>
            </a:extLst>
          </p:cNvPr>
          <p:cNvCxnSpPr>
            <a:cxnSpLocks/>
          </p:cNvCxnSpPr>
          <p:nvPr/>
        </p:nvCxnSpPr>
        <p:spPr bwMode="auto">
          <a:xfrm>
            <a:off x="4581031" y="2913681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F26EAE76-264D-C9DC-78F3-234A59262DB7}"/>
              </a:ext>
            </a:extLst>
          </p:cNvPr>
          <p:cNvSpPr/>
          <p:nvPr/>
        </p:nvSpPr>
        <p:spPr bwMode="auto">
          <a:xfrm>
            <a:off x="4977425" y="2757011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49FB3D94-6106-D5DA-25EF-9B16EEBC21D2}"/>
              </a:ext>
            </a:extLst>
          </p:cNvPr>
          <p:cNvCxnSpPr>
            <a:cxnSpLocks/>
          </p:cNvCxnSpPr>
          <p:nvPr/>
        </p:nvCxnSpPr>
        <p:spPr bwMode="auto">
          <a:xfrm>
            <a:off x="9397514" y="2913679"/>
            <a:ext cx="1629384" cy="12174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5203DEC-52A1-0414-7B85-90162123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05218"/>
              </p:ext>
            </p:extLst>
          </p:nvPr>
        </p:nvGraphicFramePr>
        <p:xfrm>
          <a:off x="10198402" y="4133145"/>
          <a:ext cx="1656992" cy="975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M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Incerto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124686-D47B-1E83-DB26-14149FD393E2}"/>
              </a:ext>
            </a:extLst>
          </p:cNvPr>
          <p:cNvSpPr txBox="1"/>
          <p:nvPr/>
        </p:nvSpPr>
        <p:spPr bwMode="auto">
          <a:xfrm>
            <a:off x="10395554" y="2380566"/>
            <a:ext cx="1262687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diagnosi di sesso biologico: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091A986-B4BF-3417-8C88-B6E21A112974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6600510" y="3149494"/>
            <a:ext cx="0" cy="946655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87BFE5BC-18ED-2886-D957-096F9B3482D4}"/>
              </a:ext>
            </a:extLst>
          </p:cNvPr>
          <p:cNvSpPr/>
          <p:nvPr/>
        </p:nvSpPr>
        <p:spPr bwMode="auto">
          <a:xfrm>
            <a:off x="5869483" y="4096149"/>
            <a:ext cx="1462053" cy="67003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 come si possa poi utilizzare questo dato, il sistema lo considera?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9BF89E-5328-3601-84E4-3ED7BC619F49}"/>
              </a:ext>
            </a:extLst>
          </p:cNvPr>
          <p:cNvSpPr txBox="1"/>
          <p:nvPr/>
        </p:nvSpPr>
        <p:spPr bwMode="auto">
          <a:xfrm>
            <a:off x="408881" y="5488813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CBCCF297-B7EF-4F90-D533-FB08101C8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58452"/>
              </p:ext>
            </p:extLst>
          </p:nvPr>
        </p:nvGraphicFramePr>
        <p:xfrm>
          <a:off x="3114248" y="2493201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Purkait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(2003)</a:t>
                      </a: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69129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961470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97942D0-5AC0-FF1E-87E7-C86ABF9C3680}"/>
              </a:ext>
            </a:extLst>
          </p:cNvPr>
          <p:cNvSpPr txBox="1"/>
          <p:nvPr/>
        </p:nvSpPr>
        <p:spPr bwMode="auto">
          <a:xfrm>
            <a:off x="3316556" y="189282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21073FCB-6034-DC6A-B6AB-FFFB28BB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03046"/>
              </p:ext>
            </p:extLst>
          </p:nvPr>
        </p:nvGraphicFramePr>
        <p:xfrm>
          <a:off x="3114249" y="1418233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3" name="Tabella 30">
            <a:extLst>
              <a:ext uri="{FF2B5EF4-FFF2-40B4-BE49-F238E27FC236}">
                <a16:creationId xmlns:a16="http://schemas.microsoft.com/office/drawing/2014/main" id="{43F38A07-62D4-70FD-EDB0-AC3BEA92F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801601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5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81A6087-1F32-831E-5322-217CD7F815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9E2AADD-55DA-109D-6D3D-270401A62C09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89656C09-99F4-75AE-D981-42BC908905C4}"/>
              </a:ext>
            </a:extLst>
          </p:cNvPr>
          <p:cNvCxnSpPr>
            <a:cxnSpLocks/>
          </p:cNvCxnSpPr>
          <p:nvPr/>
        </p:nvCxnSpPr>
        <p:spPr bwMode="auto">
          <a:xfrm>
            <a:off x="1882310" y="1786382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97">
            <a:extLst>
              <a:ext uri="{FF2B5EF4-FFF2-40B4-BE49-F238E27FC236}">
                <a16:creationId xmlns:a16="http://schemas.microsoft.com/office/drawing/2014/main" id="{65477394-8B33-0B47-8A74-172D90DE7F51}"/>
              </a:ext>
            </a:extLst>
          </p:cNvPr>
          <p:cNvSpPr txBox="1"/>
          <p:nvPr/>
        </p:nvSpPr>
        <p:spPr bwMode="auto">
          <a:xfrm>
            <a:off x="5778312" y="2500468"/>
            <a:ext cx="3629839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Scoring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E863FCF-ECB9-64DD-2CBF-C30179847606}"/>
              </a:ext>
            </a:extLst>
          </p:cNvPr>
          <p:cNvCxnSpPr>
            <a:cxnSpLocks/>
          </p:cNvCxnSpPr>
          <p:nvPr/>
        </p:nvCxnSpPr>
        <p:spPr bwMode="auto">
          <a:xfrm>
            <a:off x="4581031" y="2858260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32363201-C81D-6492-B0A0-67C74F343F02}"/>
              </a:ext>
            </a:extLst>
          </p:cNvPr>
          <p:cNvSpPr/>
          <p:nvPr/>
        </p:nvSpPr>
        <p:spPr bwMode="auto">
          <a:xfrm>
            <a:off x="4977425" y="2701590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DA24F55C-2940-317D-71CF-50C145F8008D}"/>
              </a:ext>
            </a:extLst>
          </p:cNvPr>
          <p:cNvCxnSpPr>
            <a:cxnSpLocks/>
          </p:cNvCxnSpPr>
          <p:nvPr/>
        </p:nvCxnSpPr>
        <p:spPr bwMode="auto">
          <a:xfrm>
            <a:off x="9397514" y="2858258"/>
            <a:ext cx="1629384" cy="12174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3876C636-1A49-914D-010E-F0DCB696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69910"/>
              </p:ext>
            </p:extLst>
          </p:nvPr>
        </p:nvGraphicFramePr>
        <p:xfrm>
          <a:off x="10198402" y="4077724"/>
          <a:ext cx="1656992" cy="975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M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Incerto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14E2EC-AD01-7346-1619-59B49FECA36D}"/>
              </a:ext>
            </a:extLst>
          </p:cNvPr>
          <p:cNvSpPr txBox="1"/>
          <p:nvPr/>
        </p:nvSpPr>
        <p:spPr bwMode="auto">
          <a:xfrm>
            <a:off x="10395554" y="2325145"/>
            <a:ext cx="1262687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diagnosi di sesso biologico: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538AFAC-9642-2438-40C0-E344547A758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5747" y="3208354"/>
            <a:ext cx="0" cy="946655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228B249D-AF89-6861-730B-D9212C505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6700"/>
              </p:ext>
            </p:extLst>
          </p:nvPr>
        </p:nvGraphicFramePr>
        <p:xfrm>
          <a:off x="3114248" y="2728729"/>
          <a:ext cx="1676661" cy="2636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961470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E80783-76D2-4B21-59D3-691793499731}"/>
              </a:ext>
            </a:extLst>
          </p:cNvPr>
          <p:cNvSpPr txBox="1"/>
          <p:nvPr/>
        </p:nvSpPr>
        <p:spPr bwMode="auto">
          <a:xfrm>
            <a:off x="3316556" y="212835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5E2D8E9-11BC-539E-E36B-4263A39F1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94111"/>
              </p:ext>
            </p:extLst>
          </p:nvPr>
        </p:nvGraphicFramePr>
        <p:xfrm>
          <a:off x="3114249" y="1653761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sp>
        <p:nvSpPr>
          <p:cNvPr id="16" name="Rettangolo 15">
            <a:extLst>
              <a:ext uri="{FF2B5EF4-FFF2-40B4-BE49-F238E27FC236}">
                <a16:creationId xmlns:a16="http://schemas.microsoft.com/office/drawing/2014/main" id="{33743EAC-B820-CE8E-BF2B-09D6F84E174F}"/>
              </a:ext>
            </a:extLst>
          </p:cNvPr>
          <p:cNvSpPr/>
          <p:nvPr/>
        </p:nvSpPr>
        <p:spPr bwMode="auto">
          <a:xfrm>
            <a:off x="6894720" y="4075672"/>
            <a:ext cx="1462053" cy="67003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 come si possa poi utilizzare questo dato, il sistema lo considera?</a:t>
            </a:r>
          </a:p>
        </p:txBody>
      </p:sp>
      <p:graphicFrame>
        <p:nvGraphicFramePr>
          <p:cNvPr id="17" name="Tabella 30">
            <a:extLst>
              <a:ext uri="{FF2B5EF4-FFF2-40B4-BE49-F238E27FC236}">
                <a16:creationId xmlns:a16="http://schemas.microsoft.com/office/drawing/2014/main" id="{F0AF9DFA-9FAA-8093-6A10-103BCEB8E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894769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33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A57DA47-8210-B0A9-059E-61CA6769C74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C9D1B29E-6BEB-FBA1-0F6C-85531C7DD33A}"/>
              </a:ext>
            </a:extLst>
          </p:cNvPr>
          <p:cNvCxnSpPr>
            <a:cxnSpLocks/>
          </p:cNvCxnSpPr>
          <p:nvPr/>
        </p:nvCxnSpPr>
        <p:spPr bwMode="auto">
          <a:xfrm>
            <a:off x="1882310" y="2445618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0966E93-E682-C938-03C4-D8873841C4A4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83B6362-B184-B6A7-2721-BFB36CA65972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A1B8E31-C693-657C-2362-AE1971E56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18206"/>
              </p:ext>
            </p:extLst>
          </p:nvPr>
        </p:nvGraphicFramePr>
        <p:xfrm>
          <a:off x="3110833" y="3415215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Fazekas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 (1978)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6B5DAC-A0B7-5555-1B55-24869802AB6E}"/>
              </a:ext>
            </a:extLst>
          </p:cNvPr>
          <p:cNvSpPr txBox="1"/>
          <p:nvPr/>
        </p:nvSpPr>
        <p:spPr bwMode="auto">
          <a:xfrm>
            <a:off x="3316556" y="278758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40E1B0E6-3C3E-B26F-BC56-D86CAC96E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97507"/>
              </p:ext>
            </p:extLst>
          </p:nvPr>
        </p:nvGraphicFramePr>
        <p:xfrm>
          <a:off x="3114249" y="2312997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3DC6A933-3FA7-02A5-664D-36598855D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466448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310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8D7A06E-1976-A740-CEDC-32F11983AFB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2F0FA3E-BB0D-2EAD-2FA2-915A14017010}"/>
              </a:ext>
            </a:extLst>
          </p:cNvPr>
          <p:cNvCxnSpPr>
            <a:cxnSpLocks/>
          </p:cNvCxnSpPr>
          <p:nvPr/>
        </p:nvCxnSpPr>
        <p:spPr bwMode="auto">
          <a:xfrm>
            <a:off x="1882310" y="2528741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7B86B8F-1CA2-517E-70B6-C7AAB60E05E2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94C5B68-D88A-83A3-3B1D-AC977AF7EC94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18F806C4-0877-39AD-C3E4-98D9D5B41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48541"/>
              </p:ext>
            </p:extLst>
          </p:nvPr>
        </p:nvGraphicFramePr>
        <p:xfrm>
          <a:off x="3110833" y="3498338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Fazekas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 (1978)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BDC8FF-B097-1FA3-82DC-F5E69509CEE8}"/>
              </a:ext>
            </a:extLst>
          </p:cNvPr>
          <p:cNvSpPr txBox="1"/>
          <p:nvPr/>
        </p:nvSpPr>
        <p:spPr bwMode="auto">
          <a:xfrm>
            <a:off x="3316556" y="2870709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369401C0-CB8C-9350-39F1-31392365F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75824"/>
              </p:ext>
            </p:extLst>
          </p:nvPr>
        </p:nvGraphicFramePr>
        <p:xfrm>
          <a:off x="3114249" y="2396120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719A07-260A-2FCD-16DF-018AF45A5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87867"/>
              </p:ext>
            </p:extLst>
          </p:nvPr>
        </p:nvGraphicFramePr>
        <p:xfrm>
          <a:off x="4933151" y="3518160"/>
          <a:ext cx="1676661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289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esito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</a:tbl>
          </a:graphicData>
        </a:graphic>
      </p:graphicFrame>
      <p:graphicFrame>
        <p:nvGraphicFramePr>
          <p:cNvPr id="6" name="Tabella 30">
            <a:extLst>
              <a:ext uri="{FF2B5EF4-FFF2-40B4-BE49-F238E27FC236}">
                <a16:creationId xmlns:a16="http://schemas.microsoft.com/office/drawing/2014/main" id="{B0D772A2-7D17-1A34-D24D-1F195D7C4D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414940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88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E0F105A-6602-9DA7-9187-DF4E9A457E6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7EE22CEF-5F20-3985-276A-5A8D11380A21}"/>
              </a:ext>
            </a:extLst>
          </p:cNvPr>
          <p:cNvCxnSpPr>
            <a:cxnSpLocks/>
          </p:cNvCxnSpPr>
          <p:nvPr/>
        </p:nvCxnSpPr>
        <p:spPr bwMode="auto">
          <a:xfrm>
            <a:off x="1882310" y="2528741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EE52013-3F97-3F38-BF75-950372800BEF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3627BC-28A3-042A-AC95-E589A6197099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sp>
        <p:nvSpPr>
          <p:cNvPr id="6" name="CasellaDiTesto 97">
            <a:extLst>
              <a:ext uri="{FF2B5EF4-FFF2-40B4-BE49-F238E27FC236}">
                <a16:creationId xmlns:a16="http://schemas.microsoft.com/office/drawing/2014/main" id="{4EEB43EA-5B98-5C02-1F8B-6A7AB7F72C3D}"/>
              </a:ext>
            </a:extLst>
          </p:cNvPr>
          <p:cNvSpPr txBox="1"/>
          <p:nvPr/>
        </p:nvSpPr>
        <p:spPr bwMode="auto">
          <a:xfrm>
            <a:off x="5894692" y="3386192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8E70FE-DCAD-D518-B790-511DECB62DA8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6754154" y="4058340"/>
            <a:ext cx="0" cy="94665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8C9F19-171A-31B5-0688-C45EBDE78882}"/>
              </a:ext>
            </a:extLst>
          </p:cNvPr>
          <p:cNvSpPr/>
          <p:nvPr/>
        </p:nvSpPr>
        <p:spPr bwMode="auto">
          <a:xfrm>
            <a:off x="6023127" y="5004994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389A3A0-7C2A-BFBC-45DD-9EBC408ED53F}"/>
              </a:ext>
            </a:extLst>
          </p:cNvPr>
          <p:cNvCxnSpPr>
            <a:cxnSpLocks/>
          </p:cNvCxnSpPr>
          <p:nvPr/>
        </p:nvCxnSpPr>
        <p:spPr bwMode="auto">
          <a:xfrm>
            <a:off x="4755964" y="3885404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81E1F16C-FDF1-796D-8DDD-4A3464E10937}"/>
              </a:ext>
            </a:extLst>
          </p:cNvPr>
          <p:cNvSpPr/>
          <p:nvPr/>
        </p:nvSpPr>
        <p:spPr bwMode="auto">
          <a:xfrm>
            <a:off x="5018142" y="3745002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C827131A-60BA-B334-096B-2841AB14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95700"/>
              </p:ext>
            </p:extLst>
          </p:nvPr>
        </p:nvGraphicFramePr>
        <p:xfrm>
          <a:off x="3110833" y="3498338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Fazekas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 (1978)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DA35F6-DC9D-CFE9-F19F-84FF41B9C18D}"/>
              </a:ext>
            </a:extLst>
          </p:cNvPr>
          <p:cNvSpPr txBox="1"/>
          <p:nvPr/>
        </p:nvSpPr>
        <p:spPr bwMode="auto">
          <a:xfrm>
            <a:off x="3316556" y="2870709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8" name="Tabella 27">
            <a:extLst>
              <a:ext uri="{FF2B5EF4-FFF2-40B4-BE49-F238E27FC236}">
                <a16:creationId xmlns:a16="http://schemas.microsoft.com/office/drawing/2014/main" id="{4C1F3DED-9106-BFF5-0F40-BEA90FDF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07121"/>
              </p:ext>
            </p:extLst>
          </p:nvPr>
        </p:nvGraphicFramePr>
        <p:xfrm>
          <a:off x="3114249" y="2396120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C2B0DFB9-40AE-E62A-B80A-7B0262FA5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414940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36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6F3E678-AB1F-0E8D-C6BB-736F569FF7C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3A07803-C806-A610-F19F-F89D5B314AA9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A64F0E0-D982-AA2F-DE42-7F4738D36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01431"/>
              </p:ext>
            </p:extLst>
          </p:nvPr>
        </p:nvGraphicFramePr>
        <p:xfrm>
          <a:off x="3125031" y="3678483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Scheuer &amp; Black (2000)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241F9BDC-DDB3-FDDC-85EA-237409C431C1}"/>
              </a:ext>
            </a:extLst>
          </p:cNvPr>
          <p:cNvCxnSpPr>
            <a:cxnSpLocks/>
          </p:cNvCxnSpPr>
          <p:nvPr/>
        </p:nvCxnSpPr>
        <p:spPr bwMode="auto">
          <a:xfrm>
            <a:off x="1882310" y="2736135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347BBA0-4929-33C7-304B-A1F8B51BA599}"/>
              </a:ext>
            </a:extLst>
          </p:cNvPr>
          <p:cNvSpPr txBox="1"/>
          <p:nvPr/>
        </p:nvSpPr>
        <p:spPr bwMode="auto">
          <a:xfrm>
            <a:off x="3316556" y="3078103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8680D595-6FA6-AB8A-DDBC-2CEEDD5CB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54823"/>
              </p:ext>
            </p:extLst>
          </p:nvPr>
        </p:nvGraphicFramePr>
        <p:xfrm>
          <a:off x="3114249" y="2603514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F9A0D05D-961E-8E27-D43A-E1C0F7CAD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201473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77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26E4498-ED24-B756-FB43-B6D234DA2E6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BD05D69-CAC1-6B2D-3B2D-D18A6C1580B3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A13A474-9290-CF18-CF6B-C919F0A0D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21891"/>
              </p:ext>
            </p:extLst>
          </p:nvPr>
        </p:nvGraphicFramePr>
        <p:xfrm>
          <a:off x="4954040" y="1097111"/>
          <a:ext cx="5865088" cy="569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Nucleo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bg1"/>
                          </a:solidFill>
                        </a:rPr>
                        <a:t>Stato di fusione</a:t>
                      </a:r>
                      <a:endParaRPr sz="8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bg1"/>
                          </a:solidFill>
                        </a:rPr>
                        <a:t>Esito: Sesso F</a:t>
                      </a:r>
                      <a:endParaRPr sz="8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bg1"/>
                          </a:solidFill>
                        </a:rPr>
                        <a:t>Esito: Sesso M</a:t>
                      </a:r>
                      <a:endParaRPr sz="8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bg1"/>
                          </a:solidFill>
                        </a:rPr>
                        <a:t>Esito: sesso Incerto</a:t>
                      </a:r>
                      <a:endParaRPr sz="8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06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A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Assente per immaturità</a:t>
                      </a:r>
                      <a:endParaRPr sz="8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8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8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8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ma fusione non valutabile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7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7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7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465"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B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Assente per immaturità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 1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71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ma fusione non valutabile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0,5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0,5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0,5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237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non fuso</a:t>
                      </a:r>
                      <a:endParaRPr sz="8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19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&lt;17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465"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C</a:t>
                      </a:r>
                      <a:endParaRPr dirty="0"/>
                    </a:p>
                    <a:p>
                      <a:pPr algn="ctr">
                        <a:defRPr/>
                      </a:pPr>
                      <a:endParaRPr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Assente per immaturità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11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11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11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371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ma fusione non valutabile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7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237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non fuso</a:t>
                      </a:r>
                      <a:endParaRPr sz="8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&lt; 16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465"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D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Assente per immaturità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5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 5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 5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371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ma fusione non valutabile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2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2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2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237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non fuso</a:t>
                      </a:r>
                      <a:endParaRPr sz="8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&lt; 16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371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E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Assente per immaturità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40 settimane prenatali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40 settimane prenatali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40 settimane prenatali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37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ma fusione non valutabile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&gt; 36 settimane prenatali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&gt; 36 settimane prenatali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&gt; 36 settimane prenatali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237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non fuso</a:t>
                      </a:r>
                      <a:endParaRPr sz="8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16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96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A - B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in fusione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16 - 19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14 - 19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19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fuso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96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A - C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in fusione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16 - 19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14 - 19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19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fuso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196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A - D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in fusione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16 - 19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14 - 19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19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fuso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196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A – 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in fusione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16 - 20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14 - 20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19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fuso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7" name="Connettore 2 71">
            <a:extLst>
              <a:ext uri="{FF2B5EF4-FFF2-40B4-BE49-F238E27FC236}">
                <a16:creationId xmlns:a16="http://schemas.microsoft.com/office/drawing/2014/main" id="{3CCD5DA4-B82D-2140-41ED-ABF3D47B2ED8}"/>
              </a:ext>
            </a:extLst>
          </p:cNvPr>
          <p:cNvCxnSpPr>
            <a:cxnSpLocks/>
          </p:cNvCxnSpPr>
          <p:nvPr/>
        </p:nvCxnSpPr>
        <p:spPr bwMode="auto">
          <a:xfrm>
            <a:off x="4469145" y="3872342"/>
            <a:ext cx="484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0CA4D8-F1F4-3477-060B-21EBC4EF4E9C}"/>
              </a:ext>
            </a:extLst>
          </p:cNvPr>
          <p:cNvSpPr txBox="1"/>
          <p:nvPr/>
        </p:nvSpPr>
        <p:spPr bwMode="auto">
          <a:xfrm>
            <a:off x="5586850" y="205895"/>
            <a:ext cx="108492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Stato dei nuclei di ossificazione, estrapolato da slide 2-6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0BF712-D073-E26F-CABA-10C5373D2F6D}"/>
              </a:ext>
            </a:extLst>
          </p:cNvPr>
          <p:cNvSpPr txBox="1"/>
          <p:nvPr/>
        </p:nvSpPr>
        <p:spPr bwMode="auto">
          <a:xfrm>
            <a:off x="8511411" y="52009"/>
            <a:ext cx="1084922" cy="861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Risultato automatico, in accordo con «diagnosi di sesso biologico»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C17274D0-E2B7-0A5B-A26E-BD07DACB20F3}"/>
              </a:ext>
            </a:extLst>
          </p:cNvPr>
          <p:cNvSpPr/>
          <p:nvPr/>
        </p:nvSpPr>
        <p:spPr>
          <a:xfrm rot="16200000">
            <a:off x="8970191" y="-751827"/>
            <a:ext cx="183328" cy="351454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Parentesi graffa chiusa 30">
            <a:extLst>
              <a:ext uri="{FF2B5EF4-FFF2-40B4-BE49-F238E27FC236}">
                <a16:creationId xmlns:a16="http://schemas.microsoft.com/office/drawing/2014/main" id="{56057DF7-3043-AEC9-212F-A27FB582E6B3}"/>
              </a:ext>
            </a:extLst>
          </p:cNvPr>
          <p:cNvSpPr/>
          <p:nvPr/>
        </p:nvSpPr>
        <p:spPr bwMode="auto">
          <a:xfrm rot="16200000">
            <a:off x="6037647" y="-169825"/>
            <a:ext cx="183328" cy="235054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3" name="Tabella 32">
            <a:extLst>
              <a:ext uri="{FF2B5EF4-FFF2-40B4-BE49-F238E27FC236}">
                <a16:creationId xmlns:a16="http://schemas.microsoft.com/office/drawing/2014/main" id="{9D16B398-22C7-EA83-EF96-422D7FBB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17483"/>
              </p:ext>
            </p:extLst>
          </p:nvPr>
        </p:nvGraphicFramePr>
        <p:xfrm>
          <a:off x="2806374" y="3720044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Scheuer &amp; Black (2000)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cxnSp>
        <p:nvCxnSpPr>
          <p:cNvPr id="34" name="Connettore 4 33">
            <a:extLst>
              <a:ext uri="{FF2B5EF4-FFF2-40B4-BE49-F238E27FC236}">
                <a16:creationId xmlns:a16="http://schemas.microsoft.com/office/drawing/2014/main" id="{147599A3-1039-F808-0959-789128540860}"/>
              </a:ext>
            </a:extLst>
          </p:cNvPr>
          <p:cNvCxnSpPr>
            <a:cxnSpLocks/>
          </p:cNvCxnSpPr>
          <p:nvPr/>
        </p:nvCxnSpPr>
        <p:spPr bwMode="auto">
          <a:xfrm>
            <a:off x="2103314" y="2718336"/>
            <a:ext cx="1384555" cy="9015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D095264-EBE4-58E8-B1B6-3A656065B02F}"/>
              </a:ext>
            </a:extLst>
          </p:cNvPr>
          <p:cNvSpPr txBox="1"/>
          <p:nvPr/>
        </p:nvSpPr>
        <p:spPr bwMode="auto">
          <a:xfrm>
            <a:off x="2242353" y="308057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6" name="Tabella 35">
            <a:extLst>
              <a:ext uri="{FF2B5EF4-FFF2-40B4-BE49-F238E27FC236}">
                <a16:creationId xmlns:a16="http://schemas.microsoft.com/office/drawing/2014/main" id="{D12C38A5-54FF-6546-8137-D0DE7AED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5242"/>
              </p:ext>
            </p:extLst>
          </p:nvPr>
        </p:nvGraphicFramePr>
        <p:xfrm>
          <a:off x="2282213" y="2606994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4BBBCDB-84A9-CD19-579B-D9B8B301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60299"/>
              </p:ext>
            </p:extLst>
          </p:nvPr>
        </p:nvGraphicFramePr>
        <p:xfrm>
          <a:off x="10958943" y="3229372"/>
          <a:ext cx="112256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563">
                  <a:extLst>
                    <a:ext uri="{9D8B030D-6E8A-4147-A177-3AD203B41FA5}">
                      <a16:colId xmlns:a16="http://schemas.microsoft.com/office/drawing/2014/main" val="2385760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ESITO GENERALE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8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intervallo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642719"/>
                  </a:ext>
                </a:extLst>
              </a:tr>
            </a:tbl>
          </a:graphicData>
        </a:graphic>
      </p:graphicFrame>
      <p:cxnSp>
        <p:nvCxnSpPr>
          <p:cNvPr id="9" name="Connettore 2 71">
            <a:extLst>
              <a:ext uri="{FF2B5EF4-FFF2-40B4-BE49-F238E27FC236}">
                <a16:creationId xmlns:a16="http://schemas.microsoft.com/office/drawing/2014/main" id="{606A54F2-69A5-5EDE-E831-BCE88B53DB3D}"/>
              </a:ext>
            </a:extLst>
          </p:cNvPr>
          <p:cNvCxnSpPr>
            <a:cxnSpLocks/>
          </p:cNvCxnSpPr>
          <p:nvPr/>
        </p:nvCxnSpPr>
        <p:spPr bwMode="auto">
          <a:xfrm>
            <a:off x="10819128" y="3429000"/>
            <a:ext cx="1398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a 30">
            <a:extLst>
              <a:ext uri="{FF2B5EF4-FFF2-40B4-BE49-F238E27FC236}">
                <a16:creationId xmlns:a16="http://schemas.microsoft.com/office/drawing/2014/main" id="{E6A8EBA3-FD8B-0309-86CB-81F00C914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23432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EED0F90-9E1B-BDCF-E8DE-C2F4419861FC}"/>
              </a:ext>
            </a:extLst>
          </p:cNvPr>
          <p:cNvSpPr txBox="1"/>
          <p:nvPr/>
        </p:nvSpPr>
        <p:spPr bwMode="auto">
          <a:xfrm>
            <a:off x="10942994" y="2103784"/>
            <a:ext cx="1084922" cy="861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Risultato automatico, in accordo con gli esiti dei singoli nuclei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3" name="Connettore 2 71">
            <a:extLst>
              <a:ext uri="{FF2B5EF4-FFF2-40B4-BE49-F238E27FC236}">
                <a16:creationId xmlns:a16="http://schemas.microsoft.com/office/drawing/2014/main" id="{9516E36D-9679-6731-9859-E81FB3F1DB1D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11485455" y="2965558"/>
            <a:ext cx="0" cy="315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1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65EACCA-79E6-BE1D-47EA-D5BECADD84F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1A1BC84-D609-1BD4-7AA0-0A1D425EA571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12" name="CasellaDiTesto 97">
            <a:extLst>
              <a:ext uri="{FF2B5EF4-FFF2-40B4-BE49-F238E27FC236}">
                <a16:creationId xmlns:a16="http://schemas.microsoft.com/office/drawing/2014/main" id="{371A2DBB-A4F2-1041-AB1C-863498984FA1}"/>
              </a:ext>
            </a:extLst>
          </p:cNvPr>
          <p:cNvSpPr txBox="1"/>
          <p:nvPr/>
        </p:nvSpPr>
        <p:spPr bwMode="auto">
          <a:xfrm>
            <a:off x="5947242" y="3536793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C1D67FA-7CA0-4E91-AD60-DE27FB445037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6806704" y="4152150"/>
            <a:ext cx="0" cy="1003445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9E975A1C-1B0D-50E6-CF83-03481F94B0F1}"/>
              </a:ext>
            </a:extLst>
          </p:cNvPr>
          <p:cNvSpPr/>
          <p:nvPr/>
        </p:nvSpPr>
        <p:spPr bwMode="auto">
          <a:xfrm>
            <a:off x="6075677" y="5155595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125CC2B-5297-3437-4E6A-CA97C95FEE54}"/>
              </a:ext>
            </a:extLst>
          </p:cNvPr>
          <p:cNvCxnSpPr>
            <a:cxnSpLocks/>
          </p:cNvCxnSpPr>
          <p:nvPr/>
        </p:nvCxnSpPr>
        <p:spPr bwMode="auto">
          <a:xfrm>
            <a:off x="4808514" y="4036005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6A09EFFE-A327-5495-C770-8D03A8F3BF6F}"/>
              </a:ext>
            </a:extLst>
          </p:cNvPr>
          <p:cNvSpPr/>
          <p:nvPr/>
        </p:nvSpPr>
        <p:spPr bwMode="auto">
          <a:xfrm>
            <a:off x="5070692" y="3895603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DFE8179A-FB3A-A749-C39D-8E005A001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48359"/>
              </p:ext>
            </p:extLst>
          </p:nvPr>
        </p:nvGraphicFramePr>
        <p:xfrm>
          <a:off x="3125031" y="3664633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Scheuer &amp; Black (2000)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cxnSp>
        <p:nvCxnSpPr>
          <p:cNvPr id="22" name="Connettore 4 21">
            <a:extLst>
              <a:ext uri="{FF2B5EF4-FFF2-40B4-BE49-F238E27FC236}">
                <a16:creationId xmlns:a16="http://schemas.microsoft.com/office/drawing/2014/main" id="{466678CB-D98D-C376-B63D-509AB22E8B03}"/>
              </a:ext>
            </a:extLst>
          </p:cNvPr>
          <p:cNvCxnSpPr>
            <a:cxnSpLocks/>
          </p:cNvCxnSpPr>
          <p:nvPr/>
        </p:nvCxnSpPr>
        <p:spPr bwMode="auto">
          <a:xfrm>
            <a:off x="1882310" y="2722285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6DB8F-340C-6032-6B08-C3C348780ADF}"/>
              </a:ext>
            </a:extLst>
          </p:cNvPr>
          <p:cNvSpPr txBox="1"/>
          <p:nvPr/>
        </p:nvSpPr>
        <p:spPr bwMode="auto">
          <a:xfrm>
            <a:off x="3316556" y="3064253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D9EA28E9-0C2D-961E-D0B0-07BCC329C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66472"/>
              </p:ext>
            </p:extLst>
          </p:nvPr>
        </p:nvGraphicFramePr>
        <p:xfrm>
          <a:off x="3114249" y="2589664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3" name="Tabella 30">
            <a:extLst>
              <a:ext uri="{FF2B5EF4-FFF2-40B4-BE49-F238E27FC236}">
                <a16:creationId xmlns:a16="http://schemas.microsoft.com/office/drawing/2014/main" id="{8CB2A4EF-B5D1-5E7E-9907-48069F4EA9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26132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95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E0F105A-6602-9DA7-9187-DF4E9A457E6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7EE22CEF-5F20-3985-276A-5A8D11380A21}"/>
              </a:ext>
            </a:extLst>
          </p:cNvPr>
          <p:cNvCxnSpPr>
            <a:cxnSpLocks/>
          </p:cNvCxnSpPr>
          <p:nvPr/>
        </p:nvCxnSpPr>
        <p:spPr bwMode="auto">
          <a:xfrm>
            <a:off x="1882310" y="3318474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EE52013-3F97-3F38-BF75-950372800BEF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3627BC-28A3-042A-AC95-E589A6197099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sp>
        <p:nvSpPr>
          <p:cNvPr id="6" name="CasellaDiTesto 97">
            <a:extLst>
              <a:ext uri="{FF2B5EF4-FFF2-40B4-BE49-F238E27FC236}">
                <a16:creationId xmlns:a16="http://schemas.microsoft.com/office/drawing/2014/main" id="{4EEB43EA-5B98-5C02-1F8B-6A7AB7F72C3D}"/>
              </a:ext>
            </a:extLst>
          </p:cNvPr>
          <p:cNvSpPr txBox="1"/>
          <p:nvPr/>
        </p:nvSpPr>
        <p:spPr bwMode="auto">
          <a:xfrm>
            <a:off x="5894692" y="3898831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8E70FE-DCAD-D518-B790-511DECB62DA8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6754154" y="4570979"/>
            <a:ext cx="0" cy="94665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8C9F19-171A-31B5-0688-C45EBDE78882}"/>
              </a:ext>
            </a:extLst>
          </p:cNvPr>
          <p:cNvSpPr/>
          <p:nvPr/>
        </p:nvSpPr>
        <p:spPr bwMode="auto">
          <a:xfrm>
            <a:off x="6023127" y="5517633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389A3A0-7C2A-BFBC-45DD-9EBC408ED53F}"/>
              </a:ext>
            </a:extLst>
          </p:cNvPr>
          <p:cNvCxnSpPr>
            <a:cxnSpLocks/>
          </p:cNvCxnSpPr>
          <p:nvPr/>
        </p:nvCxnSpPr>
        <p:spPr bwMode="auto">
          <a:xfrm>
            <a:off x="4755964" y="4411898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81E1F16C-FDF1-796D-8DDD-4A3464E10937}"/>
              </a:ext>
            </a:extLst>
          </p:cNvPr>
          <p:cNvSpPr/>
          <p:nvPr/>
        </p:nvSpPr>
        <p:spPr bwMode="auto">
          <a:xfrm>
            <a:off x="5018142" y="4257641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C827131A-60BA-B334-096B-2841AB14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4776"/>
              </p:ext>
            </p:extLst>
          </p:nvPr>
        </p:nvGraphicFramePr>
        <p:xfrm>
          <a:off x="3110833" y="4288071"/>
          <a:ext cx="1676661" cy="2636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DA35F6-DC9D-CFE9-F19F-84FF41B9C18D}"/>
              </a:ext>
            </a:extLst>
          </p:cNvPr>
          <p:cNvSpPr txBox="1"/>
          <p:nvPr/>
        </p:nvSpPr>
        <p:spPr bwMode="auto">
          <a:xfrm>
            <a:off x="3316556" y="366044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8" name="Tabella 27">
            <a:extLst>
              <a:ext uri="{FF2B5EF4-FFF2-40B4-BE49-F238E27FC236}">
                <a16:creationId xmlns:a16="http://schemas.microsoft.com/office/drawing/2014/main" id="{4C1F3DED-9106-BFF5-0F40-BEA90FDF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75763"/>
              </p:ext>
            </p:extLst>
          </p:nvPr>
        </p:nvGraphicFramePr>
        <p:xfrm>
          <a:off x="3114249" y="3185853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C2B0DFB9-40AE-E62A-B80A-7B0262FA5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261468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4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E0F105A-6602-9DA7-9187-DF4E9A457E6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7EE22CEF-5F20-3985-276A-5A8D11380A21}"/>
              </a:ext>
            </a:extLst>
          </p:cNvPr>
          <p:cNvCxnSpPr>
            <a:cxnSpLocks/>
          </p:cNvCxnSpPr>
          <p:nvPr/>
        </p:nvCxnSpPr>
        <p:spPr bwMode="auto">
          <a:xfrm>
            <a:off x="1882310" y="3526298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EE52013-3F97-3F38-BF75-950372800BEF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3627BC-28A3-042A-AC95-E589A6197099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sp>
        <p:nvSpPr>
          <p:cNvPr id="6" name="CasellaDiTesto 97">
            <a:extLst>
              <a:ext uri="{FF2B5EF4-FFF2-40B4-BE49-F238E27FC236}">
                <a16:creationId xmlns:a16="http://schemas.microsoft.com/office/drawing/2014/main" id="{4EEB43EA-5B98-5C02-1F8B-6A7AB7F72C3D}"/>
              </a:ext>
            </a:extLst>
          </p:cNvPr>
          <p:cNvSpPr txBox="1"/>
          <p:nvPr/>
        </p:nvSpPr>
        <p:spPr bwMode="auto">
          <a:xfrm>
            <a:off x="5894692" y="4106655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8E70FE-DCAD-D518-B790-511DECB62DA8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6754154" y="4778803"/>
            <a:ext cx="0" cy="94665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8C9F19-171A-31B5-0688-C45EBDE78882}"/>
              </a:ext>
            </a:extLst>
          </p:cNvPr>
          <p:cNvSpPr/>
          <p:nvPr/>
        </p:nvSpPr>
        <p:spPr bwMode="auto">
          <a:xfrm>
            <a:off x="6023127" y="5725457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389A3A0-7C2A-BFBC-45DD-9EBC408ED53F}"/>
              </a:ext>
            </a:extLst>
          </p:cNvPr>
          <p:cNvCxnSpPr>
            <a:cxnSpLocks/>
          </p:cNvCxnSpPr>
          <p:nvPr/>
        </p:nvCxnSpPr>
        <p:spPr bwMode="auto">
          <a:xfrm>
            <a:off x="4755964" y="4619722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81E1F16C-FDF1-796D-8DDD-4A3464E10937}"/>
              </a:ext>
            </a:extLst>
          </p:cNvPr>
          <p:cNvSpPr/>
          <p:nvPr/>
        </p:nvSpPr>
        <p:spPr bwMode="auto">
          <a:xfrm>
            <a:off x="5018142" y="4465465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C827131A-60BA-B334-096B-2841AB14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6887"/>
              </p:ext>
            </p:extLst>
          </p:nvPr>
        </p:nvGraphicFramePr>
        <p:xfrm>
          <a:off x="3110833" y="4495895"/>
          <a:ext cx="1676661" cy="2636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DA35F6-DC9D-CFE9-F19F-84FF41B9C18D}"/>
              </a:ext>
            </a:extLst>
          </p:cNvPr>
          <p:cNvSpPr txBox="1"/>
          <p:nvPr/>
        </p:nvSpPr>
        <p:spPr bwMode="auto">
          <a:xfrm>
            <a:off x="3316556" y="386826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8" name="Tabella 27">
            <a:extLst>
              <a:ext uri="{FF2B5EF4-FFF2-40B4-BE49-F238E27FC236}">
                <a16:creationId xmlns:a16="http://schemas.microsoft.com/office/drawing/2014/main" id="{4C1F3DED-9106-BFF5-0F40-BEA90FDF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75370"/>
              </p:ext>
            </p:extLst>
          </p:nvPr>
        </p:nvGraphicFramePr>
        <p:xfrm>
          <a:off x="3114249" y="3393677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C2B0DFB9-40AE-E62A-B80A-7B0262FA5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485477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8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8E7F947-9C6F-5662-F7D2-B16BC56B078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AF9E4F4-6EB1-8B3C-8254-7BF14AA98E8C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F40B7F99-1FF4-B839-B7E4-CB056ABB304A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C3720288-D687-D932-73BF-BA50576C6931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08C517A1-6638-10DE-75A8-DBB00FF363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8">
              <a:extLst>
                <a:ext uri="{FF2B5EF4-FFF2-40B4-BE49-F238E27FC236}">
                  <a16:creationId xmlns:a16="http://schemas.microsoft.com/office/drawing/2014/main" id="{B4F15B5B-A76E-8C44-F521-556684FC3D7F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F4EEF2B9-AD3A-ABCE-30A9-1557E9C607F9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67ED401-0819-8B62-3A7E-3D43E5B7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0AB80A65-79E2-4804-F7D8-31E8C8853F14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8C1C6DE5-1840-210D-5DC4-BEC5B4D30C24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C55A16FF-DBBB-72E0-B50F-E7FA18F25E08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6FF18530-983A-DC66-5216-E71730F51423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CBC4E30-F531-78B0-3EF7-34C876D5344D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296BDFD-DA5E-AB55-5951-23DE801D2108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1F8E693-76AF-1556-DB72-54080756E9B7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CB18B4A0-C050-ABDF-5D11-32C46A8242AF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DC2C0F5-7C90-1AAB-146C-9D1185F4F49A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1D2B57B0-9764-A6D1-A673-E78B0F9C01E4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772CD52-4D4A-F681-38D9-81A7EFD9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B32C3EB0-D414-94F4-C051-8CB4A93DB35A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EBC00015-4640-F57B-54F6-F02B8CBAC287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3BF0F1EA-63CE-3558-7FA9-A8FE48BADA9C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7215C90A-12FB-AA88-8BCA-612E0AD2768E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79E075F8-9C19-E049-26AA-C1A7535C2986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D8ED93FE-6445-A6F9-1754-6773DCDC1571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5FCE498C-7382-A749-9E8E-D3D01E8B10A4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AAF9F5A1-001E-26F6-54B4-43F8A997A80D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946113F8-31B9-6F28-C694-DE03355A6BEE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3C36820B-A4D3-29B9-1608-82BA974E7E39}"/>
              </a:ext>
            </a:extLst>
          </p:cNvPr>
          <p:cNvSpPr txBox="1"/>
          <p:nvPr/>
        </p:nvSpPr>
        <p:spPr bwMode="auto">
          <a:xfrm>
            <a:off x="0" y="3708"/>
            <a:ext cx="628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Centri di ossificazione: presenza/assenza, fusione </a:t>
            </a:r>
            <a:endParaRPr dirty="0"/>
          </a:p>
          <a:p>
            <a:pPr algn="ctr">
              <a:defRPr/>
            </a:pPr>
            <a:r>
              <a:rPr lang="it-IT" b="1" dirty="0"/>
              <a:t>lunghezza diafisi</a:t>
            </a:r>
            <a:endParaRPr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1960774-6FC6-BF66-0A94-4942C5506F6D}"/>
              </a:ext>
            </a:extLst>
          </p:cNvPr>
          <p:cNvSpPr txBox="1"/>
          <p:nvPr/>
        </p:nvSpPr>
        <p:spPr bwMode="auto">
          <a:xfrm>
            <a:off x="2868426" y="1380624"/>
            <a:ext cx="1341624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Scorciatoia per impostare  «presente e fuso» su tutti i nuclei di ossificazione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A6CE666E-8868-9145-88A2-019669BDDBD9}"/>
              </a:ext>
            </a:extLst>
          </p:cNvPr>
          <p:cNvCxnSpPr>
            <a:cxnSpLocks/>
            <a:stCxn id="68" idx="3"/>
            <a:endCxn id="64" idx="1"/>
          </p:cNvCxnSpPr>
          <p:nvPr/>
        </p:nvCxnSpPr>
        <p:spPr bwMode="auto">
          <a:xfrm>
            <a:off x="1981737" y="1728391"/>
            <a:ext cx="886689" cy="6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ella 66">
            <a:extLst>
              <a:ext uri="{FF2B5EF4-FFF2-40B4-BE49-F238E27FC236}">
                <a16:creationId xmlns:a16="http://schemas.microsoft.com/office/drawing/2014/main" id="{AE7B5347-8DB0-7241-30F5-F77343B15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10357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68" name="Rettangolo 67">
            <a:extLst>
              <a:ext uri="{FF2B5EF4-FFF2-40B4-BE49-F238E27FC236}">
                <a16:creationId xmlns:a16="http://schemas.microsoft.com/office/drawing/2014/main" id="{EB0E4239-24F2-EB5E-5F66-3A09BB2B0D8F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>
                <a:highlight>
                  <a:srgbClr val="00FF00"/>
                </a:highlight>
              </a:rPr>
              <a:t>Pulsante tutto presente</a:t>
            </a:r>
          </a:p>
        </p:txBody>
      </p:sp>
    </p:spTree>
    <p:extLst>
      <p:ext uri="{BB962C8B-B14F-4D97-AF65-F5344CB8AC3E}">
        <p14:creationId xmlns:p14="http://schemas.microsoft.com/office/powerpoint/2010/main" val="98862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814D520-A941-FFFD-DD1E-DD0CE447950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" name="Connettore 4 14">
            <a:extLst>
              <a:ext uri="{FF2B5EF4-FFF2-40B4-BE49-F238E27FC236}">
                <a16:creationId xmlns:a16="http://schemas.microsoft.com/office/drawing/2014/main" id="{D7A55082-800D-CFD4-2DB5-06A8967628EE}"/>
              </a:ext>
            </a:extLst>
          </p:cNvPr>
          <p:cNvCxnSpPr>
            <a:cxnSpLocks/>
          </p:cNvCxnSpPr>
          <p:nvPr/>
        </p:nvCxnSpPr>
        <p:spPr bwMode="auto">
          <a:xfrm>
            <a:off x="1882310" y="4191794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04727B5-EC35-E027-9FE7-5FC49471B3F5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DFEE2B3-CC38-3106-B3DE-DBA0ECC5E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68806"/>
              </p:ext>
            </p:extLst>
          </p:nvPr>
        </p:nvGraphicFramePr>
        <p:xfrm>
          <a:off x="3125031" y="5134142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 err="1"/>
                        <a:t>Fordisc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7A243A-DD20-3981-F724-95FDE07BEDF7}"/>
              </a:ext>
            </a:extLst>
          </p:cNvPr>
          <p:cNvSpPr txBox="1"/>
          <p:nvPr/>
        </p:nvSpPr>
        <p:spPr bwMode="auto">
          <a:xfrm>
            <a:off x="3316556" y="453376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0692CE86-3F76-9833-C115-953A74277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9433"/>
              </p:ext>
            </p:extLst>
          </p:nvPr>
        </p:nvGraphicFramePr>
        <p:xfrm>
          <a:off x="3114249" y="4059173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3" name="Tabella 30">
            <a:extLst>
              <a:ext uri="{FF2B5EF4-FFF2-40B4-BE49-F238E27FC236}">
                <a16:creationId xmlns:a16="http://schemas.microsoft.com/office/drawing/2014/main" id="{6293677C-DBBD-6E7A-EE33-A8F20F2CC9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916930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68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162E30A-25E0-0278-ACA9-F5EB0049019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" name="Connettore 4 14">
            <a:extLst>
              <a:ext uri="{FF2B5EF4-FFF2-40B4-BE49-F238E27FC236}">
                <a16:creationId xmlns:a16="http://schemas.microsoft.com/office/drawing/2014/main" id="{9638B49F-0CAF-86C6-9C4E-887151B19DA3}"/>
              </a:ext>
            </a:extLst>
          </p:cNvPr>
          <p:cNvCxnSpPr>
            <a:cxnSpLocks/>
          </p:cNvCxnSpPr>
          <p:nvPr/>
        </p:nvCxnSpPr>
        <p:spPr bwMode="auto">
          <a:xfrm>
            <a:off x="1882310" y="4205667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02293B8-DA50-D202-6756-55B68D357655}"/>
              </a:ext>
            </a:extLst>
          </p:cNvPr>
          <p:cNvSpPr txBox="1"/>
          <p:nvPr/>
        </p:nvSpPr>
        <p:spPr bwMode="auto">
          <a:xfrm>
            <a:off x="4327" y="335502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9B857ED-9633-F690-ECFA-453985B1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83718"/>
              </p:ext>
            </p:extLst>
          </p:nvPr>
        </p:nvGraphicFramePr>
        <p:xfrm>
          <a:off x="3125031" y="5148015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 err="1">
                          <a:highlight>
                            <a:srgbClr val="00FF00"/>
                          </a:highlight>
                        </a:rPr>
                        <a:t>Fordisc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02CA0C-6A63-AF45-8D53-3C9970FDC792}"/>
              </a:ext>
            </a:extLst>
          </p:cNvPr>
          <p:cNvSpPr txBox="1"/>
          <p:nvPr/>
        </p:nvSpPr>
        <p:spPr bwMode="auto">
          <a:xfrm>
            <a:off x="3316556" y="4547635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CDAA8665-6EEE-C8CF-80A6-B2B801FA8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48899"/>
              </p:ext>
            </p:extLst>
          </p:nvPr>
        </p:nvGraphicFramePr>
        <p:xfrm>
          <a:off x="3114249" y="4073046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0010050-3844-C584-99A7-F0E5B80FE307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3710152" y="5293988"/>
            <a:ext cx="1402974" cy="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EF933E3-900A-8A72-EB3C-B87713B3CB25}"/>
              </a:ext>
            </a:extLst>
          </p:cNvPr>
          <p:cNvSpPr/>
          <p:nvPr/>
        </p:nvSpPr>
        <p:spPr bwMode="auto">
          <a:xfrm>
            <a:off x="5113126" y="5083007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Importazione dei dati da software\documento esterno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5728A9-5593-9D7E-8962-208B36EBF7A6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Come gestire </a:t>
            </a:r>
            <a:r>
              <a:rPr lang="it-IT" sz="1000" dirty="0" err="1"/>
              <a:t>Fordisc</a:t>
            </a:r>
            <a:endParaRPr lang="it-IT" sz="1000" dirty="0"/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D993F10-49CE-995E-B6BE-5624DBE9B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99234"/>
              </p:ext>
            </p:extLst>
          </p:nvPr>
        </p:nvGraphicFramePr>
        <p:xfrm>
          <a:off x="7098169" y="5778741"/>
          <a:ext cx="1264294" cy="362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5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esito</a:t>
                      </a:r>
                      <a:endParaRPr lang="it-I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Connettore 4 21">
            <a:extLst>
              <a:ext uri="{FF2B5EF4-FFF2-40B4-BE49-F238E27FC236}">
                <a16:creationId xmlns:a16="http://schemas.microsoft.com/office/drawing/2014/main" id="{177C281C-9ABF-B755-E626-3FD567D8E7FE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>
            <a:off x="6594471" y="5233286"/>
            <a:ext cx="1135845" cy="5454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2E833FC-6F87-2212-637E-BB530D54221E}"/>
              </a:ext>
            </a:extLst>
          </p:cNvPr>
          <p:cNvSpPr txBox="1"/>
          <p:nvPr/>
        </p:nvSpPr>
        <p:spPr bwMode="auto">
          <a:xfrm>
            <a:off x="7098169" y="4547635"/>
            <a:ext cx="1262687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diagnosi di origine biogeografica: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graphicFrame>
        <p:nvGraphicFramePr>
          <p:cNvPr id="8" name="Tabella 30">
            <a:extLst>
              <a:ext uri="{FF2B5EF4-FFF2-40B4-BE49-F238E27FC236}">
                <a16:creationId xmlns:a16="http://schemas.microsoft.com/office/drawing/2014/main" id="{E5B42329-BDFD-DEA5-B04E-A7B298C842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683413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353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AB6A98F-CD36-4228-A9CD-2236C8AD788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" name="Connettore 4 14">
            <a:extLst>
              <a:ext uri="{FF2B5EF4-FFF2-40B4-BE49-F238E27FC236}">
                <a16:creationId xmlns:a16="http://schemas.microsoft.com/office/drawing/2014/main" id="{A1C364F5-6F34-9464-A3BC-7AC86D46C78D}"/>
              </a:ext>
            </a:extLst>
          </p:cNvPr>
          <p:cNvCxnSpPr>
            <a:cxnSpLocks/>
          </p:cNvCxnSpPr>
          <p:nvPr/>
        </p:nvCxnSpPr>
        <p:spPr bwMode="auto">
          <a:xfrm>
            <a:off x="1882310" y="4205670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FCD7CA6-E34F-B399-BA92-7EFE6880E83A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4BDDE54-C551-FF80-FB3C-4439A9D51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39120"/>
              </p:ext>
            </p:extLst>
          </p:nvPr>
        </p:nvGraphicFramePr>
        <p:xfrm>
          <a:off x="3125031" y="5203438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 err="1"/>
                        <a:t>Fordisc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940DBD-F5D6-328B-3BEE-F272858FD58B}"/>
              </a:ext>
            </a:extLst>
          </p:cNvPr>
          <p:cNvSpPr txBox="1"/>
          <p:nvPr/>
        </p:nvSpPr>
        <p:spPr bwMode="auto">
          <a:xfrm>
            <a:off x="3316556" y="460305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9938A8AF-3FB4-C5A0-8ED5-07FF085B8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51412"/>
              </p:ext>
            </p:extLst>
          </p:nvPr>
        </p:nvGraphicFramePr>
        <p:xfrm>
          <a:off x="3114249" y="4128469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sp>
        <p:nvSpPr>
          <p:cNvPr id="6" name="CasellaDiTesto 97">
            <a:extLst>
              <a:ext uri="{FF2B5EF4-FFF2-40B4-BE49-F238E27FC236}">
                <a16:creationId xmlns:a16="http://schemas.microsoft.com/office/drawing/2014/main" id="{F72CBF15-78A6-8707-1206-4D11915B312C}"/>
              </a:ext>
            </a:extLst>
          </p:cNvPr>
          <p:cNvSpPr txBox="1"/>
          <p:nvPr/>
        </p:nvSpPr>
        <p:spPr bwMode="auto">
          <a:xfrm>
            <a:off x="5936734" y="5068858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DBDE0AF-28BF-79E3-DB9B-23EF11C0FF32}"/>
              </a:ext>
            </a:extLst>
          </p:cNvPr>
          <p:cNvCxnSpPr>
            <a:cxnSpLocks/>
          </p:cNvCxnSpPr>
          <p:nvPr/>
        </p:nvCxnSpPr>
        <p:spPr bwMode="auto">
          <a:xfrm flipV="1">
            <a:off x="6796196" y="5741006"/>
            <a:ext cx="0" cy="654608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B0344B5F-2F70-7BED-66FD-5292487CF062}"/>
              </a:ext>
            </a:extLst>
          </p:cNvPr>
          <p:cNvSpPr/>
          <p:nvPr/>
        </p:nvSpPr>
        <p:spPr bwMode="auto">
          <a:xfrm>
            <a:off x="6065169" y="6395614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C09E265-6F3E-A26D-50F7-AEF0C5A74EB7}"/>
              </a:ext>
            </a:extLst>
          </p:cNvPr>
          <p:cNvCxnSpPr>
            <a:cxnSpLocks/>
          </p:cNvCxnSpPr>
          <p:nvPr/>
        </p:nvCxnSpPr>
        <p:spPr bwMode="auto">
          <a:xfrm>
            <a:off x="4798006" y="5568070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F8DE4994-87E0-1053-F716-4BBF1159FE7D}"/>
              </a:ext>
            </a:extLst>
          </p:cNvPr>
          <p:cNvSpPr/>
          <p:nvPr/>
        </p:nvSpPr>
        <p:spPr bwMode="auto">
          <a:xfrm>
            <a:off x="5060184" y="5427668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260CD9-B3E4-2BCA-6618-02F6AF145A0A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FAF62A45-6FE8-14EA-2808-380C7C76C00E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9566573" y="5499745"/>
            <a:ext cx="1135845" cy="545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B79CCB-E81B-ED5B-59D8-DCF3CA7BF64B}"/>
              </a:ext>
            </a:extLst>
          </p:cNvPr>
          <p:cNvSpPr txBox="1"/>
          <p:nvPr/>
        </p:nvSpPr>
        <p:spPr bwMode="auto">
          <a:xfrm>
            <a:off x="10070271" y="4814094"/>
            <a:ext cx="1262687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diagnosi di origine biogeografica: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7E4868F-848C-792F-5EFF-D33BB444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80247"/>
              </p:ext>
            </p:extLst>
          </p:nvPr>
        </p:nvGraphicFramePr>
        <p:xfrm>
          <a:off x="10068664" y="6033052"/>
          <a:ext cx="1264294" cy="362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5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esito</a:t>
                      </a:r>
                      <a:endParaRPr lang="it-I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ella 30">
            <a:extLst>
              <a:ext uri="{FF2B5EF4-FFF2-40B4-BE49-F238E27FC236}">
                <a16:creationId xmlns:a16="http://schemas.microsoft.com/office/drawing/2014/main" id="{3C8ED6C3-1A56-2DF8-AFFC-7DC5890D5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663828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21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082AE83-32D6-5D6E-5A7F-E73D1724604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B96C94C6-4AE4-6062-187E-39F54AAB32AC}"/>
              </a:ext>
            </a:extLst>
          </p:cNvPr>
          <p:cNvCxnSpPr>
            <a:cxnSpLocks/>
          </p:cNvCxnSpPr>
          <p:nvPr/>
        </p:nvCxnSpPr>
        <p:spPr bwMode="auto">
          <a:xfrm>
            <a:off x="1882310" y="4919873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3D64DAC-0C4F-1A5D-7073-9C8CDB91D435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5A5CA2A-56DB-CA05-DB9E-A27783017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22328"/>
              </p:ext>
            </p:extLst>
          </p:nvPr>
        </p:nvGraphicFramePr>
        <p:xfrm>
          <a:off x="3125031" y="5862221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Wilson (2010)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E30DBF-559A-27C9-0D00-B021A4BCE14F}"/>
              </a:ext>
            </a:extLst>
          </p:cNvPr>
          <p:cNvSpPr txBox="1"/>
          <p:nvPr/>
        </p:nvSpPr>
        <p:spPr bwMode="auto">
          <a:xfrm>
            <a:off x="3316556" y="526184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ECEB32-EE23-B410-5B2D-77E35931A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44154"/>
              </p:ext>
            </p:extLst>
          </p:nvPr>
        </p:nvGraphicFramePr>
        <p:xfrm>
          <a:off x="3114249" y="4787252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3" name="Tabella 30">
            <a:extLst>
              <a:ext uri="{FF2B5EF4-FFF2-40B4-BE49-F238E27FC236}">
                <a16:creationId xmlns:a16="http://schemas.microsoft.com/office/drawing/2014/main" id="{A2F2C60E-DA7D-CB51-ED98-DAAD4DD32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41986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306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1D139F8-84AF-BC31-9657-2CD2EC2F256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5B79BD34-3EB0-2CF7-3BD8-CEB7B9FE7247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flipV="1">
            <a:off x="1733236" y="4101662"/>
            <a:ext cx="1381013" cy="8494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4A1E748-993E-E81B-6283-33794AEA92D9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F7D63D1-880F-BE91-8CDF-A8574977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48294"/>
              </p:ext>
            </p:extLst>
          </p:nvPr>
        </p:nvGraphicFramePr>
        <p:xfrm>
          <a:off x="3125031" y="5044800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Wilson (2010)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D420DF-9BB5-71C5-8A38-294AD6B58E18}"/>
              </a:ext>
            </a:extLst>
          </p:cNvPr>
          <p:cNvSpPr txBox="1"/>
          <p:nvPr/>
        </p:nvSpPr>
        <p:spPr bwMode="auto">
          <a:xfrm>
            <a:off x="3316556" y="444442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D377A0B-8E48-7CE2-7D97-C5385A77C0F6}"/>
              </a:ext>
            </a:extLst>
          </p:cNvPr>
          <p:cNvGraphicFramePr>
            <a:graphicFrameLocks noGrp="1"/>
          </p:cNvGraphicFramePr>
          <p:nvPr/>
        </p:nvGraphicFramePr>
        <p:xfrm>
          <a:off x="3114249" y="3969831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4A7F019-558E-4CE8-1BA4-E0FC0009F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04567"/>
              </p:ext>
            </p:extLst>
          </p:nvPr>
        </p:nvGraphicFramePr>
        <p:xfrm>
          <a:off x="5771482" y="3968494"/>
          <a:ext cx="39593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>
                          <a:solidFill>
                            <a:schemeClr val="bg1"/>
                          </a:solidFill>
                        </a:rPr>
                        <a:t>POPOLAZIONE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>
                          <a:solidFill>
                            <a:schemeClr val="bg1"/>
                          </a:solidFill>
                        </a:rPr>
                        <a:t>FACTOR</a:t>
                      </a:r>
                      <a:endParaRPr sz="1000" b="0" u="none" strike="noStrik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COSTANT</a:t>
                      </a:r>
                      <a:endParaRPr sz="10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95% CI</a:t>
                      </a:r>
                      <a:endParaRPr sz="10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9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White males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2.835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41.967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1.094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White females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2.637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48.549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0.893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Black males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2.410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58.483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1.624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Black Females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2.802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37.852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2.221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F095D0-2C61-E111-A3E1-92D1761F0191}"/>
              </a:ext>
            </a:extLst>
          </p:cNvPr>
          <p:cNvSpPr txBox="1"/>
          <p:nvPr/>
        </p:nvSpPr>
        <p:spPr bwMode="auto">
          <a:xfrm>
            <a:off x="6081415" y="5367623"/>
            <a:ext cx="3339509" cy="246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1000" dirty="0"/>
              <a:t>Statura= FACTOR x Lunghezza massima + COSTANT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E2C9B8-9667-75EA-9C54-B826A2E8D38D}"/>
              </a:ext>
            </a:extLst>
          </p:cNvPr>
          <p:cNvSpPr txBox="1"/>
          <p:nvPr/>
        </p:nvSpPr>
        <p:spPr bwMode="auto">
          <a:xfrm>
            <a:off x="7208708" y="5613844"/>
            <a:ext cx="1084922" cy="861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Risultato automatico, in accordo con «diagnosi di sesso biologico»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32758A5E-C471-3791-9499-375E03DF8DDC}"/>
              </a:ext>
            </a:extLst>
          </p:cNvPr>
          <p:cNvSpPr/>
          <p:nvPr/>
        </p:nvSpPr>
        <p:spPr bwMode="auto">
          <a:xfrm rot="5400000">
            <a:off x="7662921" y="3299686"/>
            <a:ext cx="183328" cy="395254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4 12">
            <a:extLst>
              <a:ext uri="{FF2B5EF4-FFF2-40B4-BE49-F238E27FC236}">
                <a16:creationId xmlns:a16="http://schemas.microsoft.com/office/drawing/2014/main" id="{15737F9B-876E-FCE5-87B4-8FEC82555881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 flipV="1">
            <a:off x="4801692" y="3968494"/>
            <a:ext cx="2949478" cy="1196789"/>
          </a:xfrm>
          <a:prstGeom prst="bentConnector4">
            <a:avLst>
              <a:gd name="adj1" fmla="val 16440"/>
              <a:gd name="adj2" fmla="val 1191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la 30">
            <a:extLst>
              <a:ext uri="{FF2B5EF4-FFF2-40B4-BE49-F238E27FC236}">
                <a16:creationId xmlns:a16="http://schemas.microsoft.com/office/drawing/2014/main" id="{39ABA707-1BAF-407A-BFC8-C8BEDA835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816990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97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465A592-823A-6373-616E-330F845596E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3C5007A5-5B94-E16F-3327-8461FC427B65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flipV="1">
            <a:off x="1814945" y="4101662"/>
            <a:ext cx="1299304" cy="8537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44F74D1-9D6E-8668-4BBD-010311F9E9EC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C96008E-3969-8711-1C58-15F686A05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39852"/>
              </p:ext>
            </p:extLst>
          </p:nvPr>
        </p:nvGraphicFramePr>
        <p:xfrm>
          <a:off x="3125031" y="5044800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Wilson (2010)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6CDEA4-E0A4-F202-5ACC-7EA60DD23398}"/>
              </a:ext>
            </a:extLst>
          </p:cNvPr>
          <p:cNvSpPr txBox="1"/>
          <p:nvPr/>
        </p:nvSpPr>
        <p:spPr bwMode="auto">
          <a:xfrm>
            <a:off x="3316556" y="444442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864965C-0CCC-F04A-4A5E-D75C28A811D3}"/>
              </a:ext>
            </a:extLst>
          </p:cNvPr>
          <p:cNvGraphicFramePr>
            <a:graphicFrameLocks noGrp="1"/>
          </p:cNvGraphicFramePr>
          <p:nvPr/>
        </p:nvGraphicFramePr>
        <p:xfrm>
          <a:off x="3114249" y="3969831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9A294B4-A0C8-C998-752A-7F85112FD9FB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>
            <a:off x="4793621" y="5386338"/>
            <a:ext cx="8820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FE58D505-0266-057A-02CE-908943BC8CAF}"/>
              </a:ext>
            </a:extLst>
          </p:cNvPr>
          <p:cNvSpPr/>
          <p:nvPr/>
        </p:nvSpPr>
        <p:spPr bwMode="auto">
          <a:xfrm>
            <a:off x="4927441" y="5229669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22" name="CasellaDiTesto 97">
            <a:extLst>
              <a:ext uri="{FF2B5EF4-FFF2-40B4-BE49-F238E27FC236}">
                <a16:creationId xmlns:a16="http://schemas.microsoft.com/office/drawing/2014/main" id="{46B7555A-1817-01B3-191A-9351635A2BFC}"/>
              </a:ext>
            </a:extLst>
          </p:cNvPr>
          <p:cNvSpPr txBox="1"/>
          <p:nvPr/>
        </p:nvSpPr>
        <p:spPr bwMode="auto">
          <a:xfrm>
            <a:off x="5675633" y="4955451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705FB4E-55F5-296D-26DD-3FB570737A93}"/>
              </a:ext>
            </a:extLst>
          </p:cNvPr>
          <p:cNvCxnSpPr>
            <a:cxnSpLocks/>
            <a:stCxn id="24" idx="0"/>
          </p:cNvCxnSpPr>
          <p:nvPr/>
        </p:nvCxnSpPr>
        <p:spPr bwMode="auto">
          <a:xfrm flipV="1">
            <a:off x="6535095" y="5669089"/>
            <a:ext cx="0" cy="35862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AC0E57EE-E41B-8801-269F-626C1BE6B490}"/>
              </a:ext>
            </a:extLst>
          </p:cNvPr>
          <p:cNvSpPr/>
          <p:nvPr/>
        </p:nvSpPr>
        <p:spPr bwMode="auto">
          <a:xfrm>
            <a:off x="5804068" y="6027715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5EF89DF4-E1B0-765C-91E3-7DB4F1764FEF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9305472" y="5386338"/>
            <a:ext cx="1135845" cy="545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C35C8E9-C851-FDE7-C6AE-7CAC653377C4}"/>
              </a:ext>
            </a:extLst>
          </p:cNvPr>
          <p:cNvSpPr txBox="1"/>
          <p:nvPr/>
        </p:nvSpPr>
        <p:spPr bwMode="auto">
          <a:xfrm>
            <a:off x="9809170" y="5115091"/>
            <a:ext cx="1262687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stima della statura: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</p:txBody>
      </p:sp>
      <p:graphicFrame>
        <p:nvGraphicFramePr>
          <p:cNvPr id="30" name="Tabella 29">
            <a:extLst>
              <a:ext uri="{FF2B5EF4-FFF2-40B4-BE49-F238E27FC236}">
                <a16:creationId xmlns:a16="http://schemas.microsoft.com/office/drawing/2014/main" id="{331A0FF5-09EB-54D9-802B-FC2785083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7914"/>
              </p:ext>
            </p:extLst>
          </p:nvPr>
        </p:nvGraphicFramePr>
        <p:xfrm>
          <a:off x="9682783" y="5940808"/>
          <a:ext cx="1515459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459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Campo aperto</a:t>
                      </a:r>
                      <a:endParaRPr lang="it-IT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0AC7FDB-A978-E759-0DDB-E6A7D8140F33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 bwMode="auto">
          <a:xfrm flipH="1" flipV="1">
            <a:off x="10440512" y="6184648"/>
            <a:ext cx="805" cy="17803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B37F02C-E0C4-A5C5-26C8-2E05F50AD57E}"/>
              </a:ext>
            </a:extLst>
          </p:cNvPr>
          <p:cNvSpPr/>
          <p:nvPr/>
        </p:nvSpPr>
        <p:spPr bwMode="auto">
          <a:xfrm>
            <a:off x="9710290" y="6362681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Definire i limiti</a:t>
            </a:r>
          </a:p>
        </p:txBody>
      </p:sp>
      <p:graphicFrame>
        <p:nvGraphicFramePr>
          <p:cNvPr id="3" name="Tabella 30">
            <a:extLst>
              <a:ext uri="{FF2B5EF4-FFF2-40B4-BE49-F238E27FC236}">
                <a16:creationId xmlns:a16="http://schemas.microsoft.com/office/drawing/2014/main" id="{DCBCF7F0-8076-C531-EB67-B2648341D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28010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274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E154C63-6AC7-C00B-2BD3-5F72128F9B6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99314A5-BDC6-82BB-EE4A-000E19CF6EFE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ACA19E5-E143-396A-06DC-133CEFDA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31958"/>
              </p:ext>
            </p:extLst>
          </p:nvPr>
        </p:nvGraphicFramePr>
        <p:xfrm>
          <a:off x="4090836" y="4991749"/>
          <a:ext cx="1676661" cy="2636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961470"/>
                  </a:ext>
                </a:extLst>
              </a:tr>
            </a:tbl>
          </a:graphicData>
        </a:graphic>
      </p:graphicFrame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6997E0E-3963-ABD4-2246-6F9D50C7DDDC}"/>
              </a:ext>
            </a:extLst>
          </p:cNvPr>
          <p:cNvCxnSpPr>
            <a:cxnSpLocks/>
          </p:cNvCxnSpPr>
          <p:nvPr/>
        </p:nvCxnSpPr>
        <p:spPr bwMode="auto">
          <a:xfrm>
            <a:off x="2137658" y="5179000"/>
            <a:ext cx="19531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0201EFF-C037-E828-B99E-2368AAD832AA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 bwMode="auto">
          <a:xfrm>
            <a:off x="5767497" y="5123580"/>
            <a:ext cx="8820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1FBFCCEB-48B5-8958-FA5E-6F9407E8F744}"/>
              </a:ext>
            </a:extLst>
          </p:cNvPr>
          <p:cNvSpPr/>
          <p:nvPr/>
        </p:nvSpPr>
        <p:spPr bwMode="auto">
          <a:xfrm>
            <a:off x="5901317" y="4966911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14" name="CasellaDiTesto 97">
            <a:extLst>
              <a:ext uri="{FF2B5EF4-FFF2-40B4-BE49-F238E27FC236}">
                <a16:creationId xmlns:a16="http://schemas.microsoft.com/office/drawing/2014/main" id="{FF6E895A-58EE-6345-49DD-1F6FAB1B78B3}"/>
              </a:ext>
            </a:extLst>
          </p:cNvPr>
          <p:cNvSpPr txBox="1"/>
          <p:nvPr/>
        </p:nvSpPr>
        <p:spPr bwMode="auto">
          <a:xfrm>
            <a:off x="6649509" y="4692693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A8D5D2-223E-6475-6892-7EB51CC361F8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7508971" y="5364841"/>
            <a:ext cx="0" cy="94665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DCC133C4-4D62-45D8-47DD-A828699D9CF5}"/>
              </a:ext>
            </a:extLst>
          </p:cNvPr>
          <p:cNvSpPr/>
          <p:nvPr/>
        </p:nvSpPr>
        <p:spPr bwMode="auto">
          <a:xfrm>
            <a:off x="6777944" y="6311495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33" name="Connettore 4 32">
            <a:extLst>
              <a:ext uri="{FF2B5EF4-FFF2-40B4-BE49-F238E27FC236}">
                <a16:creationId xmlns:a16="http://schemas.microsoft.com/office/drawing/2014/main" id="{24CCDB5A-2010-CAC3-FA91-A95FA68E669F}"/>
              </a:ext>
            </a:extLst>
          </p:cNvPr>
          <p:cNvCxnSpPr>
            <a:cxnSpLocks/>
          </p:cNvCxnSpPr>
          <p:nvPr/>
        </p:nvCxnSpPr>
        <p:spPr bwMode="auto">
          <a:xfrm>
            <a:off x="10279348" y="5082090"/>
            <a:ext cx="1135845" cy="545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9662852-648A-5DC4-394F-F39A227B0CE5}"/>
              </a:ext>
            </a:extLst>
          </p:cNvPr>
          <p:cNvSpPr txBox="1"/>
          <p:nvPr/>
        </p:nvSpPr>
        <p:spPr bwMode="auto">
          <a:xfrm>
            <a:off x="10783046" y="4810843"/>
            <a:ext cx="1262687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stima della statura: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</p:txBody>
      </p:sp>
      <p:graphicFrame>
        <p:nvGraphicFramePr>
          <p:cNvPr id="35" name="Tabella 34">
            <a:extLst>
              <a:ext uri="{FF2B5EF4-FFF2-40B4-BE49-F238E27FC236}">
                <a16:creationId xmlns:a16="http://schemas.microsoft.com/office/drawing/2014/main" id="{F89DDC85-C015-E6B9-4FA3-732874E48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87992"/>
              </p:ext>
            </p:extLst>
          </p:nvPr>
        </p:nvGraphicFramePr>
        <p:xfrm>
          <a:off x="10656659" y="5636560"/>
          <a:ext cx="1515459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459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Campo aperto</a:t>
                      </a:r>
                      <a:endParaRPr lang="it-IT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546A92F-9C4A-C649-A3B1-E6A12E0DC49E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 bwMode="auto">
          <a:xfrm flipH="1" flipV="1">
            <a:off x="11414388" y="5880400"/>
            <a:ext cx="805" cy="17803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A1F54A8B-C41D-B478-9CD4-E02ECAFC5C21}"/>
              </a:ext>
            </a:extLst>
          </p:cNvPr>
          <p:cNvSpPr/>
          <p:nvPr/>
        </p:nvSpPr>
        <p:spPr bwMode="auto">
          <a:xfrm>
            <a:off x="10684166" y="6058433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Definire i limiti</a:t>
            </a:r>
          </a:p>
        </p:txBody>
      </p:sp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398DEC9E-3D97-2277-3A4A-664D27B91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213896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066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1767DF0-9FF0-0139-5523-4C0A07DD06F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402AA95-F2EF-C3AC-9A3A-FF1252A4CA97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Patologie</a:t>
            </a:r>
            <a:endParaRPr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E3899C-F91F-6CA7-B9F3-51119D74AD25}"/>
              </a:ext>
            </a:extLst>
          </p:cNvPr>
          <p:cNvGrpSpPr/>
          <p:nvPr/>
        </p:nvGrpSpPr>
        <p:grpSpPr>
          <a:xfrm>
            <a:off x="6006575" y="0"/>
            <a:ext cx="6187593" cy="6863922"/>
            <a:chOff x="6006575" y="0"/>
            <a:chExt cx="6187593" cy="6863922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248958C-A325-F2E0-B63F-9A6523762B93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4064835-B679-FA78-D2BD-B72787425BC9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5AAB2128-947D-4D9A-903C-C3784869F9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1EAE3848-B9DF-301E-7420-73771E2F6BEB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B897947-BF9E-38C7-8981-615208AAD00E}"/>
              </a:ext>
            </a:extLst>
          </p:cNvPr>
          <p:cNvGrpSpPr/>
          <p:nvPr/>
        </p:nvGrpSpPr>
        <p:grpSpPr>
          <a:xfrm>
            <a:off x="9415562" y="9778"/>
            <a:ext cx="2490140" cy="6843471"/>
            <a:chOff x="9392555" y="9778"/>
            <a:chExt cx="2490140" cy="6843471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E9ED68C0-CFBF-D11C-0A21-4C277E49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2555" y="9778"/>
              <a:ext cx="2490140" cy="6843471"/>
            </a:xfrm>
            <a:prstGeom prst="rect">
              <a:avLst/>
            </a:prstGeom>
          </p:spPr>
        </p:pic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11CAA7-3F70-B26B-E4C8-025B1ED00278}"/>
                </a:ext>
              </a:extLst>
            </p:cNvPr>
            <p:cNvSpPr/>
            <p:nvPr/>
          </p:nvSpPr>
          <p:spPr>
            <a:xfrm flipH="1">
              <a:off x="10563652" y="5489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9D0EC9CB-6CD3-2D3D-E7A3-DFF8A3482228}"/>
                </a:ext>
              </a:extLst>
            </p:cNvPr>
            <p:cNvSpPr/>
            <p:nvPr/>
          </p:nvSpPr>
          <p:spPr>
            <a:xfrm flipH="1">
              <a:off x="10715207" y="670052"/>
              <a:ext cx="481262" cy="505325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BB597313-1904-789C-F640-1A3B1D914248}"/>
                </a:ext>
              </a:extLst>
            </p:cNvPr>
            <p:cNvCxnSpPr>
              <a:stCxn id="28" idx="1"/>
            </p:cNvCxnSpPr>
            <p:nvPr/>
          </p:nvCxnSpPr>
          <p:spPr>
            <a:xfrm>
              <a:off x="11064122" y="8264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E786A4E-D4AB-EA64-AC93-4BE165600AC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363" y="2307448"/>
              <a:ext cx="413654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BF2E7C8E-E6DC-4E6A-C32F-1E19C9E29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1479" y="929989"/>
              <a:ext cx="215310" cy="13738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EE398F43-11E0-FE0F-14BE-B6F59A3E40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064" y="4781315"/>
              <a:ext cx="426100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1EB9A732-DE04-32D5-38D1-E908553E0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02" y="6203770"/>
              <a:ext cx="1171015" cy="7708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E27ABEE9-7E22-EE9A-AD47-E524B4A3A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72" y="6260448"/>
              <a:ext cx="33384" cy="27160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FFE99766-24AB-F8AB-6A2F-049B56F03D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158" y="6242310"/>
              <a:ext cx="29956" cy="3876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9988842F-F3CB-DA17-5628-AE0897E20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09" y="4809842"/>
              <a:ext cx="182376" cy="142968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A4FC291E-7851-A992-ADD4-C0C86CABDD5A}"/>
                </a:ext>
              </a:extLst>
            </p:cNvPr>
            <p:cNvSpPr txBox="1"/>
            <p:nvPr/>
          </p:nvSpPr>
          <p:spPr bwMode="auto">
            <a:xfrm flipH="1">
              <a:off x="11197322" y="699742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</a:t>
              </a:r>
              <a:endParaRPr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76DC223-ABC1-2C97-54BA-4FD31535895B}"/>
                </a:ext>
              </a:extLst>
            </p:cNvPr>
            <p:cNvSpPr txBox="1"/>
            <p:nvPr/>
          </p:nvSpPr>
          <p:spPr bwMode="auto">
            <a:xfrm flipH="1">
              <a:off x="10460067" y="2027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4</a:t>
              </a:r>
              <a:endParaRPr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6263C630-9C56-C590-0E4A-20BF077B61DC}"/>
                </a:ext>
              </a:extLst>
            </p:cNvPr>
            <p:cNvSpPr txBox="1"/>
            <p:nvPr/>
          </p:nvSpPr>
          <p:spPr bwMode="auto">
            <a:xfrm flipH="1">
              <a:off x="10722801" y="613900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5</a:t>
              </a:r>
              <a:endParaRPr dirty="0"/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39C2FE9E-9047-47BB-04E7-8A22D2B7E521}"/>
                </a:ext>
              </a:extLst>
            </p:cNvPr>
            <p:cNvSpPr txBox="1"/>
            <p:nvPr/>
          </p:nvSpPr>
          <p:spPr bwMode="auto">
            <a:xfrm flipH="1">
              <a:off x="10913517" y="127600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3</a:t>
              </a:r>
              <a:endParaRPr dirty="0"/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2581732-63F5-E59B-0AA1-C1F5828C4E5D}"/>
                </a:ext>
              </a:extLst>
            </p:cNvPr>
            <p:cNvSpPr txBox="1"/>
            <p:nvPr/>
          </p:nvSpPr>
          <p:spPr bwMode="auto">
            <a:xfrm flipH="1">
              <a:off x="10518403" y="122147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2</a:t>
              </a:r>
              <a:endParaRPr dirty="0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DB84770-ECD0-B56C-D44E-8BFEEC0DDD24}"/>
                </a:ext>
              </a:extLst>
            </p:cNvPr>
            <p:cNvSpPr txBox="1"/>
            <p:nvPr/>
          </p:nvSpPr>
          <p:spPr bwMode="auto">
            <a:xfrm flipH="1">
              <a:off x="10543178" y="3239173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6</a:t>
              </a:r>
              <a:endParaRPr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3BFFAEEC-C1F8-EFE0-364B-C26F139BE00E}"/>
                </a:ext>
              </a:extLst>
            </p:cNvPr>
            <p:cNvSpPr txBox="1"/>
            <p:nvPr/>
          </p:nvSpPr>
          <p:spPr bwMode="auto">
            <a:xfrm flipH="1">
              <a:off x="10520811" y="6284595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10</a:t>
              </a:r>
              <a:endParaRPr dirty="0"/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1CF93E41-503E-53F0-5E27-AA02CFAF5217}"/>
                </a:ext>
              </a:extLst>
            </p:cNvPr>
            <p:cNvSpPr txBox="1"/>
            <p:nvPr/>
          </p:nvSpPr>
          <p:spPr bwMode="auto">
            <a:xfrm flipH="1">
              <a:off x="9835775" y="627875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9</a:t>
              </a:r>
              <a:endParaRPr dirty="0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818E6153-51A5-3CC0-41A5-A29D1A32D528}"/>
                </a:ext>
              </a:extLst>
            </p:cNvPr>
            <p:cNvSpPr txBox="1"/>
            <p:nvPr/>
          </p:nvSpPr>
          <p:spPr bwMode="auto">
            <a:xfrm flipH="1">
              <a:off x="10132497" y="6211586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11</a:t>
              </a:r>
              <a:endParaRPr dirty="0"/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9BCDD489-8048-981B-48D4-43CDAE4D6EE2}"/>
                </a:ext>
              </a:extLst>
            </p:cNvPr>
            <p:cNvSpPr txBox="1"/>
            <p:nvPr/>
          </p:nvSpPr>
          <p:spPr bwMode="auto">
            <a:xfrm flipH="1">
              <a:off x="10400360" y="547759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7</a:t>
              </a:r>
              <a:endParaRPr dirty="0"/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A83C7698-1B0B-EE02-DF04-5F172C2E22C5}"/>
                </a:ext>
              </a:extLst>
            </p:cNvPr>
            <p:cNvSpPr txBox="1"/>
            <p:nvPr/>
          </p:nvSpPr>
          <p:spPr bwMode="auto">
            <a:xfrm flipH="1">
              <a:off x="10049674" y="54725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8</a:t>
              </a:r>
              <a:endParaRPr dirty="0"/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D1B45AE1-DD27-E534-B78F-3649EB1D0447}"/>
              </a:ext>
            </a:extLst>
          </p:cNvPr>
          <p:cNvGrpSpPr/>
          <p:nvPr/>
        </p:nvGrpSpPr>
        <p:grpSpPr bwMode="auto">
          <a:xfrm>
            <a:off x="6287795" y="7040"/>
            <a:ext cx="2531356" cy="6858000"/>
            <a:chOff x="7856589" y="-4588"/>
            <a:chExt cx="2531356" cy="6858000"/>
          </a:xfrm>
        </p:grpSpPr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3E8470BB-4929-BD6C-ADBD-B8A56CF2B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sp>
          <p:nvSpPr>
            <p:cNvPr id="50" name="Figura a mano libera 49">
              <a:extLst>
                <a:ext uri="{FF2B5EF4-FFF2-40B4-BE49-F238E27FC236}">
                  <a16:creationId xmlns:a16="http://schemas.microsoft.com/office/drawing/2014/main" id="{AEDFA77D-F601-DD9D-5A59-E5DFAF9E8BE0}"/>
                </a:ext>
              </a:extLst>
            </p:cNvPr>
            <p:cNvSpPr/>
            <p:nvPr/>
          </p:nvSpPr>
          <p:spPr bwMode="auto">
            <a:xfrm>
              <a:off x="8838354" y="5466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 extrusionOk="0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51" name="Figura a mano libera 50">
              <a:extLst>
                <a:ext uri="{FF2B5EF4-FFF2-40B4-BE49-F238E27FC236}">
                  <a16:creationId xmlns:a16="http://schemas.microsoft.com/office/drawing/2014/main" id="{1AA75328-9111-54E4-B0DF-CB0FD9C983F7}"/>
                </a:ext>
              </a:extLst>
            </p:cNvPr>
            <p:cNvSpPr/>
            <p:nvPr/>
          </p:nvSpPr>
          <p:spPr bwMode="auto">
            <a:xfrm>
              <a:off x="8638674" y="667753"/>
              <a:ext cx="481263" cy="505326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 extrusionOk="0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4D274234-34C2-E519-1A84-DB90C7181812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>
              <a:off x="8506326" y="8241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CC8A1320-FF0E-3762-44FB-240DBA6D4BA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6127" y="2305149"/>
              <a:ext cx="413655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972BD1BC-27A4-C0D5-373D-059623AFA6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6718" y="920416"/>
              <a:ext cx="190294" cy="13811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119B9F8-5615-15B2-A6FB-3691659637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04980" y="4779018"/>
              <a:ext cx="426101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115D32E9-EDAE-79E0-66A3-A91023E7F3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9907" y="6166784"/>
              <a:ext cx="1161367" cy="1830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DC2D5A99-C2D9-F4C5-6EEF-C0B06E0EA3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887" y="6349828"/>
              <a:ext cx="0" cy="37582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6952D1D0-0FA6-F25A-BFD6-6F8CD771A4F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21672" y="6178215"/>
              <a:ext cx="81939" cy="47801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FDBC495A-F156-B740-3542-31AFB6D37B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24759" y="4807547"/>
              <a:ext cx="206322" cy="14507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E7D4AB1C-CC47-E84D-C124-08A740B8555A}"/>
                </a:ext>
              </a:extLst>
            </p:cNvPr>
            <p:cNvSpPr txBox="1"/>
            <p:nvPr/>
          </p:nvSpPr>
          <p:spPr bwMode="auto">
            <a:xfrm>
              <a:off x="8328125" y="6974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</a:t>
              </a:r>
              <a:endParaRPr/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7EC9B364-7292-8835-F93E-A89CFFC4D305}"/>
                </a:ext>
              </a:extLst>
            </p:cNvPr>
            <p:cNvSpPr txBox="1"/>
            <p:nvPr/>
          </p:nvSpPr>
          <p:spPr bwMode="auto">
            <a:xfrm>
              <a:off x="9073397" y="200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4</a:t>
              </a:r>
              <a:endParaRPr/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67593011-D5CA-46CA-9A5E-8E557521AED9}"/>
                </a:ext>
              </a:extLst>
            </p:cNvPr>
            <p:cNvSpPr txBox="1"/>
            <p:nvPr/>
          </p:nvSpPr>
          <p:spPr bwMode="auto">
            <a:xfrm>
              <a:off x="8810662" y="611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5</a:t>
              </a:r>
              <a:endParaRPr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E312CD9-E589-4185-5B8F-354B3A7B5116}"/>
                </a:ext>
              </a:extLst>
            </p:cNvPr>
            <p:cNvSpPr txBox="1"/>
            <p:nvPr/>
          </p:nvSpPr>
          <p:spPr bwMode="auto">
            <a:xfrm>
              <a:off x="8619945" y="127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3</a:t>
              </a:r>
              <a:endParaRPr/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2DDCE82E-4DD1-5948-6C04-85A42D27DF20}"/>
                </a:ext>
              </a:extLst>
            </p:cNvPr>
            <p:cNvSpPr txBox="1"/>
            <p:nvPr/>
          </p:nvSpPr>
          <p:spPr bwMode="auto">
            <a:xfrm>
              <a:off x="9015059" y="1219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2</a:t>
              </a:r>
              <a:endParaRPr/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A3AAF862-46E6-D9EA-784E-B685BA0859EA}"/>
                </a:ext>
              </a:extLst>
            </p:cNvPr>
            <p:cNvSpPr txBox="1"/>
            <p:nvPr/>
          </p:nvSpPr>
          <p:spPr bwMode="auto">
            <a:xfrm>
              <a:off x="8990285" y="3236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6</a:t>
              </a:r>
              <a:endParaRPr/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9A91A416-14CA-4B08-2BBD-98FCFD587D82}"/>
                </a:ext>
              </a:extLst>
            </p:cNvPr>
            <p:cNvSpPr txBox="1"/>
            <p:nvPr/>
          </p:nvSpPr>
          <p:spPr bwMode="auto">
            <a:xfrm>
              <a:off x="8685506" y="61418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10</a:t>
              </a:r>
              <a:endParaRPr/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B30724AE-EA79-F49B-0BF5-83C7923445A0}"/>
                </a:ext>
              </a:extLst>
            </p:cNvPr>
            <p:cNvSpPr txBox="1"/>
            <p:nvPr/>
          </p:nvSpPr>
          <p:spPr bwMode="auto">
            <a:xfrm>
              <a:off x="9948327" y="63264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9</a:t>
              </a:r>
              <a:endParaRPr/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1C8EA298-F032-84DB-7188-393BC5743698}"/>
                </a:ext>
              </a:extLst>
            </p:cNvPr>
            <p:cNvSpPr txBox="1"/>
            <p:nvPr/>
          </p:nvSpPr>
          <p:spPr bwMode="auto">
            <a:xfrm>
              <a:off x="9293670" y="62583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11</a:t>
              </a:r>
              <a:endParaRPr/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5411016E-0DA2-207A-36B5-D545F625852B}"/>
                </a:ext>
              </a:extLst>
            </p:cNvPr>
            <p:cNvSpPr txBox="1"/>
            <p:nvPr/>
          </p:nvSpPr>
          <p:spPr bwMode="auto">
            <a:xfrm>
              <a:off x="9133100" y="5475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7</a:t>
              </a:r>
              <a:endParaRPr/>
            </a:p>
          </p:txBody>
        </p: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684F4F44-A01E-5FB8-70DF-89E32DB442B4}"/>
                </a:ext>
              </a:extLst>
            </p:cNvPr>
            <p:cNvSpPr txBox="1"/>
            <p:nvPr/>
          </p:nvSpPr>
          <p:spPr bwMode="auto">
            <a:xfrm>
              <a:off x="9483781" y="5470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8</a:t>
              </a:r>
              <a:endParaRPr/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D0757E8-1830-DBF0-ADCB-22439342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37</a:t>
            </a:fld>
            <a:endParaRPr lang="it-IT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6A62AF1-2489-4417-F8F3-4B2D318E2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92415"/>
              </p:ext>
            </p:extLst>
          </p:nvPr>
        </p:nvGraphicFramePr>
        <p:xfrm>
          <a:off x="180608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r>
                        <a:rPr lang="it-IT" sz="1000" dirty="0"/>
                        <a:t>+aggiungi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060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/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Patologie</a:t>
            </a:r>
            <a:endParaRPr dirty="0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93D43A62-A6CB-8FED-29FF-6E6D2222C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31044"/>
              </p:ext>
            </p:extLst>
          </p:nvPr>
        </p:nvGraphicFramePr>
        <p:xfrm>
          <a:off x="180608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+aggiungi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ella 78">
            <a:extLst>
              <a:ext uri="{FF2B5EF4-FFF2-40B4-BE49-F238E27FC236}">
                <a16:creationId xmlns:a16="http://schemas.microsoft.com/office/drawing/2014/main" id="{3153A46A-E79C-2188-1348-EE801323B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44805"/>
              </p:ext>
            </p:extLst>
          </p:nvPr>
        </p:nvGraphicFramePr>
        <p:xfrm>
          <a:off x="1082202" y="3607065"/>
          <a:ext cx="1803186" cy="2915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3186">
                  <a:extLst>
                    <a:ext uri="{9D8B030D-6E8A-4147-A177-3AD203B41FA5}">
                      <a16:colId xmlns:a16="http://schemas.microsoft.com/office/drawing/2014/main" val="1984276664"/>
                    </a:ext>
                  </a:extLst>
                </a:gridCol>
              </a:tblGrid>
              <a:tr h="2915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dirty="0"/>
                        <a:t>###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098730"/>
                  </a:ext>
                </a:extLst>
              </a:tr>
            </a:tbl>
          </a:graphicData>
        </a:graphic>
      </p:graphicFrame>
      <p:graphicFrame>
        <p:nvGraphicFramePr>
          <p:cNvPr id="123" name="Tabella 122">
            <a:extLst>
              <a:ext uri="{FF2B5EF4-FFF2-40B4-BE49-F238E27FC236}">
                <a16:creationId xmlns:a16="http://schemas.microsoft.com/office/drawing/2014/main" id="{968AD3E6-FBC3-B22D-6442-1688114AD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35488"/>
              </p:ext>
            </p:extLst>
          </p:nvPr>
        </p:nvGraphicFramePr>
        <p:xfrm>
          <a:off x="3277688" y="4117182"/>
          <a:ext cx="1791168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604767545"/>
                    </a:ext>
                  </a:extLst>
                </a:gridCol>
              </a:tblGrid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419252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2443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94218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8426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5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30065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</a:t>
                      </a:r>
                      <a:endParaRPr sz="100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18390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7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45428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8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05663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9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06514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10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748959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711278"/>
                  </a:ext>
                </a:extLst>
              </a:tr>
            </a:tbl>
          </a:graphicData>
        </a:graphic>
      </p:graphicFrame>
      <p:sp>
        <p:nvSpPr>
          <p:cNvPr id="16" name="CasellaDiTesto 24">
            <a:extLst>
              <a:ext uri="{FF2B5EF4-FFF2-40B4-BE49-F238E27FC236}">
                <a16:creationId xmlns:a16="http://schemas.microsoft.com/office/drawing/2014/main" id="{F6FA48A5-1B0F-902B-8B8F-009205A2D6E1}"/>
              </a:ext>
            </a:extLst>
          </p:cNvPr>
          <p:cNvSpPr txBox="1"/>
          <p:nvPr/>
        </p:nvSpPr>
        <p:spPr bwMode="auto">
          <a:xfrm>
            <a:off x="3389570" y="3551167"/>
            <a:ext cx="156740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indicare settore </a:t>
            </a:r>
            <a:endParaRPr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(scelta multipla)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39" name="Connettore 2 25">
            <a:extLst>
              <a:ext uri="{FF2B5EF4-FFF2-40B4-BE49-F238E27FC236}">
                <a16:creationId xmlns:a16="http://schemas.microsoft.com/office/drawing/2014/main" id="{ECE4D9CB-8E18-3BC0-DEF8-01C41E34E7CE}"/>
              </a:ext>
            </a:extLst>
          </p:cNvPr>
          <p:cNvCxnSpPr>
            <a:cxnSpLocks/>
            <a:stCxn id="13" idx="2"/>
            <a:endCxn id="79" idx="0"/>
          </p:cNvCxnSpPr>
          <p:nvPr/>
        </p:nvCxnSpPr>
        <p:spPr bwMode="auto">
          <a:xfrm>
            <a:off x="1983795" y="1971164"/>
            <a:ext cx="0" cy="1635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24">
            <a:extLst>
              <a:ext uri="{FF2B5EF4-FFF2-40B4-BE49-F238E27FC236}">
                <a16:creationId xmlns:a16="http://schemas.microsoft.com/office/drawing/2014/main" id="{E3D908F2-40F5-738B-1A46-288170C9CCE4}"/>
              </a:ext>
            </a:extLst>
          </p:cNvPr>
          <p:cNvSpPr txBox="1"/>
          <p:nvPr/>
        </p:nvSpPr>
        <p:spPr bwMode="auto">
          <a:xfrm>
            <a:off x="1199251" y="2415878"/>
            <a:ext cx="1567404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Generazione di un progressivo alfanumerico per ogni Segno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Es: PFe1 (Patologia Femore 1)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9FBCAF36-0A4C-FAE4-B7CE-E032564D2BAE}"/>
              </a:ext>
            </a:extLst>
          </p:cNvPr>
          <p:cNvSpPr/>
          <p:nvPr/>
        </p:nvSpPr>
        <p:spPr bwMode="auto">
          <a:xfrm>
            <a:off x="1675767" y="2052488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76EA002-FD53-6458-E3EE-5DACB254B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27210"/>
              </p:ext>
            </p:extLst>
          </p:nvPr>
        </p:nvGraphicFramePr>
        <p:xfrm>
          <a:off x="3265669" y="3007794"/>
          <a:ext cx="1791168" cy="4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zona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1709D93-AC10-42BB-1306-EF8B4FDFB6A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7E696DB-5202-E31D-C147-B3A67A1175CA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Patologie</a:t>
            </a:r>
            <a:endParaRPr dirty="0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DE40452-091C-89D0-5981-BFD2DE2D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14983"/>
              </p:ext>
            </p:extLst>
          </p:nvPr>
        </p:nvGraphicFramePr>
        <p:xfrm>
          <a:off x="180608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+aggiungi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ella 78">
            <a:extLst>
              <a:ext uri="{FF2B5EF4-FFF2-40B4-BE49-F238E27FC236}">
                <a16:creationId xmlns:a16="http://schemas.microsoft.com/office/drawing/2014/main" id="{D0B0138B-2173-21C3-AAB7-C94D05CA5FAF}"/>
              </a:ext>
            </a:extLst>
          </p:cNvPr>
          <p:cNvGraphicFramePr>
            <a:graphicFrameLocks noGrp="1"/>
          </p:cNvGraphicFramePr>
          <p:nvPr/>
        </p:nvGraphicFramePr>
        <p:xfrm>
          <a:off x="1082202" y="3607065"/>
          <a:ext cx="1803186" cy="2915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3186">
                  <a:extLst>
                    <a:ext uri="{9D8B030D-6E8A-4147-A177-3AD203B41FA5}">
                      <a16:colId xmlns:a16="http://schemas.microsoft.com/office/drawing/2014/main" val="1984276664"/>
                    </a:ext>
                  </a:extLst>
                </a:gridCol>
              </a:tblGrid>
              <a:tr h="2915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dirty="0"/>
                        <a:t>###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09873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DB9F770-B7C5-2E91-7654-5AA4A7E5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49024"/>
              </p:ext>
            </p:extLst>
          </p:nvPr>
        </p:nvGraphicFramePr>
        <p:xfrm>
          <a:off x="6160586" y="1344013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" name="CasellaDiTesto 100">
            <a:extLst>
              <a:ext uri="{FF2B5EF4-FFF2-40B4-BE49-F238E27FC236}">
                <a16:creationId xmlns:a16="http://schemas.microsoft.com/office/drawing/2014/main" id="{8232878C-2FCB-55BD-70C0-A7B409B466B9}"/>
              </a:ext>
            </a:extLst>
          </p:cNvPr>
          <p:cNvSpPr txBox="1"/>
          <p:nvPr/>
        </p:nvSpPr>
        <p:spPr bwMode="auto">
          <a:xfrm>
            <a:off x="5965338" y="284039"/>
            <a:ext cx="2427435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 e con</a:t>
            </a: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possibilità di selezione multipla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1" name="CasellaDiTesto 97">
            <a:extLst>
              <a:ext uri="{FF2B5EF4-FFF2-40B4-BE49-F238E27FC236}">
                <a16:creationId xmlns:a16="http://schemas.microsoft.com/office/drawing/2014/main" id="{F129B16D-3915-801D-6760-28D2D991E3B6}"/>
              </a:ext>
            </a:extLst>
          </p:cNvPr>
          <p:cNvSpPr txBox="1"/>
          <p:nvPr/>
        </p:nvSpPr>
        <p:spPr bwMode="auto">
          <a:xfrm>
            <a:off x="8486600" y="3681487"/>
            <a:ext cx="1502706" cy="553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</a:t>
            </a:r>
          </a:p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(nelle slides successive: 41-55)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C2195350-1FDA-BF26-9F19-58D043E2FD88}"/>
              </a:ext>
            </a:extLst>
          </p:cNvPr>
          <p:cNvSpPr/>
          <p:nvPr/>
        </p:nvSpPr>
        <p:spPr bwMode="auto">
          <a:xfrm rot="10800000">
            <a:off x="8168589" y="1338466"/>
            <a:ext cx="318011" cy="538447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48C58ABF-745D-5D54-9A90-1B99ED3ED21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 bwMode="auto">
          <a:xfrm>
            <a:off x="7179056" y="838037"/>
            <a:ext cx="0" cy="505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ella 122">
            <a:extLst>
              <a:ext uri="{FF2B5EF4-FFF2-40B4-BE49-F238E27FC236}">
                <a16:creationId xmlns:a16="http://schemas.microsoft.com/office/drawing/2014/main" id="{7E08073A-5606-063F-B475-F54050202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21844"/>
              </p:ext>
            </p:extLst>
          </p:nvPr>
        </p:nvGraphicFramePr>
        <p:xfrm>
          <a:off x="3954622" y="2210034"/>
          <a:ext cx="1791168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604767545"/>
                    </a:ext>
                  </a:extLst>
                </a:gridCol>
              </a:tblGrid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419252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2443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3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94218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8426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5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30065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</a:t>
                      </a:r>
                      <a:endParaRPr sz="100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18390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7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45428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8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05663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9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06514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10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748959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711278"/>
                  </a:ext>
                </a:extLst>
              </a:tr>
            </a:tbl>
          </a:graphicData>
        </a:graphic>
      </p:graphicFrame>
      <p:sp>
        <p:nvSpPr>
          <p:cNvPr id="16" name="CasellaDiTesto 24">
            <a:extLst>
              <a:ext uri="{FF2B5EF4-FFF2-40B4-BE49-F238E27FC236}">
                <a16:creationId xmlns:a16="http://schemas.microsoft.com/office/drawing/2014/main" id="{A9D0FE73-FFE5-381F-AE55-C85764D1D70C}"/>
              </a:ext>
            </a:extLst>
          </p:cNvPr>
          <p:cNvSpPr txBox="1"/>
          <p:nvPr/>
        </p:nvSpPr>
        <p:spPr bwMode="auto">
          <a:xfrm>
            <a:off x="4066504" y="1644019"/>
            <a:ext cx="156740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indicare settore </a:t>
            </a:r>
            <a:endParaRPr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(scelta multipla)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39" name="Connettore 2 25">
            <a:extLst>
              <a:ext uri="{FF2B5EF4-FFF2-40B4-BE49-F238E27FC236}">
                <a16:creationId xmlns:a16="http://schemas.microsoft.com/office/drawing/2014/main" id="{E4FDB0D3-37ED-1717-3C06-0067B74A1BD3}"/>
              </a:ext>
            </a:extLst>
          </p:cNvPr>
          <p:cNvCxnSpPr>
            <a:cxnSpLocks/>
            <a:stCxn id="13" idx="2"/>
            <a:endCxn id="79" idx="0"/>
          </p:cNvCxnSpPr>
          <p:nvPr/>
        </p:nvCxnSpPr>
        <p:spPr bwMode="auto">
          <a:xfrm>
            <a:off x="1983795" y="1971164"/>
            <a:ext cx="0" cy="1635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24">
            <a:extLst>
              <a:ext uri="{FF2B5EF4-FFF2-40B4-BE49-F238E27FC236}">
                <a16:creationId xmlns:a16="http://schemas.microsoft.com/office/drawing/2014/main" id="{9C0E4C92-CA37-8862-AE5D-53956A15BCBE}"/>
              </a:ext>
            </a:extLst>
          </p:cNvPr>
          <p:cNvSpPr txBox="1"/>
          <p:nvPr/>
        </p:nvSpPr>
        <p:spPr bwMode="auto">
          <a:xfrm>
            <a:off x="1199251" y="2415878"/>
            <a:ext cx="1567404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Generazione di un progressivo alfanumerico per ogni Segno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Es: PFe1 (Patologia Femore 1)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82A61CF4-E698-12A5-4FC6-EEAAE51D8BA9}"/>
              </a:ext>
            </a:extLst>
          </p:cNvPr>
          <p:cNvSpPr/>
          <p:nvPr/>
        </p:nvSpPr>
        <p:spPr bwMode="auto">
          <a:xfrm>
            <a:off x="1675767" y="2052488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2" name="CasellaDiTesto 97">
            <a:extLst>
              <a:ext uri="{FF2B5EF4-FFF2-40B4-BE49-F238E27FC236}">
                <a16:creationId xmlns:a16="http://schemas.microsoft.com/office/drawing/2014/main" id="{179E084D-BBFA-B51A-03BB-0752237DD781}"/>
              </a:ext>
            </a:extLst>
          </p:cNvPr>
          <p:cNvSpPr txBox="1"/>
          <p:nvPr/>
        </p:nvSpPr>
        <p:spPr bwMode="auto">
          <a:xfrm>
            <a:off x="3835889" y="2512115"/>
            <a:ext cx="114910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200" dirty="0">
                <a:highlight>
                  <a:srgbClr val="00FF00"/>
                </a:highlight>
              </a:rPr>
              <a:t>Esempio: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CE9D481-1DB3-4012-C9C2-CAD8E07E6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02971"/>
              </p:ext>
            </p:extLst>
          </p:nvPr>
        </p:nvGraphicFramePr>
        <p:xfrm>
          <a:off x="3942603" y="1100646"/>
          <a:ext cx="1791168" cy="4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zona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16450D7-8C4B-61E1-EF0D-6C6747AAA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98734"/>
              </p:ext>
            </p:extLst>
          </p:nvPr>
        </p:nvGraphicFramePr>
        <p:xfrm>
          <a:off x="6160586" y="862826"/>
          <a:ext cx="2036940" cy="34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940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3411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segno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3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1E6A6AA-440A-1A16-84F4-4998D02F8C6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4" name="Connettore 4 83">
            <a:extLst>
              <a:ext uri="{FF2B5EF4-FFF2-40B4-BE49-F238E27FC236}">
                <a16:creationId xmlns:a16="http://schemas.microsoft.com/office/drawing/2014/main" id="{75AECF22-B5B0-3CDC-4ABB-BB2AE951EFE7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1979403" y="2010943"/>
            <a:ext cx="977583" cy="9457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D2002FF3-48F8-5549-F6DE-EC84ECA861AD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D29AA27A-8485-B113-91F9-C6671871B854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4E85E4A3-1D68-746B-128D-7AC1E975317C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1F9E738C-BB2C-BC8F-34F8-C27B5B9DEB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A354914F-7A94-3D92-3B61-DDB4928D41D3}"/>
                </a:ext>
              </a:extLst>
            </p:cNvPr>
            <p:cNvCxnSpPr>
              <a:cxnSpLocks/>
              <a:stCxn id="35" idx="3"/>
              <a:endCxn id="3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3A68E23-48B1-7867-8F43-71E50D4986A9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39" name="Immagine 38">
              <a:extLst>
                <a:ext uri="{FF2B5EF4-FFF2-40B4-BE49-F238E27FC236}">
                  <a16:creationId xmlns:a16="http://schemas.microsoft.com/office/drawing/2014/main" id="{75DC5878-752A-59F0-7CFE-CCC0CA566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43" name="Figura a mano libera 42">
              <a:extLst>
                <a:ext uri="{FF2B5EF4-FFF2-40B4-BE49-F238E27FC236}">
                  <a16:creationId xmlns:a16="http://schemas.microsoft.com/office/drawing/2014/main" id="{A86FBB70-241D-1F32-4E68-9F6FD4052FD2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44" name="Figura a mano libera 43">
              <a:extLst>
                <a:ext uri="{FF2B5EF4-FFF2-40B4-BE49-F238E27FC236}">
                  <a16:creationId xmlns:a16="http://schemas.microsoft.com/office/drawing/2014/main" id="{985E9030-1D4E-07F2-4574-8ED7AC4F6EFC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47" name="Figura a mano libera 46">
              <a:extLst>
                <a:ext uri="{FF2B5EF4-FFF2-40B4-BE49-F238E27FC236}">
                  <a16:creationId xmlns:a16="http://schemas.microsoft.com/office/drawing/2014/main" id="{386C98B4-0DEA-67F0-A8B9-5B0BC0C74AE5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48" name="Figura a mano libera 47">
              <a:extLst>
                <a:ext uri="{FF2B5EF4-FFF2-40B4-BE49-F238E27FC236}">
                  <a16:creationId xmlns:a16="http://schemas.microsoft.com/office/drawing/2014/main" id="{86CB68FB-286F-CB67-FA86-F5AC8AC5A80C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A56D3AE0-607A-987F-2D29-F3CB257D7BAD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753BA294-59BB-9577-8BA0-684B91DDA579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2DEC3DFB-8BCF-F81B-B13E-4925E58B6A48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D5A59FFE-8513-85DB-EA93-4EE1F7237310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BC402BF0-36CC-5776-1FA0-3A8301703236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121379E0-B81F-3899-4718-6D883E18FF82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81A2D14F-2172-5959-494E-8EFF2FCA4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62" name="Figura a mano libera 61">
              <a:extLst>
                <a:ext uri="{FF2B5EF4-FFF2-40B4-BE49-F238E27FC236}">
                  <a16:creationId xmlns:a16="http://schemas.microsoft.com/office/drawing/2014/main" id="{54054B2C-3606-CF67-FC6B-B9D2689E432D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>
              <a:extLst>
                <a:ext uri="{FF2B5EF4-FFF2-40B4-BE49-F238E27FC236}">
                  <a16:creationId xmlns:a16="http://schemas.microsoft.com/office/drawing/2014/main" id="{0DD14FFE-A31F-F237-CBD2-A6852D7AF1C5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Figura a mano libera 65">
              <a:extLst>
                <a:ext uri="{FF2B5EF4-FFF2-40B4-BE49-F238E27FC236}">
                  <a16:creationId xmlns:a16="http://schemas.microsoft.com/office/drawing/2014/main" id="{49037262-9490-474A-6A70-3593109F4BE3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Figura a mano libera 66">
              <a:extLst>
                <a:ext uri="{FF2B5EF4-FFF2-40B4-BE49-F238E27FC236}">
                  <a16:creationId xmlns:a16="http://schemas.microsoft.com/office/drawing/2014/main" id="{CE36C152-53AB-CDA6-A691-0E78ECA5DDFD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120973E1-A538-E7ED-D780-22F1B682BDED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A69DFA60-DB1B-2D58-663A-FEFEF2C0E061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BDF6023-5F2D-4F3B-92F7-3D796137BB9C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E48EF758-8BFC-4AE8-B73D-77EF666D8511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55D6B5EE-0ABA-277D-EA24-6929B46B35C4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graphicFrame>
        <p:nvGraphicFramePr>
          <p:cNvPr id="81" name="Tabella 80">
            <a:extLst>
              <a:ext uri="{FF2B5EF4-FFF2-40B4-BE49-F238E27FC236}">
                <a16:creationId xmlns:a16="http://schemas.microsoft.com/office/drawing/2014/main" id="{9329191B-C7D7-E4A6-D655-D89AFE1C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58587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82" name="Rettangolo 81">
            <a:extLst>
              <a:ext uri="{FF2B5EF4-FFF2-40B4-BE49-F238E27FC236}">
                <a16:creationId xmlns:a16="http://schemas.microsoft.com/office/drawing/2014/main" id="{A68E851E-03B5-E0EA-B520-5734D6D39FCC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aphicFrame>
        <p:nvGraphicFramePr>
          <p:cNvPr id="91" name="Tabella 90">
            <a:extLst>
              <a:ext uri="{FF2B5EF4-FFF2-40B4-BE49-F238E27FC236}">
                <a16:creationId xmlns:a16="http://schemas.microsoft.com/office/drawing/2014/main" id="{57B7F993-E9BD-C43C-736D-AC263CA41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158"/>
              </p:ext>
            </p:extLst>
          </p:nvPr>
        </p:nvGraphicFramePr>
        <p:xfrm>
          <a:off x="5265428" y="3829727"/>
          <a:ext cx="90447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77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Commenti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it-IT" sz="1000" b="0" dirty="0"/>
                        <a:t>Campo aperto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60629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0014541-4923-D68E-181F-50F2F36ED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50254"/>
              </p:ext>
            </p:extLst>
          </p:nvPr>
        </p:nvGraphicFramePr>
        <p:xfrm>
          <a:off x="2192488" y="2956741"/>
          <a:ext cx="1528997" cy="1943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800307789"/>
                    </a:ext>
                  </a:extLst>
                </a:gridCol>
              </a:tblGrid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Assente per immaturità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3304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</a:rPr>
                        <a:t>Assente per tafonomia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5435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/>
                          <a:cs typeface="Arial"/>
                        </a:rPr>
                        <a:t>Assente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9599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/>
                          <a:cs typeface="Arial"/>
                        </a:rPr>
                        <a:t>Presente ma fusione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25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non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6406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/>
                          <a:cs typeface="Arial"/>
                        </a:rPr>
                        <a:t>Presente in fusione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08118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/>
                          <a:cs typeface="Arial"/>
                        </a:rPr>
                        <a:t>Presente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17145"/>
                  </a:ext>
                </a:extLst>
              </a:tr>
            </a:tbl>
          </a:graphicData>
        </a:graphic>
      </p:graphicFrame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EBA5C5E2-A77F-85EE-E8E6-E1C26B35F2AE}"/>
              </a:ext>
            </a:extLst>
          </p:cNvPr>
          <p:cNvSpPr txBox="1"/>
          <p:nvPr/>
        </p:nvSpPr>
        <p:spPr bwMode="auto">
          <a:xfrm>
            <a:off x="0" y="3708"/>
            <a:ext cx="628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Centri di ossificazione: presenza/assenza, fusione </a:t>
            </a:r>
            <a:endParaRPr dirty="0"/>
          </a:p>
          <a:p>
            <a:pPr algn="ctr">
              <a:defRPr/>
            </a:pPr>
            <a:r>
              <a:rPr lang="it-IT" b="1" dirty="0"/>
              <a:t>lunghezza diafisi</a:t>
            </a:r>
            <a:endParaRPr dirty="0"/>
          </a:p>
        </p:txBody>
      </p:sp>
      <p:graphicFrame>
        <p:nvGraphicFramePr>
          <p:cNvPr id="113" name="Tabella 112">
            <a:extLst>
              <a:ext uri="{FF2B5EF4-FFF2-40B4-BE49-F238E27FC236}">
                <a16:creationId xmlns:a16="http://schemas.microsoft.com/office/drawing/2014/main" id="{38519853-608B-8B6A-6CDA-C7DBDFBF4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92159"/>
              </p:ext>
            </p:extLst>
          </p:nvPr>
        </p:nvGraphicFramePr>
        <p:xfrm>
          <a:off x="2184201" y="1889023"/>
          <a:ext cx="152899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300795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Stato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00969"/>
                  </a:ext>
                </a:extLst>
              </a:tr>
            </a:tbl>
          </a:graphicData>
        </a:graphic>
      </p:graphicFrame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892F51B6-5274-A303-4041-BCD5E1002225}"/>
              </a:ext>
            </a:extLst>
          </p:cNvPr>
          <p:cNvSpPr txBox="1"/>
          <p:nvPr/>
        </p:nvSpPr>
        <p:spPr bwMode="auto">
          <a:xfrm>
            <a:off x="2315663" y="2375525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19" name="Connettore 2 25">
            <a:extLst>
              <a:ext uri="{FF2B5EF4-FFF2-40B4-BE49-F238E27FC236}">
                <a16:creationId xmlns:a16="http://schemas.microsoft.com/office/drawing/2014/main" id="{535AE034-0E33-5612-A134-111C76D85D03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721485" y="3928558"/>
            <a:ext cx="1573619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864D0A80-ED7D-85D8-0011-A269B58F917D}"/>
              </a:ext>
            </a:extLst>
          </p:cNvPr>
          <p:cNvSpPr txBox="1"/>
          <p:nvPr/>
        </p:nvSpPr>
        <p:spPr bwMode="auto">
          <a:xfrm>
            <a:off x="4055431" y="3651559"/>
            <a:ext cx="786423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tutte le opzioni evidenziate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3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BF6EB97-D4A9-E228-F13D-20BF217EABB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5D6A702-4E21-F465-5F24-C4B39ECA4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14732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CF3F5611-F455-050C-C45F-9D3C92CA7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0690"/>
              </p:ext>
            </p:extLst>
          </p:nvPr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3D887075-64B1-FBE0-08CE-066596DF57C6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FCB7040-FBE6-545F-6910-F0F4310FBA67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45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4D2ACD2-1314-2A62-4419-9E635D32EBD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923477-E2D5-BD80-B651-F3D6FD14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8946"/>
            <a:ext cx="2743200" cy="365125"/>
          </a:xfrm>
        </p:spPr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41</a:t>
            </a:fld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8CB9ADDA-CA84-84FA-B942-7495BA732F50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97E3FCE7-6243-C2F9-4A61-39F50055A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67216"/>
              </p:ext>
            </p:extLst>
          </p:nvPr>
        </p:nvGraphicFramePr>
        <p:xfrm>
          <a:off x="6281589" y="1943091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92E30A8-C854-DD13-E64E-7EE2FC4C5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52440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Porosità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4AE6054E-5AE0-2313-6981-6899D3A46038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F487B8-7044-8246-809B-B4A55A1F8180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364FB00-C081-A557-4FEB-25D5A2D86D6C}"/>
              </a:ext>
            </a:extLst>
          </p:cNvPr>
          <p:cNvCxnSpPr>
            <a:cxnSpLocks/>
          </p:cNvCxnSpPr>
          <p:nvPr/>
        </p:nvCxnSpPr>
        <p:spPr bwMode="auto">
          <a:xfrm>
            <a:off x="5411632" y="2054253"/>
            <a:ext cx="878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6E0FEEB4-4407-C978-8134-367C2193A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9039"/>
              </p:ext>
            </p:extLst>
          </p:nvPr>
        </p:nvGraphicFramePr>
        <p:xfrm>
          <a:off x="6289893" y="2186931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02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B12F086-A21B-8B5E-E5B0-BD15F67D037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00FC06-BED5-4808-5BE2-275162F1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8946"/>
            <a:ext cx="2743200" cy="365125"/>
          </a:xfrm>
        </p:spPr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42</a:t>
            </a:fld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C1BB9F3-81AA-5DF8-89AC-30F8C9977236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CC07E1E-2D83-8106-836D-55CF9E1A2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33354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D3E7E150-E7D4-897F-1CB4-B60D8D2F3C63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DB20A5-63CC-0ACA-5755-C8310C009936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3F961DF5-87E3-A413-6093-80EC4CF9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8614"/>
              </p:ext>
            </p:extLst>
          </p:nvPr>
        </p:nvGraphicFramePr>
        <p:xfrm>
          <a:off x="6281589" y="2233547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B6A965C-6000-93BF-8F52-76B33C11F29A}"/>
              </a:ext>
            </a:extLst>
          </p:cNvPr>
          <p:cNvCxnSpPr>
            <a:cxnSpLocks/>
          </p:cNvCxnSpPr>
          <p:nvPr/>
        </p:nvCxnSpPr>
        <p:spPr bwMode="auto">
          <a:xfrm>
            <a:off x="5411632" y="2344709"/>
            <a:ext cx="878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8386391-A1F8-4BA0-41D3-6DB6DDBBB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08258"/>
              </p:ext>
            </p:extLst>
          </p:nvPr>
        </p:nvGraphicFramePr>
        <p:xfrm>
          <a:off x="6289893" y="2477387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9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59D7198-C6B8-E66B-4C6A-2A6EB6325EC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39A1DB1-76BD-C0AB-8B12-172E4084D616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5411632" y="2710469"/>
            <a:ext cx="4526761" cy="18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64820D-3346-8AE8-80CA-18E82167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8946"/>
            <a:ext cx="2743200" cy="365125"/>
          </a:xfrm>
        </p:spPr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43</a:t>
            </a:fld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27CECD5-B2A7-A050-FB22-339036717318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B9C2934-6A49-D4CA-BE43-B47E801BF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7929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507F00C6-5E5E-0B7F-E4BD-57ACE2365558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623D06-8266-6A3C-03CA-EE35612F8DEA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E1610A4-8967-7FF9-0F36-17047BA92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22811"/>
              </p:ext>
            </p:extLst>
          </p:nvPr>
        </p:nvGraphicFramePr>
        <p:xfrm>
          <a:off x="9938393" y="2606936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48A9635-5E7B-70CC-FA06-A3C4F1B58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63361"/>
              </p:ext>
            </p:extLst>
          </p:nvPr>
        </p:nvGraphicFramePr>
        <p:xfrm>
          <a:off x="9946697" y="2850776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9986E6C-6924-328B-7B13-4BF17C66E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74273"/>
              </p:ext>
            </p:extLst>
          </p:nvPr>
        </p:nvGraphicFramePr>
        <p:xfrm>
          <a:off x="6289893" y="2606936"/>
          <a:ext cx="321873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10">
                  <a:extLst>
                    <a:ext uri="{9D8B030D-6E8A-4147-A177-3AD203B41FA5}">
                      <a16:colId xmlns:a16="http://schemas.microsoft.com/office/drawing/2014/main" val="4015217613"/>
                    </a:ext>
                  </a:extLst>
                </a:gridCol>
                <a:gridCol w="1072910">
                  <a:extLst>
                    <a:ext uri="{9D8B030D-6E8A-4147-A177-3AD203B41FA5}">
                      <a16:colId xmlns:a16="http://schemas.microsoft.com/office/drawing/2014/main" val="3503965885"/>
                    </a:ext>
                  </a:extLst>
                </a:gridCol>
                <a:gridCol w="1072910">
                  <a:extLst>
                    <a:ext uri="{9D8B030D-6E8A-4147-A177-3AD203B41FA5}">
                      <a16:colId xmlns:a16="http://schemas.microsoft.com/office/drawing/2014/main" val="1219350461"/>
                    </a:ext>
                  </a:extLst>
                </a:gridCol>
              </a:tblGrid>
              <a:tr h="186807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Rinaldo 2019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54368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Scoring </a:t>
                      </a:r>
                      <a:r>
                        <a:rPr lang="it-IT" sz="1000" b="0" u="none" strike="noStrike" dirty="0" err="1">
                          <a:solidFill>
                            <a:schemeClr val="bg1"/>
                          </a:solidFill>
                        </a:rPr>
                        <a:t>Severity</a:t>
                      </a:r>
                      <a:endParaRPr sz="10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Scoring </a:t>
                      </a:r>
                      <a:r>
                        <a:rPr lang="it-IT" sz="1000" b="0" u="none" strike="noStrike" dirty="0" err="1">
                          <a:solidFill>
                            <a:schemeClr val="bg1"/>
                          </a:solidFill>
                        </a:rPr>
                        <a:t>Healing</a:t>
                      </a:r>
                      <a:endParaRPr sz="10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Scoring </a:t>
                      </a:r>
                    </a:p>
                    <a:p>
                      <a:pPr algn="ctr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bg1"/>
                          </a:solidFill>
                        </a:rPr>
                        <a:t>Extent</a:t>
                      </a: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 of Area</a:t>
                      </a:r>
                      <a:endParaRPr sz="10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67137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041591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30073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737408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766952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983289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7F512A2-A28A-1B60-849B-5066C1D26A2C}"/>
              </a:ext>
            </a:extLst>
          </p:cNvPr>
          <p:cNvSpPr txBox="1"/>
          <p:nvPr/>
        </p:nvSpPr>
        <p:spPr bwMode="auto">
          <a:xfrm>
            <a:off x="5852183" y="4970011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AA5E3F6-B4AC-E57D-CF0B-EB3890963D73}"/>
              </a:ext>
            </a:extLst>
          </p:cNvPr>
          <p:cNvCxnSpPr/>
          <p:nvPr/>
        </p:nvCxnSpPr>
        <p:spPr>
          <a:xfrm flipH="1" flipV="1">
            <a:off x="6945983" y="4506797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B77AFC-AFDF-BC8C-70A3-B1F87F0201C3}"/>
              </a:ext>
            </a:extLst>
          </p:cNvPr>
          <p:cNvSpPr txBox="1"/>
          <p:nvPr/>
        </p:nvSpPr>
        <p:spPr bwMode="auto">
          <a:xfrm>
            <a:off x="7234781" y="4954300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BDB828D-A53B-E501-60A1-5EA5D69DB53F}"/>
              </a:ext>
            </a:extLst>
          </p:cNvPr>
          <p:cNvCxnSpPr>
            <a:cxnSpLocks/>
          </p:cNvCxnSpPr>
          <p:nvPr/>
        </p:nvCxnSpPr>
        <p:spPr>
          <a:xfrm flipH="1" flipV="1">
            <a:off x="7888663" y="4491086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CEEDC8-E9FE-F3C8-D254-F2CD5497CE98}"/>
              </a:ext>
            </a:extLst>
          </p:cNvPr>
          <p:cNvSpPr txBox="1"/>
          <p:nvPr/>
        </p:nvSpPr>
        <p:spPr bwMode="auto">
          <a:xfrm>
            <a:off x="8633090" y="4938589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3CC704-D69A-DC9D-CFBA-BBF494924515}"/>
              </a:ext>
            </a:extLst>
          </p:cNvPr>
          <p:cNvCxnSpPr>
            <a:cxnSpLocks/>
          </p:cNvCxnSpPr>
          <p:nvPr/>
        </p:nvCxnSpPr>
        <p:spPr>
          <a:xfrm flipH="1" flipV="1">
            <a:off x="9098436" y="4475374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70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FA0AA56-105D-9AD7-37BE-06A8E0BF34D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07722C-F288-7186-3B4F-FDD74A2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8946"/>
            <a:ext cx="2743200" cy="365125"/>
          </a:xfrm>
        </p:spPr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44</a:t>
            </a:fld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C39AF50-F9FE-EAAA-71DE-130A86D43C42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681F457-130D-3EDD-2033-E79630E5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9535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C86884AD-11E1-7226-DF5C-1CD61F22137E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35E040-32F4-5943-3575-1F8FDDC71907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E305111-7D13-716B-8747-C8FDB8C7584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5411632" y="3205321"/>
            <a:ext cx="4526761" cy="18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BEAE0C7-925E-378B-44EE-1470B9EFC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38308"/>
              </p:ext>
            </p:extLst>
          </p:nvPr>
        </p:nvGraphicFramePr>
        <p:xfrm>
          <a:off x="9938393" y="3101788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08C3E7FA-F850-DC68-6BEB-1FD09F180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16474"/>
              </p:ext>
            </p:extLst>
          </p:nvPr>
        </p:nvGraphicFramePr>
        <p:xfrm>
          <a:off x="9946697" y="3345628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0A10F95-BD4E-A9EB-6B34-F4D33E7D4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91227"/>
              </p:ext>
            </p:extLst>
          </p:nvPr>
        </p:nvGraphicFramePr>
        <p:xfrm>
          <a:off x="5877767" y="3101788"/>
          <a:ext cx="3218730" cy="152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10">
                  <a:extLst>
                    <a:ext uri="{9D8B030D-6E8A-4147-A177-3AD203B41FA5}">
                      <a16:colId xmlns:a16="http://schemas.microsoft.com/office/drawing/2014/main" val="4015217613"/>
                    </a:ext>
                  </a:extLst>
                </a:gridCol>
                <a:gridCol w="1072910">
                  <a:extLst>
                    <a:ext uri="{9D8B030D-6E8A-4147-A177-3AD203B41FA5}">
                      <a16:colId xmlns:a16="http://schemas.microsoft.com/office/drawing/2014/main" val="3503965885"/>
                    </a:ext>
                  </a:extLst>
                </a:gridCol>
                <a:gridCol w="1072910">
                  <a:extLst>
                    <a:ext uri="{9D8B030D-6E8A-4147-A177-3AD203B41FA5}">
                      <a16:colId xmlns:a16="http://schemas.microsoft.com/office/drawing/2014/main" val="1219350461"/>
                    </a:ext>
                  </a:extLst>
                </a:gridCol>
              </a:tblGrid>
              <a:tr h="186807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Sospetta Lesività</a:t>
                      </a:r>
                      <a:endParaRPr sz="10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54368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Dimensioni</a:t>
                      </a:r>
                      <a:endParaRPr sz="10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Margini</a:t>
                      </a:r>
                      <a:endParaRPr sz="10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Forma</a:t>
                      </a:r>
                      <a:endParaRPr sz="10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67137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Fino a 2 cm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Rimodellati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Regolare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041591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2 – 5 cm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Non rimodellati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Irregolare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30073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&gt; 5 cm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737408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&gt; 10 cm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766952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D1F7B0-86B8-14B6-A945-676F56248E7D}"/>
              </a:ext>
            </a:extLst>
          </p:cNvPr>
          <p:cNvSpPr txBox="1"/>
          <p:nvPr/>
        </p:nvSpPr>
        <p:spPr bwMode="auto">
          <a:xfrm>
            <a:off x="5412265" y="5127124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468F322-C5CC-4BBA-09FF-A068678FA470}"/>
              </a:ext>
            </a:extLst>
          </p:cNvPr>
          <p:cNvCxnSpPr/>
          <p:nvPr/>
        </p:nvCxnSpPr>
        <p:spPr bwMode="auto">
          <a:xfrm flipH="1" flipV="1">
            <a:off x="6506066" y="4663910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03AB868-FDDF-0D87-DAF0-6C76B8578CE0}"/>
              </a:ext>
            </a:extLst>
          </p:cNvPr>
          <p:cNvSpPr txBox="1"/>
          <p:nvPr/>
        </p:nvSpPr>
        <p:spPr bwMode="auto">
          <a:xfrm>
            <a:off x="6794864" y="5111413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85A3E4A-18AA-ED2B-9427-A420DFA99A7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48745" y="4648199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4493140-0DE0-F222-2CA7-51819B62F3B7}"/>
              </a:ext>
            </a:extLst>
          </p:cNvPr>
          <p:cNvSpPr txBox="1"/>
          <p:nvPr/>
        </p:nvSpPr>
        <p:spPr bwMode="auto">
          <a:xfrm>
            <a:off x="8193172" y="5095702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DC741C9-E3AF-7B58-1C2A-72DEDE3E9E3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658518" y="4632487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5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578603D-8D8B-E3EB-1E88-B3A3A79EB43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3D4141C9-BDDB-46BD-A6C1-F4EB03DBB9A3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BF77B06-084E-A8A7-7F78-62FF80A6E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54349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7C61FA58-13D7-60C9-6FB9-B3207F2852A1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99E024-3F02-90AF-875F-51A6274C672B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81FE259-A6F9-6E07-E4BB-441B5DA06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82672"/>
              </p:ext>
            </p:extLst>
          </p:nvPr>
        </p:nvGraphicFramePr>
        <p:xfrm>
          <a:off x="6281589" y="3589996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4620A86-EEC7-CA36-2E44-D38F507683FE}"/>
              </a:ext>
            </a:extLst>
          </p:cNvPr>
          <p:cNvCxnSpPr>
            <a:cxnSpLocks/>
          </p:cNvCxnSpPr>
          <p:nvPr/>
        </p:nvCxnSpPr>
        <p:spPr bwMode="auto">
          <a:xfrm>
            <a:off x="5411632" y="3701158"/>
            <a:ext cx="878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7884E42-3448-627D-4DE2-154040859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72142"/>
              </p:ext>
            </p:extLst>
          </p:nvPr>
        </p:nvGraphicFramePr>
        <p:xfrm>
          <a:off x="6289893" y="3833836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485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838DDF8-FB4F-5B86-E54D-E450CD2D962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CF702DA-53FE-062D-5A85-F2D5DB2637EC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A7081E4-FE0B-F12C-64A8-DE5DD661E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56508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3F330B9F-E034-987B-988C-705F8B4B3C2C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6B44E-2F90-BF14-98EB-A638342E5DD9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3E3E8581-74EC-8314-061A-C9371461D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06547"/>
              </p:ext>
            </p:extLst>
          </p:nvPr>
        </p:nvGraphicFramePr>
        <p:xfrm>
          <a:off x="6281589" y="3833836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2A8E631-2A34-2B73-2B2E-942A43C1765A}"/>
              </a:ext>
            </a:extLst>
          </p:cNvPr>
          <p:cNvCxnSpPr>
            <a:cxnSpLocks/>
          </p:cNvCxnSpPr>
          <p:nvPr/>
        </p:nvCxnSpPr>
        <p:spPr bwMode="auto">
          <a:xfrm>
            <a:off x="5411632" y="3944998"/>
            <a:ext cx="878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849DF52-A80F-E466-781C-E6FA50A0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91277"/>
              </p:ext>
            </p:extLst>
          </p:nvPr>
        </p:nvGraphicFramePr>
        <p:xfrm>
          <a:off x="6289893" y="4077676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68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CC9F714-EB33-44FD-BC11-8776E7A0A30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13C4597-6670-D74A-1279-639DB91F4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62386"/>
              </p:ext>
            </p:extLst>
          </p:nvPr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40528B90-2E2E-AFCF-28BB-7D04CECD55BC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 flipV="1">
            <a:off x="2491076" y="2339530"/>
            <a:ext cx="1895256" cy="1210494"/>
          </a:xfrm>
          <a:prstGeom prst="bentConnector4">
            <a:avLst>
              <a:gd name="adj1" fmla="val 22951"/>
              <a:gd name="adj2" fmla="val 1188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A6605D-2E61-EB6B-AFAC-756EF252DACB}"/>
              </a:ext>
            </a:extLst>
          </p:cNvPr>
          <p:cNvSpPr txBox="1"/>
          <p:nvPr/>
        </p:nvSpPr>
        <p:spPr bwMode="auto">
          <a:xfrm>
            <a:off x="3750308" y="178802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1FD00B1-5A04-0347-388A-348D58978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76495"/>
              </p:ext>
            </p:extLst>
          </p:nvPr>
        </p:nvGraphicFramePr>
        <p:xfrm>
          <a:off x="3361033" y="2339530"/>
          <a:ext cx="2050599" cy="2278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934807597"/>
                    </a:ext>
                  </a:extLst>
                </a:gridCol>
              </a:tblGrid>
              <a:tr h="32733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Periostite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19713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 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semirecente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03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 vecchio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2766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Osteofiti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09096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Entesofiti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38082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blastiche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886060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Ossificazione e/o calcificazione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77025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Calcificazioni viscerali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172077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Altro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484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5C52294-21C3-FD31-25F2-7F11788D921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824122C-747A-8628-3798-513984E802DB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769998B6-0D7E-3BB0-87DA-47D2AD144166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 flipV="1">
            <a:off x="2491076" y="2339530"/>
            <a:ext cx="1895256" cy="1210494"/>
          </a:xfrm>
          <a:prstGeom prst="bentConnector4">
            <a:avLst>
              <a:gd name="adj1" fmla="val 22951"/>
              <a:gd name="adj2" fmla="val 1188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48AC3C-3866-31B2-0C64-5D3634F9AE09}"/>
              </a:ext>
            </a:extLst>
          </p:cNvPr>
          <p:cNvSpPr txBox="1"/>
          <p:nvPr/>
        </p:nvSpPr>
        <p:spPr bwMode="auto">
          <a:xfrm>
            <a:off x="3750308" y="178802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23E1E59-A588-DBE3-5843-FBA275A65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96487"/>
              </p:ext>
            </p:extLst>
          </p:nvPr>
        </p:nvGraphicFramePr>
        <p:xfrm>
          <a:off x="3361033" y="2339530"/>
          <a:ext cx="2050599" cy="2278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934807597"/>
                    </a:ext>
                  </a:extLst>
                </a:gridCol>
              </a:tblGrid>
              <a:tr h="32733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Periostite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19713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 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semirecente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03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 vecchio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2766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Osteofiti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09096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Entesofiti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38082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blastiche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886060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Ossificazione e/o calcificazione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77025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Calcificazioni viscerali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172077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Altro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2556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1B9BD3B-C913-9E0A-3A32-C6191933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05708"/>
              </p:ext>
            </p:extLst>
          </p:nvPr>
        </p:nvGraphicFramePr>
        <p:xfrm>
          <a:off x="6281589" y="3063240"/>
          <a:ext cx="2050599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24199613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Recente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944847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R</a:t>
                      </a:r>
                      <a:r>
                        <a:rPr sz="1000" dirty="0" err="1"/>
                        <a:t>imodellata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03742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M</a:t>
                      </a:r>
                      <a:r>
                        <a:rPr sz="1000" dirty="0" err="1"/>
                        <a:t>ista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667901"/>
                  </a:ext>
                </a:extLst>
              </a:tr>
            </a:tbl>
          </a:graphicData>
        </a:graphic>
      </p:graphicFrame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B78F8C56-EF58-9C2F-A509-C052749469B7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5411632" y="2506532"/>
            <a:ext cx="1895256" cy="556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C55C8F-AFF6-4460-D99A-8D2A71E73F80}"/>
              </a:ext>
            </a:extLst>
          </p:cNvPr>
          <p:cNvSpPr txBox="1"/>
          <p:nvPr/>
        </p:nvSpPr>
        <p:spPr bwMode="auto">
          <a:xfrm>
            <a:off x="6670865" y="233953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2017F6B1-B11A-A3AE-773A-F9FACC46F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77358"/>
              </p:ext>
            </p:extLst>
          </p:nvPr>
        </p:nvGraphicFramePr>
        <p:xfrm>
          <a:off x="8566121" y="3185160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1C6B806-A111-1DF4-D6B1-67295DC6E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28420"/>
              </p:ext>
            </p:extLst>
          </p:nvPr>
        </p:nvGraphicFramePr>
        <p:xfrm>
          <a:off x="8574425" y="3429000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42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EF3C668-33CE-D5C3-650E-2908199DEEE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3FAB2F5-44DC-4E26-EABA-76F9BCF79B4F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EF16924F-02F0-6CD3-434E-9D79FCF528D6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 flipV="1">
            <a:off x="2491076" y="2339530"/>
            <a:ext cx="1895256" cy="1210494"/>
          </a:xfrm>
          <a:prstGeom prst="bentConnector4">
            <a:avLst>
              <a:gd name="adj1" fmla="val 22951"/>
              <a:gd name="adj2" fmla="val 1188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32B8880-CF9D-E417-F863-A8D44F144B71}"/>
              </a:ext>
            </a:extLst>
          </p:cNvPr>
          <p:cNvSpPr txBox="1"/>
          <p:nvPr/>
        </p:nvSpPr>
        <p:spPr bwMode="auto">
          <a:xfrm>
            <a:off x="3750308" y="178802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892B390A-ECE9-4B46-AB7E-74428E121729}"/>
              </a:ext>
            </a:extLst>
          </p:cNvPr>
          <p:cNvGraphicFramePr>
            <a:graphicFrameLocks noGrp="1"/>
          </p:cNvGraphicFramePr>
          <p:nvPr/>
        </p:nvGraphicFramePr>
        <p:xfrm>
          <a:off x="3361033" y="2339530"/>
          <a:ext cx="2050599" cy="2278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934807597"/>
                    </a:ext>
                  </a:extLst>
                </a:gridCol>
              </a:tblGrid>
              <a:tr h="32733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Periostite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19713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 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semirecente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03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 vecchio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2766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Osteofiti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09096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Entesofiti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38082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blastiche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886060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Ossificazione e/o calcificazione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77025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Calcificazioni viscerali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172077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Altro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2556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36C04CC-4A67-0508-F23B-0D68ECD93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8537"/>
              </p:ext>
            </p:extLst>
          </p:nvPr>
        </p:nvGraphicFramePr>
        <p:xfrm>
          <a:off x="6281589" y="3063240"/>
          <a:ext cx="2050599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24199613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Recente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944847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imodellata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03742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M</a:t>
                      </a: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ista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667901"/>
                  </a:ext>
                </a:extLst>
              </a:tr>
            </a:tbl>
          </a:graphicData>
        </a:graphic>
      </p:graphicFrame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CF978095-1092-24A1-487C-7CE144408B85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5411632" y="2506532"/>
            <a:ext cx="1895256" cy="556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AF1BA6-15B6-1355-F9C7-8CFDE5AD006C}"/>
              </a:ext>
            </a:extLst>
          </p:cNvPr>
          <p:cNvSpPr txBox="1"/>
          <p:nvPr/>
        </p:nvSpPr>
        <p:spPr bwMode="auto">
          <a:xfrm>
            <a:off x="6670865" y="233953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6D26495E-8875-4E9F-72BE-E466EE16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7441"/>
              </p:ext>
            </p:extLst>
          </p:nvPr>
        </p:nvGraphicFramePr>
        <p:xfrm>
          <a:off x="9709229" y="3322660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DF1E2621-AD0F-BBA3-F1B9-8BFCDF14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46508"/>
              </p:ext>
            </p:extLst>
          </p:nvPr>
        </p:nvGraphicFramePr>
        <p:xfrm>
          <a:off x="9717533" y="3566500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78155307-D92C-D1B5-4767-2146FD2A9568}"/>
              </a:ext>
            </a:extLst>
          </p:cNvPr>
          <p:cNvCxnSpPr>
            <a:cxnSpLocks/>
          </p:cNvCxnSpPr>
          <p:nvPr/>
        </p:nvCxnSpPr>
        <p:spPr bwMode="auto">
          <a:xfrm>
            <a:off x="8332188" y="3411389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49CBCE6-DEF4-CD0B-CE0D-72D83931D10F}"/>
              </a:ext>
            </a:extLst>
          </p:cNvPr>
          <p:cNvSpPr txBox="1"/>
          <p:nvPr/>
        </p:nvSpPr>
        <p:spPr bwMode="auto">
          <a:xfrm>
            <a:off x="8627497" y="3155658"/>
            <a:ext cx="786423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tutte le opzioni evidenziate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2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6A8BD25-4B17-5F35-1FB9-8F457ABB53E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5" name="Gruppo 84">
            <a:extLst>
              <a:ext uri="{FF2B5EF4-FFF2-40B4-BE49-F238E27FC236}">
                <a16:creationId xmlns:a16="http://schemas.microsoft.com/office/drawing/2014/main" id="{0DE83DA0-3E84-1177-C6DC-339F1B435111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8E153EEA-D73C-44E0-7826-B52D91280E78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9FE94E82-129B-9ACC-02AA-164715C0433C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AF662BD3-4943-5EAE-936E-68435E2504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11802883-7C41-EBBA-31A6-38E7A0C20DC8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E392C888-0CD6-2A62-36D3-43DF41540A8B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22" name="Immagine 121">
              <a:extLst>
                <a:ext uri="{FF2B5EF4-FFF2-40B4-BE49-F238E27FC236}">
                  <a16:creationId xmlns:a16="http://schemas.microsoft.com/office/drawing/2014/main" id="{36B48D1D-7E95-2D6E-CA8A-C9CCE9D10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23" name="Figura a mano libera 122">
              <a:extLst>
                <a:ext uri="{FF2B5EF4-FFF2-40B4-BE49-F238E27FC236}">
                  <a16:creationId xmlns:a16="http://schemas.microsoft.com/office/drawing/2014/main" id="{BAED3304-BE3A-9BBD-8603-72687F016E0F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4" name="Figura a mano libera 123">
              <a:extLst>
                <a:ext uri="{FF2B5EF4-FFF2-40B4-BE49-F238E27FC236}">
                  <a16:creationId xmlns:a16="http://schemas.microsoft.com/office/drawing/2014/main" id="{045ADF79-85AD-434B-B146-7C8865683212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5" name="Figura a mano libera 124">
              <a:extLst>
                <a:ext uri="{FF2B5EF4-FFF2-40B4-BE49-F238E27FC236}">
                  <a16:creationId xmlns:a16="http://schemas.microsoft.com/office/drawing/2014/main" id="{24CB0421-48BD-3DFC-7705-89E6DACA1A3F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6" name="Figura a mano libera 125">
              <a:extLst>
                <a:ext uri="{FF2B5EF4-FFF2-40B4-BE49-F238E27FC236}">
                  <a16:creationId xmlns:a16="http://schemas.microsoft.com/office/drawing/2014/main" id="{19708A0E-3D9B-5E3C-F54F-1D3836F66CB0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7" name="CasellaDiTesto 126">
              <a:extLst>
                <a:ext uri="{FF2B5EF4-FFF2-40B4-BE49-F238E27FC236}">
                  <a16:creationId xmlns:a16="http://schemas.microsoft.com/office/drawing/2014/main" id="{6EA7D21B-83A4-BDCC-F9FA-514029F7A566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F19CDDAD-01F5-85F2-1012-1868E130B21E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8142CCE5-582F-A42D-BC59-66A777A45883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130" name="CasellaDiTesto 129">
              <a:extLst>
                <a:ext uri="{FF2B5EF4-FFF2-40B4-BE49-F238E27FC236}">
                  <a16:creationId xmlns:a16="http://schemas.microsoft.com/office/drawing/2014/main" id="{132E7716-F9DF-994E-86A6-2B081C806522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F95854EC-9108-BC1D-82E2-DE1F64A5F246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1FFDB9C5-992B-4652-74F8-09075E9320F1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133" name="Immagine 132">
              <a:extLst>
                <a:ext uri="{FF2B5EF4-FFF2-40B4-BE49-F238E27FC236}">
                  <a16:creationId xmlns:a16="http://schemas.microsoft.com/office/drawing/2014/main" id="{49E9F859-26C5-79BE-E640-83CB743CB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134" name="Figura a mano libera 133">
              <a:extLst>
                <a:ext uri="{FF2B5EF4-FFF2-40B4-BE49-F238E27FC236}">
                  <a16:creationId xmlns:a16="http://schemas.microsoft.com/office/drawing/2014/main" id="{D7F98432-6E36-4C61-AFFD-95C94F6747FC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>
              <a:extLst>
                <a:ext uri="{FF2B5EF4-FFF2-40B4-BE49-F238E27FC236}">
                  <a16:creationId xmlns:a16="http://schemas.microsoft.com/office/drawing/2014/main" id="{D7505027-D635-C44A-1599-43E29BCCBDE3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>
              <a:extLst>
                <a:ext uri="{FF2B5EF4-FFF2-40B4-BE49-F238E27FC236}">
                  <a16:creationId xmlns:a16="http://schemas.microsoft.com/office/drawing/2014/main" id="{9D4D3997-2639-E54D-3C0C-98616D17B45B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Figura a mano libera 136">
              <a:extLst>
                <a:ext uri="{FF2B5EF4-FFF2-40B4-BE49-F238E27FC236}">
                  <a16:creationId xmlns:a16="http://schemas.microsoft.com/office/drawing/2014/main" id="{322E07B6-2994-DCFC-BF33-24845664D810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8" name="CasellaDiTesto 137">
              <a:extLst>
                <a:ext uri="{FF2B5EF4-FFF2-40B4-BE49-F238E27FC236}">
                  <a16:creationId xmlns:a16="http://schemas.microsoft.com/office/drawing/2014/main" id="{278BA581-FD2C-F8F9-8D3B-22FC26937861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139" name="CasellaDiTesto 138">
              <a:extLst>
                <a:ext uri="{FF2B5EF4-FFF2-40B4-BE49-F238E27FC236}">
                  <a16:creationId xmlns:a16="http://schemas.microsoft.com/office/drawing/2014/main" id="{968220D4-67C9-0D0D-2C75-7EE772469EFE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0B6E7A3A-386D-A880-19B9-C1B4E604818C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141" name="CasellaDiTesto 140">
              <a:extLst>
                <a:ext uri="{FF2B5EF4-FFF2-40B4-BE49-F238E27FC236}">
                  <a16:creationId xmlns:a16="http://schemas.microsoft.com/office/drawing/2014/main" id="{4DC2907C-2588-2F50-98DE-B054668C2592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72FC7440-2FBF-645A-2591-1C5B85B40981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cxnSp>
        <p:nvCxnSpPr>
          <p:cNvPr id="52" name="Connettore 4 51">
            <a:extLst>
              <a:ext uri="{FF2B5EF4-FFF2-40B4-BE49-F238E27FC236}">
                <a16:creationId xmlns:a16="http://schemas.microsoft.com/office/drawing/2014/main" id="{6B9332CE-1C4E-3FB6-9377-389F764C66E2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1534073" y="2010943"/>
            <a:ext cx="1433210" cy="9457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27F9A61-3B54-FB70-2AB5-48DF35125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32737"/>
              </p:ext>
            </p:extLst>
          </p:nvPr>
        </p:nvGraphicFramePr>
        <p:xfrm>
          <a:off x="2184201" y="1889023"/>
          <a:ext cx="152899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300795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Stato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00969"/>
                  </a:ext>
                </a:extLst>
              </a:tr>
            </a:tbl>
          </a:graphicData>
        </a:graphic>
      </p:graphicFrame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66D8AF63-249F-A00D-0F43-43FEE39F1E7B}"/>
              </a:ext>
            </a:extLst>
          </p:cNvPr>
          <p:cNvCxnSpPr>
            <a:cxnSpLocks/>
          </p:cNvCxnSpPr>
          <p:nvPr/>
        </p:nvCxnSpPr>
        <p:spPr bwMode="auto">
          <a:xfrm>
            <a:off x="2981885" y="3868699"/>
            <a:ext cx="372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6E21F4C-C54E-FF54-EC5E-A047BD6BD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25868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07F7C7D5-923F-E87D-6E26-A7E30171E055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6D1C3D-5EAC-4AF4-12BC-57B41549E044}"/>
              </a:ext>
            </a:extLst>
          </p:cNvPr>
          <p:cNvSpPr txBox="1"/>
          <p:nvPr/>
        </p:nvSpPr>
        <p:spPr bwMode="auto">
          <a:xfrm>
            <a:off x="2315663" y="2375525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2F0134CB-9C61-10F4-6CB0-B102A26F5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99739"/>
              </p:ext>
            </p:extLst>
          </p:nvPr>
        </p:nvGraphicFramePr>
        <p:xfrm>
          <a:off x="2202785" y="2956741"/>
          <a:ext cx="1528997" cy="1943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800307789"/>
                    </a:ext>
                  </a:extLst>
                </a:gridCol>
              </a:tblGrid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Assente per immaturità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3304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Assente per tafonomia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5435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Assente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9599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ma fusione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25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/>
                          <a:cs typeface="Arial"/>
                        </a:rPr>
                        <a:t>Presente non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6406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in fusione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08118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17145"/>
                  </a:ext>
                </a:extLst>
              </a:tr>
            </a:tbl>
          </a:graphicData>
        </a:graphic>
      </p:graphicFrame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5C43FBF-146F-F4DB-711A-4296F6EE6DB2}"/>
              </a:ext>
            </a:extLst>
          </p:cNvPr>
          <p:cNvSpPr txBox="1"/>
          <p:nvPr/>
        </p:nvSpPr>
        <p:spPr bwMode="auto">
          <a:xfrm>
            <a:off x="0" y="3708"/>
            <a:ext cx="628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Centri di ossificazione: presenza/assenza, fusione </a:t>
            </a:r>
            <a:endParaRPr dirty="0"/>
          </a:p>
          <a:p>
            <a:pPr algn="ctr">
              <a:defRPr/>
            </a:pPr>
            <a:r>
              <a:rPr lang="it-IT" b="1" dirty="0"/>
              <a:t>lunghezza diafisi</a:t>
            </a:r>
            <a:endParaRPr dirty="0"/>
          </a:p>
        </p:txBody>
      </p:sp>
      <p:cxnSp>
        <p:nvCxnSpPr>
          <p:cNvPr id="61" name="Connettore 4 60">
            <a:extLst>
              <a:ext uri="{FF2B5EF4-FFF2-40B4-BE49-F238E27FC236}">
                <a16:creationId xmlns:a16="http://schemas.microsoft.com/office/drawing/2014/main" id="{6300FC9F-29CC-208A-B2D4-7A50AF81D223}"/>
              </a:ext>
            </a:extLst>
          </p:cNvPr>
          <p:cNvCxnSpPr>
            <a:cxnSpLocks/>
          </p:cNvCxnSpPr>
          <p:nvPr/>
        </p:nvCxnSpPr>
        <p:spPr bwMode="auto">
          <a:xfrm flipV="1">
            <a:off x="3718646" y="2092072"/>
            <a:ext cx="819852" cy="21315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sellaDiTesto 179">
            <a:extLst>
              <a:ext uri="{FF2B5EF4-FFF2-40B4-BE49-F238E27FC236}">
                <a16:creationId xmlns:a16="http://schemas.microsoft.com/office/drawing/2014/main" id="{3269845E-2530-6B22-9CC3-293B701517ED}"/>
              </a:ext>
            </a:extLst>
          </p:cNvPr>
          <p:cNvSpPr txBox="1"/>
          <p:nvPr/>
        </p:nvSpPr>
        <p:spPr bwMode="auto">
          <a:xfrm>
            <a:off x="188235" y="5243332"/>
            <a:ext cx="3656467" cy="707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Da chiarire: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Terminologie: «dimensione massima» o un termine più generico?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Definire limiti di accettabilità delle misure</a:t>
            </a:r>
          </a:p>
        </p:txBody>
      </p:sp>
      <p:graphicFrame>
        <p:nvGraphicFramePr>
          <p:cNvPr id="58" name="Tabella 57">
            <a:extLst>
              <a:ext uri="{FF2B5EF4-FFF2-40B4-BE49-F238E27FC236}">
                <a16:creationId xmlns:a16="http://schemas.microsoft.com/office/drawing/2014/main" id="{CE072D55-9B54-36B3-DF8D-35CA1AEB7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48399"/>
              </p:ext>
            </p:extLst>
          </p:nvPr>
        </p:nvGraphicFramePr>
        <p:xfrm>
          <a:off x="4531928" y="1889023"/>
          <a:ext cx="14862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54">
                  <a:extLst>
                    <a:ext uri="{9D8B030D-6E8A-4147-A177-3AD203B41FA5}">
                      <a16:colId xmlns:a16="http://schemas.microsoft.com/office/drawing/2014/main" val="4115000644"/>
                    </a:ext>
                  </a:extLst>
                </a:gridCol>
              </a:tblGrid>
              <a:tr h="289932">
                <a:tc>
                  <a:txBody>
                    <a:bodyPr/>
                    <a:lstStyle/>
                    <a:p>
                      <a:pPr algn="ctr"/>
                      <a:r>
                        <a:rPr lang="it-IT" sz="1000" b="0" u="none" strike="noStrike" dirty="0"/>
                        <a:t>dimensione massima</a:t>
                      </a:r>
                    </a:p>
                    <a:p>
                      <a:pPr algn="ctr"/>
                      <a:r>
                        <a:rPr lang="it-IT" sz="1000" b="0" u="none" strike="noStrike" dirty="0"/>
                        <a:t>(mm)</a:t>
                      </a:r>
                      <a:endParaRPr lang="it-IT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250419"/>
                  </a:ext>
                </a:extLst>
              </a:tr>
              <a:tr h="12598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Campo aperto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302883"/>
                  </a:ext>
                </a:extLst>
              </a:tr>
            </a:tbl>
          </a:graphicData>
        </a:graphic>
      </p:graphicFrame>
      <p:cxnSp>
        <p:nvCxnSpPr>
          <p:cNvPr id="190" name="Connettore 4 189">
            <a:extLst>
              <a:ext uri="{FF2B5EF4-FFF2-40B4-BE49-F238E27FC236}">
                <a16:creationId xmlns:a16="http://schemas.microsoft.com/office/drawing/2014/main" id="{5F49EAD7-6B28-ADF9-D8B6-D3FD50F8A9BA}"/>
              </a:ext>
            </a:extLst>
          </p:cNvPr>
          <p:cNvCxnSpPr>
            <a:cxnSpLocks/>
          </p:cNvCxnSpPr>
          <p:nvPr/>
        </p:nvCxnSpPr>
        <p:spPr bwMode="auto">
          <a:xfrm>
            <a:off x="6018713" y="2004924"/>
            <a:ext cx="5390288" cy="3297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8" name="Tabella 187">
            <a:extLst>
              <a:ext uri="{FF2B5EF4-FFF2-40B4-BE49-F238E27FC236}">
                <a16:creationId xmlns:a16="http://schemas.microsoft.com/office/drawing/2014/main" id="{43BBD9E6-DEE4-8B37-667F-DE799F48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24277"/>
              </p:ext>
            </p:extLst>
          </p:nvPr>
        </p:nvGraphicFramePr>
        <p:xfrm>
          <a:off x="10650035" y="1931610"/>
          <a:ext cx="151793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32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commenti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189" name="Tabella 188">
            <a:extLst>
              <a:ext uri="{FF2B5EF4-FFF2-40B4-BE49-F238E27FC236}">
                <a16:creationId xmlns:a16="http://schemas.microsoft.com/office/drawing/2014/main" id="{7427667F-632B-6EE4-1BAF-BC2D93EF6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26659"/>
              </p:ext>
            </p:extLst>
          </p:nvPr>
        </p:nvGraphicFramePr>
        <p:xfrm>
          <a:off x="10642126" y="2375525"/>
          <a:ext cx="1517932" cy="3971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7932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39714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graphicFrame>
        <p:nvGraphicFramePr>
          <p:cNvPr id="77" name="Tabella 76">
            <a:extLst>
              <a:ext uri="{FF2B5EF4-FFF2-40B4-BE49-F238E27FC236}">
                <a16:creationId xmlns:a16="http://schemas.microsoft.com/office/drawing/2014/main" id="{094F2D7C-FD1B-A6BE-3F00-43190653B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38411"/>
              </p:ext>
            </p:extLst>
          </p:nvPr>
        </p:nvGraphicFramePr>
        <p:xfrm>
          <a:off x="6864343" y="1889023"/>
          <a:ext cx="333950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169">
                  <a:extLst>
                    <a:ext uri="{9D8B030D-6E8A-4147-A177-3AD203B41FA5}">
                      <a16:colId xmlns:a16="http://schemas.microsoft.com/office/drawing/2014/main" val="360709703"/>
                    </a:ext>
                  </a:extLst>
                </a:gridCol>
              </a:tblGrid>
              <a:tr h="186465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bg1"/>
                          </a:solidFill>
                        </a:rPr>
                        <a:t>Fazekas</a:t>
                      </a: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 (1978)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it-IT" sz="10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128012"/>
                  </a:ext>
                </a:extLst>
              </a:tr>
              <a:tr h="186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Range lunghezza della diafisi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Range larghezza distale della diafisi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solidFill>
                            <a:schemeClr val="bg1"/>
                          </a:solidFill>
                        </a:rPr>
                        <a:t>Età prenatale (settimane)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7.0 – 10.0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1.8 – 2.0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12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11.5 – 13.8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2.0 – 2.5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14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18.0 – 24.0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3.4 – 6.2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16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24.0 – 29.0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5.6 – 7.0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18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29.0 – 36.2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6.2 – 9.2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20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32.6 – 39.7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8.3 – 10.0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22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37.2 – 45.0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9.0 – 11.1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24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38.5 – 46.2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9.2 – 12.1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26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44.5 – 49.0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10.5 – 13.0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28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45.0 – 54.0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11.0 – 14.0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30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52.5 – 59.0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13.0 – 15.6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32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57.0 – 66.0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14.0 – 19.0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34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60.0 – 67.5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15.0 – 18.0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36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64.0 – 73.5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17.0 – 20.5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38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69.0 – 79.0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18.0 – 22.0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40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7" name="CasellaDiTesto 196">
            <a:extLst>
              <a:ext uri="{FF2B5EF4-FFF2-40B4-BE49-F238E27FC236}">
                <a16:creationId xmlns:a16="http://schemas.microsoft.com/office/drawing/2014/main" id="{3DE8D7D8-2A4A-6302-DFF7-6E0778012CF3}"/>
              </a:ext>
            </a:extLst>
          </p:cNvPr>
          <p:cNvSpPr txBox="1"/>
          <p:nvPr/>
        </p:nvSpPr>
        <p:spPr bwMode="auto">
          <a:xfrm>
            <a:off x="6857482" y="6339103"/>
            <a:ext cx="3346368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Dati che dovranno rimanere in memoria ed essere utilizzati per la stima di età alla morte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48D6FB-6352-019B-D2ED-EABF88A9EFA4}"/>
              </a:ext>
            </a:extLst>
          </p:cNvPr>
          <p:cNvSpPr txBox="1"/>
          <p:nvPr/>
        </p:nvSpPr>
        <p:spPr bwMode="auto">
          <a:xfrm>
            <a:off x="8892702" y="824679"/>
            <a:ext cx="1272046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selezione manuale o automatica del sistema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89222E0-42A6-2A9B-E0A0-0E827D912C70}"/>
              </a:ext>
            </a:extLst>
          </p:cNvPr>
          <p:cNvCxnSpPr>
            <a:cxnSpLocks/>
          </p:cNvCxnSpPr>
          <p:nvPr/>
        </p:nvCxnSpPr>
        <p:spPr bwMode="auto">
          <a:xfrm>
            <a:off x="9611180" y="1364860"/>
            <a:ext cx="9291" cy="783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4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69D9427-112B-9A71-FF08-CD4B3E1EA2C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2F7C6E69-CCA2-3A30-EF55-E78AD76ED620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6499AA8E-B8D1-683B-A9B9-AB68974AD300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2491076" y="2339530"/>
            <a:ext cx="1895256" cy="1210494"/>
          </a:xfrm>
          <a:prstGeom prst="bentConnector4">
            <a:avLst>
              <a:gd name="adj1" fmla="val 22951"/>
              <a:gd name="adj2" fmla="val 1188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57ACA1-AFE9-6377-0A2E-66A436AFADAD}"/>
              </a:ext>
            </a:extLst>
          </p:cNvPr>
          <p:cNvSpPr txBox="1"/>
          <p:nvPr/>
        </p:nvSpPr>
        <p:spPr bwMode="auto">
          <a:xfrm>
            <a:off x="3750308" y="178802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A619191E-6814-BC12-F1D1-A257B9731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00161"/>
              </p:ext>
            </p:extLst>
          </p:nvPr>
        </p:nvGraphicFramePr>
        <p:xfrm>
          <a:off x="3361033" y="2339530"/>
          <a:ext cx="2050599" cy="2278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934807597"/>
                    </a:ext>
                  </a:extLst>
                </a:gridCol>
              </a:tblGrid>
              <a:tr h="32733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Periostite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19713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Callo 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semirecente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03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Callo vecchio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2766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Osteofiti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09096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Entesofiti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38082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Lesioni blastiche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886060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Ossificazione e/o calcificazione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77025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Calcificazioni viscerali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172077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Altro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2556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7058FC14-E16A-8FE2-B24E-9E5BF41F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10843"/>
              </p:ext>
            </p:extLst>
          </p:nvPr>
        </p:nvGraphicFramePr>
        <p:xfrm>
          <a:off x="6780370" y="3295674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D71FB68-BD91-8A78-7C27-0312D0BD5624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5411632" y="3406836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7E61ACDC-A518-5274-EA79-85333F126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08757"/>
              </p:ext>
            </p:extLst>
          </p:nvPr>
        </p:nvGraphicFramePr>
        <p:xfrm>
          <a:off x="6788674" y="3539514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D9D44F-D4E7-54A1-E7B5-628DD5E82B68}"/>
              </a:ext>
            </a:extLst>
          </p:cNvPr>
          <p:cNvSpPr txBox="1"/>
          <p:nvPr/>
        </p:nvSpPr>
        <p:spPr bwMode="auto">
          <a:xfrm>
            <a:off x="5706941" y="3151105"/>
            <a:ext cx="786423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tutte le opzioni evidenziate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38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538FA3A-EBCE-AA44-2D59-FC549050BE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5DC52AF0-C184-D654-FFF9-F8029744F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22236"/>
              </p:ext>
            </p:extLst>
          </p:nvPr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Strie di Harris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DB216BE-9D1F-3501-97EB-39D173CA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18111"/>
              </p:ext>
            </p:extLst>
          </p:nvPr>
        </p:nvGraphicFramePr>
        <p:xfrm>
          <a:off x="3846156" y="4664414"/>
          <a:ext cx="2036941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4156937145"/>
                    </a:ext>
                  </a:extLst>
                </a:gridCol>
              </a:tblGrid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Collegamento a formule di Byers (1994)</a:t>
                      </a:r>
                    </a:p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rgbClr val="FF0000"/>
                          </a:solidFill>
                        </a:rPr>
                        <a:t>(documento </a:t>
                      </a:r>
                      <a:r>
                        <a:rPr lang="it-IT" sz="1000" b="0" u="none" strike="noStrike" dirty="0" err="1">
                          <a:solidFill>
                            <a:srgbClr val="FF0000"/>
                          </a:solidFill>
                        </a:rPr>
                        <a:t>excel</a:t>
                      </a:r>
                      <a:r>
                        <a:rPr lang="it-IT" sz="1000" b="0" u="none" strike="noStrike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1000" b="0" u="none" strike="noStrike" dirty="0" err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72333"/>
                  </a:ext>
                </a:extLst>
              </a:tr>
            </a:tbl>
          </a:graphicData>
        </a:graphic>
      </p:graphicFrame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68AAF0E-FD95-ADB0-0329-27391752EF20}"/>
              </a:ext>
            </a:extLst>
          </p:cNvPr>
          <p:cNvCxnSpPr>
            <a:cxnSpLocks/>
          </p:cNvCxnSpPr>
          <p:nvPr/>
        </p:nvCxnSpPr>
        <p:spPr bwMode="auto">
          <a:xfrm>
            <a:off x="2491076" y="4927976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E59AD4D-A62E-EE97-40A6-3E86EE82A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02163"/>
              </p:ext>
            </p:extLst>
          </p:nvPr>
        </p:nvGraphicFramePr>
        <p:xfrm>
          <a:off x="7238177" y="4816814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340781D-F7A4-3D96-96D9-F1DD5F8AE0E3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5869439" y="4927976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01C134FE-48C7-4E30-E9E5-912B66032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90235"/>
              </p:ext>
            </p:extLst>
          </p:nvPr>
        </p:nvGraphicFramePr>
        <p:xfrm>
          <a:off x="7246481" y="5060654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99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87CCECE-F6BC-FF48-D7B6-03D0DC5DC79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3D62B470-04AA-C9A8-647E-9E445B2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95863"/>
              </p:ext>
            </p:extLst>
          </p:nvPr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CEE591-688E-8874-F69F-1CAC8DD08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6282"/>
              </p:ext>
            </p:extLst>
          </p:nvPr>
        </p:nvGraphicFramePr>
        <p:xfrm>
          <a:off x="3859814" y="5096513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A88D98B-CCC1-4E73-77FD-94CCE2D97964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2491076" y="5207675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9C1C1E0A-2337-A1A4-262D-EE8000FA0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68101"/>
              </p:ext>
            </p:extLst>
          </p:nvPr>
        </p:nvGraphicFramePr>
        <p:xfrm>
          <a:off x="3868118" y="5340353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185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DA411F1-6943-37AF-8959-A1D4711384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3762A77-9299-8384-FFAD-D66158F23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63535"/>
              </p:ext>
            </p:extLst>
          </p:nvPr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Protesi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87AEFAB-523D-6DE0-3A90-0DFDDF2B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60845"/>
              </p:ext>
            </p:extLst>
          </p:nvPr>
        </p:nvGraphicFramePr>
        <p:xfrm>
          <a:off x="7294883" y="5342745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D7ED712-CB73-95E6-0881-95E84A539C48}"/>
              </a:ext>
            </a:extLst>
          </p:cNvPr>
          <p:cNvCxnSpPr>
            <a:cxnSpLocks/>
          </p:cNvCxnSpPr>
          <p:nvPr/>
        </p:nvCxnSpPr>
        <p:spPr bwMode="auto">
          <a:xfrm>
            <a:off x="2491076" y="5453907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BD095A7-A6AD-EFD2-E678-8B3DA5A1C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9846"/>
              </p:ext>
            </p:extLst>
          </p:nvPr>
        </p:nvGraphicFramePr>
        <p:xfrm>
          <a:off x="7303187" y="5586585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9F56128A-E54A-42CF-C3AC-E52F767A6E0E}"/>
              </a:ext>
            </a:extLst>
          </p:cNvPr>
          <p:cNvCxnSpPr>
            <a:cxnSpLocks/>
          </p:cNvCxnSpPr>
          <p:nvPr/>
        </p:nvCxnSpPr>
        <p:spPr bwMode="auto">
          <a:xfrm>
            <a:off x="5926145" y="5480582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5880E010-1130-AEFD-912D-51367582D047}"/>
              </a:ext>
            </a:extLst>
          </p:cNvPr>
          <p:cNvSpPr/>
          <p:nvPr/>
        </p:nvSpPr>
        <p:spPr bwMode="auto">
          <a:xfrm>
            <a:off x="4161483" y="3366655"/>
            <a:ext cx="1532268" cy="6240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Verificare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37365E2-5F45-6AAE-2DAC-8F1753136C89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27617" y="3990740"/>
            <a:ext cx="0" cy="6925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E5F257-D1CA-B48A-D478-AB80891BFC22}"/>
              </a:ext>
            </a:extLst>
          </p:cNvPr>
          <p:cNvSpPr txBox="1"/>
          <p:nvPr/>
        </p:nvSpPr>
        <p:spPr bwMode="auto">
          <a:xfrm>
            <a:off x="8081398" y="449535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Revisionare in gruppo l’elenco delle protesi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783E837-3F8C-307A-D143-CD34EEAD4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40452"/>
              </p:ext>
            </p:extLst>
          </p:nvPr>
        </p:nvGraphicFramePr>
        <p:xfrm>
          <a:off x="3868118" y="4724578"/>
          <a:ext cx="2036941" cy="15335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Protesi </a:t>
                      </a:r>
                      <a:r>
                        <a:rPr lang="it-IT" sz="1000" dirty="0" err="1"/>
                        <a:t>transfemorali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3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Protesi della testa del femore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Protesi dei condili femorali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Impianti placca e vite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impianti </a:t>
                      </a:r>
                      <a:r>
                        <a:rPr lang="it-IT" sz="1000" dirty="0" err="1"/>
                        <a:t>endomidollari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87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3A41C0D-2C76-1B1F-8E1E-ED767853E96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F059ECEF-5AA1-E443-785A-5D639782059C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>
                          <a:highlight>
                            <a:srgbClr val="00FF00"/>
                          </a:highlight>
                        </a:rPr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B58E030-D7B2-EDC7-946E-9A718D57B436}"/>
              </a:ext>
            </a:extLst>
          </p:cNvPr>
          <p:cNvGraphicFramePr>
            <a:graphicFrameLocks noGrp="1"/>
          </p:cNvGraphicFramePr>
          <p:nvPr/>
        </p:nvGraphicFramePr>
        <p:xfrm>
          <a:off x="3859814" y="5590171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289D85A-D19B-5EF8-2EFD-433F112927C3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2491076" y="5701333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6D890FA3-AB1D-5E20-3F71-DB6D09B88C66}"/>
              </a:ext>
            </a:extLst>
          </p:cNvPr>
          <p:cNvGraphicFramePr>
            <a:graphicFrameLocks noGrp="1"/>
          </p:cNvGraphicFramePr>
          <p:nvPr/>
        </p:nvGraphicFramePr>
        <p:xfrm>
          <a:off x="3868118" y="5834011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56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18F3E52-F604-3352-7C96-FA79374B352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6611E06-7ED5-E830-4B76-FF99F5DC6E1E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</a:t>
            </a:r>
            <a:endParaRPr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68D2C9B-1767-D895-7D3E-999F0E6671F8}"/>
              </a:ext>
            </a:extLst>
          </p:cNvPr>
          <p:cNvGrpSpPr/>
          <p:nvPr/>
        </p:nvGrpSpPr>
        <p:grpSpPr>
          <a:xfrm>
            <a:off x="6006575" y="0"/>
            <a:ext cx="6187593" cy="6863922"/>
            <a:chOff x="6006575" y="0"/>
            <a:chExt cx="6187593" cy="6863922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78DEAA-C69F-6FF2-A4E3-BEB59D5D1FD2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E11F7360-3D78-E9F5-69DC-49E32269A8F3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DBCC964-864A-D57C-0227-9C30478437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9C465D10-BB21-FF7A-8AB7-495455CE00CF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BD20D8B3-669C-86F6-7E2C-DA1322E71E8B}"/>
              </a:ext>
            </a:extLst>
          </p:cNvPr>
          <p:cNvGrpSpPr/>
          <p:nvPr/>
        </p:nvGrpSpPr>
        <p:grpSpPr>
          <a:xfrm>
            <a:off x="9415562" y="9778"/>
            <a:ext cx="2490140" cy="6843471"/>
            <a:chOff x="9392555" y="9778"/>
            <a:chExt cx="2490140" cy="6843471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D2E08FD9-B1D3-5444-78E2-33FC872AB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2555" y="9778"/>
              <a:ext cx="2490140" cy="6843471"/>
            </a:xfrm>
            <a:prstGeom prst="rect">
              <a:avLst/>
            </a:prstGeom>
          </p:spPr>
        </p:pic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B0C163BA-C074-6F8F-B589-72E099B9B6A3}"/>
                </a:ext>
              </a:extLst>
            </p:cNvPr>
            <p:cNvSpPr/>
            <p:nvPr/>
          </p:nvSpPr>
          <p:spPr>
            <a:xfrm flipH="1">
              <a:off x="10563652" y="5489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D176AF71-D06E-4F1A-92A7-3BD2C3A4FBDD}"/>
                </a:ext>
              </a:extLst>
            </p:cNvPr>
            <p:cNvSpPr/>
            <p:nvPr/>
          </p:nvSpPr>
          <p:spPr>
            <a:xfrm flipH="1">
              <a:off x="10715207" y="670052"/>
              <a:ext cx="481262" cy="505325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73D36B05-6FEE-EA01-7B1F-172846194253}"/>
                </a:ext>
              </a:extLst>
            </p:cNvPr>
            <p:cNvCxnSpPr>
              <a:stCxn id="28" idx="1"/>
            </p:cNvCxnSpPr>
            <p:nvPr/>
          </p:nvCxnSpPr>
          <p:spPr>
            <a:xfrm>
              <a:off x="11064122" y="8264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A8C92792-7A8D-F5E0-25D0-B389FACC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363" y="2307448"/>
              <a:ext cx="413654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9D4F267A-9B78-264D-0E6E-FBA1AFA57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1479" y="929989"/>
              <a:ext cx="215310" cy="13738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705FF997-5257-35CB-5D80-3C8B6C1ABB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064" y="4781315"/>
              <a:ext cx="426100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2C1ABFD8-A957-983D-42E7-2DC32D340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02" y="6203770"/>
              <a:ext cx="1171015" cy="7708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6F133026-1031-7129-80E7-F875E5CF1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72" y="6260448"/>
              <a:ext cx="33384" cy="27160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AF0A1C7A-A00F-F71F-CB78-D588EB0C498E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158" y="6242310"/>
              <a:ext cx="29956" cy="3876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44DF1C4C-CDC6-4814-C9F7-79962DE42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09" y="4809842"/>
              <a:ext cx="182376" cy="142968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37878EE3-1411-9EDC-E067-3CB9E564A494}"/>
                </a:ext>
              </a:extLst>
            </p:cNvPr>
            <p:cNvSpPr txBox="1"/>
            <p:nvPr/>
          </p:nvSpPr>
          <p:spPr bwMode="auto">
            <a:xfrm flipH="1">
              <a:off x="11197322" y="699742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</a:t>
              </a:r>
              <a:endParaRPr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70FD169-02CC-76B8-1742-6C0DA02838A7}"/>
                </a:ext>
              </a:extLst>
            </p:cNvPr>
            <p:cNvSpPr txBox="1"/>
            <p:nvPr/>
          </p:nvSpPr>
          <p:spPr bwMode="auto">
            <a:xfrm flipH="1">
              <a:off x="10460067" y="2027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4</a:t>
              </a:r>
              <a:endParaRPr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8C31ADD9-F276-1D6B-329F-12D5EB065735}"/>
                </a:ext>
              </a:extLst>
            </p:cNvPr>
            <p:cNvSpPr txBox="1"/>
            <p:nvPr/>
          </p:nvSpPr>
          <p:spPr bwMode="auto">
            <a:xfrm flipH="1">
              <a:off x="10722801" y="613900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5</a:t>
              </a:r>
              <a:endParaRPr dirty="0"/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2F902D42-20E6-7983-F71D-D1FB82D12FF4}"/>
                </a:ext>
              </a:extLst>
            </p:cNvPr>
            <p:cNvSpPr txBox="1"/>
            <p:nvPr/>
          </p:nvSpPr>
          <p:spPr bwMode="auto">
            <a:xfrm flipH="1">
              <a:off x="10913517" y="127600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3</a:t>
              </a:r>
              <a:endParaRPr dirty="0"/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3499C5CA-3319-4CA0-61E8-FF0C9D2D446D}"/>
                </a:ext>
              </a:extLst>
            </p:cNvPr>
            <p:cNvSpPr txBox="1"/>
            <p:nvPr/>
          </p:nvSpPr>
          <p:spPr bwMode="auto">
            <a:xfrm flipH="1">
              <a:off x="10518403" y="122147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2</a:t>
              </a:r>
              <a:endParaRPr dirty="0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5E825D87-DE38-F8C1-EC1F-15F9F33EBCB2}"/>
                </a:ext>
              </a:extLst>
            </p:cNvPr>
            <p:cNvSpPr txBox="1"/>
            <p:nvPr/>
          </p:nvSpPr>
          <p:spPr bwMode="auto">
            <a:xfrm flipH="1">
              <a:off x="10543178" y="3239173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6</a:t>
              </a:r>
              <a:endParaRPr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EDECAAAE-811C-7EB7-ED1B-FF38C8EE9D3B}"/>
                </a:ext>
              </a:extLst>
            </p:cNvPr>
            <p:cNvSpPr txBox="1"/>
            <p:nvPr/>
          </p:nvSpPr>
          <p:spPr bwMode="auto">
            <a:xfrm flipH="1">
              <a:off x="10520811" y="6284595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10</a:t>
              </a:r>
              <a:endParaRPr dirty="0"/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1ABD1E82-E54A-2C43-CD77-FF846979FC29}"/>
                </a:ext>
              </a:extLst>
            </p:cNvPr>
            <p:cNvSpPr txBox="1"/>
            <p:nvPr/>
          </p:nvSpPr>
          <p:spPr bwMode="auto">
            <a:xfrm flipH="1">
              <a:off x="9835775" y="627875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9</a:t>
              </a:r>
              <a:endParaRPr dirty="0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56DBAA9D-2795-79B2-AACA-B77A7DDC6100}"/>
                </a:ext>
              </a:extLst>
            </p:cNvPr>
            <p:cNvSpPr txBox="1"/>
            <p:nvPr/>
          </p:nvSpPr>
          <p:spPr bwMode="auto">
            <a:xfrm flipH="1">
              <a:off x="10132497" y="6211586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11</a:t>
              </a:r>
              <a:endParaRPr dirty="0"/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3A88ABF0-B5DE-529B-06D8-B45D91279EC5}"/>
                </a:ext>
              </a:extLst>
            </p:cNvPr>
            <p:cNvSpPr txBox="1"/>
            <p:nvPr/>
          </p:nvSpPr>
          <p:spPr bwMode="auto">
            <a:xfrm flipH="1">
              <a:off x="10400360" y="547759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7</a:t>
              </a:r>
              <a:endParaRPr dirty="0"/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9A3633F3-1D8D-1006-9AB3-3FD7A254DB1F}"/>
                </a:ext>
              </a:extLst>
            </p:cNvPr>
            <p:cNvSpPr txBox="1"/>
            <p:nvPr/>
          </p:nvSpPr>
          <p:spPr bwMode="auto">
            <a:xfrm flipH="1">
              <a:off x="10049674" y="54725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8</a:t>
              </a:r>
              <a:endParaRPr dirty="0"/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8F9F01CC-845F-FD0D-4B26-3BE4D4560B7D}"/>
              </a:ext>
            </a:extLst>
          </p:cNvPr>
          <p:cNvGrpSpPr/>
          <p:nvPr/>
        </p:nvGrpSpPr>
        <p:grpSpPr bwMode="auto">
          <a:xfrm>
            <a:off x="6287795" y="7040"/>
            <a:ext cx="2531356" cy="6858000"/>
            <a:chOff x="7856589" y="-4588"/>
            <a:chExt cx="2531356" cy="6858000"/>
          </a:xfrm>
        </p:grpSpPr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2CBEA4A9-5BB7-0C85-12A3-911FBB7E6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sp>
          <p:nvSpPr>
            <p:cNvPr id="50" name="Figura a mano libera 49">
              <a:extLst>
                <a:ext uri="{FF2B5EF4-FFF2-40B4-BE49-F238E27FC236}">
                  <a16:creationId xmlns:a16="http://schemas.microsoft.com/office/drawing/2014/main" id="{EAC769B1-CA73-BE27-FE18-2E53E3006C26}"/>
                </a:ext>
              </a:extLst>
            </p:cNvPr>
            <p:cNvSpPr/>
            <p:nvPr/>
          </p:nvSpPr>
          <p:spPr bwMode="auto">
            <a:xfrm>
              <a:off x="8838354" y="5466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 extrusionOk="0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51" name="Figura a mano libera 50">
              <a:extLst>
                <a:ext uri="{FF2B5EF4-FFF2-40B4-BE49-F238E27FC236}">
                  <a16:creationId xmlns:a16="http://schemas.microsoft.com/office/drawing/2014/main" id="{DC82EDE2-5619-EF11-D8C3-4B9C12D2A732}"/>
                </a:ext>
              </a:extLst>
            </p:cNvPr>
            <p:cNvSpPr/>
            <p:nvPr/>
          </p:nvSpPr>
          <p:spPr bwMode="auto">
            <a:xfrm>
              <a:off x="8638674" y="667753"/>
              <a:ext cx="481263" cy="505326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 extrusionOk="0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3ADD135-5E8D-261D-8CF2-EC2D90A96F3E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>
              <a:off x="8506326" y="8241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D4CA35AF-BDC2-9269-3240-AD1F5D05B56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6127" y="2305149"/>
              <a:ext cx="413655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B18E5E95-981B-CA1C-2B81-9F44B6C3EB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6718" y="920416"/>
              <a:ext cx="190294" cy="13811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EF68BA31-563D-6C81-E577-B11EE376B11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04980" y="4779018"/>
              <a:ext cx="426101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1ED06031-F735-19E5-BBA9-01B57C9201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9907" y="6166784"/>
              <a:ext cx="1161367" cy="1830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497944AB-0598-B32B-BEE7-EF65E21165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887" y="6349828"/>
              <a:ext cx="0" cy="37582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9A1EAC24-9256-0884-6BBD-5FCAB507942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21672" y="6178215"/>
              <a:ext cx="81939" cy="47801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9D1AFDB3-9E58-882D-29CD-C695AB21C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24759" y="4807547"/>
              <a:ext cx="206322" cy="14507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4870D378-96DC-254F-4CA3-8B7C7AE5A937}"/>
                </a:ext>
              </a:extLst>
            </p:cNvPr>
            <p:cNvSpPr txBox="1"/>
            <p:nvPr/>
          </p:nvSpPr>
          <p:spPr bwMode="auto">
            <a:xfrm>
              <a:off x="8328125" y="6974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</a:t>
              </a:r>
              <a:endParaRPr/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4C8A3180-C1C1-DD35-196C-B9D1FE54C2F6}"/>
                </a:ext>
              </a:extLst>
            </p:cNvPr>
            <p:cNvSpPr txBox="1"/>
            <p:nvPr/>
          </p:nvSpPr>
          <p:spPr bwMode="auto">
            <a:xfrm>
              <a:off x="9073397" y="200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4</a:t>
              </a:r>
              <a:endParaRPr/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BAEB8219-E985-4257-8A74-A083963BFE39}"/>
                </a:ext>
              </a:extLst>
            </p:cNvPr>
            <p:cNvSpPr txBox="1"/>
            <p:nvPr/>
          </p:nvSpPr>
          <p:spPr bwMode="auto">
            <a:xfrm>
              <a:off x="8810662" y="611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5</a:t>
              </a:r>
              <a:endParaRPr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BB0F0446-845F-3559-493E-2C114451B4BC}"/>
                </a:ext>
              </a:extLst>
            </p:cNvPr>
            <p:cNvSpPr txBox="1"/>
            <p:nvPr/>
          </p:nvSpPr>
          <p:spPr bwMode="auto">
            <a:xfrm>
              <a:off x="8619945" y="127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3</a:t>
              </a:r>
              <a:endParaRPr/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AB498BB6-A387-78DE-5111-E40D0FA7721D}"/>
                </a:ext>
              </a:extLst>
            </p:cNvPr>
            <p:cNvSpPr txBox="1"/>
            <p:nvPr/>
          </p:nvSpPr>
          <p:spPr bwMode="auto">
            <a:xfrm>
              <a:off x="9015059" y="1219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2</a:t>
              </a:r>
              <a:endParaRPr/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001A921A-803B-464F-A67C-3873F908E4B4}"/>
                </a:ext>
              </a:extLst>
            </p:cNvPr>
            <p:cNvSpPr txBox="1"/>
            <p:nvPr/>
          </p:nvSpPr>
          <p:spPr bwMode="auto">
            <a:xfrm>
              <a:off x="8990285" y="3236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6</a:t>
              </a:r>
              <a:endParaRPr/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051C1C35-1589-233A-74A9-F37B683FA8D6}"/>
                </a:ext>
              </a:extLst>
            </p:cNvPr>
            <p:cNvSpPr txBox="1"/>
            <p:nvPr/>
          </p:nvSpPr>
          <p:spPr bwMode="auto">
            <a:xfrm>
              <a:off x="8685506" y="61418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10</a:t>
              </a:r>
              <a:endParaRPr/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CF30DE0F-FE42-C37F-A5AF-7928EBE35AEF}"/>
                </a:ext>
              </a:extLst>
            </p:cNvPr>
            <p:cNvSpPr txBox="1"/>
            <p:nvPr/>
          </p:nvSpPr>
          <p:spPr bwMode="auto">
            <a:xfrm>
              <a:off x="9948327" y="63264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9</a:t>
              </a:r>
              <a:endParaRPr/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FE7720C3-94AB-DED3-B017-7F5844DFE010}"/>
                </a:ext>
              </a:extLst>
            </p:cNvPr>
            <p:cNvSpPr txBox="1"/>
            <p:nvPr/>
          </p:nvSpPr>
          <p:spPr bwMode="auto">
            <a:xfrm>
              <a:off x="9293670" y="62583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11</a:t>
              </a:r>
              <a:endParaRPr/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1A69B34B-DFEC-5973-6151-417786EFBC7C}"/>
                </a:ext>
              </a:extLst>
            </p:cNvPr>
            <p:cNvSpPr txBox="1"/>
            <p:nvPr/>
          </p:nvSpPr>
          <p:spPr bwMode="auto">
            <a:xfrm>
              <a:off x="9133100" y="5475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7</a:t>
              </a:r>
              <a:endParaRPr/>
            </a:p>
          </p:txBody>
        </p: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CB4A3737-FF4B-A901-F469-379309ABEE96}"/>
                </a:ext>
              </a:extLst>
            </p:cNvPr>
            <p:cNvSpPr txBox="1"/>
            <p:nvPr/>
          </p:nvSpPr>
          <p:spPr bwMode="auto">
            <a:xfrm>
              <a:off x="9483781" y="5470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8</a:t>
              </a:r>
              <a:endParaRPr/>
            </a:p>
          </p:txBody>
        </p:sp>
      </p:grp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39538E9-F1D5-A903-E349-D217FA8147FC}"/>
              </a:ext>
            </a:extLst>
          </p:cNvPr>
          <p:cNvGraphicFramePr>
            <a:graphicFrameLocks noGrp="1"/>
          </p:cNvGraphicFramePr>
          <p:nvPr/>
        </p:nvGraphicFramePr>
        <p:xfrm>
          <a:off x="180608" y="1203957"/>
          <a:ext cx="5409563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188">
                  <a:extLst>
                    <a:ext uri="{9D8B030D-6E8A-4147-A177-3AD203B41FA5}">
                      <a16:colId xmlns:a16="http://schemas.microsoft.com/office/drawing/2014/main" val="1074817849"/>
                    </a:ext>
                  </a:extLst>
                </a:gridCol>
                <a:gridCol w="3606375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progressivo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b="1" u="none" strike="noStrike" dirty="0">
                          <a:solidFill>
                            <a:schemeClr val="bg1"/>
                          </a:solidFill>
                        </a:rPr>
                        <a:t>Segni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b="0" dirty="0"/>
                        <a:t>+aggiungi </a:t>
                      </a:r>
                      <a:endParaRPr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6C98226-8CD0-F5EE-374C-023BC9D7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000A454-2478-2FE3-6B38-D2675E98067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7908300-1D57-396B-12C5-124F34C73884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</a:t>
            </a:r>
            <a:endParaRPr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14C47D9-73E5-4A98-8E83-3F01641BB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88914"/>
              </p:ext>
            </p:extLst>
          </p:nvPr>
        </p:nvGraphicFramePr>
        <p:xfrm>
          <a:off x="6329703" y="4117182"/>
          <a:ext cx="1698704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Soluzione di continuo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2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dirty="0"/>
                        <a:t>Perdita di sostanza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BF04A1CA-5CC7-769F-AFF4-542E964F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06828"/>
              </p:ext>
            </p:extLst>
          </p:nvPr>
        </p:nvGraphicFramePr>
        <p:xfrm>
          <a:off x="180608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+aggiungi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0053D8C-0EE3-4F66-A539-1AC90228104B}"/>
              </a:ext>
            </a:extLst>
          </p:cNvPr>
          <p:cNvGraphicFramePr>
            <a:graphicFrameLocks noGrp="1"/>
          </p:cNvGraphicFramePr>
          <p:nvPr/>
        </p:nvGraphicFramePr>
        <p:xfrm>
          <a:off x="1082202" y="3607065"/>
          <a:ext cx="1803186" cy="2915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3186">
                  <a:extLst>
                    <a:ext uri="{9D8B030D-6E8A-4147-A177-3AD203B41FA5}">
                      <a16:colId xmlns:a16="http://schemas.microsoft.com/office/drawing/2014/main" val="1984276664"/>
                    </a:ext>
                  </a:extLst>
                </a:gridCol>
              </a:tblGrid>
              <a:tr h="2915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dirty="0"/>
                        <a:t>###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098730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29814339-8EE7-9AD3-7157-8C4EAA260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345"/>
              </p:ext>
            </p:extLst>
          </p:nvPr>
        </p:nvGraphicFramePr>
        <p:xfrm>
          <a:off x="3277688" y="4117182"/>
          <a:ext cx="1791168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604767545"/>
                    </a:ext>
                  </a:extLst>
                </a:gridCol>
              </a:tblGrid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419252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2443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3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94218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8426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5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30065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</a:t>
                      </a:r>
                      <a:endParaRPr sz="100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18390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7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45428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8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05663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9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06514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10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748959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711278"/>
                  </a:ext>
                </a:extLst>
              </a:tr>
            </a:tbl>
          </a:graphicData>
        </a:graphic>
      </p:graphicFrame>
      <p:sp>
        <p:nvSpPr>
          <p:cNvPr id="18" name="CasellaDiTesto 24">
            <a:extLst>
              <a:ext uri="{FF2B5EF4-FFF2-40B4-BE49-F238E27FC236}">
                <a16:creationId xmlns:a16="http://schemas.microsoft.com/office/drawing/2014/main" id="{220E6B8E-6105-A729-DF1C-9086D7895883}"/>
              </a:ext>
            </a:extLst>
          </p:cNvPr>
          <p:cNvSpPr txBox="1"/>
          <p:nvPr/>
        </p:nvSpPr>
        <p:spPr bwMode="auto">
          <a:xfrm>
            <a:off x="3389570" y="3551167"/>
            <a:ext cx="156740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indicare settore </a:t>
            </a:r>
            <a:endParaRPr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(scelta multipla)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9" name="Connettore 2 25">
            <a:extLst>
              <a:ext uri="{FF2B5EF4-FFF2-40B4-BE49-F238E27FC236}">
                <a16:creationId xmlns:a16="http://schemas.microsoft.com/office/drawing/2014/main" id="{B5904680-C8D9-42D4-3BB9-F69D6E279B8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>
            <a:off x="1983795" y="1971164"/>
            <a:ext cx="0" cy="1635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4">
            <a:extLst>
              <a:ext uri="{FF2B5EF4-FFF2-40B4-BE49-F238E27FC236}">
                <a16:creationId xmlns:a16="http://schemas.microsoft.com/office/drawing/2014/main" id="{18063110-1438-AAFB-6F18-91C7704415E6}"/>
              </a:ext>
            </a:extLst>
          </p:cNvPr>
          <p:cNvSpPr txBox="1"/>
          <p:nvPr/>
        </p:nvSpPr>
        <p:spPr bwMode="auto">
          <a:xfrm>
            <a:off x="1199251" y="2415878"/>
            <a:ext cx="1567404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Generazione di un progressivo alfanumerico per ogni Segno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Es: PFe1 (Lesività Femore 1)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BFD8516-4027-2F26-E418-0E9DC318A018}"/>
              </a:ext>
            </a:extLst>
          </p:cNvPr>
          <p:cNvSpPr/>
          <p:nvPr/>
        </p:nvSpPr>
        <p:spPr bwMode="auto">
          <a:xfrm>
            <a:off x="1675767" y="2052488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23" name="CasellaDiTesto 97">
            <a:extLst>
              <a:ext uri="{FF2B5EF4-FFF2-40B4-BE49-F238E27FC236}">
                <a16:creationId xmlns:a16="http://schemas.microsoft.com/office/drawing/2014/main" id="{8156C316-DD4F-707D-B020-FC6DCB36EBDB}"/>
              </a:ext>
            </a:extLst>
          </p:cNvPr>
          <p:cNvSpPr txBox="1"/>
          <p:nvPr/>
        </p:nvSpPr>
        <p:spPr bwMode="auto">
          <a:xfrm>
            <a:off x="3277688" y="4343016"/>
            <a:ext cx="114910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200" dirty="0">
                <a:highlight>
                  <a:srgbClr val="00FF00"/>
                </a:highlight>
              </a:rPr>
              <a:t>Esempio:</a:t>
            </a:r>
          </a:p>
        </p:txBody>
      </p:sp>
      <p:sp>
        <p:nvSpPr>
          <p:cNvPr id="27" name="CasellaDiTesto 100">
            <a:extLst>
              <a:ext uri="{FF2B5EF4-FFF2-40B4-BE49-F238E27FC236}">
                <a16:creationId xmlns:a16="http://schemas.microsoft.com/office/drawing/2014/main" id="{66B36AB7-D58C-6419-4980-B729F41EE2EB}"/>
              </a:ext>
            </a:extLst>
          </p:cNvPr>
          <p:cNvSpPr txBox="1"/>
          <p:nvPr/>
        </p:nvSpPr>
        <p:spPr bwMode="auto">
          <a:xfrm>
            <a:off x="5965338" y="3404999"/>
            <a:ext cx="2427435" cy="2462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28" name="CasellaDiTesto 97">
            <a:extLst>
              <a:ext uri="{FF2B5EF4-FFF2-40B4-BE49-F238E27FC236}">
                <a16:creationId xmlns:a16="http://schemas.microsoft.com/office/drawing/2014/main" id="{AC6BF06A-178E-D1DF-F717-AE4C8091EA98}"/>
              </a:ext>
            </a:extLst>
          </p:cNvPr>
          <p:cNvSpPr txBox="1"/>
          <p:nvPr/>
        </p:nvSpPr>
        <p:spPr bwMode="auto">
          <a:xfrm>
            <a:off x="8346420" y="4160967"/>
            <a:ext cx="1502706" cy="553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</a:t>
            </a:r>
          </a:p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(nelle slides successive: 59-60)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46C46882-F346-1B7E-0738-F7ABFF262656}"/>
              </a:ext>
            </a:extLst>
          </p:cNvPr>
          <p:cNvSpPr/>
          <p:nvPr/>
        </p:nvSpPr>
        <p:spPr bwMode="auto">
          <a:xfrm rot="10800000">
            <a:off x="8028407" y="4117182"/>
            <a:ext cx="318011" cy="48768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CB79F3B-CB06-4E80-7D9D-41C58471D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02815"/>
              </p:ext>
            </p:extLst>
          </p:nvPr>
        </p:nvGraphicFramePr>
        <p:xfrm>
          <a:off x="3265669" y="3007794"/>
          <a:ext cx="1791168" cy="4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zona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4D4706D-B03C-F9EB-D05A-B774153F0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54827"/>
              </p:ext>
            </p:extLst>
          </p:nvPr>
        </p:nvGraphicFramePr>
        <p:xfrm>
          <a:off x="6329703" y="3660812"/>
          <a:ext cx="1698701" cy="4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701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segno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45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3D523A-E33B-3AE2-AD90-49F4334064C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FB8CEBD4-FA95-3460-0DBB-EA9C31038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10962"/>
              </p:ext>
            </p:extLst>
          </p:nvPr>
        </p:nvGraphicFramePr>
        <p:xfrm>
          <a:off x="5366158" y="1109607"/>
          <a:ext cx="272957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2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1" u="none" strike="noStrike" dirty="0">
                          <a:solidFill>
                            <a:schemeClr val="tx1"/>
                          </a:solidFill>
                        </a:rPr>
                        <a:t>Aspetto della superficie (indicare la localizzazione – mediale, laterale, anteriore e posteriore)</a:t>
                      </a:r>
                      <a:endParaRPr lang="it-IT" sz="9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C96A2664-45E2-E733-87ED-C316C0F5E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84805"/>
              </p:ext>
            </p:extLst>
          </p:nvPr>
        </p:nvGraphicFramePr>
        <p:xfrm>
          <a:off x="8238633" y="1608564"/>
          <a:ext cx="3590664" cy="216625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590664">
                  <a:extLst>
                    <a:ext uri="{9D8B030D-6E8A-4147-A177-3AD203B41FA5}">
                      <a16:colId xmlns:a16="http://schemas.microsoft.com/office/drawing/2014/main" val="2250940064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Dello stesso colore del tessuto circostante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66955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Di colore diverso rispetto al tessuto circostante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15097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Netto 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8469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Irregolare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2049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Finemente irregolare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429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Con spicole estroflesse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163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spicole introflesse 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34878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sfaldatura della corticale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flaking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), frammento deformato di osso corticale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38727"/>
                  </a:ext>
                </a:extLst>
              </a:tr>
            </a:tbl>
          </a:graphicData>
        </a:graphic>
      </p:graphicFrame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F58A8F3-E35F-37B9-AF9B-1305D04FB8A3}"/>
              </a:ext>
            </a:extLst>
          </p:cNvPr>
          <p:cNvCxnSpPr>
            <a:cxnSpLocks/>
          </p:cNvCxnSpPr>
          <p:nvPr/>
        </p:nvCxnSpPr>
        <p:spPr bwMode="auto">
          <a:xfrm>
            <a:off x="1979271" y="1784972"/>
            <a:ext cx="0" cy="685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58B873-F143-4BC7-E3CB-424097DA7988}"/>
              </a:ext>
            </a:extLst>
          </p:cNvPr>
          <p:cNvSpPr txBox="1"/>
          <p:nvPr/>
        </p:nvSpPr>
        <p:spPr bwMode="auto">
          <a:xfrm>
            <a:off x="5540922" y="123014"/>
            <a:ext cx="237912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D82204-931D-42A4-1DE9-0F5F3E4D0CDC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 bwMode="auto">
          <a:xfrm>
            <a:off x="6730484" y="584679"/>
            <a:ext cx="459" cy="524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BB74C3E-743E-EC89-AEA3-85B9CF13AE36}"/>
              </a:ext>
            </a:extLst>
          </p:cNvPr>
          <p:cNvCxnSpPr>
            <a:cxnSpLocks/>
          </p:cNvCxnSpPr>
          <p:nvPr/>
        </p:nvCxnSpPr>
        <p:spPr bwMode="auto">
          <a:xfrm>
            <a:off x="6732023" y="3668599"/>
            <a:ext cx="0" cy="685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C1EE11B-BFBA-DA8C-D9EF-1D81A2A2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57</a:t>
            </a:fld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1741171-681D-A967-1E3A-12CA5340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65665"/>
              </p:ext>
            </p:extLst>
          </p:nvPr>
        </p:nvGraphicFramePr>
        <p:xfrm>
          <a:off x="183791" y="786129"/>
          <a:ext cx="1698704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Soluzione di continuo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2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dirty="0"/>
                        <a:t>Perdita di sostanza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C83BCCC-39C2-5BB4-55C4-2E9E4217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15639"/>
              </p:ext>
            </p:extLst>
          </p:nvPr>
        </p:nvGraphicFramePr>
        <p:xfrm>
          <a:off x="8223960" y="1329890"/>
          <a:ext cx="3605337" cy="2786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5337">
                  <a:extLst>
                    <a:ext uri="{9D8B030D-6E8A-4147-A177-3AD203B41FA5}">
                      <a16:colId xmlns:a16="http://schemas.microsoft.com/office/drawing/2014/main" val="370754013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900" b="1" u="none" strike="noStrike" dirty="0">
                          <a:solidFill>
                            <a:schemeClr val="tx1"/>
                          </a:solidFill>
                        </a:rPr>
                        <a:t>Aspetto margine</a:t>
                      </a:r>
                      <a:endParaRPr lang="it-IT" sz="9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54071CF-F75D-104A-301E-BE85CC20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08416"/>
              </p:ext>
            </p:extLst>
          </p:nvPr>
        </p:nvGraphicFramePr>
        <p:xfrm>
          <a:off x="1934698" y="766605"/>
          <a:ext cx="3302317" cy="2786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2317">
                  <a:extLst>
                    <a:ext uri="{9D8B030D-6E8A-4147-A177-3AD203B41FA5}">
                      <a16:colId xmlns:a16="http://schemas.microsoft.com/office/drawing/2014/main" val="2208729049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975"/>
                        </a:lnSpc>
                      </a:pPr>
                      <a:r>
                        <a:rPr lang="it-IT" sz="900" b="1" dirty="0">
                          <a:solidFill>
                            <a:srgbClr val="000000"/>
                          </a:solidFill>
                          <a:effectLst/>
                        </a:rPr>
                        <a:t>Tipo</a:t>
                      </a:r>
                      <a:endParaRPr lang="it-IT" sz="9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FC97F70-34BD-EB6A-3BDE-1CC3F7D0E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16932"/>
              </p:ext>
            </p:extLst>
          </p:nvPr>
        </p:nvGraphicFramePr>
        <p:xfrm>
          <a:off x="1934698" y="1076637"/>
          <a:ext cx="3302310" cy="216199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02310">
                  <a:extLst>
                    <a:ext uri="{9D8B030D-6E8A-4147-A177-3AD203B41FA5}">
                      <a16:colId xmlns:a16="http://schemas.microsoft.com/office/drawing/2014/main" val="2821285961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 dirty="0">
                          <a:solidFill>
                            <a:srgbClr val="000000"/>
                          </a:solidFill>
                          <a:effectLst/>
                        </a:rPr>
                        <a:t>a tutto spessore e tutta circonferenza</a:t>
                      </a:r>
                      <a:endParaRPr lang="it-IT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55620253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 dirty="0">
                          <a:solidFill>
                            <a:srgbClr val="000000"/>
                          </a:solidFill>
                          <a:effectLst/>
                        </a:rPr>
                        <a:t>a tutto spessore e parziale circonferenza</a:t>
                      </a:r>
                      <a:endParaRPr lang="it-IT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188021059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 dirty="0">
                          <a:solidFill>
                            <a:srgbClr val="000000"/>
                          </a:solidFill>
                          <a:effectLst/>
                        </a:rPr>
                        <a:t>soluzione di continuo interessante lo strato corticale a tutta circonferenza</a:t>
                      </a:r>
                      <a:endParaRPr lang="it-IT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4226882154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>
                          <a:solidFill>
                            <a:srgbClr val="000000"/>
                          </a:solidFill>
                          <a:effectLst/>
                        </a:rPr>
                        <a:t>soluzione di continuo interessante lo strato corticale a parziale circonferenza</a:t>
                      </a:r>
                      <a:endParaRPr lang="it-IT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500078854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>
                          <a:solidFill>
                            <a:srgbClr val="000000"/>
                          </a:solidFill>
                          <a:effectLst/>
                        </a:rPr>
                        <a:t>soluzione di continuo interessante lo strato di osso trabecolare (visibili in RX e TC)</a:t>
                      </a:r>
                      <a:endParaRPr lang="it-IT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149383079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 dirty="0">
                          <a:solidFill>
                            <a:srgbClr val="000000"/>
                          </a:solidFill>
                          <a:effectLst/>
                        </a:rPr>
                        <a:t>Multiple soluzioni di continuo (comminuzione)</a:t>
                      </a:r>
                      <a:endParaRPr lang="it-IT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329384042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2178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79491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83990DA-A431-C3CE-198B-F99983CB6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92477"/>
              </p:ext>
            </p:extLst>
          </p:nvPr>
        </p:nvGraphicFramePr>
        <p:xfrm>
          <a:off x="5366158" y="1496596"/>
          <a:ext cx="2729565" cy="3337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729565">
                  <a:extLst>
                    <a:ext uri="{9D8B030D-6E8A-4147-A177-3AD203B41FA5}">
                      <a16:colId xmlns:a16="http://schemas.microsoft.com/office/drawing/2014/main" val="3588364403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aspetto granulare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grained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26145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intaccature/indentature (linee di interruzione a gradino – cantilever 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curl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64898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regolari, rettilinee e parallele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4900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rettilinee e irregolari con pattern generale parallelo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9973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strie regolari, semicircolari, parallele tra loro, poste lungo le pareti (utile per lesività da arma bianca) 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31296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regolari, rettilinee, parallele tra loro, perpendicolari all’asse lungo della lesione, poste lungo le pareti (utile per lesività da arma bianca da fendente)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52770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Linea mammellonata (indicare la distanza tra i picchi)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2943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o senza presenza di sperone (indicare la localizzazione – mediale, laterale, anteriore e posteriore)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7582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CD1D848-013E-D9AC-27F8-52825809767C}"/>
              </a:ext>
            </a:extLst>
          </p:cNvPr>
          <p:cNvSpPr txBox="1"/>
          <p:nvPr/>
        </p:nvSpPr>
        <p:spPr bwMode="auto">
          <a:xfrm>
            <a:off x="8895435" y="353846"/>
            <a:ext cx="237912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791DC3-D074-8EED-DD45-63F39AAA5080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10084997" y="815511"/>
            <a:ext cx="459" cy="524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0D25262-9527-2168-99D4-C6BF18041C6F}"/>
              </a:ext>
            </a:extLst>
          </p:cNvPr>
          <p:cNvSpPr txBox="1"/>
          <p:nvPr/>
        </p:nvSpPr>
        <p:spPr bwMode="auto">
          <a:xfrm>
            <a:off x="2233399" y="73524"/>
            <a:ext cx="237912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E41D39-BD56-0632-B002-83F069431126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422961" y="535189"/>
            <a:ext cx="0" cy="263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24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645632E-4615-E36E-4992-DAA8EBAAB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436"/>
              </p:ext>
            </p:extLst>
          </p:nvPr>
        </p:nvGraphicFramePr>
        <p:xfrm>
          <a:off x="9333542" y="1296590"/>
          <a:ext cx="2743201" cy="2786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370754013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900" b="1" u="none" strike="noStrike" dirty="0">
                          <a:solidFill>
                            <a:schemeClr val="tx1"/>
                          </a:solidFill>
                        </a:rPr>
                        <a:t>Aspetto margine</a:t>
                      </a:r>
                      <a:endParaRPr lang="it-IT" sz="9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90A8688-7244-B821-5D51-9FC630BC6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59282"/>
              </p:ext>
            </p:extLst>
          </p:nvPr>
        </p:nvGraphicFramePr>
        <p:xfrm>
          <a:off x="6029043" y="1323011"/>
          <a:ext cx="3146910" cy="2926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146910">
                  <a:extLst>
                    <a:ext uri="{9D8B030D-6E8A-4147-A177-3AD203B41FA5}">
                      <a16:colId xmlns:a16="http://schemas.microsoft.com/office/drawing/2014/main" val="3756754033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aspetto granulare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grained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66955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intaccature/indentature (linee di interruzione a gradino – cantilever 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curl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15097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regolari, rettilinee e parallele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8469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rettilinee e irregolari con pattern generale parallelo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2049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strie regolari, semicircolari, parallele tra loro, poste lungo le pareti (utile per lesività da arma bianca) 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429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regolari, rettilinee, parallele tra loro, perpendicolari all’asse lungo della lesione, poste lungo le pareti (utile per lesività da arma bianca da fendente)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163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Linea mammellonata (indicare la distanza tra i picchi)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3487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o senza presenza di sperone (indicare la localizzazione – mediale, laterale, anteriore e posteriore)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38727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A8D36DF8-C50D-DF3C-9864-9B29EE55A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25985"/>
              </p:ext>
            </p:extLst>
          </p:nvPr>
        </p:nvGraphicFramePr>
        <p:xfrm>
          <a:off x="1979271" y="1110083"/>
          <a:ext cx="3892177" cy="24005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2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6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1" u="none" strike="noStrike" dirty="0">
                          <a:solidFill>
                            <a:srgbClr val="FF0000"/>
                          </a:solidFill>
                        </a:rPr>
                        <a:t>Perdita di sostanza (post cranio)</a:t>
                      </a:r>
                      <a:endParaRPr lang="it-IT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di osso corticale dello strato più esterno (di dimensioni superiori a 1 mm)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chipping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/scheggiatura/piccolo frammento di osso corticale) 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di forma cilindrica a tutto spessore </a:t>
                      </a:r>
                      <a:r>
                        <a:rPr lang="it-IT" sz="9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(di dimensioni superiori a 1 mm)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 (drill-hole)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di forma cilindrica non a tutto spessore (drill-hole)</a:t>
                      </a:r>
                      <a:endParaRPr lang="it-IT" sz="9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5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forma di cono (indicare la direzione della svasatura o il lato dell’osso su cui si osserva il diametro minore)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irregolare a tutto spessore 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irregolare non a tutto spessore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forma di grondaia, non a tutto spessore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Gutter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- nastriforme, utile per la descrizione delle lesioni a setone)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96672E94-1D2C-6264-A021-12492761D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05237"/>
              </p:ext>
            </p:extLst>
          </p:nvPr>
        </p:nvGraphicFramePr>
        <p:xfrm>
          <a:off x="1979270" y="3521205"/>
          <a:ext cx="3892170" cy="6309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6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1" u="none" strike="noStrike" dirty="0">
                          <a:solidFill>
                            <a:srgbClr val="FF0000"/>
                          </a:solidFill>
                        </a:rPr>
                        <a:t>Perdita di sostanza (cranio e post cranio)</a:t>
                      </a:r>
                      <a:endParaRPr lang="it-IT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puntiforme (di dimensioni di circa un mm) a tutto spessore (X/Y 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isodiametriche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 - es. segno da agopuntura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puntiforme (di dimensioni di circa un mm) non a tutto spessore (X/Y 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isodiametriche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 - es. segno da agopuntura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Perdita di sostanza formata (circolare, triangolare, quadrangolare..), di dimensione di circa un cm, a tutto spessore (X/Y </a:t>
                      </a:r>
                      <a:r>
                        <a:rPr lang="it-IT" sz="900" b="0" i="0" u="none" strike="noStrike" dirty="0" err="1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isodiametriche</a:t>
                      </a:r>
                      <a:r>
                        <a:rPr lang="it-IT" sz="9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) – utile per la descrizione delle lesioni da punta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5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formata (circolare, triangolare, quadrangolare..), di dimensione di circa un cm, non a tutto spessore (X/Y 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isodiametriche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 – utile per la descrizione delle lesioni da punta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5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(prevale la lunghezza rispetto a larghezza e profondità) minima con fondo a V con strie irregolari e per lo più parallele al fondo (utile nella descrizione della lesività da arma bianca da taglio)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moderata con pareti perpendicolari al fondo I_I, con strie regolari, parallele al fondo (utile nella descrizione della lesività da arma bianca da taglio)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moderata con fondo a W, con strie regolari, parallele al fondo (utile nella descrizione della lesività da arma bianca da taglio)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significativa con fondo a V, con strie perpendicolari al fondo (utile nella descrizione della lesività da fendente)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tutto spessore con strie regolari, rettilinee e parallele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tutto spessore con strie rettilinee e irregolari con pattern generale parallelo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tutto spessore con strie regolari, semicircolari, parallele tra loro,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5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tutto spessore con strie regolari, rettilinee, parallele tra loro, perpendicolari all’asse lungo della lesione, poste lungo le pareti (utile per lesività da arma bianca da fendente)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di forma a losanga (predomina una dimensione rispetto alle altre, 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5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di forma triangolare, (predomina una dimensione rispetto alle altre, con un estremo ad angolo acuto e l’altro estremo con due angoli, 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C14F6B-F49F-0F35-12A7-DBEFEA204AE4}"/>
              </a:ext>
            </a:extLst>
          </p:cNvPr>
          <p:cNvSpPr txBox="1"/>
          <p:nvPr/>
        </p:nvSpPr>
        <p:spPr bwMode="auto">
          <a:xfrm>
            <a:off x="2728122" y="63551"/>
            <a:ext cx="215964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4C47F12-C24B-3427-6B27-AAFA9C830669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807945" y="525216"/>
            <a:ext cx="0" cy="255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638BA4-1D4B-E7BB-99A7-CA226A00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58</a:t>
            </a:fld>
            <a:endParaRPr lang="it-IT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A352910-A7A1-7616-BF44-F169190B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56552"/>
              </p:ext>
            </p:extLst>
          </p:nvPr>
        </p:nvGraphicFramePr>
        <p:xfrm>
          <a:off x="139149" y="435792"/>
          <a:ext cx="1698704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Soluzione di continuo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2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FEA38C2-A56F-0570-CF56-3AFA6D29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30240"/>
              </p:ext>
            </p:extLst>
          </p:nvPr>
        </p:nvGraphicFramePr>
        <p:xfrm>
          <a:off x="6029043" y="935202"/>
          <a:ext cx="314691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1" u="none" strike="noStrike" dirty="0">
                          <a:solidFill>
                            <a:schemeClr val="tx1"/>
                          </a:solidFill>
                        </a:rPr>
                        <a:t>Aspetto della superficie (indicare la localizzazione – mediale, laterale, anteriore e posteriore)</a:t>
                      </a:r>
                      <a:endParaRPr lang="it-IT" sz="9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23E8484-7F95-2EF7-AE8D-B7AB1333E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56503"/>
              </p:ext>
            </p:extLst>
          </p:nvPr>
        </p:nvGraphicFramePr>
        <p:xfrm>
          <a:off x="1979271" y="820795"/>
          <a:ext cx="3892177" cy="2786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2177">
                  <a:extLst>
                    <a:ext uri="{9D8B030D-6E8A-4147-A177-3AD203B41FA5}">
                      <a16:colId xmlns:a16="http://schemas.microsoft.com/office/drawing/2014/main" val="2208729049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975"/>
                        </a:lnSpc>
                      </a:pPr>
                      <a:r>
                        <a:rPr lang="it-IT" sz="900" b="1" dirty="0">
                          <a:solidFill>
                            <a:srgbClr val="000000"/>
                          </a:solidFill>
                          <a:effectLst/>
                        </a:rPr>
                        <a:t>Perdita di sostanza (post cranio)</a:t>
                      </a:r>
                      <a:endParaRPr lang="it-IT" sz="9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1DC93D3-F54D-2F5F-D8ED-4D579931D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37812"/>
              </p:ext>
            </p:extLst>
          </p:nvPr>
        </p:nvGraphicFramePr>
        <p:xfrm>
          <a:off x="9333541" y="1575708"/>
          <a:ext cx="2743201" cy="216625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1394080364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Dello stesso colore del tessuto circostante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62828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Di colore diverso rispetto al tessuto circostante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1913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Netto 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21801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Irregolare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61796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Finemente irregolare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7758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Con spicole estroflesse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7970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spicole introflesse 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8363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sfaldatura della corticale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flaking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), frammento deformato di osso corticale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96940"/>
                  </a:ext>
                </a:extLst>
              </a:tr>
            </a:tbl>
          </a:graphicData>
        </a:graphic>
      </p:graphicFrame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D5F23A7-8F8A-B8BA-CA26-59F3A8753649}"/>
              </a:ext>
            </a:extLst>
          </p:cNvPr>
          <p:cNvSpPr txBox="1"/>
          <p:nvPr/>
        </p:nvSpPr>
        <p:spPr bwMode="auto">
          <a:xfrm>
            <a:off x="6522675" y="231680"/>
            <a:ext cx="215964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3991701-C951-B6DA-F383-913EF418B9FF}"/>
              </a:ext>
            </a:extLst>
          </p:cNvPr>
          <p:cNvCxnSpPr>
            <a:cxnSpLocks/>
          </p:cNvCxnSpPr>
          <p:nvPr/>
        </p:nvCxnSpPr>
        <p:spPr bwMode="auto">
          <a:xfrm>
            <a:off x="7659510" y="677616"/>
            <a:ext cx="0" cy="255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9903B9E-4FCE-031E-4B89-1A461A1EDE6F}"/>
              </a:ext>
            </a:extLst>
          </p:cNvPr>
          <p:cNvSpPr txBox="1"/>
          <p:nvPr/>
        </p:nvSpPr>
        <p:spPr bwMode="auto">
          <a:xfrm>
            <a:off x="9533460" y="589962"/>
            <a:ext cx="215964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1A4E3C6-B239-0029-2269-547E963013A4}"/>
              </a:ext>
            </a:extLst>
          </p:cNvPr>
          <p:cNvCxnSpPr>
            <a:cxnSpLocks/>
          </p:cNvCxnSpPr>
          <p:nvPr/>
        </p:nvCxnSpPr>
        <p:spPr bwMode="auto">
          <a:xfrm>
            <a:off x="10670295" y="1035898"/>
            <a:ext cx="0" cy="255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6DFD59F-8171-9F93-E1A2-187B387A2FC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BF5C663-BACC-9290-D687-50A5F32C61A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60687F8-DE79-3BB6-EF94-C1731DA80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56741"/>
              </p:ext>
            </p:extLst>
          </p:nvPr>
        </p:nvGraphicFramePr>
        <p:xfrm>
          <a:off x="180607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b="1" u="none" strike="noStrike" dirty="0">
                          <a:solidFill>
                            <a:schemeClr val="bg1"/>
                          </a:solidFill>
                        </a:rPr>
                        <a:t>Pattern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dirty="0"/>
                        <a:t>+aggiungi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C223955D-996C-9351-2DC8-381DBB36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91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08E2C9F-B336-42BB-09B3-6C5330EC929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6" name="Connettore 4 75">
            <a:extLst>
              <a:ext uri="{FF2B5EF4-FFF2-40B4-BE49-F238E27FC236}">
                <a16:creationId xmlns:a16="http://schemas.microsoft.com/office/drawing/2014/main" id="{A7125ABB-F834-352B-754A-C172A57416D6}"/>
              </a:ext>
            </a:extLst>
          </p:cNvPr>
          <p:cNvCxnSpPr>
            <a:cxnSpLocks/>
            <a:stCxn id="67" idx="3"/>
            <a:endCxn id="75" idx="0"/>
          </p:cNvCxnSpPr>
          <p:nvPr/>
        </p:nvCxnSpPr>
        <p:spPr bwMode="auto">
          <a:xfrm>
            <a:off x="4792908" y="2277713"/>
            <a:ext cx="913401" cy="3325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ella 49">
            <a:extLst>
              <a:ext uri="{FF2B5EF4-FFF2-40B4-BE49-F238E27FC236}">
                <a16:creationId xmlns:a16="http://schemas.microsoft.com/office/drawing/2014/main" id="{AA2B44C6-D608-7ED5-419C-D8C92EBCD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84265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B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C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D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51" name="Rettangolo 50">
            <a:extLst>
              <a:ext uri="{FF2B5EF4-FFF2-40B4-BE49-F238E27FC236}">
                <a16:creationId xmlns:a16="http://schemas.microsoft.com/office/drawing/2014/main" id="{5258F406-78C7-4F0F-CD76-B1A7A85392FF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7BBD336-7724-1126-162E-1A989387FE90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D2850476-A3E4-4CC9-70B1-96673DA48D61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DD29875B-5D6E-AF89-46F0-21C768BD32D2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5A567016-4775-6DCE-45A2-D592F24045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24EBE8-808B-74CC-6A3C-2229E732A737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097BFC1-29BA-C466-BC5B-9766199F795D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6692DB6A-6CE6-9E47-5C8A-AAD45D396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3ED4F7B4-6CF1-59C4-13C6-6E1747352A30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0EA887DD-95F5-E7E4-E60C-09A0FFA4A9C4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B86116C9-32A5-E62C-FF59-BEFF8673ECE8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B2EFA4A8-0BCC-9189-96CC-D83710F88158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4C8142B-13B6-8CFD-E1FF-A90D89BBB63A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C2D09B0C-8EE8-8E2E-EB59-4E50AAFECF82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B90432C-445D-2AF0-67E2-9A6214E06A65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D705B56-8CB7-46FD-529E-05D096325245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9184001-0805-E577-ED40-D28E13C8B23C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AC9AD99-2D9E-8A9E-E8CA-3DB0EA95CF95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C43D238A-6516-9286-3C66-9664CC052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D49E4449-4F75-D118-A866-81C7AC442A70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386D3724-FCC7-F42C-15E0-7C053A150E9A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2BB16E1C-A881-BD25-E488-D42F50497AF8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0F22B511-BD01-BA28-22F1-AEE38655CF1D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1EFEE7A1-BF8A-7266-E665-25C7E6DE8DF5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3A53F37B-7AC3-24A8-C6A5-83F97C693839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A7697532-0DE2-7840-A607-30D7429A9C27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D8A0C4D-3312-C352-A088-99AA12DB5F66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8C11682B-DDE5-5173-DF1F-FAAA6F9E7361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F967904-4249-9EC4-18CA-A92ED50553E8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Completezza, qualità, colore generale</a:t>
            </a:r>
            <a:endParaRPr lang="it-IT" dirty="0"/>
          </a:p>
        </p:txBody>
      </p:sp>
      <p:cxnSp>
        <p:nvCxnSpPr>
          <p:cNvPr id="60" name="Connettore 4 59">
            <a:extLst>
              <a:ext uri="{FF2B5EF4-FFF2-40B4-BE49-F238E27FC236}">
                <a16:creationId xmlns:a16="http://schemas.microsoft.com/office/drawing/2014/main" id="{F4DE0C7F-0691-8953-17EE-4503972CD310}"/>
              </a:ext>
            </a:extLst>
          </p:cNvPr>
          <p:cNvCxnSpPr>
            <a:cxnSpLocks/>
            <a:stCxn id="50" idx="3"/>
            <a:endCxn id="63" idx="0"/>
          </p:cNvCxnSpPr>
          <p:nvPr/>
        </p:nvCxnSpPr>
        <p:spPr bwMode="auto">
          <a:xfrm>
            <a:off x="1979403" y="2277713"/>
            <a:ext cx="2067589" cy="9436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E586FEE-9E7A-7510-6C31-0A818FAE768F}"/>
              </a:ext>
            </a:extLst>
          </p:cNvPr>
          <p:cNvSpPr txBox="1"/>
          <p:nvPr/>
        </p:nvSpPr>
        <p:spPr bwMode="auto">
          <a:xfrm>
            <a:off x="2096153" y="2056226"/>
            <a:ext cx="1051007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tutti i nuclei di ossificazione evidenziati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3" name="Tabella 62">
            <a:extLst>
              <a:ext uri="{FF2B5EF4-FFF2-40B4-BE49-F238E27FC236}">
                <a16:creationId xmlns:a16="http://schemas.microsoft.com/office/drawing/2014/main" id="{8111E957-8CDF-7CA0-68DA-6F40335EB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2815"/>
              </p:ext>
            </p:extLst>
          </p:nvPr>
        </p:nvGraphicFramePr>
        <p:xfrm>
          <a:off x="3282494" y="3221400"/>
          <a:ext cx="1528997" cy="1943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800307789"/>
                    </a:ext>
                  </a:extLst>
                </a:gridCol>
              </a:tblGrid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Assente per immaturità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3304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Assente per tafonomia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5435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Assente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9599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ma fusione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25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non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6406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in fusione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08118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17145"/>
                  </a:ext>
                </a:extLst>
              </a:tr>
            </a:tbl>
          </a:graphicData>
        </a:graphic>
      </p:graphicFrame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A7EB1D9-5F90-81A5-5F78-663B96385C9A}"/>
              </a:ext>
            </a:extLst>
          </p:cNvPr>
          <p:cNvSpPr txBox="1"/>
          <p:nvPr/>
        </p:nvSpPr>
        <p:spPr bwMode="auto">
          <a:xfrm>
            <a:off x="3415183" y="261046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7" name="Tabella 66">
            <a:extLst>
              <a:ext uri="{FF2B5EF4-FFF2-40B4-BE49-F238E27FC236}">
                <a16:creationId xmlns:a16="http://schemas.microsoft.com/office/drawing/2014/main" id="{9565607A-9269-2B42-A342-314072F1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45624"/>
              </p:ext>
            </p:extLst>
          </p:nvPr>
        </p:nvGraphicFramePr>
        <p:xfrm>
          <a:off x="3263911" y="2155793"/>
          <a:ext cx="152899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300795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Stato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00969"/>
                  </a:ext>
                </a:extLst>
              </a:tr>
            </a:tbl>
          </a:graphicData>
        </a:graphic>
      </p:graphicFrame>
      <p:graphicFrame>
        <p:nvGraphicFramePr>
          <p:cNvPr id="74" name="Tabella 73">
            <a:extLst>
              <a:ext uri="{FF2B5EF4-FFF2-40B4-BE49-F238E27FC236}">
                <a16:creationId xmlns:a16="http://schemas.microsoft.com/office/drawing/2014/main" id="{C945E18C-D2D5-8910-7BF8-5F530B7D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85725"/>
              </p:ext>
            </p:extLst>
          </p:nvPr>
        </p:nvGraphicFramePr>
        <p:xfrm>
          <a:off x="4955252" y="2166308"/>
          <a:ext cx="151793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32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commenti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75" name="Tabella 74">
            <a:extLst>
              <a:ext uri="{FF2B5EF4-FFF2-40B4-BE49-F238E27FC236}">
                <a16:creationId xmlns:a16="http://schemas.microsoft.com/office/drawing/2014/main" id="{00866847-1786-013B-041D-1109AFB40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51503"/>
              </p:ext>
            </p:extLst>
          </p:nvPr>
        </p:nvGraphicFramePr>
        <p:xfrm>
          <a:off x="4947343" y="2610223"/>
          <a:ext cx="1517932" cy="3971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7932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39714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25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2F6C51F-CCEA-4A0A-05E1-A242D853CAD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5C303AE-2C9D-F24B-D34A-4D191E843586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sp>
        <p:nvSpPr>
          <p:cNvPr id="27" name="CasellaDiTesto 11">
            <a:extLst>
              <a:ext uri="{FF2B5EF4-FFF2-40B4-BE49-F238E27FC236}">
                <a16:creationId xmlns:a16="http://schemas.microsoft.com/office/drawing/2014/main" id="{73CC6624-75BF-5483-A9A4-488C6C65B6F7}"/>
              </a:ext>
            </a:extLst>
          </p:cNvPr>
          <p:cNvSpPr txBox="1"/>
          <p:nvPr/>
        </p:nvSpPr>
        <p:spPr bwMode="auto">
          <a:xfrm>
            <a:off x="180591" y="3277439"/>
            <a:ext cx="360637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seleziona progressivi da “lesività - segni”</a:t>
            </a:r>
          </a:p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 </a:t>
            </a:r>
          </a:p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(possibilità di scelta multipla)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F227C540-82A2-0F8F-1C96-C4521299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58716"/>
              </p:ext>
            </p:extLst>
          </p:nvPr>
        </p:nvGraphicFramePr>
        <p:xfrm>
          <a:off x="3944975" y="4191376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5A635CD-FFCB-8E47-9244-F6A30C300656}"/>
              </a:ext>
            </a:extLst>
          </p:cNvPr>
          <p:cNvCxnSpPr>
            <a:cxnSpLocks/>
            <a:endCxn id="85" idx="1"/>
          </p:cNvCxnSpPr>
          <p:nvPr/>
        </p:nvCxnSpPr>
        <p:spPr bwMode="auto">
          <a:xfrm>
            <a:off x="3786973" y="3621307"/>
            <a:ext cx="8711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A699CA0D-EDD7-F467-23D2-A75B1853E3B5}"/>
              </a:ext>
            </a:extLst>
          </p:cNvPr>
          <p:cNvSpPr txBox="1"/>
          <p:nvPr/>
        </p:nvSpPr>
        <p:spPr bwMode="auto">
          <a:xfrm>
            <a:off x="4658148" y="3301087"/>
            <a:ext cx="1272046" cy="6404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14C17D13-AE02-7164-35D7-046387B39EA1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 flipH="1">
            <a:off x="5320594" y="3941527"/>
            <a:ext cx="1" cy="249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97">
            <a:extLst>
              <a:ext uri="{FF2B5EF4-FFF2-40B4-BE49-F238E27FC236}">
                <a16:creationId xmlns:a16="http://schemas.microsoft.com/office/drawing/2014/main" id="{D685361C-9312-D738-AB2E-93ED95EADE57}"/>
              </a:ext>
            </a:extLst>
          </p:cNvPr>
          <p:cNvSpPr txBox="1"/>
          <p:nvPr/>
        </p:nvSpPr>
        <p:spPr bwMode="auto">
          <a:xfrm>
            <a:off x="7854955" y="4334165"/>
            <a:ext cx="275123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</a:t>
            </a:r>
          </a:p>
          <a:p>
            <a:pPr>
              <a:defRPr/>
            </a:pPr>
            <a:r>
              <a:rPr lang="it-IT" sz="1200" dirty="0">
                <a:solidFill>
                  <a:srgbClr val="FF0000"/>
                </a:solidFill>
              </a:rPr>
              <a:t>(nelle slides successive: 61-86)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8" name="Connettore 2 25">
            <a:extLst>
              <a:ext uri="{FF2B5EF4-FFF2-40B4-BE49-F238E27FC236}">
                <a16:creationId xmlns:a16="http://schemas.microsoft.com/office/drawing/2014/main" id="{75F74E10-2D5E-F9D8-64B3-9E30C57D1F10}"/>
              </a:ext>
            </a:extLst>
          </p:cNvPr>
          <p:cNvCxnSpPr>
            <a:cxnSpLocks/>
          </p:cNvCxnSpPr>
          <p:nvPr/>
        </p:nvCxnSpPr>
        <p:spPr bwMode="auto">
          <a:xfrm>
            <a:off x="1987527" y="1965387"/>
            <a:ext cx="0" cy="1312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DDE2A93F-892F-4B49-C387-F9F167ECF440}"/>
              </a:ext>
            </a:extLst>
          </p:cNvPr>
          <p:cNvSpPr/>
          <p:nvPr/>
        </p:nvSpPr>
        <p:spPr bwMode="auto">
          <a:xfrm>
            <a:off x="1680341" y="2393781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11BDEB66-0218-CAB1-B844-AC50F481B749}"/>
              </a:ext>
            </a:extLst>
          </p:cNvPr>
          <p:cNvSpPr/>
          <p:nvPr/>
        </p:nvSpPr>
        <p:spPr bwMode="auto">
          <a:xfrm rot="10800000">
            <a:off x="6696213" y="4083815"/>
            <a:ext cx="318011" cy="100805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CFECD4-0D9C-77C6-F6C9-211F5CBBFDB1}"/>
              </a:ext>
            </a:extLst>
          </p:cNvPr>
          <p:cNvSpPr/>
          <p:nvPr/>
        </p:nvSpPr>
        <p:spPr bwMode="auto">
          <a:xfrm>
            <a:off x="7014224" y="4408329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D07907A-74FF-1485-DFB3-04A924682CB2}"/>
              </a:ext>
            </a:extLst>
          </p:cNvPr>
          <p:cNvCxnSpPr>
            <a:cxnSpLocks/>
            <a:stCxn id="15" idx="6"/>
            <a:endCxn id="89" idx="1"/>
          </p:cNvCxnSpPr>
          <p:nvPr/>
        </p:nvCxnSpPr>
        <p:spPr bwMode="auto">
          <a:xfrm>
            <a:off x="7628595" y="4564998"/>
            <a:ext cx="226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4E84EFC7-4395-605F-DBCA-13751AC6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43215"/>
              </p:ext>
            </p:extLst>
          </p:nvPr>
        </p:nvGraphicFramePr>
        <p:xfrm>
          <a:off x="180607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b="1" u="none" strike="noStrike" dirty="0">
                          <a:solidFill>
                            <a:schemeClr val="bg1"/>
                          </a:solidFill>
                        </a:rPr>
                        <a:t>Pattern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dirty="0">
                          <a:highlight>
                            <a:srgbClr val="00FF00"/>
                          </a:highlight>
                        </a:rPr>
                        <a:t>+aggiungi</a:t>
                      </a:r>
                      <a:endParaRPr sz="12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273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C519709-0C79-9785-0849-B958D1CC477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752DE2-FB9A-EFC3-66BB-8553F1DF7A18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1FC2B1E0-F12B-6F00-9AD0-E5A38EA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90709"/>
              </p:ext>
            </p:extLst>
          </p:nvPr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Estremità prossimale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3B7AB236-D6F4-4A38-AE6F-2D4035DBFA50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0A96F2E-BF7E-6667-1C70-430B7908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04140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intertrocanteriche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590547-FB8A-9594-8382-A7CAD2ED55D5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2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135E2B1-F01F-F074-AAAB-6B02DBC51E2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CC891A9-72C3-2065-CBDF-151FC69761D5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E52FA09B-9757-7043-0E7C-217CE8D43965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Estremità prossimale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6A455074-50DD-83E9-648F-90B494D7281F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DC5E5F-1C57-69D7-DE75-19930F663E09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0513AB34-3501-C5D6-AB77-D237B0A4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62</a:t>
            </a:fld>
            <a:endParaRPr lang="it-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915A8CD-7909-EEF0-180B-9F69A5EA7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48468"/>
              </p:ext>
            </p:extLst>
          </p:nvPr>
        </p:nvGraphicFramePr>
        <p:xfrm>
          <a:off x="6338462" y="2859405"/>
          <a:ext cx="3318520" cy="731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1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31-A1 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petrocanterica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31-A2 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petrocanterica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pluriframmentaria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31-A3 frattura intertrocanterica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F67F848-43D9-7715-C391-2FDFE482CD40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5853540" y="2108885"/>
            <a:ext cx="2144182" cy="7505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F3264A-B300-BF4D-33B5-C07C5C666287}"/>
              </a:ext>
            </a:extLst>
          </p:cNvPr>
          <p:cNvSpPr txBox="1"/>
          <p:nvPr/>
        </p:nvSpPr>
        <p:spPr bwMode="auto">
          <a:xfrm>
            <a:off x="7361699" y="190883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DE6C6E0-37F6-D698-36A0-C822589FA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89046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Extra-articolari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intertrocanteriche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696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45A2893-1BC8-58C9-803D-725BD5A691A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280E70-4E98-36AC-B784-802FAAEAEF1B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891DBA9A-8CE9-2CD1-BA46-D137FEBF9598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Estremità prossimale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9F6F4FDF-1648-447B-3A60-B5E714D1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63</a:t>
            </a:fld>
            <a:endParaRPr lang="it-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3E44FFD-B8B1-CA79-72F2-B5ED74D5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76558"/>
              </p:ext>
            </p:extLst>
          </p:nvPr>
        </p:nvGraphicFramePr>
        <p:xfrm>
          <a:off x="6338462" y="3106831"/>
          <a:ext cx="3318520" cy="731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1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31-B1 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sottocapitate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minima scomposizione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31-B2 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franscervicali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o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basicervicali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31-B3 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sottocapitate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non ingranate scomposte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Connettore 4 4">
            <a:extLst>
              <a:ext uri="{FF2B5EF4-FFF2-40B4-BE49-F238E27FC236}">
                <a16:creationId xmlns:a16="http://schemas.microsoft.com/office/drawing/2014/main" id="{134D2AFA-4D1A-D4C3-6B47-8C42ADC5E3A2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D74D15-B705-4419-2921-0965C5681094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AD72DE65-7093-8CEB-E05F-6456CFC91508}"/>
              </a:ext>
            </a:extLst>
          </p:cNvPr>
          <p:cNvCxnSpPr>
            <a:cxnSpLocks/>
          </p:cNvCxnSpPr>
          <p:nvPr/>
        </p:nvCxnSpPr>
        <p:spPr bwMode="auto">
          <a:xfrm>
            <a:off x="5853540" y="2356311"/>
            <a:ext cx="2144182" cy="7505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19F133-80D3-09B7-4A80-270474E6F602}"/>
              </a:ext>
            </a:extLst>
          </p:cNvPr>
          <p:cNvSpPr txBox="1"/>
          <p:nvPr/>
        </p:nvSpPr>
        <p:spPr bwMode="auto">
          <a:xfrm>
            <a:off x="7361699" y="215625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8065A293-E2C3-1136-F74E-4F6FCCDEC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98806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Articolari parziali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intertrocanteriche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477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2B1DBB0-FA24-795A-E09E-F5F0DE434A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0E1985F-0C39-760B-C5F7-9AE57BDAF6F1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90D5C424-C66C-D7ED-6121-7F0707D9CB46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Estremità prossimale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68057F14-405A-3E11-C8FB-1DD57BFC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64</a:t>
            </a:fld>
            <a:endParaRPr lang="it-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B6F1755-DD42-DBB9-EB83-9EA3FB236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20028"/>
              </p:ext>
            </p:extLst>
          </p:nvPr>
        </p:nvGraphicFramePr>
        <p:xfrm>
          <a:off x="6342944" y="3386541"/>
          <a:ext cx="3318520" cy="10363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1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31-C1 frattura della testa femorale con distacco osseo parcellare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31-C2 frattura della testa femorale con affondamento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31-C3 frattura della testa femorale associata a frattura del collo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Connettore 4 4">
            <a:extLst>
              <a:ext uri="{FF2B5EF4-FFF2-40B4-BE49-F238E27FC236}">
                <a16:creationId xmlns:a16="http://schemas.microsoft.com/office/drawing/2014/main" id="{E6C8029D-210D-BF0A-5165-872D86A6B48A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33F22-02BC-B337-0306-0BE75D477043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98A9760E-779F-279B-8095-997DFB49956C}"/>
              </a:ext>
            </a:extLst>
          </p:cNvPr>
          <p:cNvCxnSpPr>
            <a:cxnSpLocks/>
          </p:cNvCxnSpPr>
          <p:nvPr/>
        </p:nvCxnSpPr>
        <p:spPr bwMode="auto">
          <a:xfrm>
            <a:off x="5849057" y="2636021"/>
            <a:ext cx="2144182" cy="7505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175B241-2AD4-DC5E-3F2C-5335FA2534A0}"/>
              </a:ext>
            </a:extLst>
          </p:cNvPr>
          <p:cNvSpPr txBox="1"/>
          <p:nvPr/>
        </p:nvSpPr>
        <p:spPr bwMode="auto">
          <a:xfrm>
            <a:off x="7357216" y="243596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2C96BA6-75BA-A892-5A4A-7DD1F7769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60686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Articolari parziali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Fratture articolari complete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intertrocanteriche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499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096FE15-245E-F012-E0A5-B0CCE56A62C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B55F96D-E2D5-814E-F0F9-A1EBB2E8766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22936B98-6FA6-EFD5-C1B0-7FAD46AC01A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B28CA7CF-2C19-DBDE-05FC-6724AA54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65</a:t>
            </a:fld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00C00F5-8681-D105-4646-7A04A597F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4588"/>
              </p:ext>
            </p:extLst>
          </p:nvPr>
        </p:nvGraphicFramePr>
        <p:xfrm>
          <a:off x="6338462" y="3627120"/>
          <a:ext cx="3318520" cy="15240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18520">
                  <a:extLst>
                    <a:ext uri="{9D8B030D-6E8A-4147-A177-3AD203B41FA5}">
                      <a16:colId xmlns:a16="http://schemas.microsoft.com/office/drawing/2014/main" val="3423008287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intertrocanterica due parti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294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intertrocanterica con distacco del piccolo trocantere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9083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intertrocanterica con distacco di entrambi i trocanteri 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088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con obliquità inversa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1429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Grande trocantere comminuto 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28026"/>
                  </a:ext>
                </a:extLst>
              </a:tr>
            </a:tbl>
          </a:graphicData>
        </a:graphic>
      </p:graphicFrame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A03D968A-E255-097A-77D1-E63F7435B930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421037-74B8-81B2-60A1-A7F22788764A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22" name="Connettore 4 21">
            <a:extLst>
              <a:ext uri="{FF2B5EF4-FFF2-40B4-BE49-F238E27FC236}">
                <a16:creationId xmlns:a16="http://schemas.microsoft.com/office/drawing/2014/main" id="{E6C92B9B-1737-0162-C668-A9790CD11954}"/>
              </a:ext>
            </a:extLst>
          </p:cNvPr>
          <p:cNvCxnSpPr>
            <a:cxnSpLocks/>
          </p:cNvCxnSpPr>
          <p:nvPr/>
        </p:nvCxnSpPr>
        <p:spPr bwMode="auto">
          <a:xfrm>
            <a:off x="5853540" y="2840405"/>
            <a:ext cx="2144182" cy="7505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D4F21F4-7E15-C898-D76D-AD09C1D9DB0D}"/>
              </a:ext>
            </a:extLst>
          </p:cNvPr>
          <p:cNvSpPr txBox="1"/>
          <p:nvPr/>
        </p:nvSpPr>
        <p:spPr bwMode="auto">
          <a:xfrm>
            <a:off x="7361699" y="264035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EBE305A5-4ABD-3E35-436F-7B76BCD08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79151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Articolari parziali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Fratture intertrocanteriche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718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0E2401F-EB53-863C-0B07-0BAA5B7116F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673B328-4CF8-6D49-8BFC-996710A61B4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1C11DE00-0546-B1EE-BFF4-63CED393E388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3811577-98D6-FAA2-7281-A1B6DDFA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07819"/>
              </p:ext>
            </p:extLst>
          </p:nvPr>
        </p:nvGraphicFramePr>
        <p:xfrm>
          <a:off x="6679383" y="3847343"/>
          <a:ext cx="1659260" cy="19888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 in due parti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subtrocanteriche in tre parti con segmento a Butterfly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subtrocanterice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a quattro parti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 a cinque parti con estensione trocanterica. 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29579AD-C7D9-ADC9-2749-BC13E65E4C26}"/>
              </a:ext>
            </a:extLst>
          </p:cNvPr>
          <p:cNvGraphicFramePr>
            <a:graphicFrameLocks noGrp="1"/>
          </p:cNvGraphicFramePr>
          <p:nvPr/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intertrocanteriche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D06CA176-A635-5F3F-87A7-A7B35649D289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51AE1E66-70FF-4128-3DD8-E13F7EA57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63832"/>
              </p:ext>
            </p:extLst>
          </p:nvPr>
        </p:nvGraphicFramePr>
        <p:xfrm>
          <a:off x="9160699" y="4843685"/>
          <a:ext cx="1659260" cy="10363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162577586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Trasversa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9843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Obliqua dal basso all’alto medio-laterale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8839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Obliqua dal basso all’alto latero-mediale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35640"/>
                  </a:ext>
                </a:extLst>
              </a:tr>
            </a:tbl>
          </a:graphicData>
        </a:graphic>
      </p:graphicFrame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57950B7F-2AF9-5269-2B0F-F0FD25117785}"/>
              </a:ext>
            </a:extLst>
          </p:cNvPr>
          <p:cNvCxnSpPr>
            <a:cxnSpLocks/>
          </p:cNvCxnSpPr>
          <p:nvPr/>
        </p:nvCxnSpPr>
        <p:spPr bwMode="auto">
          <a:xfrm>
            <a:off x="5853540" y="311501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>
            <a:extLst>
              <a:ext uri="{FF2B5EF4-FFF2-40B4-BE49-F238E27FC236}">
                <a16:creationId xmlns:a16="http://schemas.microsoft.com/office/drawing/2014/main" id="{668878FC-1561-9E55-A460-90717C4CEB2F}"/>
              </a:ext>
            </a:extLst>
          </p:cNvPr>
          <p:cNvCxnSpPr>
            <a:cxnSpLocks/>
            <a:endCxn id="22" idx="0"/>
          </p:cNvCxnSpPr>
          <p:nvPr/>
        </p:nvCxnSpPr>
        <p:spPr bwMode="auto">
          <a:xfrm>
            <a:off x="8338643" y="4099614"/>
            <a:ext cx="1651686" cy="74407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5D39DFB-2458-5082-A205-B804E7BB8F28}"/>
              </a:ext>
            </a:extLst>
          </p:cNvPr>
          <p:cNvSpPr txBox="1"/>
          <p:nvPr/>
        </p:nvSpPr>
        <p:spPr bwMode="auto">
          <a:xfrm>
            <a:off x="9354306" y="3899559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8D7473-7C29-A75C-F162-642D6BE3749B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30DFB3-B2AF-78E0-634A-23E1A9457EF3}"/>
              </a:ext>
            </a:extLst>
          </p:cNvPr>
          <p:cNvSpPr txBox="1"/>
          <p:nvPr/>
        </p:nvSpPr>
        <p:spPr bwMode="auto">
          <a:xfrm>
            <a:off x="6869203" y="291495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6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/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5411"/>
              </p:ext>
            </p:extLst>
          </p:nvPr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373913A-BC08-5119-BD8E-087D13AFC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81081"/>
              </p:ext>
            </p:extLst>
          </p:nvPr>
        </p:nvGraphicFramePr>
        <p:xfrm>
          <a:off x="6679383" y="3847343"/>
          <a:ext cx="1659260" cy="19888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Fratture subtrocanteriche in due parti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Frattura subtrocanteriche in tre parti con segmento a Butterfly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subtrocanterice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a quattro parti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 a cinque parti con estensione trocanterica. 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726C18F9-3B86-B13A-8EB5-C11D82ED1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13471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Fratture intertrocanteriche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43EB82D2-56B7-5BD0-FC32-20DFBA5F4FC5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EB0583BC-5D71-56F3-B7EA-4DCB7D128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7985"/>
              </p:ext>
            </p:extLst>
          </p:nvPr>
        </p:nvGraphicFramePr>
        <p:xfrm>
          <a:off x="9181740" y="5383226"/>
          <a:ext cx="1659260" cy="7924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Segmento Butterfly mediale (apice rivolto lateralmente)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Segmento Butterfly laterale (apice rivolto medialmente)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966420"/>
                  </a:ext>
                </a:extLst>
              </a:tr>
            </a:tbl>
          </a:graphicData>
        </a:graphic>
      </p:graphicFrame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FB674675-DB1C-A3A0-1FDA-10F3E8168519}"/>
              </a:ext>
            </a:extLst>
          </p:cNvPr>
          <p:cNvCxnSpPr>
            <a:cxnSpLocks/>
          </p:cNvCxnSpPr>
          <p:nvPr/>
        </p:nvCxnSpPr>
        <p:spPr bwMode="auto">
          <a:xfrm>
            <a:off x="5853540" y="311501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>
            <a:extLst>
              <a:ext uri="{FF2B5EF4-FFF2-40B4-BE49-F238E27FC236}">
                <a16:creationId xmlns:a16="http://schemas.microsoft.com/office/drawing/2014/main" id="{772360E2-44E8-CB7F-90CB-A6F390CCFAF5}"/>
              </a:ext>
            </a:extLst>
          </p:cNvPr>
          <p:cNvCxnSpPr>
            <a:cxnSpLocks/>
          </p:cNvCxnSpPr>
          <p:nvPr/>
        </p:nvCxnSpPr>
        <p:spPr bwMode="auto">
          <a:xfrm>
            <a:off x="8337614" y="4650894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DCD36C7-2CC0-BD00-1127-9E70C4C34D81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2822473-719C-14C9-6D17-F90AEC7C1B32}"/>
              </a:ext>
            </a:extLst>
          </p:cNvPr>
          <p:cNvSpPr txBox="1"/>
          <p:nvPr/>
        </p:nvSpPr>
        <p:spPr bwMode="auto">
          <a:xfrm>
            <a:off x="9353277" y="4450839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ABFE036-E072-7E57-96AA-F931E843F58C}"/>
              </a:ext>
            </a:extLst>
          </p:cNvPr>
          <p:cNvSpPr txBox="1"/>
          <p:nvPr/>
        </p:nvSpPr>
        <p:spPr bwMode="auto">
          <a:xfrm>
            <a:off x="6869203" y="291495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D5D6EC-DE78-5AFE-37A9-3D7AF38F0AD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5DE703B-04F2-AE3E-CE6B-8D935421090A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843AEB90-ED3C-51CC-08AD-40911B9D321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F9B9F8F-C921-DAA2-913D-E174EA1AE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40627"/>
              </p:ext>
            </p:extLst>
          </p:nvPr>
        </p:nvGraphicFramePr>
        <p:xfrm>
          <a:off x="6679383" y="3847343"/>
          <a:ext cx="1659260" cy="19888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Fratture subtrocanteriche in due parti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subtrocanteriche in tre parti con segmento a Butterfly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subtrocanterice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 a quattro parti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 a cinque parti con estensione trocanterica. 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17D594C-0E51-15EC-01D6-FBAF9050EBC4}"/>
              </a:ext>
            </a:extLst>
          </p:cNvPr>
          <p:cNvGraphicFramePr>
            <a:graphicFrameLocks noGrp="1"/>
          </p:cNvGraphicFramePr>
          <p:nvPr/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Fratture intertrocanteriche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91EEDC05-BA88-B4C0-0592-74ACD389DD56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71672A6-F730-C690-8A43-43121FCC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10738"/>
              </p:ext>
            </p:extLst>
          </p:nvPr>
        </p:nvGraphicFramePr>
        <p:xfrm>
          <a:off x="9164486" y="4957397"/>
          <a:ext cx="1659260" cy="25944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03BEE2CB-57B5-A7F1-4FF3-C5C163D352EC}"/>
              </a:ext>
            </a:extLst>
          </p:cNvPr>
          <p:cNvCxnSpPr>
            <a:cxnSpLocks/>
          </p:cNvCxnSpPr>
          <p:nvPr/>
        </p:nvCxnSpPr>
        <p:spPr bwMode="auto">
          <a:xfrm>
            <a:off x="5853540" y="311501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25">
            <a:extLst>
              <a:ext uri="{FF2B5EF4-FFF2-40B4-BE49-F238E27FC236}">
                <a16:creationId xmlns:a16="http://schemas.microsoft.com/office/drawing/2014/main" id="{87CB34F7-7480-0632-5403-2755010B63D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>
            <a:off x="8342430" y="5087118"/>
            <a:ext cx="82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30E736-6F0D-F84C-2247-E7CF9DD6A26E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731E5A-10BC-7C23-E558-2A34F78294D5}"/>
              </a:ext>
            </a:extLst>
          </p:cNvPr>
          <p:cNvSpPr txBox="1"/>
          <p:nvPr/>
        </p:nvSpPr>
        <p:spPr bwMode="auto">
          <a:xfrm>
            <a:off x="6869203" y="291495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24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FCC804D-A238-F04A-B08E-9DD97D54AD9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798C3A-9131-CB21-3D97-4C65EC45877E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E7ACE15D-1189-334E-5EB5-A36DAC9F13F4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34351F4-B1B9-49CD-D981-9A3CB0FF3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3092"/>
              </p:ext>
            </p:extLst>
          </p:nvPr>
        </p:nvGraphicFramePr>
        <p:xfrm>
          <a:off x="6679383" y="3847343"/>
          <a:ext cx="1659260" cy="19888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 in due parti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subtrocanteriche in tre parti con segmento a Butterfly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subtrocanterice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a quattro parti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 a cinque parti con estensione trocanterica. 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F9C4F28-D716-2D3F-B7E1-5A295F30ACB9}"/>
              </a:ext>
            </a:extLst>
          </p:cNvPr>
          <p:cNvGraphicFramePr>
            <a:graphicFrameLocks noGrp="1"/>
          </p:cNvGraphicFramePr>
          <p:nvPr/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Fratture intertrocanteriche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5547D37B-BD2C-C080-4762-00CCE49E9E16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9E69D71B-226C-5E45-B460-6F85EF66F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8886"/>
              </p:ext>
            </p:extLst>
          </p:nvPr>
        </p:nvGraphicFramePr>
        <p:xfrm>
          <a:off x="9164486" y="5387705"/>
          <a:ext cx="1659260" cy="25944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182EF1E2-2FA8-0CA1-B3EE-0762F49DBD51}"/>
              </a:ext>
            </a:extLst>
          </p:cNvPr>
          <p:cNvCxnSpPr>
            <a:cxnSpLocks/>
          </p:cNvCxnSpPr>
          <p:nvPr/>
        </p:nvCxnSpPr>
        <p:spPr bwMode="auto">
          <a:xfrm>
            <a:off x="5853540" y="311501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25">
            <a:extLst>
              <a:ext uri="{FF2B5EF4-FFF2-40B4-BE49-F238E27FC236}">
                <a16:creationId xmlns:a16="http://schemas.microsoft.com/office/drawing/2014/main" id="{32CBA8DC-FFE6-B3FE-FD49-AC4C9FF64756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>
            <a:off x="8342430" y="5517426"/>
            <a:ext cx="82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0E2F39D-ADB3-3A62-2107-2D839459D164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F0EF5B-D388-EFC4-135F-BA287ECC9E2A}"/>
              </a:ext>
            </a:extLst>
          </p:cNvPr>
          <p:cNvSpPr txBox="1"/>
          <p:nvPr/>
        </p:nvSpPr>
        <p:spPr bwMode="auto">
          <a:xfrm>
            <a:off x="6869203" y="291495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3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658D3CF-8BD7-8483-9C31-8BE5882BB13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22A4A8F-E902-A45F-517B-9CA434FE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47300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B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C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D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380EEDE2-5CE3-665F-CD64-FEEF01E61D05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726F17CC-0668-792C-2836-0E2AAF6C74AC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154" name="Rettangolo 153">
              <a:extLst>
                <a:ext uri="{FF2B5EF4-FFF2-40B4-BE49-F238E27FC236}">
                  <a16:creationId xmlns:a16="http://schemas.microsoft.com/office/drawing/2014/main" id="{BEB5A725-0199-B37D-FDED-F1FCED50E08E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55" name="Rettangolo 154">
              <a:extLst>
                <a:ext uri="{FF2B5EF4-FFF2-40B4-BE49-F238E27FC236}">
                  <a16:creationId xmlns:a16="http://schemas.microsoft.com/office/drawing/2014/main" id="{CA00D12B-AFFB-6CE9-2B8E-7588686EDD9D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156" name="Connettore 1 155">
              <a:extLst>
                <a:ext uri="{FF2B5EF4-FFF2-40B4-BE49-F238E27FC236}">
                  <a16:creationId xmlns:a16="http://schemas.microsoft.com/office/drawing/2014/main" id="{E19444FB-DA24-321D-A9B4-3571E764C2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>
              <a:extLst>
                <a:ext uri="{FF2B5EF4-FFF2-40B4-BE49-F238E27FC236}">
                  <a16:creationId xmlns:a16="http://schemas.microsoft.com/office/drawing/2014/main" id="{D7F783BE-0B08-0045-F750-428F41BA3369}"/>
                </a:ext>
              </a:extLst>
            </p:cNvPr>
            <p:cNvCxnSpPr>
              <a:cxnSpLocks/>
              <a:stCxn id="155" idx="3"/>
              <a:endCxn id="15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4A264ACD-10D2-F701-871D-5A0CA1144976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60" name="Immagine 159">
              <a:extLst>
                <a:ext uri="{FF2B5EF4-FFF2-40B4-BE49-F238E27FC236}">
                  <a16:creationId xmlns:a16="http://schemas.microsoft.com/office/drawing/2014/main" id="{AD037F37-BE7E-5057-B11D-074E560A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61" name="Figura a mano libera 160">
              <a:extLst>
                <a:ext uri="{FF2B5EF4-FFF2-40B4-BE49-F238E27FC236}">
                  <a16:creationId xmlns:a16="http://schemas.microsoft.com/office/drawing/2014/main" id="{8B5E6849-7A9C-BDAB-7735-76A81106EFC3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2" name="Figura a mano libera 161">
              <a:extLst>
                <a:ext uri="{FF2B5EF4-FFF2-40B4-BE49-F238E27FC236}">
                  <a16:creationId xmlns:a16="http://schemas.microsoft.com/office/drawing/2014/main" id="{2121AA8B-8AAC-AA91-8898-3CDCA3BF2EFC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3" name="Figura a mano libera 162">
              <a:extLst>
                <a:ext uri="{FF2B5EF4-FFF2-40B4-BE49-F238E27FC236}">
                  <a16:creationId xmlns:a16="http://schemas.microsoft.com/office/drawing/2014/main" id="{FA436E1E-B7EF-2897-0240-8FC548F399A1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4" name="Figura a mano libera 163">
              <a:extLst>
                <a:ext uri="{FF2B5EF4-FFF2-40B4-BE49-F238E27FC236}">
                  <a16:creationId xmlns:a16="http://schemas.microsoft.com/office/drawing/2014/main" id="{83CD5D4D-01A2-F9A0-9432-B71BBFD71A9B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5" name="CasellaDiTesto 164">
              <a:extLst>
                <a:ext uri="{FF2B5EF4-FFF2-40B4-BE49-F238E27FC236}">
                  <a16:creationId xmlns:a16="http://schemas.microsoft.com/office/drawing/2014/main" id="{31C36D4C-7585-E029-A7FB-CEC6EA95052B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166" name="CasellaDiTesto 165">
              <a:extLst>
                <a:ext uri="{FF2B5EF4-FFF2-40B4-BE49-F238E27FC236}">
                  <a16:creationId xmlns:a16="http://schemas.microsoft.com/office/drawing/2014/main" id="{4C134991-743E-CC36-82B4-1B4F3A2A470E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167" name="CasellaDiTesto 166">
              <a:extLst>
                <a:ext uri="{FF2B5EF4-FFF2-40B4-BE49-F238E27FC236}">
                  <a16:creationId xmlns:a16="http://schemas.microsoft.com/office/drawing/2014/main" id="{6FF03F61-14BF-3556-9D18-C577F5E0C9DC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46FBB149-00A3-73C6-43A9-958D240B9903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169" name="CasellaDiTesto 168">
              <a:extLst>
                <a:ext uri="{FF2B5EF4-FFF2-40B4-BE49-F238E27FC236}">
                  <a16:creationId xmlns:a16="http://schemas.microsoft.com/office/drawing/2014/main" id="{6148FDFA-7C79-2EA1-5C9B-E65ECC552E03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5D15E237-0F0C-2726-9E27-B17BB13E73D2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171" name="Immagine 170">
              <a:extLst>
                <a:ext uri="{FF2B5EF4-FFF2-40B4-BE49-F238E27FC236}">
                  <a16:creationId xmlns:a16="http://schemas.microsoft.com/office/drawing/2014/main" id="{73F10F34-EE71-6E72-4437-642A994F0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172" name="Figura a mano libera 171">
              <a:extLst>
                <a:ext uri="{FF2B5EF4-FFF2-40B4-BE49-F238E27FC236}">
                  <a16:creationId xmlns:a16="http://schemas.microsoft.com/office/drawing/2014/main" id="{915015FD-0878-BF5B-3795-A07B8BE45F3E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3" name="Figura a mano libera 172">
              <a:extLst>
                <a:ext uri="{FF2B5EF4-FFF2-40B4-BE49-F238E27FC236}">
                  <a16:creationId xmlns:a16="http://schemas.microsoft.com/office/drawing/2014/main" id="{7C059BF1-12B8-8C37-9D03-4A401B2E7C2D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4" name="Figura a mano libera 173">
              <a:extLst>
                <a:ext uri="{FF2B5EF4-FFF2-40B4-BE49-F238E27FC236}">
                  <a16:creationId xmlns:a16="http://schemas.microsoft.com/office/drawing/2014/main" id="{9C429DA1-661D-D05B-C62B-5EF798D845C7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5" name="Figura a mano libera 174">
              <a:extLst>
                <a:ext uri="{FF2B5EF4-FFF2-40B4-BE49-F238E27FC236}">
                  <a16:creationId xmlns:a16="http://schemas.microsoft.com/office/drawing/2014/main" id="{E48F547C-4492-D669-AF64-790C323C1132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6" name="CasellaDiTesto 175">
              <a:extLst>
                <a:ext uri="{FF2B5EF4-FFF2-40B4-BE49-F238E27FC236}">
                  <a16:creationId xmlns:a16="http://schemas.microsoft.com/office/drawing/2014/main" id="{98FBCAD9-BDB9-01C9-B45F-B7FD83DBE2EE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177" name="CasellaDiTesto 176">
              <a:extLst>
                <a:ext uri="{FF2B5EF4-FFF2-40B4-BE49-F238E27FC236}">
                  <a16:creationId xmlns:a16="http://schemas.microsoft.com/office/drawing/2014/main" id="{0E726CF0-FEAC-23A1-8C0D-52C7036B7D72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178" name="CasellaDiTesto 177">
              <a:extLst>
                <a:ext uri="{FF2B5EF4-FFF2-40B4-BE49-F238E27FC236}">
                  <a16:creationId xmlns:a16="http://schemas.microsoft.com/office/drawing/2014/main" id="{5962D0D0-B5C4-0F25-16BE-AE91A869C1CE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179" name="CasellaDiTesto 178">
              <a:extLst>
                <a:ext uri="{FF2B5EF4-FFF2-40B4-BE49-F238E27FC236}">
                  <a16:creationId xmlns:a16="http://schemas.microsoft.com/office/drawing/2014/main" id="{48C8B925-8099-8437-B013-635A6E7EF821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180" name="CasellaDiTesto 179">
              <a:extLst>
                <a:ext uri="{FF2B5EF4-FFF2-40B4-BE49-F238E27FC236}">
                  <a16:creationId xmlns:a16="http://schemas.microsoft.com/office/drawing/2014/main" id="{6C364C5D-16FF-A284-CACF-A203BD3435A5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3F7757CE-943C-2A4C-57FA-CB3F133E5B5D}"/>
              </a:ext>
            </a:extLst>
          </p:cNvPr>
          <p:cNvCxnSpPr>
            <a:cxnSpLocks/>
            <a:endCxn id="40" idx="1"/>
          </p:cNvCxnSpPr>
          <p:nvPr/>
        </p:nvCxnSpPr>
        <p:spPr bwMode="auto">
          <a:xfrm>
            <a:off x="1295400" y="2304240"/>
            <a:ext cx="9031317" cy="15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83A66AB-B8A3-BCA4-E785-503A5271635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Completezza, qualità, colore generale</a:t>
            </a:r>
            <a:endParaRPr lang="it-IT"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49839CE5-BA6E-9A81-24F7-4F8BC6890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07379"/>
              </p:ext>
            </p:extLst>
          </p:nvPr>
        </p:nvGraphicFramePr>
        <p:xfrm>
          <a:off x="6605093" y="3176012"/>
          <a:ext cx="1526927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0% of sound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cortical</a:t>
                      </a: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surface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1-24% of sound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cortical</a:t>
                      </a: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surface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25-49%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5067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50-74%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23224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75-99%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70628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100%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23435"/>
                  </a:ext>
                </a:extLst>
              </a:tr>
            </a:tbl>
          </a:graphicData>
        </a:graphic>
      </p:graphicFrame>
      <p:graphicFrame>
        <p:nvGraphicFramePr>
          <p:cNvPr id="34" name="Tabella 33">
            <a:extLst>
              <a:ext uri="{FF2B5EF4-FFF2-40B4-BE49-F238E27FC236}">
                <a16:creationId xmlns:a16="http://schemas.microsoft.com/office/drawing/2014/main" id="{7B1F330B-F81A-9479-7C14-A4D6586B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6775"/>
              </p:ext>
            </p:extLst>
          </p:nvPr>
        </p:nvGraphicFramePr>
        <p:xfrm>
          <a:off x="8465699" y="3176012"/>
          <a:ext cx="1526926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marrone a marrone scuro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grigio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naturale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arancione a marrone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giallo ad arancione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9" name="Tabella 158">
            <a:extLst>
              <a:ext uri="{FF2B5EF4-FFF2-40B4-BE49-F238E27FC236}">
                <a16:creationId xmlns:a16="http://schemas.microsoft.com/office/drawing/2014/main" id="{A300B2C7-5F6F-BEBF-DB26-6EA12073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01309"/>
              </p:ext>
            </p:extLst>
          </p:nvPr>
        </p:nvGraphicFramePr>
        <p:xfrm>
          <a:off x="4744487" y="3176012"/>
          <a:ext cx="1526927" cy="161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 rtl="0" fontAlgn="base"/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(1%-25%)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 (26% - 50%)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3 (51% - 75%)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5067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4 (76% -99%)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23224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Completo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70628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 ma frammentario (100%) 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2343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F2831C8-9297-F1D6-1040-4C40C3FFA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20301"/>
              </p:ext>
            </p:extLst>
          </p:nvPr>
        </p:nvGraphicFramePr>
        <p:xfrm>
          <a:off x="2883881" y="3168115"/>
          <a:ext cx="1526927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Assente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Presente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C7A070D5-958A-C3C9-D7C8-4778124E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9218"/>
              </p:ext>
            </p:extLst>
          </p:nvPr>
        </p:nvGraphicFramePr>
        <p:xfrm>
          <a:off x="2883881" y="2199183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Presenza/assenza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37" name="Tabella 36">
            <a:extLst>
              <a:ext uri="{FF2B5EF4-FFF2-40B4-BE49-F238E27FC236}">
                <a16:creationId xmlns:a16="http://schemas.microsoft.com/office/drawing/2014/main" id="{F2AE51E4-86FD-25E6-36CD-94878828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57702"/>
              </p:ext>
            </p:extLst>
          </p:nvPr>
        </p:nvGraphicFramePr>
        <p:xfrm>
          <a:off x="4744487" y="2198117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Quantità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38" name="Tabella 37">
            <a:extLst>
              <a:ext uri="{FF2B5EF4-FFF2-40B4-BE49-F238E27FC236}">
                <a16:creationId xmlns:a16="http://schemas.microsoft.com/office/drawing/2014/main" id="{556E3B57-073C-BFC4-FAB6-D30F5D47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03461"/>
              </p:ext>
            </p:extLst>
          </p:nvPr>
        </p:nvGraphicFramePr>
        <p:xfrm>
          <a:off x="6605093" y="2197825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Qualità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39" name="Tabella 38">
            <a:extLst>
              <a:ext uri="{FF2B5EF4-FFF2-40B4-BE49-F238E27FC236}">
                <a16:creationId xmlns:a16="http://schemas.microsoft.com/office/drawing/2014/main" id="{BF774339-9EE9-3E13-0CAE-D67299DF4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97423"/>
              </p:ext>
            </p:extLst>
          </p:nvPr>
        </p:nvGraphicFramePr>
        <p:xfrm>
          <a:off x="8465699" y="2197823"/>
          <a:ext cx="1526927" cy="24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2438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Colore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0F618C1A-0142-7303-B383-3938EB26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33871"/>
              </p:ext>
            </p:extLst>
          </p:nvPr>
        </p:nvGraphicFramePr>
        <p:xfrm>
          <a:off x="10326717" y="2197825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commenti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136" name="Tabella 135">
            <a:extLst>
              <a:ext uri="{FF2B5EF4-FFF2-40B4-BE49-F238E27FC236}">
                <a16:creationId xmlns:a16="http://schemas.microsoft.com/office/drawing/2014/main" id="{4E019E6C-203C-BFA9-8F93-11645D1EA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59062"/>
              </p:ext>
            </p:extLst>
          </p:nvPr>
        </p:nvGraphicFramePr>
        <p:xfrm>
          <a:off x="10326717" y="3195424"/>
          <a:ext cx="1515459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459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59B6BBAD-EC7E-39DE-47F5-2ED80659F13D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 bwMode="auto">
          <a:xfrm>
            <a:off x="3647344" y="2443023"/>
            <a:ext cx="0" cy="725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0606150A-BED8-143A-F219-12D43F59FE58}"/>
              </a:ext>
            </a:extLst>
          </p:cNvPr>
          <p:cNvCxnSpPr>
            <a:cxnSpLocks/>
            <a:stCxn id="37" idx="2"/>
            <a:endCxn id="159" idx="0"/>
          </p:cNvCxnSpPr>
          <p:nvPr/>
        </p:nvCxnSpPr>
        <p:spPr bwMode="auto">
          <a:xfrm>
            <a:off x="5507950" y="2441957"/>
            <a:ext cx="0" cy="7340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F28C5DA9-6A01-C24A-6531-5BF4FBE7EF78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 bwMode="auto">
          <a:xfrm>
            <a:off x="7368556" y="2441665"/>
            <a:ext cx="0" cy="734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43344DD3-84BD-FDF9-E000-1C4F9A433BEF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 bwMode="auto">
          <a:xfrm>
            <a:off x="9229162" y="2441664"/>
            <a:ext cx="0" cy="73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CB834C47-FBAB-F64E-19DD-64991DA0FCE3}"/>
              </a:ext>
            </a:extLst>
          </p:cNvPr>
          <p:cNvCxnSpPr>
            <a:cxnSpLocks/>
            <a:stCxn id="40" idx="2"/>
            <a:endCxn id="136" idx="0"/>
          </p:cNvCxnSpPr>
          <p:nvPr/>
        </p:nvCxnSpPr>
        <p:spPr bwMode="auto">
          <a:xfrm flipH="1">
            <a:off x="11084446" y="2441665"/>
            <a:ext cx="5734" cy="753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274B238-BEB1-281D-99DE-F623F8090E39}"/>
              </a:ext>
            </a:extLst>
          </p:cNvPr>
          <p:cNvSpPr txBox="1"/>
          <p:nvPr/>
        </p:nvSpPr>
        <p:spPr bwMode="auto">
          <a:xfrm>
            <a:off x="4881937" y="2544796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C624C7C-B234-D11B-B276-9F665C1530C9}"/>
              </a:ext>
            </a:extLst>
          </p:cNvPr>
          <p:cNvSpPr txBox="1"/>
          <p:nvPr/>
        </p:nvSpPr>
        <p:spPr bwMode="auto">
          <a:xfrm>
            <a:off x="6732673" y="2544796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73AF00C-44E5-652C-52D7-12A795CDC2B8}"/>
              </a:ext>
            </a:extLst>
          </p:cNvPr>
          <p:cNvSpPr txBox="1"/>
          <p:nvPr/>
        </p:nvSpPr>
        <p:spPr bwMode="auto">
          <a:xfrm>
            <a:off x="8597818" y="2555165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6F265EF5-6F9F-DDC1-588F-B0A173223A82}"/>
              </a:ext>
            </a:extLst>
          </p:cNvPr>
          <p:cNvSpPr/>
          <p:nvPr/>
        </p:nvSpPr>
        <p:spPr bwMode="auto">
          <a:xfrm>
            <a:off x="2734693" y="2119714"/>
            <a:ext cx="1806623" cy="1609942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D5D0334E-CEC3-E194-3CA5-D26CF596C376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 flipH="1">
            <a:off x="4552121" y="1661789"/>
            <a:ext cx="439486" cy="45755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632EA519-9357-DA03-1EDB-13D3DCCB4A87}"/>
              </a:ext>
            </a:extLst>
          </p:cNvPr>
          <p:cNvSpPr txBox="1"/>
          <p:nvPr/>
        </p:nvSpPr>
        <p:spPr bwMode="auto">
          <a:xfrm>
            <a:off x="1621385" y="2197825"/>
            <a:ext cx="1051007" cy="2462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Da ogni settore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3173511-E3A9-1B9D-A3E2-D0622EE0762A}"/>
              </a:ext>
            </a:extLst>
          </p:cNvPr>
          <p:cNvSpPr/>
          <p:nvPr/>
        </p:nvSpPr>
        <p:spPr bwMode="auto">
          <a:xfrm>
            <a:off x="4212353" y="1037704"/>
            <a:ext cx="1558507" cy="62408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Dato ridondante?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1BD24-D2C2-0E0E-FE5A-349CF93B8DCE}"/>
              </a:ext>
            </a:extLst>
          </p:cNvPr>
          <p:cNvSpPr txBox="1"/>
          <p:nvPr/>
        </p:nvSpPr>
        <p:spPr bwMode="auto">
          <a:xfrm>
            <a:off x="245595" y="3896581"/>
            <a:ext cx="3656467" cy="830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Questioni:</a:t>
            </a:r>
          </a:p>
          <a:p>
            <a:r>
              <a:rPr lang="it-IT" sz="1200" dirty="0"/>
              <a:t>Ridondanza di dati: presenza\assenza – quantità, perdipiù già viste nella valutazione dello stato di fusione (slide 2-6)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72BE2A-2D8E-3C0A-E637-3A1C3969EC13}"/>
              </a:ext>
            </a:extLst>
          </p:cNvPr>
          <p:cNvSpPr txBox="1"/>
          <p:nvPr/>
        </p:nvSpPr>
        <p:spPr bwMode="auto">
          <a:xfrm>
            <a:off x="2288367" y="2555165"/>
            <a:ext cx="232277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 se si tiene stabilire la soglia di presenza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2F307B2D-E65E-C1F1-D864-632CB5FC1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17737"/>
              </p:ext>
            </p:extLst>
          </p:nvPr>
        </p:nvGraphicFramePr>
        <p:xfrm>
          <a:off x="170112" y="4829474"/>
          <a:ext cx="1809773" cy="45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73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457814">
                <a:tc>
                  <a:txBody>
                    <a:bodyPr/>
                    <a:lstStyle/>
                    <a:p>
                      <a:pPr algn="ctr"/>
                      <a:r>
                        <a:rPr lang="it-IT" sz="1000" b="0" strike="noStrike" dirty="0"/>
                        <a:t>Colore generale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6F48F326-A5AB-934E-7008-FE7B624A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37900"/>
              </p:ext>
            </p:extLst>
          </p:nvPr>
        </p:nvGraphicFramePr>
        <p:xfrm>
          <a:off x="193678" y="5281332"/>
          <a:ext cx="176263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marrone a marrone scuro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grigio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naturale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arancione a marrone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giallo ad arancione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192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CDC8376-4D0F-CE4C-9BE0-F6900583317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6053D62-C440-2353-2501-FAAB48F0404C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B90550D6-E3A2-6BDD-4B51-B054A29E46F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B4B4898A-57A0-9EFB-6B9E-76296C883498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94B281-4DE5-14A5-2FD0-D88BFAE9F78C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A0DF839-DA8B-6464-57E3-1C1D80B29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82177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32-A1 Frattura semplice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32-A2 Frattura semplice con decorso obliquo (angolo maggiore di 30°)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32-A3 Frattura semplice con decorso trasverso (angolo inferiore di 30°)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32-B1 Frattura con cuneo da torsione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32-B2 Frattura con cuneo da flessione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32-B3 Butterfly comminuta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32-C1 frattura complessa con decorso spiroide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32-C2 frattura complessa bifocale 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32-C3 frattura complessa frammentata (frattura comminuta)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5725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1016194-37AB-9643-03AA-91FA28A7084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7EF445B-F72C-5931-AC1A-EE7218C280CC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083442F4-5E2B-3370-7EA7-8F2F6912CFD8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6DCFB19-1CD0-1459-F511-3F3B10D2DAF0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0C10B1-0A54-3EEC-3164-D1C5000413F0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32C5D7B-D55B-2C23-D965-B53DC19BC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33602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32-A1 Frattura semplice con decorso spiroide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32-A2 Frattura semplice con decorso obliquo (angolo maggiore di 30°)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32-A3 Frattura semplice con decorso trasverso (angolo inferiore di 30°)</a:t>
                      </a:r>
                      <a:endParaRPr sz="180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32-B1 Frattura con cuneo da torsione (indicare la posizione del cuneo rispetto alla diafisi)</a:t>
                      </a:r>
                      <a:endParaRPr sz="180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32-B2 Frattura con cuneo da flessione (indicare la posizione del cuneo rispetto alla diafisi)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32-B3 Butterfly comminuta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32-C1 frattura complessa con decorso spiroide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32-C2 frattura complessa bifocale 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32-C3 frattura complessa frammentata (frattura comminuta)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8F15F51-58A4-ADC8-CC6D-6F12A2BC2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18286"/>
              </p:ext>
            </p:extLst>
          </p:nvPr>
        </p:nvGraphicFramePr>
        <p:xfrm>
          <a:off x="7938114" y="3315457"/>
          <a:ext cx="1659260" cy="25944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0" name="Connettore 2 25">
            <a:extLst>
              <a:ext uri="{FF2B5EF4-FFF2-40B4-BE49-F238E27FC236}">
                <a16:creationId xmlns:a16="http://schemas.microsoft.com/office/drawing/2014/main" id="{50AB21C2-7913-9D1D-1F97-A2DCDA9285E5}"/>
              </a:ext>
            </a:extLst>
          </p:cNvPr>
          <p:cNvCxnSpPr>
            <a:cxnSpLocks/>
          </p:cNvCxnSpPr>
          <p:nvPr/>
        </p:nvCxnSpPr>
        <p:spPr bwMode="auto">
          <a:xfrm>
            <a:off x="7512800" y="3429000"/>
            <a:ext cx="425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E87A16-A9CC-7F4E-9239-26E1EDF28345}"/>
              </a:ext>
            </a:extLst>
          </p:cNvPr>
          <p:cNvSpPr txBox="1"/>
          <p:nvPr/>
        </p:nvSpPr>
        <p:spPr bwMode="auto">
          <a:xfrm>
            <a:off x="6726377" y="3168181"/>
            <a:ext cx="786423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tutte le opzioni evidenziate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F55CE52C-329D-94E2-E0B2-388502BB04AD}"/>
              </a:ext>
            </a:extLst>
          </p:cNvPr>
          <p:cNvSpPr/>
          <p:nvPr/>
        </p:nvSpPr>
        <p:spPr>
          <a:xfrm>
            <a:off x="6268355" y="2307600"/>
            <a:ext cx="425314" cy="227515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8162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85858BD-6949-4C72-A97D-BCAFE47BE56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80CFA2-12C9-80FB-25EB-44C20CA68CEF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C21A5987-722A-DE48-F53E-AD8EA658E2DC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2196EE9B-0ADA-74EA-1E7B-A8421129A377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35DF97-BF82-481C-595D-124B54EC5E11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28EF273-3690-1D03-5B82-CB3A30A91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9759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32-A1 Frattura semplice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32-A2 Frattura semplice con decorso obliquo (angolo maggiore di 30°)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32-A3 Frattura semplice con decorso trasverso (angolo inferiore di 30°)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32-B1 Frattura con cuneo da torsione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32-B2 Frattura con cuneo da flessione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32-B3 Butterfly comminuta (indicare la posizione del cuneo rispetto alla diafisi)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32-C1 frattura complessa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32-C2 frattura complessa bifocale 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32-C3 frattura complessa frammentata (frattura comminuta)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5C0078B7-A42A-4BFE-1BC6-F92054723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51369"/>
              </p:ext>
            </p:extLst>
          </p:nvPr>
        </p:nvGraphicFramePr>
        <p:xfrm>
          <a:off x="9046285" y="4251149"/>
          <a:ext cx="2488890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29971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Butterfly con perdita di corticale &lt; del 50%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6304"/>
                  </a:ext>
                </a:extLst>
              </a:tr>
              <a:tr h="3340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Butterfly con perdita di corticale &gt; del 50%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50893"/>
                  </a:ext>
                </a:extLst>
              </a:tr>
            </a:tbl>
          </a:graphicData>
        </a:graphic>
      </p:graphicFrame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213F2ADC-CEB2-0F60-AD0E-831C5E825EA1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V="1">
            <a:off x="6268355" y="4251149"/>
            <a:ext cx="4022375" cy="551342"/>
          </a:xfrm>
          <a:prstGeom prst="bentConnector4">
            <a:avLst>
              <a:gd name="adj1" fmla="val 34531"/>
              <a:gd name="adj2" fmla="val 14146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4205DF-7B17-526B-8F78-BDE390477729}"/>
              </a:ext>
            </a:extLst>
          </p:cNvPr>
          <p:cNvSpPr txBox="1"/>
          <p:nvPr/>
        </p:nvSpPr>
        <p:spPr bwMode="auto">
          <a:xfrm>
            <a:off x="7021297" y="459973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669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27335DA-A5B6-354A-D53A-6EB58B568BB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831B2D0-C861-28DC-4E71-59AC62753493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0C191A0D-B82A-CC18-CF52-411A1B1B5B46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C6CF3853-21A9-C420-A548-58DFF2D41D70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CD963BB-882A-BBBC-AFFE-F6B9B2B80EC3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6EDD507-D55F-5156-D123-6B546866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21846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32-A1 Frattura semplice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32-A2 Frattura semplice con decorso obliquo (angolo maggiore di 30°)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32-A3 Frattura semplice con decorso trasverso (angolo inferiore di 30°)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32-B1 Frattura con cuneo da torsione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32-B2 Frattura con cuneo da flessione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32-B3 Butterfly comminuta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32-C1 frattura complessa con decorso spiroide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32-C2 frattura complessa bifocale 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32-C3 frattura complessa frammentata (frattura comminuta)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B79FC2C2-9916-A3B0-E5AE-5FB768DEF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02696"/>
              </p:ext>
            </p:extLst>
          </p:nvPr>
        </p:nvGraphicFramePr>
        <p:xfrm>
          <a:off x="7096864" y="5056721"/>
          <a:ext cx="2488890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109157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bifocale con frattura verticale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521736"/>
                  </a:ext>
                </a:extLst>
              </a:tr>
            </a:tbl>
          </a:graphicData>
        </a:graphic>
      </p:graphicFrame>
      <p:cxnSp>
        <p:nvCxnSpPr>
          <p:cNvPr id="12" name="Connettore 2 25">
            <a:extLst>
              <a:ext uri="{FF2B5EF4-FFF2-40B4-BE49-F238E27FC236}">
                <a16:creationId xmlns:a16="http://schemas.microsoft.com/office/drawing/2014/main" id="{136FE776-A955-92F4-A7E8-BEFF3302FE0F}"/>
              </a:ext>
            </a:extLst>
          </p:cNvPr>
          <p:cNvCxnSpPr>
            <a:cxnSpLocks/>
          </p:cNvCxnSpPr>
          <p:nvPr/>
        </p:nvCxnSpPr>
        <p:spPr bwMode="auto">
          <a:xfrm>
            <a:off x="6266202" y="5178641"/>
            <a:ext cx="82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9203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4E30101-AAAE-5C9C-4FA3-1828E819AEC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02115A-73B2-25F6-F00D-9A96312E8FA4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1D7ABEB8-DF9C-4B2E-D24A-3BD91BB1DB30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C119CD4D-3F1C-A399-6A86-6423409F7842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B831077-CBE0-457C-2807-55164834E095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F2015D4-9A13-6937-B974-7C7016892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5819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32-A1 Frattura semplice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32-A2 Frattura semplice con decorso obliquo (angolo maggiore di 30°)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32-A3 Frattura semplice con decorso trasverso (angolo inferiore di 30°)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32-B1 Frattura con cuneo da torsione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32-B2 Frattura con cuneo da flessione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32-B3 Butterfly comminuta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32-C1 frattura complessa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32-C2 frattura complessa bifocale 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32-C3 frattura complessa frammentata (frattura comminuta)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322C04EE-87DD-5942-416D-57121A921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28742"/>
              </p:ext>
            </p:extLst>
          </p:nvPr>
        </p:nvGraphicFramePr>
        <p:xfrm>
          <a:off x="9046285" y="4928880"/>
          <a:ext cx="2488890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29971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Butterfly con perdita di corticale &lt; del 50%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6304"/>
                  </a:ext>
                </a:extLst>
              </a:tr>
              <a:tr h="3340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Butterfly con perdita di corticale &gt; del 50%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50893"/>
                  </a:ext>
                </a:extLst>
              </a:tr>
            </a:tbl>
          </a:graphicData>
        </a:graphic>
      </p:graphicFrame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F255A84-38F0-1DC4-69A0-FA214CA9F822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V="1">
            <a:off x="6268355" y="4928880"/>
            <a:ext cx="4022375" cy="551342"/>
          </a:xfrm>
          <a:prstGeom prst="bentConnector4">
            <a:avLst>
              <a:gd name="adj1" fmla="val 34531"/>
              <a:gd name="adj2" fmla="val 14146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7B880B-2391-967C-FCAA-C1AA5B601CF4}"/>
              </a:ext>
            </a:extLst>
          </p:cNvPr>
          <p:cNvSpPr txBox="1"/>
          <p:nvPr/>
        </p:nvSpPr>
        <p:spPr bwMode="auto">
          <a:xfrm>
            <a:off x="7021297" y="5277465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733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E3FC3A7-1DF4-9497-7EE9-6D784D57BB4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243F307-E3E1-8007-6E92-06F2AC517D5E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EE8D2F8A-A568-03C4-2A03-CAD41B0C370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87C0E194-E35F-28C6-13E0-E0CB3B9FA207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7D1BC6-04C0-999B-D90A-0748206E970F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61F470F-ACD8-99F8-A71D-2DC5A322E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60690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32-A1 Frattura semplice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32-A2 Frattura semplice con decorso obliquo (angolo maggiore di 30°)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32-A3 Frattura semplice con decorso trasverso (angolo inferiore di 30°)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32-B1 Frattura con cuneo da torsione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32-B2 Frattura con cuneo da flessione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32-B3 Butterfly comminuta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32-C1 frattura complessa con decorso spiroide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32-C2 frattura complessa bifocale 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32-C3 frattura complessa frammentata (frattura comminuta)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30425F83-A4A6-71AF-8215-07D7A76A5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95666"/>
              </p:ext>
            </p:extLst>
          </p:nvPr>
        </p:nvGraphicFramePr>
        <p:xfrm>
          <a:off x="7099017" y="5734443"/>
          <a:ext cx="1659260" cy="25944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0" name="Connettore 2 25">
            <a:extLst>
              <a:ext uri="{FF2B5EF4-FFF2-40B4-BE49-F238E27FC236}">
                <a16:creationId xmlns:a16="http://schemas.microsoft.com/office/drawing/2014/main" id="{9BC67154-B16A-D399-7E08-28D573E717B5}"/>
              </a:ext>
            </a:extLst>
          </p:cNvPr>
          <p:cNvCxnSpPr>
            <a:cxnSpLocks/>
          </p:cNvCxnSpPr>
          <p:nvPr/>
        </p:nvCxnSpPr>
        <p:spPr bwMode="auto">
          <a:xfrm>
            <a:off x="6276961" y="5864165"/>
            <a:ext cx="82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59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89F050-0FA4-D9C9-B2C1-ABB2678B4E5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47455C4-EE51-D224-F887-ED906272A17A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8226690C-7F4F-F4BA-037B-24C562A9FA94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836238AF-DEE8-B522-3415-5B4958CE9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51509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33-A2 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  o extra-articolare comminuta (a cuneo)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0C109C8A-3889-E054-CF7E-DB291CFD5FF3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8DE885-4816-5378-8C1A-53FEE01ECA4E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216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735AC7E-ED1F-7B4A-039E-6F236CA89CB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06EA5A8-657A-C543-47C7-9E61A00797C8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95B720E0-C839-06A3-C35D-A4BA4307A9D8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1631FDA-8BB5-0CA8-6021-754C3E021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18337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 semplice (trasversa o obliqua)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33-A2 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  o extra-articolare comminuta (a cuneo)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A115E0AC-75AB-4900-B26A-C3B9878E52F7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BA1750-508C-A8D9-4A32-2A606371BC84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883A362F-E80F-C7BB-243B-1E52B55F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4917"/>
              </p:ext>
            </p:extLst>
          </p:nvPr>
        </p:nvGraphicFramePr>
        <p:xfrm>
          <a:off x="8182827" y="2889625"/>
          <a:ext cx="1659260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5" name="Connettore 2 25">
            <a:extLst>
              <a:ext uri="{FF2B5EF4-FFF2-40B4-BE49-F238E27FC236}">
                <a16:creationId xmlns:a16="http://schemas.microsoft.com/office/drawing/2014/main" id="{129AADF6-3B68-C322-8120-01EC09C6A0B6}"/>
              </a:ext>
            </a:extLst>
          </p:cNvPr>
          <p:cNvCxnSpPr>
            <a:cxnSpLocks/>
          </p:cNvCxnSpPr>
          <p:nvPr/>
        </p:nvCxnSpPr>
        <p:spPr bwMode="auto">
          <a:xfrm>
            <a:off x="7757513" y="2987565"/>
            <a:ext cx="425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056FC7E-ED6E-2582-2FCA-5D40D3E3FCA7}"/>
              </a:ext>
            </a:extLst>
          </p:cNvPr>
          <p:cNvSpPr txBox="1"/>
          <p:nvPr/>
        </p:nvSpPr>
        <p:spPr bwMode="auto">
          <a:xfrm>
            <a:off x="6971090" y="2726746"/>
            <a:ext cx="786423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tutte le opzioni evidenziate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7" name="Parentesi graffa chiusa 16">
            <a:extLst>
              <a:ext uri="{FF2B5EF4-FFF2-40B4-BE49-F238E27FC236}">
                <a16:creationId xmlns:a16="http://schemas.microsoft.com/office/drawing/2014/main" id="{D7938B75-D18E-6552-87BB-3F76A097C88F}"/>
              </a:ext>
            </a:extLst>
          </p:cNvPr>
          <p:cNvSpPr/>
          <p:nvPr/>
        </p:nvSpPr>
        <p:spPr bwMode="auto">
          <a:xfrm>
            <a:off x="6513068" y="2549163"/>
            <a:ext cx="425314" cy="87983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908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04B9799-F5FB-A7A5-3596-13E080AB231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4646BCB-A394-868B-BE8C-769650FA7D4E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E7933493-6189-9E54-F4F7-82942330D05C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65AB0F33-8208-93EA-02FF-36D121000E0A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50070E-5B67-B3B3-AB22-CB2CCCBF07A9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0" name="Connettore 2 25">
            <a:extLst>
              <a:ext uri="{FF2B5EF4-FFF2-40B4-BE49-F238E27FC236}">
                <a16:creationId xmlns:a16="http://schemas.microsoft.com/office/drawing/2014/main" id="{DA538A10-1A7A-ED0C-8571-594FAEACC8EE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6513068" y="3441237"/>
            <a:ext cx="11663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811BABB-E818-C646-D660-48BB20970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65102"/>
              </p:ext>
            </p:extLst>
          </p:nvPr>
        </p:nvGraphicFramePr>
        <p:xfrm>
          <a:off x="3534751" y="2565384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33-A3 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 complessa 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777C834-3BC7-D04A-8305-5196C160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84336"/>
              </p:ext>
            </p:extLst>
          </p:nvPr>
        </p:nvGraphicFramePr>
        <p:xfrm>
          <a:off x="7679417" y="3319317"/>
          <a:ext cx="2978317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193564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da impatto</a:t>
                      </a: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44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4017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AAF6EEC-800E-720F-EBB4-07C97AD48AE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A294E3D-1B2D-8FB0-3B14-68F05D45B23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D2C84BD4-4DB5-F795-D260-52AE859DE3F1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7CA7A35A-2945-D1A4-2F67-5F1074C950EA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D0864A4-A920-3DDD-42E3-C7EBBE97E636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5503F34-BC34-BF2A-795C-4F1366B04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6173"/>
              </p:ext>
            </p:extLst>
          </p:nvPr>
        </p:nvGraphicFramePr>
        <p:xfrm>
          <a:off x="3534751" y="2565384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33-B1 frattura longitudinale a condilo laterale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3E0DB461-83A3-B706-20DB-C174BFE96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20687"/>
              </p:ext>
            </p:extLst>
          </p:nvPr>
        </p:nvGraphicFramePr>
        <p:xfrm>
          <a:off x="8182827" y="3614839"/>
          <a:ext cx="1659260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9" name="Connettore 2 25">
            <a:extLst>
              <a:ext uri="{FF2B5EF4-FFF2-40B4-BE49-F238E27FC236}">
                <a16:creationId xmlns:a16="http://schemas.microsoft.com/office/drawing/2014/main" id="{EDA06952-D317-5CFD-B038-E16ABE4389F7}"/>
              </a:ext>
            </a:extLst>
          </p:cNvPr>
          <p:cNvCxnSpPr>
            <a:cxnSpLocks/>
          </p:cNvCxnSpPr>
          <p:nvPr/>
        </p:nvCxnSpPr>
        <p:spPr bwMode="auto">
          <a:xfrm>
            <a:off x="6513068" y="3712779"/>
            <a:ext cx="16697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9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F4EB458-2394-4DB7-D18E-F27C75CEBD6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3D609940-971F-618C-9BE9-3587F93EE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8393"/>
              </p:ext>
            </p:extLst>
          </p:nvPr>
        </p:nvGraphicFramePr>
        <p:xfrm>
          <a:off x="189402" y="1343248"/>
          <a:ext cx="1791168" cy="30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1481271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Settori</a:t>
                      </a:r>
                      <a:endParaRPr u="none" strike="noStrike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642694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381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744123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15398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2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05447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3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37923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4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0352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5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42213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/>
                        <a:t>6</a:t>
                      </a:r>
                      <a:endParaRPr sz="80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710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7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703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8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02748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9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25136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10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429865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11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985"/>
                  </a:ext>
                </a:extLst>
              </a:tr>
            </a:tbl>
          </a:graphicData>
        </a:graphic>
      </p:graphicFrame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2B7D59F2-85B1-E8F6-311B-7EB32981BBAF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154" name="Rettangolo 153">
              <a:extLst>
                <a:ext uri="{FF2B5EF4-FFF2-40B4-BE49-F238E27FC236}">
                  <a16:creationId xmlns:a16="http://schemas.microsoft.com/office/drawing/2014/main" id="{3CC586CA-9F1D-B082-8265-BF515615AD1E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55" name="Rettangolo 154">
              <a:extLst>
                <a:ext uri="{FF2B5EF4-FFF2-40B4-BE49-F238E27FC236}">
                  <a16:creationId xmlns:a16="http://schemas.microsoft.com/office/drawing/2014/main" id="{2AFE6A75-58C0-55C6-BC8E-E692D6918267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156" name="Connettore 1 155">
              <a:extLst>
                <a:ext uri="{FF2B5EF4-FFF2-40B4-BE49-F238E27FC236}">
                  <a16:creationId xmlns:a16="http://schemas.microsoft.com/office/drawing/2014/main" id="{B7C7AB11-9729-944A-80CE-ADC7791BCA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>
              <a:extLst>
                <a:ext uri="{FF2B5EF4-FFF2-40B4-BE49-F238E27FC236}">
                  <a16:creationId xmlns:a16="http://schemas.microsoft.com/office/drawing/2014/main" id="{023F5FFD-1C4F-D8D9-AB5E-A963A2B8EFB9}"/>
                </a:ext>
              </a:extLst>
            </p:cNvPr>
            <p:cNvCxnSpPr>
              <a:cxnSpLocks/>
              <a:stCxn id="155" idx="3"/>
              <a:endCxn id="15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6EDA3B9-54FA-8093-8B69-1A2A4627EB07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Completezza, qualità, colore generale</a:t>
            </a:r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7D08CEE-69D0-5323-A7B4-300C1EE20C78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>
                <a:highlight>
                  <a:srgbClr val="00FF00"/>
                </a:highlight>
              </a:rPr>
              <a:t>Pulsante tutto presente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50CA06-32AC-0E6B-0C7B-C3B2B40FE12E}"/>
              </a:ext>
            </a:extLst>
          </p:cNvPr>
          <p:cNvSpPr txBox="1"/>
          <p:nvPr/>
        </p:nvSpPr>
        <p:spPr bwMode="auto">
          <a:xfrm>
            <a:off x="2868426" y="1374447"/>
            <a:ext cx="1341624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Scorciatoia per impostare  «presente» su tutti i settori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BA36F41A-9D53-2322-CF91-0695F06A1F9C}"/>
              </a:ext>
            </a:extLst>
          </p:cNvPr>
          <p:cNvCxnSpPr>
            <a:cxnSpLocks/>
            <a:stCxn id="18" idx="3"/>
            <a:endCxn id="58" idx="1"/>
          </p:cNvCxnSpPr>
          <p:nvPr/>
        </p:nvCxnSpPr>
        <p:spPr bwMode="auto">
          <a:xfrm flipV="1">
            <a:off x="1981737" y="1728390"/>
            <a:ext cx="88668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B406C2B4-91A9-769B-CD9C-A8640087E2AC}"/>
              </a:ext>
            </a:extLst>
          </p:cNvPr>
          <p:cNvGrpSpPr/>
          <p:nvPr/>
        </p:nvGrpSpPr>
        <p:grpSpPr>
          <a:xfrm>
            <a:off x="9693817" y="9778"/>
            <a:ext cx="2490140" cy="6843471"/>
            <a:chOff x="9392555" y="9778"/>
            <a:chExt cx="2490140" cy="6843471"/>
          </a:xfrm>
        </p:grpSpPr>
        <p:pic>
          <p:nvPicPr>
            <p:cNvPr id="280" name="Immagine 279">
              <a:extLst>
                <a:ext uri="{FF2B5EF4-FFF2-40B4-BE49-F238E27FC236}">
                  <a16:creationId xmlns:a16="http://schemas.microsoft.com/office/drawing/2014/main" id="{87E6707A-6C95-466D-BCF2-526A3C85B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2555" y="9778"/>
              <a:ext cx="2490140" cy="6843471"/>
            </a:xfrm>
            <a:prstGeom prst="rect">
              <a:avLst/>
            </a:prstGeom>
          </p:spPr>
        </p:pic>
        <p:sp>
          <p:nvSpPr>
            <p:cNvPr id="281" name="Figura a mano libera 280">
              <a:extLst>
                <a:ext uri="{FF2B5EF4-FFF2-40B4-BE49-F238E27FC236}">
                  <a16:creationId xmlns:a16="http://schemas.microsoft.com/office/drawing/2014/main" id="{8C3DB359-3BB0-B7AF-9435-D3F01D898EA0}"/>
                </a:ext>
              </a:extLst>
            </p:cNvPr>
            <p:cNvSpPr/>
            <p:nvPr/>
          </p:nvSpPr>
          <p:spPr>
            <a:xfrm flipH="1">
              <a:off x="10563652" y="5489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2" name="Figura a mano libera 281">
              <a:extLst>
                <a:ext uri="{FF2B5EF4-FFF2-40B4-BE49-F238E27FC236}">
                  <a16:creationId xmlns:a16="http://schemas.microsoft.com/office/drawing/2014/main" id="{4FFB9503-8303-97B6-B692-3670A433B2F0}"/>
                </a:ext>
              </a:extLst>
            </p:cNvPr>
            <p:cNvSpPr/>
            <p:nvPr/>
          </p:nvSpPr>
          <p:spPr>
            <a:xfrm flipH="1">
              <a:off x="10715207" y="670052"/>
              <a:ext cx="481262" cy="505325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83" name="Connettore 1 282">
              <a:extLst>
                <a:ext uri="{FF2B5EF4-FFF2-40B4-BE49-F238E27FC236}">
                  <a16:creationId xmlns:a16="http://schemas.microsoft.com/office/drawing/2014/main" id="{DEB5946E-EF34-E79B-FCFF-DEA91AAFFDFD}"/>
                </a:ext>
              </a:extLst>
            </p:cNvPr>
            <p:cNvCxnSpPr>
              <a:stCxn id="282" idx="1"/>
            </p:cNvCxnSpPr>
            <p:nvPr/>
          </p:nvCxnSpPr>
          <p:spPr>
            <a:xfrm>
              <a:off x="11064122" y="8264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>
              <a:extLst>
                <a:ext uri="{FF2B5EF4-FFF2-40B4-BE49-F238E27FC236}">
                  <a16:creationId xmlns:a16="http://schemas.microsoft.com/office/drawing/2014/main" id="{FA10EE98-5739-DB7E-259B-9CF4352CF30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363" y="2307448"/>
              <a:ext cx="413654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>
              <a:extLst>
                <a:ext uri="{FF2B5EF4-FFF2-40B4-BE49-F238E27FC236}">
                  <a16:creationId xmlns:a16="http://schemas.microsoft.com/office/drawing/2014/main" id="{1CD65494-27C5-A2A8-8691-56847285C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1479" y="929989"/>
              <a:ext cx="215310" cy="13738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>
              <a:extLst>
                <a:ext uri="{FF2B5EF4-FFF2-40B4-BE49-F238E27FC236}">
                  <a16:creationId xmlns:a16="http://schemas.microsoft.com/office/drawing/2014/main" id="{2699EBAE-DE60-C74F-4AD3-0C712D6A8F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064" y="4781315"/>
              <a:ext cx="426100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>
              <a:extLst>
                <a:ext uri="{FF2B5EF4-FFF2-40B4-BE49-F238E27FC236}">
                  <a16:creationId xmlns:a16="http://schemas.microsoft.com/office/drawing/2014/main" id="{810CB66B-8607-3831-24E6-2E8316B0B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02" y="6203770"/>
              <a:ext cx="1171015" cy="7708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>
              <a:extLst>
                <a:ext uri="{FF2B5EF4-FFF2-40B4-BE49-F238E27FC236}">
                  <a16:creationId xmlns:a16="http://schemas.microsoft.com/office/drawing/2014/main" id="{53D3BA11-19C0-1995-AB5A-C1FAA43302E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72" y="6260448"/>
              <a:ext cx="33384" cy="27160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>
              <a:extLst>
                <a:ext uri="{FF2B5EF4-FFF2-40B4-BE49-F238E27FC236}">
                  <a16:creationId xmlns:a16="http://schemas.microsoft.com/office/drawing/2014/main" id="{76B6E356-640A-6658-4D82-8489C9B2AAE9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158" y="6242310"/>
              <a:ext cx="29956" cy="3876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1 289">
              <a:extLst>
                <a:ext uri="{FF2B5EF4-FFF2-40B4-BE49-F238E27FC236}">
                  <a16:creationId xmlns:a16="http://schemas.microsoft.com/office/drawing/2014/main" id="{F48493C8-7602-BBF4-8E84-90F3644D8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09" y="4809842"/>
              <a:ext cx="182376" cy="142968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CasellaDiTesto 290">
              <a:extLst>
                <a:ext uri="{FF2B5EF4-FFF2-40B4-BE49-F238E27FC236}">
                  <a16:creationId xmlns:a16="http://schemas.microsoft.com/office/drawing/2014/main" id="{70EDF497-2D1E-C49B-39CC-41E7C4640997}"/>
                </a:ext>
              </a:extLst>
            </p:cNvPr>
            <p:cNvSpPr txBox="1"/>
            <p:nvPr/>
          </p:nvSpPr>
          <p:spPr bwMode="auto">
            <a:xfrm flipH="1">
              <a:off x="11197322" y="699742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</a:t>
              </a:r>
              <a:endParaRPr dirty="0"/>
            </a:p>
          </p:txBody>
        </p:sp>
        <p:sp>
          <p:nvSpPr>
            <p:cNvPr id="292" name="CasellaDiTesto 291">
              <a:extLst>
                <a:ext uri="{FF2B5EF4-FFF2-40B4-BE49-F238E27FC236}">
                  <a16:creationId xmlns:a16="http://schemas.microsoft.com/office/drawing/2014/main" id="{2C59E72C-DC74-1732-6A26-C7048F195480}"/>
                </a:ext>
              </a:extLst>
            </p:cNvPr>
            <p:cNvSpPr txBox="1"/>
            <p:nvPr/>
          </p:nvSpPr>
          <p:spPr bwMode="auto">
            <a:xfrm flipH="1">
              <a:off x="10460067" y="2027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4</a:t>
              </a:r>
              <a:endParaRPr dirty="0"/>
            </a:p>
          </p:txBody>
        </p:sp>
        <p:sp>
          <p:nvSpPr>
            <p:cNvPr id="293" name="CasellaDiTesto 292">
              <a:extLst>
                <a:ext uri="{FF2B5EF4-FFF2-40B4-BE49-F238E27FC236}">
                  <a16:creationId xmlns:a16="http://schemas.microsoft.com/office/drawing/2014/main" id="{E9A82226-D000-1669-0A9E-785A21DBF382}"/>
                </a:ext>
              </a:extLst>
            </p:cNvPr>
            <p:cNvSpPr txBox="1"/>
            <p:nvPr/>
          </p:nvSpPr>
          <p:spPr bwMode="auto">
            <a:xfrm flipH="1">
              <a:off x="10722801" y="613900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5</a:t>
              </a:r>
              <a:endParaRPr dirty="0"/>
            </a:p>
          </p:txBody>
        </p:sp>
        <p:sp>
          <p:nvSpPr>
            <p:cNvPr id="294" name="CasellaDiTesto 293">
              <a:extLst>
                <a:ext uri="{FF2B5EF4-FFF2-40B4-BE49-F238E27FC236}">
                  <a16:creationId xmlns:a16="http://schemas.microsoft.com/office/drawing/2014/main" id="{8E1EFBAD-2B03-1275-6558-07C8CAAA54CF}"/>
                </a:ext>
              </a:extLst>
            </p:cNvPr>
            <p:cNvSpPr txBox="1"/>
            <p:nvPr/>
          </p:nvSpPr>
          <p:spPr bwMode="auto">
            <a:xfrm flipH="1">
              <a:off x="10913517" y="127600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3</a:t>
              </a:r>
              <a:endParaRPr dirty="0"/>
            </a:p>
          </p:txBody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3A3FF1F6-681A-5A2E-9EF0-C1686F8983E2}"/>
                </a:ext>
              </a:extLst>
            </p:cNvPr>
            <p:cNvSpPr txBox="1"/>
            <p:nvPr/>
          </p:nvSpPr>
          <p:spPr bwMode="auto">
            <a:xfrm flipH="1">
              <a:off x="10518403" y="122147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2</a:t>
              </a:r>
              <a:endParaRPr dirty="0"/>
            </a:p>
          </p:txBody>
        </p:sp>
        <p:sp>
          <p:nvSpPr>
            <p:cNvPr id="296" name="CasellaDiTesto 295">
              <a:extLst>
                <a:ext uri="{FF2B5EF4-FFF2-40B4-BE49-F238E27FC236}">
                  <a16:creationId xmlns:a16="http://schemas.microsoft.com/office/drawing/2014/main" id="{DBA12C5D-D13F-4128-7DA0-1B6C6BACF216}"/>
                </a:ext>
              </a:extLst>
            </p:cNvPr>
            <p:cNvSpPr txBox="1"/>
            <p:nvPr/>
          </p:nvSpPr>
          <p:spPr bwMode="auto">
            <a:xfrm flipH="1">
              <a:off x="10543178" y="3239173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6</a:t>
              </a:r>
              <a:endParaRPr dirty="0"/>
            </a:p>
          </p:txBody>
        </p:sp>
        <p:sp>
          <p:nvSpPr>
            <p:cNvPr id="297" name="CasellaDiTesto 296">
              <a:extLst>
                <a:ext uri="{FF2B5EF4-FFF2-40B4-BE49-F238E27FC236}">
                  <a16:creationId xmlns:a16="http://schemas.microsoft.com/office/drawing/2014/main" id="{C00E874D-1E10-584F-CBE0-78E529A5A94B}"/>
                </a:ext>
              </a:extLst>
            </p:cNvPr>
            <p:cNvSpPr txBox="1"/>
            <p:nvPr/>
          </p:nvSpPr>
          <p:spPr bwMode="auto">
            <a:xfrm flipH="1">
              <a:off x="10520811" y="6284595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10</a:t>
              </a:r>
              <a:endParaRPr dirty="0"/>
            </a:p>
          </p:txBody>
        </p:sp>
        <p:sp>
          <p:nvSpPr>
            <p:cNvPr id="298" name="CasellaDiTesto 297">
              <a:extLst>
                <a:ext uri="{FF2B5EF4-FFF2-40B4-BE49-F238E27FC236}">
                  <a16:creationId xmlns:a16="http://schemas.microsoft.com/office/drawing/2014/main" id="{5A097B98-FD40-84AF-0C6D-903EEA15347E}"/>
                </a:ext>
              </a:extLst>
            </p:cNvPr>
            <p:cNvSpPr txBox="1"/>
            <p:nvPr/>
          </p:nvSpPr>
          <p:spPr bwMode="auto">
            <a:xfrm flipH="1">
              <a:off x="9835775" y="627875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9</a:t>
              </a:r>
              <a:endParaRPr dirty="0"/>
            </a:p>
          </p:txBody>
        </p:sp>
        <p:sp>
          <p:nvSpPr>
            <p:cNvPr id="299" name="CasellaDiTesto 298">
              <a:extLst>
                <a:ext uri="{FF2B5EF4-FFF2-40B4-BE49-F238E27FC236}">
                  <a16:creationId xmlns:a16="http://schemas.microsoft.com/office/drawing/2014/main" id="{609AFCCA-7EBA-67ED-BCDC-6D90B0CC33FE}"/>
                </a:ext>
              </a:extLst>
            </p:cNvPr>
            <p:cNvSpPr txBox="1"/>
            <p:nvPr/>
          </p:nvSpPr>
          <p:spPr bwMode="auto">
            <a:xfrm flipH="1">
              <a:off x="10132497" y="6211586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11</a:t>
              </a:r>
              <a:endParaRPr dirty="0"/>
            </a:p>
          </p:txBody>
        </p:sp>
        <p:sp>
          <p:nvSpPr>
            <p:cNvPr id="300" name="CasellaDiTesto 299">
              <a:extLst>
                <a:ext uri="{FF2B5EF4-FFF2-40B4-BE49-F238E27FC236}">
                  <a16:creationId xmlns:a16="http://schemas.microsoft.com/office/drawing/2014/main" id="{59F4B190-F5B4-D5DD-CDE9-8A8C5AE53003}"/>
                </a:ext>
              </a:extLst>
            </p:cNvPr>
            <p:cNvSpPr txBox="1"/>
            <p:nvPr/>
          </p:nvSpPr>
          <p:spPr bwMode="auto">
            <a:xfrm flipH="1">
              <a:off x="10400360" y="547759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7</a:t>
              </a:r>
              <a:endParaRPr dirty="0"/>
            </a:p>
          </p:txBody>
        </p:sp>
        <p:sp>
          <p:nvSpPr>
            <p:cNvPr id="301" name="CasellaDiTesto 300">
              <a:extLst>
                <a:ext uri="{FF2B5EF4-FFF2-40B4-BE49-F238E27FC236}">
                  <a16:creationId xmlns:a16="http://schemas.microsoft.com/office/drawing/2014/main" id="{1560285C-679E-57E4-BD2C-9C0EB12B07E0}"/>
                </a:ext>
              </a:extLst>
            </p:cNvPr>
            <p:cNvSpPr txBox="1"/>
            <p:nvPr/>
          </p:nvSpPr>
          <p:spPr bwMode="auto">
            <a:xfrm flipH="1">
              <a:off x="10049674" y="54725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8</a:t>
              </a:r>
              <a:endParaRPr dirty="0"/>
            </a:p>
          </p:txBody>
        </p:sp>
      </p:grpSp>
      <p:grpSp>
        <p:nvGrpSpPr>
          <p:cNvPr id="302" name="Gruppo 301">
            <a:extLst>
              <a:ext uri="{FF2B5EF4-FFF2-40B4-BE49-F238E27FC236}">
                <a16:creationId xmlns:a16="http://schemas.microsoft.com/office/drawing/2014/main" id="{1260F1DA-8D9B-EC03-1C57-0F204F0BFF46}"/>
              </a:ext>
            </a:extLst>
          </p:cNvPr>
          <p:cNvGrpSpPr/>
          <p:nvPr/>
        </p:nvGrpSpPr>
        <p:grpSpPr bwMode="auto">
          <a:xfrm>
            <a:off x="6101124" y="7040"/>
            <a:ext cx="2531356" cy="6858000"/>
            <a:chOff x="7856589" y="-4588"/>
            <a:chExt cx="2531356" cy="6858000"/>
          </a:xfrm>
        </p:grpSpPr>
        <p:pic>
          <p:nvPicPr>
            <p:cNvPr id="303" name="Immagine 302">
              <a:extLst>
                <a:ext uri="{FF2B5EF4-FFF2-40B4-BE49-F238E27FC236}">
                  <a16:creationId xmlns:a16="http://schemas.microsoft.com/office/drawing/2014/main" id="{9FABE0BF-A9D3-A6A9-F9B0-F8D78F36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sp>
          <p:nvSpPr>
            <p:cNvPr id="304" name="Figura a mano libera 303">
              <a:extLst>
                <a:ext uri="{FF2B5EF4-FFF2-40B4-BE49-F238E27FC236}">
                  <a16:creationId xmlns:a16="http://schemas.microsoft.com/office/drawing/2014/main" id="{5564F63C-1398-B2C1-97E4-305D9C2626BD}"/>
                </a:ext>
              </a:extLst>
            </p:cNvPr>
            <p:cNvSpPr/>
            <p:nvPr/>
          </p:nvSpPr>
          <p:spPr bwMode="auto">
            <a:xfrm>
              <a:off x="8838354" y="5466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 extrusionOk="0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305" name="Figura a mano libera 304">
              <a:extLst>
                <a:ext uri="{FF2B5EF4-FFF2-40B4-BE49-F238E27FC236}">
                  <a16:creationId xmlns:a16="http://schemas.microsoft.com/office/drawing/2014/main" id="{339DDD3A-EFF1-5DAF-6C4C-6FB4F666B7AC}"/>
                </a:ext>
              </a:extLst>
            </p:cNvPr>
            <p:cNvSpPr/>
            <p:nvPr/>
          </p:nvSpPr>
          <p:spPr bwMode="auto">
            <a:xfrm>
              <a:off x="8638674" y="667753"/>
              <a:ext cx="481263" cy="505326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 extrusionOk="0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306" name="Connettore 1 305">
              <a:extLst>
                <a:ext uri="{FF2B5EF4-FFF2-40B4-BE49-F238E27FC236}">
                  <a16:creationId xmlns:a16="http://schemas.microsoft.com/office/drawing/2014/main" id="{77B1CE34-567A-E0EC-EA11-6AE767EABD30}"/>
                </a:ext>
              </a:extLst>
            </p:cNvPr>
            <p:cNvCxnSpPr>
              <a:cxnSpLocks/>
              <a:stCxn id="305" idx="1"/>
            </p:cNvCxnSpPr>
            <p:nvPr/>
          </p:nvCxnSpPr>
          <p:spPr bwMode="auto">
            <a:xfrm flipH="1">
              <a:off x="8506326" y="8241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54652547-A361-D258-168A-BD39BB4686C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6127" y="2305149"/>
              <a:ext cx="413655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ttore 1 307">
              <a:extLst>
                <a:ext uri="{FF2B5EF4-FFF2-40B4-BE49-F238E27FC236}">
                  <a16:creationId xmlns:a16="http://schemas.microsoft.com/office/drawing/2014/main" id="{EE2D5B82-04CC-1852-E25E-2908B22C69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6718" y="920416"/>
              <a:ext cx="190294" cy="13811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ttore 1 308">
              <a:extLst>
                <a:ext uri="{FF2B5EF4-FFF2-40B4-BE49-F238E27FC236}">
                  <a16:creationId xmlns:a16="http://schemas.microsoft.com/office/drawing/2014/main" id="{4F62943F-D7F0-CAF8-25FD-9516577F510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04980" y="4779018"/>
              <a:ext cx="426101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ttore 1 309">
              <a:extLst>
                <a:ext uri="{FF2B5EF4-FFF2-40B4-BE49-F238E27FC236}">
                  <a16:creationId xmlns:a16="http://schemas.microsoft.com/office/drawing/2014/main" id="{70CE0674-79E0-1008-6903-FC00B07D45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9907" y="6166784"/>
              <a:ext cx="1161367" cy="1830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ttore 1 310">
              <a:extLst>
                <a:ext uri="{FF2B5EF4-FFF2-40B4-BE49-F238E27FC236}">
                  <a16:creationId xmlns:a16="http://schemas.microsoft.com/office/drawing/2014/main" id="{8DCEAF56-9460-2056-8D7C-441660652D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887" y="6349828"/>
              <a:ext cx="0" cy="37582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ttore 1 311">
              <a:extLst>
                <a:ext uri="{FF2B5EF4-FFF2-40B4-BE49-F238E27FC236}">
                  <a16:creationId xmlns:a16="http://schemas.microsoft.com/office/drawing/2014/main" id="{6B76F901-8887-3C22-188E-51418D972D0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21672" y="6178215"/>
              <a:ext cx="81939" cy="47801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ttore 1 312">
              <a:extLst>
                <a:ext uri="{FF2B5EF4-FFF2-40B4-BE49-F238E27FC236}">
                  <a16:creationId xmlns:a16="http://schemas.microsoft.com/office/drawing/2014/main" id="{F396A10A-F48E-838A-0E5F-57BCF67742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24759" y="4807547"/>
              <a:ext cx="206322" cy="14507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CasellaDiTesto 313">
              <a:extLst>
                <a:ext uri="{FF2B5EF4-FFF2-40B4-BE49-F238E27FC236}">
                  <a16:creationId xmlns:a16="http://schemas.microsoft.com/office/drawing/2014/main" id="{0DA7BE70-92A0-7572-33B1-2436C8D76003}"/>
                </a:ext>
              </a:extLst>
            </p:cNvPr>
            <p:cNvSpPr txBox="1"/>
            <p:nvPr/>
          </p:nvSpPr>
          <p:spPr bwMode="auto">
            <a:xfrm>
              <a:off x="8328125" y="6974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</a:t>
              </a:r>
              <a:endParaRPr/>
            </a:p>
          </p:txBody>
        </p:sp>
        <p:sp>
          <p:nvSpPr>
            <p:cNvPr id="315" name="CasellaDiTesto 314">
              <a:extLst>
                <a:ext uri="{FF2B5EF4-FFF2-40B4-BE49-F238E27FC236}">
                  <a16:creationId xmlns:a16="http://schemas.microsoft.com/office/drawing/2014/main" id="{A0D56E27-553B-774C-E3A6-E759FFB4E5D1}"/>
                </a:ext>
              </a:extLst>
            </p:cNvPr>
            <p:cNvSpPr txBox="1"/>
            <p:nvPr/>
          </p:nvSpPr>
          <p:spPr bwMode="auto">
            <a:xfrm>
              <a:off x="9073397" y="200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4</a:t>
              </a:r>
              <a:endParaRPr/>
            </a:p>
          </p:txBody>
        </p:sp>
        <p:sp>
          <p:nvSpPr>
            <p:cNvPr id="316" name="CasellaDiTesto 315">
              <a:extLst>
                <a:ext uri="{FF2B5EF4-FFF2-40B4-BE49-F238E27FC236}">
                  <a16:creationId xmlns:a16="http://schemas.microsoft.com/office/drawing/2014/main" id="{6C266B34-D658-F7FB-086E-284F8D1B5C4D}"/>
                </a:ext>
              </a:extLst>
            </p:cNvPr>
            <p:cNvSpPr txBox="1"/>
            <p:nvPr/>
          </p:nvSpPr>
          <p:spPr bwMode="auto">
            <a:xfrm>
              <a:off x="8810662" y="611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5</a:t>
              </a:r>
              <a:endParaRPr/>
            </a:p>
          </p:txBody>
        </p:sp>
        <p:sp>
          <p:nvSpPr>
            <p:cNvPr id="317" name="CasellaDiTesto 316">
              <a:extLst>
                <a:ext uri="{FF2B5EF4-FFF2-40B4-BE49-F238E27FC236}">
                  <a16:creationId xmlns:a16="http://schemas.microsoft.com/office/drawing/2014/main" id="{2B9B858D-EFB1-A3F9-7744-0F5BB32C68DC}"/>
                </a:ext>
              </a:extLst>
            </p:cNvPr>
            <p:cNvSpPr txBox="1"/>
            <p:nvPr/>
          </p:nvSpPr>
          <p:spPr bwMode="auto">
            <a:xfrm>
              <a:off x="8619945" y="127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3</a:t>
              </a:r>
              <a:endParaRPr/>
            </a:p>
          </p:txBody>
        </p:sp>
        <p:sp>
          <p:nvSpPr>
            <p:cNvPr id="318" name="CasellaDiTesto 317">
              <a:extLst>
                <a:ext uri="{FF2B5EF4-FFF2-40B4-BE49-F238E27FC236}">
                  <a16:creationId xmlns:a16="http://schemas.microsoft.com/office/drawing/2014/main" id="{A843E76D-25CC-F614-D669-8623DD6F5CEE}"/>
                </a:ext>
              </a:extLst>
            </p:cNvPr>
            <p:cNvSpPr txBox="1"/>
            <p:nvPr/>
          </p:nvSpPr>
          <p:spPr bwMode="auto">
            <a:xfrm>
              <a:off x="9015059" y="1219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2</a:t>
              </a:r>
              <a:endParaRPr/>
            </a:p>
          </p:txBody>
        </p:sp>
        <p:sp>
          <p:nvSpPr>
            <p:cNvPr id="319" name="CasellaDiTesto 318">
              <a:extLst>
                <a:ext uri="{FF2B5EF4-FFF2-40B4-BE49-F238E27FC236}">
                  <a16:creationId xmlns:a16="http://schemas.microsoft.com/office/drawing/2014/main" id="{5F74BFE9-FAE6-244F-50CC-BF11AD4EE4B6}"/>
                </a:ext>
              </a:extLst>
            </p:cNvPr>
            <p:cNvSpPr txBox="1"/>
            <p:nvPr/>
          </p:nvSpPr>
          <p:spPr bwMode="auto">
            <a:xfrm>
              <a:off x="8990285" y="3236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6</a:t>
              </a:r>
              <a:endParaRPr/>
            </a:p>
          </p:txBody>
        </p:sp>
        <p:sp>
          <p:nvSpPr>
            <p:cNvPr id="320" name="CasellaDiTesto 319">
              <a:extLst>
                <a:ext uri="{FF2B5EF4-FFF2-40B4-BE49-F238E27FC236}">
                  <a16:creationId xmlns:a16="http://schemas.microsoft.com/office/drawing/2014/main" id="{B1901C9D-83CD-C943-3492-78AB21F915AC}"/>
                </a:ext>
              </a:extLst>
            </p:cNvPr>
            <p:cNvSpPr txBox="1"/>
            <p:nvPr/>
          </p:nvSpPr>
          <p:spPr bwMode="auto">
            <a:xfrm>
              <a:off x="8685506" y="61418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10</a:t>
              </a:r>
              <a:endParaRPr/>
            </a:p>
          </p:txBody>
        </p:sp>
        <p:sp>
          <p:nvSpPr>
            <p:cNvPr id="321" name="CasellaDiTesto 320">
              <a:extLst>
                <a:ext uri="{FF2B5EF4-FFF2-40B4-BE49-F238E27FC236}">
                  <a16:creationId xmlns:a16="http://schemas.microsoft.com/office/drawing/2014/main" id="{1F4BB376-7D58-EAAD-AFD4-F15B6056FF31}"/>
                </a:ext>
              </a:extLst>
            </p:cNvPr>
            <p:cNvSpPr txBox="1"/>
            <p:nvPr/>
          </p:nvSpPr>
          <p:spPr bwMode="auto">
            <a:xfrm>
              <a:off x="9948327" y="63264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9</a:t>
              </a:r>
              <a:endParaRPr/>
            </a:p>
          </p:txBody>
        </p:sp>
        <p:sp>
          <p:nvSpPr>
            <p:cNvPr id="322" name="CasellaDiTesto 321">
              <a:extLst>
                <a:ext uri="{FF2B5EF4-FFF2-40B4-BE49-F238E27FC236}">
                  <a16:creationId xmlns:a16="http://schemas.microsoft.com/office/drawing/2014/main" id="{31A6AB92-5633-9A43-3FC1-E87CE670AF5A}"/>
                </a:ext>
              </a:extLst>
            </p:cNvPr>
            <p:cNvSpPr txBox="1"/>
            <p:nvPr/>
          </p:nvSpPr>
          <p:spPr bwMode="auto">
            <a:xfrm>
              <a:off x="9293670" y="62583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11</a:t>
              </a:r>
              <a:endParaRPr/>
            </a:p>
          </p:txBody>
        </p:sp>
        <p:sp>
          <p:nvSpPr>
            <p:cNvPr id="323" name="CasellaDiTesto 322">
              <a:extLst>
                <a:ext uri="{FF2B5EF4-FFF2-40B4-BE49-F238E27FC236}">
                  <a16:creationId xmlns:a16="http://schemas.microsoft.com/office/drawing/2014/main" id="{5CF742F1-142E-731F-CAB3-EABB33F5BFCF}"/>
                </a:ext>
              </a:extLst>
            </p:cNvPr>
            <p:cNvSpPr txBox="1"/>
            <p:nvPr/>
          </p:nvSpPr>
          <p:spPr bwMode="auto">
            <a:xfrm>
              <a:off x="9133100" y="5475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7</a:t>
              </a:r>
              <a:endParaRPr/>
            </a:p>
          </p:txBody>
        </p:sp>
        <p:sp>
          <p:nvSpPr>
            <p:cNvPr id="324" name="CasellaDiTesto 323">
              <a:extLst>
                <a:ext uri="{FF2B5EF4-FFF2-40B4-BE49-F238E27FC236}">
                  <a16:creationId xmlns:a16="http://schemas.microsoft.com/office/drawing/2014/main" id="{4DFF1CDC-B4C9-0DD4-9EFA-294A9BD01F10}"/>
                </a:ext>
              </a:extLst>
            </p:cNvPr>
            <p:cNvSpPr txBox="1"/>
            <p:nvPr/>
          </p:nvSpPr>
          <p:spPr bwMode="auto">
            <a:xfrm>
              <a:off x="9483781" y="5470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8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45577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D2115CA-679A-5DF1-FC94-441E9514322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CC0F4A-7E4D-3116-091E-84483FFC8D10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941986C6-9435-1E1E-D8DA-C9B9F2E9933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84D7E2D5-6081-191B-A3CE-47E9DB3F4BD3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2F0BC1-5FCA-F5D8-0C95-348186EFF1E3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D2B117F-D89B-C702-1425-07D937AF7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10509"/>
              </p:ext>
            </p:extLst>
          </p:nvPr>
        </p:nvGraphicFramePr>
        <p:xfrm>
          <a:off x="3534751" y="2565384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33-B2 Frattura longitudinale a condilo mediale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87B4D08E-AFBE-0135-BD81-3E351F388BBE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6513068" y="3958814"/>
            <a:ext cx="2655507" cy="22739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00FF39-4895-A249-89BD-56967D5D76EF}"/>
              </a:ext>
            </a:extLst>
          </p:cNvPr>
          <p:cNvSpPr txBox="1"/>
          <p:nvPr/>
        </p:nvSpPr>
        <p:spPr bwMode="auto">
          <a:xfrm>
            <a:off x="8532552" y="367642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EC3D0103-E26B-497C-C205-DCE0512D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20637"/>
              </p:ext>
            </p:extLst>
          </p:nvPr>
        </p:nvGraphicFramePr>
        <p:xfrm>
          <a:off x="7679417" y="4186204"/>
          <a:ext cx="2978317" cy="15849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193564445"/>
                    </a:ext>
                  </a:extLst>
                </a:gridCol>
              </a:tblGrid>
              <a:tr h="36405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laterale passante attraverso il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notch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446405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laterale passante attraverso la superficie articolare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59542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mediale passante attraverso il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notch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191470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conidilare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mediale passante attraverso la superficie articolare)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839511"/>
                  </a:ext>
                </a:extLst>
              </a:tr>
            </a:tbl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D58179FA-F3F7-3CCF-F706-E50D663A379E}"/>
              </a:ext>
            </a:extLst>
          </p:cNvPr>
          <p:cNvSpPr/>
          <p:nvPr/>
        </p:nvSpPr>
        <p:spPr bwMode="auto">
          <a:xfrm>
            <a:off x="9429144" y="2869531"/>
            <a:ext cx="1532268" cy="6240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Verificare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73C08792-4CDF-261F-8C8D-EF865ED41859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>
            <a:off x="10195278" y="3493616"/>
            <a:ext cx="0" cy="6925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596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B991746-53AC-6AD9-624D-A8D16BBAA2C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5818A4D-1316-42E0-9B91-3446815520FF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66E3BF71-47EA-13B7-D834-7D9A44BF7BA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Connettore 2 25">
            <a:extLst>
              <a:ext uri="{FF2B5EF4-FFF2-40B4-BE49-F238E27FC236}">
                <a16:creationId xmlns:a16="http://schemas.microsoft.com/office/drawing/2014/main" id="{F20B6027-3D8B-83CB-A62C-0812CE07AD3C}"/>
              </a:ext>
            </a:extLst>
          </p:cNvPr>
          <p:cNvCxnSpPr>
            <a:cxnSpLocks/>
          </p:cNvCxnSpPr>
          <p:nvPr/>
        </p:nvCxnSpPr>
        <p:spPr bwMode="auto">
          <a:xfrm>
            <a:off x="6513068" y="4207562"/>
            <a:ext cx="82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A6F743F-9DE9-7D0B-6277-6E32E80F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65097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33-B3 Frattura articolare parziale su piano frontale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FFC2A26-D188-D07F-67D3-421B073C1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16775"/>
              </p:ext>
            </p:extLst>
          </p:nvPr>
        </p:nvGraphicFramePr>
        <p:xfrm>
          <a:off x="7326045" y="4073405"/>
          <a:ext cx="2978317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956665398"/>
                    </a:ext>
                  </a:extLst>
                </a:gridCol>
              </a:tblGrid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coronale completa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102316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275D2548-9E6C-234D-FB1C-4F0327E8A689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D8B5C7-CCBD-7E8D-933D-2278DE1A12E7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87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FB4C327-684C-AF39-A24C-FE045BC3988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6286455-2172-4476-7B19-E3DB0454D91F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26990A23-53BA-43A1-F3D8-80D05CB78626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5E0DAC6-F0FA-2EE1-3B4C-5B55A7635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48134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33-C1 Frattura sovra e intercondiloidea semplice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33-C2 frattura intercondiloidea semplice 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sovracondiloidea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6" name="Connettore 4 15">
            <a:extLst>
              <a:ext uri="{FF2B5EF4-FFF2-40B4-BE49-F238E27FC236}">
                <a16:creationId xmlns:a16="http://schemas.microsoft.com/office/drawing/2014/main" id="{ABA27089-E8B0-2B71-FDA2-447F0D748346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4CCB62-7A49-93CD-5E7E-1A524058683F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F31ED74F-40BB-8F45-B48F-DDE19280D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20835"/>
              </p:ext>
            </p:extLst>
          </p:nvPr>
        </p:nvGraphicFramePr>
        <p:xfrm>
          <a:off x="8182827" y="4361074"/>
          <a:ext cx="1659260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9" name="Connettore 2 25">
            <a:extLst>
              <a:ext uri="{FF2B5EF4-FFF2-40B4-BE49-F238E27FC236}">
                <a16:creationId xmlns:a16="http://schemas.microsoft.com/office/drawing/2014/main" id="{26CC05D0-F370-E3AB-0C51-94BED9136BEE}"/>
              </a:ext>
            </a:extLst>
          </p:cNvPr>
          <p:cNvCxnSpPr>
            <a:cxnSpLocks/>
          </p:cNvCxnSpPr>
          <p:nvPr/>
        </p:nvCxnSpPr>
        <p:spPr bwMode="auto">
          <a:xfrm>
            <a:off x="6513068" y="4459014"/>
            <a:ext cx="16697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869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7492C84-DBD0-EDF9-54DE-47F7C2FE8E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8888179-4001-7955-0436-BFD946B61CA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3E8C9A8A-419D-684F-09CB-283417ADE239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D31F543-5C1B-B2F4-EC4B-3B30D9C5A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97337"/>
              </p:ext>
            </p:extLst>
          </p:nvPr>
        </p:nvGraphicFramePr>
        <p:xfrm>
          <a:off x="8182827" y="4636826"/>
          <a:ext cx="1659260" cy="25944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0" name="Connettore 2 25">
            <a:extLst>
              <a:ext uri="{FF2B5EF4-FFF2-40B4-BE49-F238E27FC236}">
                <a16:creationId xmlns:a16="http://schemas.microsoft.com/office/drawing/2014/main" id="{CD4D493D-98E7-40E8-4810-7D1750890177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6524387" y="4766547"/>
            <a:ext cx="165844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9489812-C82C-8495-3E62-9498082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10330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33-C2 frattura intercondiloidea semplice 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sovracondiloidea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pluriframmentaria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 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2" name="Connettore 4 1">
            <a:extLst>
              <a:ext uri="{FF2B5EF4-FFF2-40B4-BE49-F238E27FC236}">
                <a16:creationId xmlns:a16="http://schemas.microsoft.com/office/drawing/2014/main" id="{59D13CF1-18F9-5E40-ED22-A02698C3A018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2C07CE-7F7E-0F6C-87ED-76DA5E09EEC7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549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CFD40D8-F724-6512-0A87-2A94146F02F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5B4F5F9-7399-6973-0DD2-EAE41AAEF256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628194A8-7F44-108C-3B94-C1E03FCCF7F0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72D9A69-28B5-3D62-4153-324F94332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09362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33-C2 frattura intercondiloidea semplice 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sovracondiloidea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 con o senza irradiazione diafisaria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03D543B9-5D5C-F509-0F2F-2B66EC5FD9CF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V="1">
            <a:off x="6513068" y="3185173"/>
            <a:ext cx="2128549" cy="1997208"/>
          </a:xfrm>
          <a:prstGeom prst="bentConnector4">
            <a:avLst>
              <a:gd name="adj1" fmla="val 15019"/>
              <a:gd name="adj2" fmla="val 11144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610E811-2991-4D4C-EBA3-4E32B3D7F971}"/>
              </a:ext>
            </a:extLst>
          </p:cNvPr>
          <p:cNvSpPr txBox="1"/>
          <p:nvPr/>
        </p:nvSpPr>
        <p:spPr bwMode="auto">
          <a:xfrm>
            <a:off x="8005594" y="2667113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CE722AD7-774B-662E-B4C0-A97C9BC03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52860"/>
              </p:ext>
            </p:extLst>
          </p:nvPr>
        </p:nvGraphicFramePr>
        <p:xfrm>
          <a:off x="7152459" y="3185173"/>
          <a:ext cx="2978317" cy="2194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a T attraverso il 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Notch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a T attraverso la superficie articolare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a T con diafisi comminuta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ad Y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intrcondiloidea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Bicondilare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postero 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con avulsione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da impatto distale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articolare con perdita di osso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C7BDFE99-AF62-E391-5431-BF91525108D8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268E29-0751-4A91-C53C-1A4E521FAF53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5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57A49E9-FD40-C433-A34C-B7D6DA5DDEE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6B7FE198-6903-B9A8-2FF9-CF3248AA4FEA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1ED85DF3-EB2B-BA8B-F64B-C1EAC7EAD194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9AB14C67-F24F-1AD8-39DB-03520C3D7C6C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2898ED28-17F8-4505-17B2-520F85B168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6">
              <a:extLst>
                <a:ext uri="{FF2B5EF4-FFF2-40B4-BE49-F238E27FC236}">
                  <a16:creationId xmlns:a16="http://schemas.microsoft.com/office/drawing/2014/main" id="{6075B157-55C3-9982-7A2B-C16C8C55A59B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4359DEF3-BB86-FFB7-815F-746D48A5FD3A}"/>
              </a:ext>
            </a:extLst>
          </p:cNvPr>
          <p:cNvGrpSpPr/>
          <p:nvPr/>
        </p:nvGrpSpPr>
        <p:grpSpPr>
          <a:xfrm>
            <a:off x="9693817" y="9778"/>
            <a:ext cx="2490140" cy="6843471"/>
            <a:chOff x="9392555" y="9778"/>
            <a:chExt cx="2490140" cy="6843471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A49CD11-81D9-DAC4-45FA-092020C04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2555" y="9778"/>
              <a:ext cx="2490140" cy="6843471"/>
            </a:xfrm>
            <a:prstGeom prst="rect">
              <a:avLst/>
            </a:prstGeom>
          </p:spPr>
        </p:pic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9121F72A-7BE0-E523-FD6B-B6EA011ADFEE}"/>
                </a:ext>
              </a:extLst>
            </p:cNvPr>
            <p:cNvSpPr/>
            <p:nvPr/>
          </p:nvSpPr>
          <p:spPr>
            <a:xfrm flipH="1">
              <a:off x="10563652" y="5489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093F9FAA-D34F-F451-99DF-EF7DA09A350D}"/>
                </a:ext>
              </a:extLst>
            </p:cNvPr>
            <p:cNvSpPr/>
            <p:nvPr/>
          </p:nvSpPr>
          <p:spPr>
            <a:xfrm flipH="1">
              <a:off x="10715207" y="670052"/>
              <a:ext cx="481262" cy="505325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E1FDE2CD-C261-C1ED-A463-B57D7921F004}"/>
                </a:ext>
              </a:extLst>
            </p:cNvPr>
            <p:cNvCxnSpPr>
              <a:stCxn id="12" idx="1"/>
            </p:cNvCxnSpPr>
            <p:nvPr/>
          </p:nvCxnSpPr>
          <p:spPr>
            <a:xfrm>
              <a:off x="11064122" y="8264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A797E09D-D4D4-D3BE-4C14-57D43707E8D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363" y="2307448"/>
              <a:ext cx="413654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BFFFE9AB-1C83-E563-3A7B-8596B942F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1479" y="929989"/>
              <a:ext cx="215310" cy="13738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47532DA7-FEE6-A82E-3D34-DE6B1A926F1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064" y="4781315"/>
              <a:ext cx="426100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77F919C5-177D-AB37-D8C7-F2773B639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02" y="6203770"/>
              <a:ext cx="1171015" cy="7708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8E4637E4-5018-D1DB-9D17-E3E3084AE0D6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72" y="6260448"/>
              <a:ext cx="33384" cy="27160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047B56E7-0E8F-CAA7-5FD4-4830CFA07C31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158" y="6242310"/>
              <a:ext cx="29956" cy="3876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025B47D-5AE6-44DE-D0DF-0B08AB3D9C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09" y="4809842"/>
              <a:ext cx="182376" cy="142968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8156E36-8C36-CBCE-DCA9-7551CE006203}"/>
                </a:ext>
              </a:extLst>
            </p:cNvPr>
            <p:cNvSpPr txBox="1"/>
            <p:nvPr/>
          </p:nvSpPr>
          <p:spPr bwMode="auto">
            <a:xfrm flipH="1">
              <a:off x="11197322" y="699742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</a:t>
              </a:r>
              <a:endParaRPr dirty="0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F611C3AE-E9AC-6435-AB62-73E865EBDE0F}"/>
                </a:ext>
              </a:extLst>
            </p:cNvPr>
            <p:cNvSpPr txBox="1"/>
            <p:nvPr/>
          </p:nvSpPr>
          <p:spPr bwMode="auto">
            <a:xfrm flipH="1">
              <a:off x="10460067" y="2027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4</a:t>
              </a:r>
              <a:endParaRPr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2259F17-FA31-9962-AE5F-CEB2868F8D4E}"/>
                </a:ext>
              </a:extLst>
            </p:cNvPr>
            <p:cNvSpPr txBox="1"/>
            <p:nvPr/>
          </p:nvSpPr>
          <p:spPr bwMode="auto">
            <a:xfrm flipH="1">
              <a:off x="10722801" y="613900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5</a:t>
              </a:r>
              <a:endParaRPr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71016F5-C844-6ED0-ECB3-5E1EFBEFCC27}"/>
                </a:ext>
              </a:extLst>
            </p:cNvPr>
            <p:cNvSpPr txBox="1"/>
            <p:nvPr/>
          </p:nvSpPr>
          <p:spPr bwMode="auto">
            <a:xfrm flipH="1">
              <a:off x="10913517" y="127600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3</a:t>
              </a:r>
              <a:endParaRPr dirty="0"/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FD43089-EBD2-2AA2-F2AD-082DFAC8034B}"/>
                </a:ext>
              </a:extLst>
            </p:cNvPr>
            <p:cNvSpPr txBox="1"/>
            <p:nvPr/>
          </p:nvSpPr>
          <p:spPr bwMode="auto">
            <a:xfrm flipH="1">
              <a:off x="10518403" y="122147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2</a:t>
              </a:r>
              <a:endParaRPr dirty="0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4FBE2CF-0FCA-E925-6712-ACF163E80B5E}"/>
                </a:ext>
              </a:extLst>
            </p:cNvPr>
            <p:cNvSpPr txBox="1"/>
            <p:nvPr/>
          </p:nvSpPr>
          <p:spPr bwMode="auto">
            <a:xfrm flipH="1">
              <a:off x="10543178" y="3239173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6</a:t>
              </a:r>
              <a:endParaRPr dirty="0"/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188A613-C42B-F80F-0836-ABEBB7DC5594}"/>
                </a:ext>
              </a:extLst>
            </p:cNvPr>
            <p:cNvSpPr txBox="1"/>
            <p:nvPr/>
          </p:nvSpPr>
          <p:spPr bwMode="auto">
            <a:xfrm flipH="1">
              <a:off x="10520811" y="6284595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10</a:t>
              </a:r>
              <a:endParaRPr dirty="0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9316B68-3E32-F2F1-6141-1AB246AB2E6C}"/>
                </a:ext>
              </a:extLst>
            </p:cNvPr>
            <p:cNvSpPr txBox="1"/>
            <p:nvPr/>
          </p:nvSpPr>
          <p:spPr bwMode="auto">
            <a:xfrm flipH="1">
              <a:off x="9835775" y="627875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9</a:t>
              </a:r>
              <a:endParaRPr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35E9FB79-4554-1D8C-E793-F74F457C63FA}"/>
                </a:ext>
              </a:extLst>
            </p:cNvPr>
            <p:cNvSpPr txBox="1"/>
            <p:nvPr/>
          </p:nvSpPr>
          <p:spPr bwMode="auto">
            <a:xfrm flipH="1">
              <a:off x="10132497" y="6211586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11</a:t>
              </a:r>
              <a:endParaRPr dirty="0"/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29006021-48E0-57C7-64E8-B4861FA9D9CC}"/>
                </a:ext>
              </a:extLst>
            </p:cNvPr>
            <p:cNvSpPr txBox="1"/>
            <p:nvPr/>
          </p:nvSpPr>
          <p:spPr bwMode="auto">
            <a:xfrm flipH="1">
              <a:off x="10400360" y="547759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7</a:t>
              </a:r>
              <a:endParaRPr dirty="0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ED7F8C59-1E37-FB7C-CC21-BB758E4F228C}"/>
                </a:ext>
              </a:extLst>
            </p:cNvPr>
            <p:cNvSpPr txBox="1"/>
            <p:nvPr/>
          </p:nvSpPr>
          <p:spPr bwMode="auto">
            <a:xfrm flipH="1">
              <a:off x="10049674" y="54725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8</a:t>
              </a:r>
              <a:endParaRPr dirty="0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6104070-1120-59A8-2405-D1D0EB22751F}"/>
              </a:ext>
            </a:extLst>
          </p:cNvPr>
          <p:cNvGrpSpPr/>
          <p:nvPr/>
        </p:nvGrpSpPr>
        <p:grpSpPr bwMode="auto">
          <a:xfrm>
            <a:off x="6101124" y="7040"/>
            <a:ext cx="2531356" cy="6858000"/>
            <a:chOff x="7856589" y="-4588"/>
            <a:chExt cx="2531356" cy="6858000"/>
          </a:xfrm>
        </p:grpSpPr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9B86F6CB-167D-A2F4-4535-C56C6D378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sp>
          <p:nvSpPr>
            <p:cNvPr id="48" name="Figura a mano libera 47">
              <a:extLst>
                <a:ext uri="{FF2B5EF4-FFF2-40B4-BE49-F238E27FC236}">
                  <a16:creationId xmlns:a16="http://schemas.microsoft.com/office/drawing/2014/main" id="{532266C9-FDA1-6B8E-9434-7D019931490C}"/>
                </a:ext>
              </a:extLst>
            </p:cNvPr>
            <p:cNvSpPr/>
            <p:nvPr/>
          </p:nvSpPr>
          <p:spPr bwMode="auto">
            <a:xfrm>
              <a:off x="8838354" y="5466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 extrusionOk="0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49" name="Figura a mano libera 48">
              <a:extLst>
                <a:ext uri="{FF2B5EF4-FFF2-40B4-BE49-F238E27FC236}">
                  <a16:creationId xmlns:a16="http://schemas.microsoft.com/office/drawing/2014/main" id="{6ECA6C25-6695-D4B9-8701-E3C21DF0302E}"/>
                </a:ext>
              </a:extLst>
            </p:cNvPr>
            <p:cNvSpPr/>
            <p:nvPr/>
          </p:nvSpPr>
          <p:spPr bwMode="auto">
            <a:xfrm>
              <a:off x="8638674" y="667753"/>
              <a:ext cx="481263" cy="505326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 extrusionOk="0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A132197C-FF63-A6B0-2BA2-D2D1654E8378}"/>
                </a:ext>
              </a:extLst>
            </p:cNvPr>
            <p:cNvCxnSpPr>
              <a:cxnSpLocks/>
              <a:stCxn id="49" idx="1"/>
            </p:cNvCxnSpPr>
            <p:nvPr/>
          </p:nvCxnSpPr>
          <p:spPr bwMode="auto">
            <a:xfrm flipH="1">
              <a:off x="8506326" y="8241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0006B8AE-A976-031A-8203-5041343FA75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6127" y="2305149"/>
              <a:ext cx="413655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E68E635C-160A-B5FF-43BD-6E2534E2A2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6718" y="920416"/>
              <a:ext cx="190294" cy="13811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D2A21B78-6A5E-B855-73E4-E6F0384E88C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04980" y="4779018"/>
              <a:ext cx="426101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45E00A1B-1E85-18DC-C10E-71A31ACE1E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9907" y="6166784"/>
              <a:ext cx="1161367" cy="1830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19F9C2C4-E9B4-663F-5DFE-24FC9E3037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887" y="6349828"/>
              <a:ext cx="0" cy="37582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4D9CCA69-F889-0D54-4883-4D5BC8219D1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21672" y="6178215"/>
              <a:ext cx="81939" cy="47801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E8C2505B-40F7-5376-A71B-16CCE4A08A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24759" y="4807547"/>
              <a:ext cx="206322" cy="14507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53E72F0E-B17E-24FF-A4AF-632FF7F0FE5A}"/>
                </a:ext>
              </a:extLst>
            </p:cNvPr>
            <p:cNvSpPr txBox="1"/>
            <p:nvPr/>
          </p:nvSpPr>
          <p:spPr bwMode="auto">
            <a:xfrm>
              <a:off x="8328125" y="6974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</a:t>
              </a:r>
              <a:endParaRPr/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E2FB20EC-1C74-F293-0F23-6253FE8A4406}"/>
                </a:ext>
              </a:extLst>
            </p:cNvPr>
            <p:cNvSpPr txBox="1"/>
            <p:nvPr/>
          </p:nvSpPr>
          <p:spPr bwMode="auto">
            <a:xfrm>
              <a:off x="9073397" y="200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4</a:t>
              </a:r>
              <a:endParaRPr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0C87AC77-24C3-CA4D-090B-1D88FEAADE37}"/>
                </a:ext>
              </a:extLst>
            </p:cNvPr>
            <p:cNvSpPr txBox="1"/>
            <p:nvPr/>
          </p:nvSpPr>
          <p:spPr bwMode="auto">
            <a:xfrm>
              <a:off x="8810662" y="611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5</a:t>
              </a:r>
              <a:endParaRPr/>
            </a:p>
          </p:txBody>
        </p:sp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AFFF9771-A08F-7F09-9764-7AA93500A7AE}"/>
                </a:ext>
              </a:extLst>
            </p:cNvPr>
            <p:cNvSpPr txBox="1"/>
            <p:nvPr/>
          </p:nvSpPr>
          <p:spPr bwMode="auto">
            <a:xfrm>
              <a:off x="8619945" y="127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3</a:t>
              </a:r>
              <a:endParaRPr/>
            </a:p>
          </p:txBody>
        </p: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44EEB0C-F95A-F658-6E2D-388C589C449E}"/>
                </a:ext>
              </a:extLst>
            </p:cNvPr>
            <p:cNvSpPr txBox="1"/>
            <p:nvPr/>
          </p:nvSpPr>
          <p:spPr bwMode="auto">
            <a:xfrm>
              <a:off x="9015059" y="1219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2</a:t>
              </a:r>
              <a:endParaRPr/>
            </a:p>
          </p:txBody>
        </p:sp>
        <p:sp>
          <p:nvSpPr>
            <p:cNvPr id="130" name="CasellaDiTesto 129">
              <a:extLst>
                <a:ext uri="{FF2B5EF4-FFF2-40B4-BE49-F238E27FC236}">
                  <a16:creationId xmlns:a16="http://schemas.microsoft.com/office/drawing/2014/main" id="{750E0952-49CA-BE9B-53C1-92DE9D65433A}"/>
                </a:ext>
              </a:extLst>
            </p:cNvPr>
            <p:cNvSpPr txBox="1"/>
            <p:nvPr/>
          </p:nvSpPr>
          <p:spPr bwMode="auto">
            <a:xfrm>
              <a:off x="8990285" y="3236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6</a:t>
              </a:r>
              <a:endParaRPr/>
            </a:p>
          </p:txBody>
        </p:sp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3C0ADBCA-2198-AE4C-CD29-7877C950381B}"/>
                </a:ext>
              </a:extLst>
            </p:cNvPr>
            <p:cNvSpPr txBox="1"/>
            <p:nvPr/>
          </p:nvSpPr>
          <p:spPr bwMode="auto">
            <a:xfrm>
              <a:off x="8685506" y="61418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10</a:t>
              </a:r>
              <a:endParaRPr/>
            </a:p>
          </p:txBody>
        </p:sp>
        <p:sp>
          <p:nvSpPr>
            <p:cNvPr id="132" name="CasellaDiTesto 131">
              <a:extLst>
                <a:ext uri="{FF2B5EF4-FFF2-40B4-BE49-F238E27FC236}">
                  <a16:creationId xmlns:a16="http://schemas.microsoft.com/office/drawing/2014/main" id="{BACD19C5-1294-B672-028A-842FC2DE47F2}"/>
                </a:ext>
              </a:extLst>
            </p:cNvPr>
            <p:cNvSpPr txBox="1"/>
            <p:nvPr/>
          </p:nvSpPr>
          <p:spPr bwMode="auto">
            <a:xfrm>
              <a:off x="9948327" y="63264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9</a:t>
              </a:r>
              <a:endParaRPr/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FAD23070-14AE-5F24-375F-6A0FBEE2A26E}"/>
                </a:ext>
              </a:extLst>
            </p:cNvPr>
            <p:cNvSpPr txBox="1"/>
            <p:nvPr/>
          </p:nvSpPr>
          <p:spPr bwMode="auto">
            <a:xfrm>
              <a:off x="9293670" y="62583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11</a:t>
              </a:r>
              <a:endParaRPr/>
            </a:p>
          </p:txBody>
        </p:sp>
        <p:sp>
          <p:nvSpPr>
            <p:cNvPr id="134" name="CasellaDiTesto 133">
              <a:extLst>
                <a:ext uri="{FF2B5EF4-FFF2-40B4-BE49-F238E27FC236}">
                  <a16:creationId xmlns:a16="http://schemas.microsoft.com/office/drawing/2014/main" id="{80F2ACAA-2F8C-AE1D-5A70-BFE9027D0A3F}"/>
                </a:ext>
              </a:extLst>
            </p:cNvPr>
            <p:cNvSpPr txBox="1"/>
            <p:nvPr/>
          </p:nvSpPr>
          <p:spPr bwMode="auto">
            <a:xfrm>
              <a:off x="9133100" y="5475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7</a:t>
              </a:r>
              <a:endParaRPr/>
            </a:p>
          </p:txBody>
        </p:sp>
        <p:sp>
          <p:nvSpPr>
            <p:cNvPr id="135" name="CasellaDiTesto 134">
              <a:extLst>
                <a:ext uri="{FF2B5EF4-FFF2-40B4-BE49-F238E27FC236}">
                  <a16:creationId xmlns:a16="http://schemas.microsoft.com/office/drawing/2014/main" id="{8854DAEA-C5AD-FA6A-F04A-C42E5A667002}"/>
                </a:ext>
              </a:extLst>
            </p:cNvPr>
            <p:cNvSpPr txBox="1"/>
            <p:nvPr/>
          </p:nvSpPr>
          <p:spPr bwMode="auto">
            <a:xfrm>
              <a:off x="9483781" y="5470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8</a:t>
              </a:r>
              <a:endParaRPr/>
            </a:p>
          </p:txBody>
        </p:sp>
      </p:grpSp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3117ED40-CE1F-B536-EEC4-8ED1B81D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8251"/>
              </p:ext>
            </p:extLst>
          </p:nvPr>
        </p:nvGraphicFramePr>
        <p:xfrm>
          <a:off x="189402" y="1343248"/>
          <a:ext cx="179116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1481271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Settori</a:t>
                      </a:r>
                      <a:endParaRPr sz="1000" u="none" strike="noStrike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642694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381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744123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15398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05447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3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37923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4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0352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42213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6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710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7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703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8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02748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9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25136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429865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11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985"/>
                  </a:ext>
                </a:extLst>
              </a:tr>
            </a:tbl>
          </a:graphicData>
        </a:graphic>
      </p:graphicFrame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BA2B0CA2-7C92-CBD6-AA50-7172CBDDF3AA}"/>
              </a:ext>
            </a:extLst>
          </p:cNvPr>
          <p:cNvCxnSpPr>
            <a:cxnSpLocks/>
            <a:endCxn id="40" idx="1"/>
          </p:cNvCxnSpPr>
          <p:nvPr/>
        </p:nvCxnSpPr>
        <p:spPr bwMode="auto">
          <a:xfrm>
            <a:off x="1295400" y="2304240"/>
            <a:ext cx="9044035" cy="15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B3D5818-8F61-C041-B6B0-437955E3BDD5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Completezza, qualità, colore generale</a:t>
            </a:r>
            <a:endParaRPr lang="it-IT"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0F9C8358-E2D6-E61F-B335-51E0853C4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19849"/>
              </p:ext>
            </p:extLst>
          </p:nvPr>
        </p:nvGraphicFramePr>
        <p:xfrm>
          <a:off x="6605093" y="3176012"/>
          <a:ext cx="1526927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0% of sound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cortical</a:t>
                      </a: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surface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1-24% of sound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cortical</a:t>
                      </a: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surface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25-49%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5067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50-74%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23224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75-99%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70628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100%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23435"/>
                  </a:ext>
                </a:extLst>
              </a:tr>
            </a:tbl>
          </a:graphicData>
        </a:graphic>
      </p:graphicFrame>
      <p:graphicFrame>
        <p:nvGraphicFramePr>
          <p:cNvPr id="34" name="Tabella 33">
            <a:extLst>
              <a:ext uri="{FF2B5EF4-FFF2-40B4-BE49-F238E27FC236}">
                <a16:creationId xmlns:a16="http://schemas.microsoft.com/office/drawing/2014/main" id="{6941EDAF-C986-FD54-294D-098E78309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80870"/>
              </p:ext>
            </p:extLst>
          </p:nvPr>
        </p:nvGraphicFramePr>
        <p:xfrm>
          <a:off x="8465699" y="3176012"/>
          <a:ext cx="1526926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marrone a marrone scuro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grigio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naturale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arancione a marrone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giallo ad arancione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9" name="Tabella 158">
            <a:extLst>
              <a:ext uri="{FF2B5EF4-FFF2-40B4-BE49-F238E27FC236}">
                <a16:creationId xmlns:a16="http://schemas.microsoft.com/office/drawing/2014/main" id="{8F655F2F-BA66-623A-69BD-3A48C1C3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4633"/>
              </p:ext>
            </p:extLst>
          </p:nvPr>
        </p:nvGraphicFramePr>
        <p:xfrm>
          <a:off x="4744487" y="3176012"/>
          <a:ext cx="1526927" cy="161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 rtl="0" fontAlgn="base"/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(1%-25%)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 (26% - 50%)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3 (51% - 75%)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5067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4 (76% -99%)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23224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Completo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70628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 ma frammentario (100%) 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2343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22143EB4-1C79-D67B-7D23-BC076FFB7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35608"/>
              </p:ext>
            </p:extLst>
          </p:nvPr>
        </p:nvGraphicFramePr>
        <p:xfrm>
          <a:off x="2883881" y="3168115"/>
          <a:ext cx="1526927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Assente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Presente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395C3A23-592E-81A2-CE43-3760A383223C}"/>
              </a:ext>
            </a:extLst>
          </p:cNvPr>
          <p:cNvGraphicFramePr>
            <a:graphicFrameLocks noGrp="1"/>
          </p:cNvGraphicFramePr>
          <p:nvPr/>
        </p:nvGraphicFramePr>
        <p:xfrm>
          <a:off x="2883881" y="2199183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Presenza/assenza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sp>
        <p:nvSpPr>
          <p:cNvPr id="18" name="Rettangolo 17">
            <a:extLst>
              <a:ext uri="{FF2B5EF4-FFF2-40B4-BE49-F238E27FC236}">
                <a16:creationId xmlns:a16="http://schemas.microsoft.com/office/drawing/2014/main" id="{22EA29A3-2B1E-AE0C-9EF0-3E53AA4F6462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aphicFrame>
        <p:nvGraphicFramePr>
          <p:cNvPr id="37" name="Tabella 36">
            <a:extLst>
              <a:ext uri="{FF2B5EF4-FFF2-40B4-BE49-F238E27FC236}">
                <a16:creationId xmlns:a16="http://schemas.microsoft.com/office/drawing/2014/main" id="{9010D144-8B11-DC09-C69D-3598E24B5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7470"/>
              </p:ext>
            </p:extLst>
          </p:nvPr>
        </p:nvGraphicFramePr>
        <p:xfrm>
          <a:off x="4744487" y="2198117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Quantità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38" name="Tabella 37">
            <a:extLst>
              <a:ext uri="{FF2B5EF4-FFF2-40B4-BE49-F238E27FC236}">
                <a16:creationId xmlns:a16="http://schemas.microsoft.com/office/drawing/2014/main" id="{1FE292A9-BED0-1B75-B299-D3C7DB1E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56585"/>
              </p:ext>
            </p:extLst>
          </p:nvPr>
        </p:nvGraphicFramePr>
        <p:xfrm>
          <a:off x="6605093" y="2197825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Qualità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39" name="Tabella 38">
            <a:extLst>
              <a:ext uri="{FF2B5EF4-FFF2-40B4-BE49-F238E27FC236}">
                <a16:creationId xmlns:a16="http://schemas.microsoft.com/office/drawing/2014/main" id="{17713AA3-A359-0132-25A0-F4BE29496932}"/>
              </a:ext>
            </a:extLst>
          </p:cNvPr>
          <p:cNvGraphicFramePr>
            <a:graphicFrameLocks noGrp="1"/>
          </p:cNvGraphicFramePr>
          <p:nvPr/>
        </p:nvGraphicFramePr>
        <p:xfrm>
          <a:off x="8465699" y="2197825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Colore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440A06C6-BB4C-44B3-754C-D7F7E8D99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02800"/>
              </p:ext>
            </p:extLst>
          </p:nvPr>
        </p:nvGraphicFramePr>
        <p:xfrm>
          <a:off x="10339435" y="2197825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commenti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136" name="Tabella 135">
            <a:extLst>
              <a:ext uri="{FF2B5EF4-FFF2-40B4-BE49-F238E27FC236}">
                <a16:creationId xmlns:a16="http://schemas.microsoft.com/office/drawing/2014/main" id="{91737D42-E738-2682-BD3F-ED7420B13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84232"/>
              </p:ext>
            </p:extLst>
          </p:nvPr>
        </p:nvGraphicFramePr>
        <p:xfrm>
          <a:off x="10345169" y="3176012"/>
          <a:ext cx="1515459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459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7E07068C-6905-8340-3485-E8AB30092CCA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 bwMode="auto">
          <a:xfrm>
            <a:off x="3647344" y="2443023"/>
            <a:ext cx="0" cy="725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268334CF-C091-7ADF-170B-A37F34C3B7DA}"/>
              </a:ext>
            </a:extLst>
          </p:cNvPr>
          <p:cNvCxnSpPr>
            <a:cxnSpLocks/>
            <a:stCxn id="37" idx="2"/>
            <a:endCxn id="159" idx="0"/>
          </p:cNvCxnSpPr>
          <p:nvPr/>
        </p:nvCxnSpPr>
        <p:spPr bwMode="auto">
          <a:xfrm>
            <a:off x="5507950" y="2441957"/>
            <a:ext cx="0" cy="7340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8B3F555-FEC6-5709-BD47-54BC117F84BC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 bwMode="auto">
          <a:xfrm>
            <a:off x="7368556" y="2441665"/>
            <a:ext cx="0" cy="734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0A3B93E0-9F36-E58A-3289-7149F21A833A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 bwMode="auto">
          <a:xfrm>
            <a:off x="9229162" y="2441665"/>
            <a:ext cx="0" cy="734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B801B76D-E43D-2711-0E29-37E9582CF140}"/>
              </a:ext>
            </a:extLst>
          </p:cNvPr>
          <p:cNvCxnSpPr>
            <a:cxnSpLocks/>
            <a:stCxn id="40" idx="2"/>
            <a:endCxn id="136" idx="0"/>
          </p:cNvCxnSpPr>
          <p:nvPr/>
        </p:nvCxnSpPr>
        <p:spPr bwMode="auto">
          <a:xfrm>
            <a:off x="11102898" y="2441665"/>
            <a:ext cx="0" cy="734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079295B-8B10-59DD-D0C3-D081544C3931}"/>
              </a:ext>
            </a:extLst>
          </p:cNvPr>
          <p:cNvSpPr txBox="1"/>
          <p:nvPr/>
        </p:nvSpPr>
        <p:spPr bwMode="auto">
          <a:xfrm>
            <a:off x="2288367" y="2555165"/>
            <a:ext cx="232277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 se si tiene stabilire la soglia di presenza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7432BAC-ABDC-C823-9A62-0CA20733D074}"/>
              </a:ext>
            </a:extLst>
          </p:cNvPr>
          <p:cNvSpPr txBox="1"/>
          <p:nvPr/>
        </p:nvSpPr>
        <p:spPr bwMode="auto">
          <a:xfrm>
            <a:off x="4881937" y="2544796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7E4EA4-D7EC-FE5C-BABD-613B1B536E05}"/>
              </a:ext>
            </a:extLst>
          </p:cNvPr>
          <p:cNvSpPr txBox="1"/>
          <p:nvPr/>
        </p:nvSpPr>
        <p:spPr bwMode="auto">
          <a:xfrm>
            <a:off x="6732673" y="2544796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B3AEE37-0E3B-1B8F-D01C-65DC6539A0BE}"/>
              </a:ext>
            </a:extLst>
          </p:cNvPr>
          <p:cNvSpPr txBox="1"/>
          <p:nvPr/>
        </p:nvSpPr>
        <p:spPr bwMode="auto">
          <a:xfrm>
            <a:off x="8597818" y="2555165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7D8DFF70-30EC-113D-7D22-A0A98651E746}"/>
              </a:ext>
            </a:extLst>
          </p:cNvPr>
          <p:cNvSpPr/>
          <p:nvPr/>
        </p:nvSpPr>
        <p:spPr bwMode="auto">
          <a:xfrm>
            <a:off x="2734693" y="2119714"/>
            <a:ext cx="1806623" cy="1609942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64D4A1CF-56AE-0ED3-332F-992FB31F342D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2121" y="1695537"/>
            <a:ext cx="971620" cy="42380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38F09166-518D-E4F8-7C29-E6A39B85D63F}"/>
              </a:ext>
            </a:extLst>
          </p:cNvPr>
          <p:cNvSpPr txBox="1"/>
          <p:nvPr/>
        </p:nvSpPr>
        <p:spPr bwMode="auto">
          <a:xfrm>
            <a:off x="7289761" y="231414"/>
            <a:ext cx="365646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Ridondanza di dati: presenza\assenza – quantità</a:t>
            </a: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BAAAC902-1570-DDBA-5039-DBE6F1A19683}"/>
              </a:ext>
            </a:extLst>
          </p:cNvPr>
          <p:cNvSpPr txBox="1"/>
          <p:nvPr/>
        </p:nvSpPr>
        <p:spPr bwMode="auto">
          <a:xfrm>
            <a:off x="1621385" y="2197825"/>
            <a:ext cx="1051007" cy="2462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Da ogni settore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B64F2F5-9FC2-BCF9-4697-8FEDD5BA99F1}"/>
              </a:ext>
            </a:extLst>
          </p:cNvPr>
          <p:cNvSpPr/>
          <p:nvPr/>
        </p:nvSpPr>
        <p:spPr bwMode="auto">
          <a:xfrm>
            <a:off x="4737333" y="1052811"/>
            <a:ext cx="1558507" cy="62408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Dato ridondante?</a:t>
            </a:r>
          </a:p>
        </p:txBody>
      </p:sp>
      <p:graphicFrame>
        <p:nvGraphicFramePr>
          <p:cNvPr id="58" name="Tabella 57">
            <a:extLst>
              <a:ext uri="{FF2B5EF4-FFF2-40B4-BE49-F238E27FC236}">
                <a16:creationId xmlns:a16="http://schemas.microsoft.com/office/drawing/2014/main" id="{80AE7254-240B-F081-94C6-5D98108A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10559"/>
              </p:ext>
            </p:extLst>
          </p:nvPr>
        </p:nvGraphicFramePr>
        <p:xfrm>
          <a:off x="170112" y="4829474"/>
          <a:ext cx="1809773" cy="45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73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457814">
                <a:tc>
                  <a:txBody>
                    <a:bodyPr/>
                    <a:lstStyle/>
                    <a:p>
                      <a:pPr algn="ctr"/>
                      <a:r>
                        <a:rPr lang="it-IT" sz="1000" b="0" strike="noStrike" dirty="0"/>
                        <a:t>Colore generale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59" name="Tabella 58">
            <a:extLst>
              <a:ext uri="{FF2B5EF4-FFF2-40B4-BE49-F238E27FC236}">
                <a16:creationId xmlns:a16="http://schemas.microsoft.com/office/drawing/2014/main" id="{EA248F3F-68A5-7FBE-8D19-BF42A9C41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01710"/>
              </p:ext>
            </p:extLst>
          </p:nvPr>
        </p:nvGraphicFramePr>
        <p:xfrm>
          <a:off x="193678" y="5281332"/>
          <a:ext cx="176263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marrone a marrone scuro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grigio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naturale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arancione a marrone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giallo ad arancione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134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</TotalTime>
  <Words>7986</Words>
  <Application>Microsoft Macintosh PowerPoint</Application>
  <DocSecurity>0</DocSecurity>
  <PresentationFormat>Widescreen</PresentationFormat>
  <Paragraphs>2291</Paragraphs>
  <Slides>84</Slides>
  <Notes>84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84</vt:i4>
      </vt:variant>
    </vt:vector>
  </HeadingPairs>
  <TitlesOfParts>
    <vt:vector size="89" baseType="lpstr">
      <vt:lpstr>Aptos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Caccia</dc:creator>
  <cp:keywords/>
  <dc:description/>
  <cp:lastModifiedBy>Alessio Pareto</cp:lastModifiedBy>
  <cp:revision>439</cp:revision>
  <dcterms:created xsi:type="dcterms:W3CDTF">2024-04-15T19:35:59Z</dcterms:created>
  <dcterms:modified xsi:type="dcterms:W3CDTF">2024-11-07T15:25:20Z</dcterms:modified>
  <cp:category/>
  <dc:identifier/>
  <cp:contentStatus/>
  <dc:language/>
  <cp:version/>
</cp:coreProperties>
</file>