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0" r:id="rId2"/>
    <p:sldId id="309" r:id="rId3"/>
    <p:sldId id="310" r:id="rId4"/>
    <p:sldId id="305" r:id="rId5"/>
    <p:sldId id="306" r:id="rId6"/>
    <p:sldId id="307" r:id="rId7"/>
    <p:sldId id="311" r:id="rId8"/>
    <p:sldId id="312" r:id="rId9"/>
    <p:sldId id="313" r:id="rId10"/>
    <p:sldId id="30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FF2600"/>
    <a:srgbClr val="EDB9A7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5"/>
    <p:restoredTop sz="94857"/>
  </p:normalViewPr>
  <p:slideViewPr>
    <p:cSldViewPr snapToGrid="0">
      <p:cViewPr>
        <p:scale>
          <a:sx n="86" d="100"/>
          <a:sy n="86" d="100"/>
        </p:scale>
        <p:origin x="7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Foglio1!$A$2</c:f>
              <c:strCache>
                <c:ptCount val="1"/>
                <c:pt idx="0">
                  <c:v>sex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Foglio1!$B$1:$D$1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ND</c:v>
                </c:pt>
              </c:strCache>
            </c:strRef>
          </c:cat>
          <c:val>
            <c:numRef>
              <c:f>Foglio1!$B$2:$D$2</c:f>
              <c:numCache>
                <c:formatCode>General</c:formatCode>
                <c:ptCount val="3"/>
                <c:pt idx="0">
                  <c:v>129</c:v>
                </c:pt>
                <c:pt idx="1">
                  <c:v>53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5-D84A-BB1D-F55B9E57B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975920"/>
        <c:axId val="95862336"/>
      </c:barChart>
      <c:catAx>
        <c:axId val="15997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862336"/>
        <c:crosses val="autoZero"/>
        <c:auto val="1"/>
        <c:lblAlgn val="ctr"/>
        <c:lblOffset val="100"/>
        <c:noMultiLvlLbl val="0"/>
      </c:catAx>
      <c:valAx>
        <c:axId val="9586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97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Foglio1!$B$6</c:f>
              <c:strCache>
                <c:ptCount val="1"/>
                <c:pt idx="0">
                  <c:v>esumazioni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Foglio1!$C$5:$E$5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Foglio1!$C$6:$E$6</c:f>
              <c:numCache>
                <c:formatCode>General</c:formatCode>
                <c:ptCount val="3"/>
                <c:pt idx="0">
                  <c:v>9</c:v>
                </c:pt>
                <c:pt idx="1">
                  <c:v>12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80-CF45-9FF5-917500B5A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708240"/>
        <c:axId val="178502672"/>
      </c:barChart>
      <c:catAx>
        <c:axId val="17870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8502672"/>
        <c:crosses val="autoZero"/>
        <c:auto val="1"/>
        <c:lblAlgn val="ctr"/>
        <c:lblOffset val="100"/>
        <c:noMultiLvlLbl val="0"/>
      </c:catAx>
      <c:valAx>
        <c:axId val="17850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870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7AE19-EEB1-AD46-83B5-645A81BFCFFB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7AC78-2371-DF40-B84F-8DE63EE221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5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ABCCA-FAE8-54E5-25B5-4F6979555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78C479-CE4E-A648-533A-87A31BFFD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AF029-B9BE-CAC4-F91E-A26BCD8D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42BE6E-2838-BB43-8B06-785A9D67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B47ECA-3AE5-EA70-4243-05C44BB8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96E48-30AA-0B5E-A3F3-D94C6C0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E57767-FEF2-36AE-2BBF-3B3F5032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802928-0CDE-31C9-3BF1-F3F2F934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76530-1F30-0294-DB50-E483E2E5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DA290E-3FDC-9392-456C-3B43BA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25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5D908C-4E75-3AA4-80DE-4100082EE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E891F5-73A4-D1AF-46E6-23B22EE9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71AF31-6556-C3AE-0656-83B5EF8C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48DDE6-A108-CFA1-C907-510EEA32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BB0640-5E89-C786-B49C-5260D7A5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6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92B0A-ABC7-2CDC-03F9-BDD1D75D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9A408-1CDD-D0F6-A3E4-0831B2D46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5F15DD-83A6-57EF-16C6-5C066EAA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BA6C1C-FFDD-1606-555A-8B32AE78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B35B68-18FD-0AFC-C70F-E592A534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7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4D3D1-BE8B-DE7C-20E6-B7A11A16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0D034D-6EF8-1A9B-254D-EBA154FC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AB0451-5AB8-8ED1-4F68-8A59AF86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C83B7-DC46-8BBB-3E0C-29E89FDF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3B9CC4-8548-5D94-501E-5B5091AF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4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C3B594-769D-100E-544D-6444BFE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F7CE16-76CA-4CDD-9BC8-65BDA9CE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BDD8ED-1295-E1C2-80AC-5250BD16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5FCD28-D9CB-4E12-C969-77E59E8A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61E260-0E77-F2B0-F616-D66B0FE2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99484D-7821-B0E9-9388-356B3B55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64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D685B-439B-4175-B6B0-AD6BF140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601A24-4D17-B57A-9B76-16BF5D1B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FF33D2-59E4-B204-7F1F-2FD7281B9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1AB41C-67D7-C861-3694-BA58E2493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3E6FC7-CBA5-148F-51D9-2DEDF04A1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A863CF-F716-16AD-41E0-109584DE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C9D4FCC-D3D3-DD24-BDF4-5EF08E55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2A478E-D484-6B26-A5EC-C60173EE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4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0D7BF-6201-4588-4F30-769FFFB5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AF2562-D813-A362-8B51-8B991493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225B07-B7A4-F760-87FC-4D0C9B0A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A84D5C-DFBE-4945-8B04-1D4034F2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2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1976DF-4005-37BE-1509-19D5D8D5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348DBF2-B99C-8FFB-AD5D-46588056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33051-BE73-22AE-19FB-95E40AB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5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C3B5A-9B92-06D5-ED73-FE2B3A08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4949BC-BB5F-AD79-8573-A3CB4A53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B86646-5E33-FB82-83B4-5AD0A5C5F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83BF73-47B3-C8F5-B51C-4AAE7E65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7D6BF4-55AA-FD03-58B0-B48FACD5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1B2C7D-C2CB-D1AF-345B-D7581B51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3CDAE-5156-BAED-DD4D-C6969FEA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84C8EE-2D3F-E775-8E4B-5FDCA4815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19C96-293F-0C33-2283-E829C2C75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3B6997-A4B8-04EE-B991-B9DEF9EE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F1EB27-6559-26F9-8058-67104B32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5287C9-E032-8845-A75D-D6760FB0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98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FB7773D-1760-04CF-6464-5DE3F780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5DC416-280D-63B8-99C1-18EC2AB8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946710-9927-3CD9-BE6A-9FB2237D0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5AB7-AFD9-4D40-A2BA-F960BF3FD9B7}" type="datetimeFigureOut">
              <a:rPr lang="it-IT" smtClean="0"/>
              <a:t>22/10/24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7A818B-E78B-DDEA-BC3B-A4C9F4960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B97482-5E56-329B-8683-DFDC1945E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3B37-1ED7-5749-BE58-E80FDB349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5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F9C8316-F5B4-CAA4-8126-E6DBE5B1F994}"/>
              </a:ext>
            </a:extLst>
          </p:cNvPr>
          <p:cNvSpPr txBox="1"/>
          <p:nvPr/>
        </p:nvSpPr>
        <p:spPr>
          <a:xfrm>
            <a:off x="857250" y="1409700"/>
            <a:ext cx="104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SCHERMATA INIZIALE GENERALE E RIASSUNTIVA DELLE ATTIVITA’ DEL SINGOLO OPERATORE E DEL PROGETTO AL QUALE AFFERISCE IN BASE ALLE SELEZIONI FATTE IN FASE DI LOGIN</a:t>
            </a:r>
          </a:p>
        </p:txBody>
      </p:sp>
    </p:spTree>
    <p:extLst>
      <p:ext uri="{BB962C8B-B14F-4D97-AF65-F5344CB8AC3E}">
        <p14:creationId xmlns:p14="http://schemas.microsoft.com/office/powerpoint/2010/main" val="240927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C0AE62D-7B7A-BCE7-D4D0-6B72D649FD7E}"/>
              </a:ext>
            </a:extLst>
          </p:cNvPr>
          <p:cNvSpPr/>
          <p:nvPr/>
        </p:nvSpPr>
        <p:spPr>
          <a:xfrm>
            <a:off x="350520" y="318962"/>
            <a:ext cx="224028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SEZIONI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FC6C325-18CD-EB33-9C11-38171C4AB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19661"/>
              </p:ext>
            </p:extLst>
          </p:nvPr>
        </p:nvGraphicFramePr>
        <p:xfrm>
          <a:off x="11098154" y="0"/>
          <a:ext cx="1078605" cy="3852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8605">
                  <a:extLst>
                    <a:ext uri="{9D8B030D-6E8A-4147-A177-3AD203B41FA5}">
                      <a16:colId xmlns:a16="http://schemas.microsoft.com/office/drawing/2014/main" val="4216253656"/>
                    </a:ext>
                  </a:extLst>
                </a:gridCol>
              </a:tblGrid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menù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89874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Schermata iniziale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6667"/>
                  </a:ext>
                </a:extLst>
              </a:tr>
              <a:tr h="511296">
                <a:tc>
                  <a:txBody>
                    <a:bodyPr/>
                    <a:lstStyle/>
                    <a:p>
                      <a:r>
                        <a:rPr lang="it-IT" sz="1200" dirty="0"/>
                        <a:t>Info circostanziali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76643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sezioni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9965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scheletro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10385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visceri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48488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sottocute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369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Strato esterno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6814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7546E35-1AC5-2F03-79F7-BCC8CFF78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35602"/>
              </p:ext>
            </p:extLst>
          </p:nvPr>
        </p:nvGraphicFramePr>
        <p:xfrm>
          <a:off x="3150114" y="1098526"/>
          <a:ext cx="5511729" cy="3038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715">
                  <a:extLst>
                    <a:ext uri="{9D8B030D-6E8A-4147-A177-3AD203B41FA5}">
                      <a16:colId xmlns:a16="http://schemas.microsoft.com/office/drawing/2014/main" val="3968651687"/>
                    </a:ext>
                  </a:extLst>
                </a:gridCol>
                <a:gridCol w="1600023">
                  <a:extLst>
                    <a:ext uri="{9D8B030D-6E8A-4147-A177-3AD203B41FA5}">
                      <a16:colId xmlns:a16="http://schemas.microsoft.com/office/drawing/2014/main" val="3555655103"/>
                    </a:ext>
                  </a:extLst>
                </a:gridCol>
                <a:gridCol w="2403991">
                  <a:extLst>
                    <a:ext uri="{9D8B030D-6E8A-4147-A177-3AD203B41FA5}">
                      <a16:colId xmlns:a16="http://schemas.microsoft.com/office/drawing/2014/main" val="3097678281"/>
                    </a:ext>
                  </a:extLst>
                </a:gridCol>
              </a:tblGrid>
              <a:tr h="4424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PROFILO BIOLOGICO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3829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SOFTWARE</a:t>
                      </a:r>
                      <a:endParaRPr lang="it-I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sesso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6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età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Origine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biogeo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0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statura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04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patologie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54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connotati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98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contrassegni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695"/>
                  </a:ext>
                </a:extLst>
              </a:tr>
            </a:tbl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024026E8-2CEC-6F34-5274-48D8A715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098526"/>
            <a:ext cx="2570599" cy="544051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BB2894-2601-B0D9-3116-DC89E89826AB}"/>
              </a:ext>
            </a:extLst>
          </p:cNvPr>
          <p:cNvSpPr txBox="1"/>
          <p:nvPr/>
        </p:nvSpPr>
        <p:spPr>
          <a:xfrm>
            <a:off x="852083" y="5985040"/>
            <a:ext cx="18169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STRATO ESTERNO</a:t>
            </a:r>
          </a:p>
        </p:txBody>
      </p:sp>
    </p:spTree>
    <p:extLst>
      <p:ext uri="{BB962C8B-B14F-4D97-AF65-F5344CB8AC3E}">
        <p14:creationId xmlns:p14="http://schemas.microsoft.com/office/powerpoint/2010/main" val="101472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3F9B71-207D-E0B6-AFC3-4EBEA927E4F4}"/>
              </a:ext>
            </a:extLst>
          </p:cNvPr>
          <p:cNvSpPr txBox="1"/>
          <p:nvPr/>
        </p:nvSpPr>
        <p:spPr>
          <a:xfrm>
            <a:off x="7022474" y="4857125"/>
            <a:ext cx="2063611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numero</a:t>
            </a:r>
          </a:p>
          <a:p>
            <a:r>
              <a:rPr lang="it-IT" sz="1400" dirty="0"/>
              <a:t>ID</a:t>
            </a:r>
          </a:p>
          <a:p>
            <a:r>
              <a:rPr lang="it-IT" sz="1400" dirty="0"/>
              <a:t>Progetto</a:t>
            </a:r>
          </a:p>
          <a:p>
            <a:r>
              <a:rPr lang="it-IT" sz="1400" dirty="0"/>
              <a:t>Ultima modifica</a:t>
            </a:r>
          </a:p>
          <a:p>
            <a:r>
              <a:rPr lang="it-IT" sz="1400" dirty="0"/>
              <a:t>tipo di corpo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7C801F-ACED-F182-7B81-7504D84D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" y="96982"/>
            <a:ext cx="1944688" cy="66640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E7E4A-A8A2-D1AD-9C2D-FAA327BDD597}"/>
              </a:ext>
            </a:extLst>
          </p:cNvPr>
          <p:cNvSpPr txBox="1"/>
          <p:nvPr/>
        </p:nvSpPr>
        <p:spPr>
          <a:xfrm>
            <a:off x="2638131" y="465441"/>
            <a:ext cx="166372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/>
              <a:t>NUOVO CORPO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386BA5-469F-E0C2-EE0B-0A446142079C}"/>
              </a:ext>
            </a:extLst>
          </p:cNvPr>
          <p:cNvSpPr txBox="1"/>
          <p:nvPr/>
        </p:nvSpPr>
        <p:spPr>
          <a:xfrm>
            <a:off x="2606040" y="1051560"/>
            <a:ext cx="441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GRAFICI/STATISTICHE (semplici, per progetto)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F8D961E5-FD73-DA36-7F40-2904AB6780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469295"/>
              </p:ext>
            </p:extLst>
          </p:nvPr>
        </p:nvGraphicFramePr>
        <p:xfrm>
          <a:off x="2606040" y="1603772"/>
          <a:ext cx="2334310" cy="164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2414E2EC-CA2C-6DEB-85A5-DCF92BFB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702003"/>
              </p:ext>
            </p:extLst>
          </p:nvPr>
        </p:nvGraphicFramePr>
        <p:xfrm>
          <a:off x="5257800" y="1603772"/>
          <a:ext cx="2865120" cy="164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75583E-95E5-A218-E027-970FE91E046B}"/>
              </a:ext>
            </a:extLst>
          </p:cNvPr>
          <p:cNvSpPr txBox="1"/>
          <p:nvPr/>
        </p:nvSpPr>
        <p:spPr>
          <a:xfrm>
            <a:off x="2606040" y="3581400"/>
            <a:ext cx="14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ULTIMI CORPI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AE2A84-2C6E-C305-A368-97CB6203D770}"/>
              </a:ext>
            </a:extLst>
          </p:cNvPr>
          <p:cNvSpPr txBox="1"/>
          <p:nvPr/>
        </p:nvSpPr>
        <p:spPr>
          <a:xfrm>
            <a:off x="2638131" y="4101346"/>
            <a:ext cx="79977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CERCA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70F751-E893-B2CE-0FAB-2657CB729BFE}"/>
              </a:ext>
            </a:extLst>
          </p:cNvPr>
          <p:cNvSpPr txBox="1"/>
          <p:nvPr/>
        </p:nvSpPr>
        <p:spPr>
          <a:xfrm>
            <a:off x="3671876" y="4101346"/>
            <a:ext cx="81631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FILTRO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EA833EE-AD02-F4B1-A678-DCB207DA0A68}"/>
              </a:ext>
            </a:extLst>
          </p:cNvPr>
          <p:cNvSpPr txBox="1"/>
          <p:nvPr/>
        </p:nvSpPr>
        <p:spPr>
          <a:xfrm>
            <a:off x="4699314" y="4101346"/>
            <a:ext cx="81631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FILTRO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1E719F-812B-C951-F3B1-7DE68B15FEB6}"/>
              </a:ext>
            </a:extLst>
          </p:cNvPr>
          <p:cNvSpPr txBox="1"/>
          <p:nvPr/>
        </p:nvSpPr>
        <p:spPr>
          <a:xfrm>
            <a:off x="5726752" y="4101346"/>
            <a:ext cx="81631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FILTRO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FE6085-3F42-7E57-F314-99DBA9CD2149}"/>
              </a:ext>
            </a:extLst>
          </p:cNvPr>
          <p:cNvSpPr txBox="1"/>
          <p:nvPr/>
        </p:nvSpPr>
        <p:spPr>
          <a:xfrm>
            <a:off x="2606040" y="4850141"/>
            <a:ext cx="2063611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numero</a:t>
            </a:r>
          </a:p>
          <a:p>
            <a:r>
              <a:rPr lang="it-IT" sz="1400" dirty="0"/>
              <a:t>ID</a:t>
            </a:r>
          </a:p>
          <a:p>
            <a:r>
              <a:rPr lang="it-IT" sz="1400" dirty="0"/>
              <a:t>Progetto</a:t>
            </a:r>
          </a:p>
          <a:p>
            <a:r>
              <a:rPr lang="it-IT" sz="1400" dirty="0"/>
              <a:t>Ultima modifica</a:t>
            </a:r>
          </a:p>
          <a:p>
            <a:r>
              <a:rPr lang="it-IT" sz="1400" dirty="0"/>
              <a:t>tipo di corpo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E71420-6663-76C2-FD54-E5F2675D24A9}"/>
              </a:ext>
            </a:extLst>
          </p:cNvPr>
          <p:cNvSpPr txBox="1"/>
          <p:nvPr/>
        </p:nvSpPr>
        <p:spPr>
          <a:xfrm>
            <a:off x="4813375" y="4857125"/>
            <a:ext cx="2063611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numero</a:t>
            </a:r>
          </a:p>
          <a:p>
            <a:r>
              <a:rPr lang="it-IT" sz="1400" dirty="0"/>
              <a:t>ID</a:t>
            </a:r>
          </a:p>
          <a:p>
            <a:r>
              <a:rPr lang="it-IT" sz="1400" dirty="0"/>
              <a:t>Progetto</a:t>
            </a:r>
          </a:p>
          <a:p>
            <a:r>
              <a:rPr lang="it-IT" sz="1400" dirty="0"/>
              <a:t>Ultima modifica</a:t>
            </a:r>
          </a:p>
          <a:p>
            <a:r>
              <a:rPr lang="it-IT" sz="1400" dirty="0"/>
              <a:t>tipo di corpo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51BA9A-14D3-1BF6-3174-3C26EF5C56B6}"/>
              </a:ext>
            </a:extLst>
          </p:cNvPr>
          <p:cNvSpPr txBox="1"/>
          <p:nvPr/>
        </p:nvSpPr>
        <p:spPr>
          <a:xfrm>
            <a:off x="9048750" y="453390"/>
            <a:ext cx="286512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QUESTIONI APERTE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 vogliamo che siano le statistiche </a:t>
            </a:r>
            <a:r>
              <a:rPr lang="it-IT" dirty="0" err="1"/>
              <a:t>pre</a:t>
            </a:r>
            <a:r>
              <a:rPr lang="it-IT" dirty="0"/>
              <a:t> impostate?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 i filtri?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che simboli per il corpo devono comparire nelle </a:t>
            </a:r>
            <a:r>
              <a:rPr lang="it-IT" dirty="0" err="1"/>
              <a:t>anteprimine</a:t>
            </a:r>
            <a:r>
              <a:rPr lang="it-IT" dirty="0"/>
              <a:t> degli ultimi corpi?</a:t>
            </a:r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6EDC57CD-5CA2-57B5-61DB-BB54F017E369}"/>
              </a:ext>
            </a:extLst>
          </p:cNvPr>
          <p:cNvSpPr/>
          <p:nvPr/>
        </p:nvSpPr>
        <p:spPr>
          <a:xfrm rot="20180533">
            <a:off x="2492614" y="691094"/>
            <a:ext cx="332510" cy="221335"/>
          </a:xfrm>
          <a:prstGeom prst="rightArrow">
            <a:avLst>
              <a:gd name="adj1" fmla="val 25964"/>
              <a:gd name="adj2" fmla="val 54807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52A5223-73E9-9724-B460-BD402A916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762" y="4914384"/>
            <a:ext cx="515718" cy="105805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DB5A2FD-F8BF-2A56-AA3B-A155EAC2C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207" y="4905889"/>
            <a:ext cx="515718" cy="105805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4187754-E5CF-77E4-B290-0B8C888C4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032" y="4905889"/>
            <a:ext cx="515718" cy="10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DD2A0E-44EE-BDB9-5328-43DDEFBF514B}"/>
              </a:ext>
            </a:extLst>
          </p:cNvPr>
          <p:cNvSpPr txBox="1"/>
          <p:nvPr/>
        </p:nvSpPr>
        <p:spPr>
          <a:xfrm>
            <a:off x="4133850" y="2571750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SELEZIONO NUOVO CORPO</a:t>
            </a:r>
          </a:p>
        </p:txBody>
      </p:sp>
    </p:spTree>
    <p:extLst>
      <p:ext uri="{BB962C8B-B14F-4D97-AF65-F5344CB8AC3E}">
        <p14:creationId xmlns:p14="http://schemas.microsoft.com/office/powerpoint/2010/main" val="353076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96A8CFB-1242-2191-BCF1-AA3762CF97DA}"/>
              </a:ext>
            </a:extLst>
          </p:cNvPr>
          <p:cNvSpPr/>
          <p:nvPr/>
        </p:nvSpPr>
        <p:spPr>
          <a:xfrm>
            <a:off x="2647252" y="2085561"/>
            <a:ext cx="1627663" cy="1249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CORPO</a:t>
            </a:r>
          </a:p>
          <a:p>
            <a:r>
              <a:rPr lang="it-IT" dirty="0"/>
              <a:t>VIVO</a:t>
            </a:r>
          </a:p>
        </p:txBody>
      </p:sp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3E5BD77D-6E71-3C67-7EA3-FAE29AA71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04829"/>
              </p:ext>
            </p:extLst>
          </p:nvPr>
        </p:nvGraphicFramePr>
        <p:xfrm>
          <a:off x="11098154" y="0"/>
          <a:ext cx="1078605" cy="3852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8605">
                  <a:extLst>
                    <a:ext uri="{9D8B030D-6E8A-4147-A177-3AD203B41FA5}">
                      <a16:colId xmlns:a16="http://schemas.microsoft.com/office/drawing/2014/main" val="4216253656"/>
                    </a:ext>
                  </a:extLst>
                </a:gridCol>
              </a:tblGrid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menù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89874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Schermata iniziale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6667"/>
                  </a:ext>
                </a:extLst>
              </a:tr>
              <a:tr h="511296">
                <a:tc>
                  <a:txBody>
                    <a:bodyPr/>
                    <a:lstStyle/>
                    <a:p>
                      <a:r>
                        <a:rPr lang="it-IT" sz="1200" dirty="0"/>
                        <a:t>Info circostanziali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76643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sezioni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9965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scheletro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10385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visceri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48488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sottocute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369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Strato esterno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6814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83D77F6A-6E3A-0427-8A9F-9EC5EA594A79}"/>
              </a:ext>
            </a:extLst>
          </p:cNvPr>
          <p:cNvSpPr/>
          <p:nvPr/>
        </p:nvSpPr>
        <p:spPr>
          <a:xfrm>
            <a:off x="279863" y="619276"/>
            <a:ext cx="2240280" cy="5977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NUMERO PROGRESSIVO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050B5A-B4DB-8704-9C7D-1D9F95EEEB98}"/>
              </a:ext>
            </a:extLst>
          </p:cNvPr>
          <p:cNvSpPr txBox="1"/>
          <p:nvPr/>
        </p:nvSpPr>
        <p:spPr>
          <a:xfrm>
            <a:off x="297707" y="1185118"/>
            <a:ext cx="222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 lavoro off-line il numero verrà inserito quando ritorno on-line in modo che non ci siano doppioni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38B08D4-BD76-6A96-1221-AB99BB452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92793"/>
              </p:ext>
            </p:extLst>
          </p:nvPr>
        </p:nvGraphicFramePr>
        <p:xfrm>
          <a:off x="2988662" y="616526"/>
          <a:ext cx="224028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0280">
                  <a:extLst>
                    <a:ext uri="{9D8B030D-6E8A-4147-A177-3AD203B41FA5}">
                      <a16:colId xmlns:a16="http://schemas.microsoft.com/office/drawing/2014/main" val="344036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CONTESTO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33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  <a:effectLst/>
                        </a:rPr>
                        <a:t>diritto/salute/giustizia</a:t>
                      </a:r>
                      <a:endParaRPr lang="it-IT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storia/archeologia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54593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EEED74-DBD3-C156-D24B-AA4F93D59482}"/>
              </a:ext>
            </a:extLst>
          </p:cNvPr>
          <p:cNvSpPr txBox="1"/>
          <p:nvPr/>
        </p:nvSpPr>
        <p:spPr>
          <a:xfrm>
            <a:off x="2156992" y="19949"/>
            <a:ext cx="16633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menu a tendina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D33432A-C109-FC7D-E602-CEE28C81610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88662" y="389281"/>
            <a:ext cx="1265576" cy="597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F267B2-5BC2-7839-6339-4C70DB848FFE}"/>
              </a:ext>
            </a:extLst>
          </p:cNvPr>
          <p:cNvSpPr/>
          <p:nvPr/>
        </p:nvSpPr>
        <p:spPr>
          <a:xfrm>
            <a:off x="5421064" y="616525"/>
            <a:ext cx="2478799" cy="7027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codice identificativo (PPN…/CAL…/MICG…)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161FCC17-669C-073B-3DC8-6F56D3755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46002"/>
              </p:ext>
            </p:extLst>
          </p:nvPr>
        </p:nvGraphicFramePr>
        <p:xfrm>
          <a:off x="8330504" y="616526"/>
          <a:ext cx="224028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0280">
                  <a:extLst>
                    <a:ext uri="{9D8B030D-6E8A-4147-A177-3AD203B41FA5}">
                      <a16:colId xmlns:a16="http://schemas.microsoft.com/office/drawing/2014/main" val="344036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EPOCA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33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Preistorica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Protostorica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Romana /classico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8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Alto medioevale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Basso medioevale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9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highlight>
                            <a:srgbClr val="FFFF00"/>
                          </a:highlight>
                        </a:rPr>
                        <a:t>Moderna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8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highlight>
                            <a:srgbClr val="FFFF00"/>
                          </a:highlight>
                        </a:rPr>
                        <a:t>Contemporanea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68716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5012389B-B679-B0EB-B688-500D8007885A}"/>
              </a:ext>
            </a:extLst>
          </p:cNvPr>
          <p:cNvSpPr/>
          <p:nvPr/>
        </p:nvSpPr>
        <p:spPr>
          <a:xfrm>
            <a:off x="279863" y="2078181"/>
            <a:ext cx="224028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TIPO DI CORPO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F588D1F-7C88-A66C-1B04-620EED87889C}"/>
              </a:ext>
            </a:extLst>
          </p:cNvPr>
          <p:cNvSpPr/>
          <p:nvPr/>
        </p:nvSpPr>
        <p:spPr>
          <a:xfrm>
            <a:off x="4414940" y="2078181"/>
            <a:ext cx="1627663" cy="1249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CORPO</a:t>
            </a:r>
          </a:p>
          <a:p>
            <a:r>
              <a:rPr lang="it-IT" dirty="0"/>
              <a:t>MORTO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393E82E-E120-B378-E849-8B0ED0FD3DF1}"/>
              </a:ext>
            </a:extLst>
          </p:cNvPr>
          <p:cNvSpPr/>
          <p:nvPr/>
        </p:nvSpPr>
        <p:spPr>
          <a:xfrm>
            <a:off x="6184234" y="2078181"/>
            <a:ext cx="1635480" cy="1249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CORPO</a:t>
            </a:r>
          </a:p>
          <a:p>
            <a:r>
              <a:rPr lang="it-IT" dirty="0"/>
              <a:t>ASSENTE</a:t>
            </a:r>
          </a:p>
        </p:txBody>
      </p:sp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CBABA27F-E7C6-FEEB-C0DB-D3727E6D4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80386"/>
              </p:ext>
            </p:extLst>
          </p:nvPr>
        </p:nvGraphicFramePr>
        <p:xfrm>
          <a:off x="182062" y="3759200"/>
          <a:ext cx="1038872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635">
                  <a:extLst>
                    <a:ext uri="{9D8B030D-6E8A-4147-A177-3AD203B41FA5}">
                      <a16:colId xmlns:a16="http://schemas.microsoft.com/office/drawing/2014/main" val="3440366161"/>
                    </a:ext>
                  </a:extLst>
                </a:gridCol>
                <a:gridCol w="1738487">
                  <a:extLst>
                    <a:ext uri="{9D8B030D-6E8A-4147-A177-3AD203B41FA5}">
                      <a16:colId xmlns:a16="http://schemas.microsoft.com/office/drawing/2014/main" val="742015467"/>
                    </a:ext>
                  </a:extLst>
                </a:gridCol>
                <a:gridCol w="1753872">
                  <a:extLst>
                    <a:ext uri="{9D8B030D-6E8A-4147-A177-3AD203B41FA5}">
                      <a16:colId xmlns:a16="http://schemas.microsoft.com/office/drawing/2014/main" val="2335740346"/>
                    </a:ext>
                  </a:extLst>
                </a:gridCol>
                <a:gridCol w="1507714">
                  <a:extLst>
                    <a:ext uri="{9D8B030D-6E8A-4147-A177-3AD203B41FA5}">
                      <a16:colId xmlns:a16="http://schemas.microsoft.com/office/drawing/2014/main" val="3968651687"/>
                    </a:ext>
                  </a:extLst>
                </a:gridCol>
                <a:gridCol w="1600023">
                  <a:extLst>
                    <a:ext uri="{9D8B030D-6E8A-4147-A177-3AD203B41FA5}">
                      <a16:colId xmlns:a16="http://schemas.microsoft.com/office/drawing/2014/main" val="3555655103"/>
                    </a:ext>
                  </a:extLst>
                </a:gridCol>
                <a:gridCol w="2403990">
                  <a:extLst>
                    <a:ext uri="{9D8B030D-6E8A-4147-A177-3AD203B41FA5}">
                      <a16:colId xmlns:a16="http://schemas.microsoft.com/office/drawing/2014/main" val="3097678281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PROFILO BIOLOGICO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3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OPERATORE</a:t>
                      </a:r>
                      <a:endParaRPr lang="it-I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sesso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SOFTWARE</a:t>
                      </a:r>
                      <a:endParaRPr lang="it-I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sesso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età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età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Origine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biogeo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Origine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biogeo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0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statura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statura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patologie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patologie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connotati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connotati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9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contrassegni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contrassegni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695"/>
                  </a:ext>
                </a:extLst>
              </a:tr>
            </a:tbl>
          </a:graphicData>
        </a:graphic>
      </p:graphicFrame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13A1D83-E737-EE2B-AACF-296B61ED15A9}"/>
              </a:ext>
            </a:extLst>
          </p:cNvPr>
          <p:cNvSpPr txBox="1"/>
          <p:nvPr/>
        </p:nvSpPr>
        <p:spPr>
          <a:xfrm>
            <a:off x="297708" y="3017143"/>
            <a:ext cx="162766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compilabile manualmente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814E48B-A48B-457A-1D4E-A38A25B751C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111540" y="3663474"/>
            <a:ext cx="2711758" cy="545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5A6D558-A104-4F76-9113-711668876CE4}"/>
              </a:ext>
            </a:extLst>
          </p:cNvPr>
          <p:cNvSpPr txBox="1"/>
          <p:nvPr/>
        </p:nvSpPr>
        <p:spPr>
          <a:xfrm>
            <a:off x="5901547" y="3105489"/>
            <a:ext cx="190158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compilato automaticamente 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E5F4374-58FA-BAB2-D270-BF501A79B4C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852341" y="3751820"/>
            <a:ext cx="2101835" cy="6937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ADC4BC95-ECD5-FD1F-2E9C-86B7B235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957" y="2173993"/>
            <a:ext cx="515718" cy="10580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FE1EEE6-A90F-5C70-35D8-13A9EDCC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74" y="2167479"/>
            <a:ext cx="515718" cy="10580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EF31D63-44A0-22CB-B662-B0B11FA11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877" y="2163731"/>
            <a:ext cx="515718" cy="10580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8671BD-8FEA-90E6-23D1-9B74742B006E}"/>
              </a:ext>
            </a:extLst>
          </p:cNvPr>
          <p:cNvSpPr txBox="1"/>
          <p:nvPr/>
        </p:nvSpPr>
        <p:spPr>
          <a:xfrm>
            <a:off x="10427772" y="4543828"/>
            <a:ext cx="1663340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menu a lato sempre presente per navigare veloce nelle varie pagine del singolo corpo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67DA4-DDA4-7171-DA96-9DED026AD697}"/>
              </a:ext>
            </a:extLst>
          </p:cNvPr>
          <p:cNvCxnSpPr>
            <a:cxnSpLocks/>
          </p:cNvCxnSpPr>
          <p:nvPr/>
        </p:nvCxnSpPr>
        <p:spPr>
          <a:xfrm flipV="1">
            <a:off x="11098154" y="3659148"/>
            <a:ext cx="697606" cy="885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32C5239-0804-3F25-3AF3-EA1D39266FAE}"/>
              </a:ext>
            </a:extLst>
          </p:cNvPr>
          <p:cNvSpPr txBox="1"/>
          <p:nvPr/>
        </p:nvSpPr>
        <p:spPr>
          <a:xfrm>
            <a:off x="8122506" y="71240"/>
            <a:ext cx="16633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menu a tendina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CC9EB92-AC58-CAE7-D57F-85DDC175C5C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954176" y="440572"/>
            <a:ext cx="1265576" cy="597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6FF41EA-3954-FB96-1F96-BA9922133C3C}"/>
              </a:ext>
            </a:extLst>
          </p:cNvPr>
          <p:cNvSpPr txBox="1"/>
          <p:nvPr/>
        </p:nvSpPr>
        <p:spPr>
          <a:xfrm>
            <a:off x="5371541" y="1445808"/>
            <a:ext cx="276684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tre opzioni tra cui scegliere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94FB312-7F68-E44F-C9F9-A7F27F37AE5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044146" y="1815140"/>
            <a:ext cx="710816" cy="191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874923B5-F5FA-EAF3-C660-CDF81CB2067B}"/>
              </a:ext>
            </a:extLst>
          </p:cNvPr>
          <p:cNvCxnSpPr/>
          <p:nvPr/>
        </p:nvCxnSpPr>
        <p:spPr>
          <a:xfrm>
            <a:off x="2647252" y="2036897"/>
            <a:ext cx="52526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9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F50885D-3054-61A6-8485-32E228712EC0}"/>
              </a:ext>
            </a:extLst>
          </p:cNvPr>
          <p:cNvSpPr/>
          <p:nvPr/>
        </p:nvSpPr>
        <p:spPr>
          <a:xfrm>
            <a:off x="106681" y="152400"/>
            <a:ext cx="3779520" cy="6553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INFORMAZIONI CIRCOSTANZIALI (corpo vivo)</a:t>
            </a:r>
          </a:p>
          <a:p>
            <a:r>
              <a:rPr lang="it-IT" sz="1200" dirty="0"/>
              <a:t>Luogo di rinvenimento / Domicilio: </a:t>
            </a:r>
          </a:p>
          <a:p>
            <a:r>
              <a:rPr lang="it-IT" sz="1200" dirty="0"/>
              <a:t>Dato così composto: Coordinate GPS; Comune; Provincia; Paese; Nickname del sito (per esempio “Cattolica”)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Nel caso di morti si parlerà di “luogo di rinvenimento”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Nel caso di vivi si parlerà di “Domicilio”</a:t>
            </a:r>
          </a:p>
          <a:p>
            <a:r>
              <a:rPr lang="it-IT" sz="1200" dirty="0"/>
              <a:t>Data di rinvenimento / visita:</a:t>
            </a:r>
          </a:p>
          <a:p>
            <a:r>
              <a:rPr lang="it-IT" sz="1200" dirty="0"/>
              <a:t>Dato così composto: gg/mm/</a:t>
            </a:r>
            <a:r>
              <a:rPr lang="it-IT" sz="1200" dirty="0" err="1"/>
              <a:t>aaaa</a:t>
            </a:r>
            <a:r>
              <a:rPr lang="it-IT" sz="1200" dirty="0"/>
              <a:t>/ora</a:t>
            </a:r>
          </a:p>
          <a:p>
            <a:r>
              <a:rPr lang="it-IT" sz="1200" dirty="0"/>
              <a:t>Tipo di rinvenimento</a:t>
            </a:r>
          </a:p>
          <a:p>
            <a:r>
              <a:rPr lang="it-IT" sz="1200" dirty="0"/>
              <a:t>Posizione: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Supino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Lato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Verticale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Seduto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Altro</a:t>
            </a:r>
          </a:p>
          <a:p>
            <a:r>
              <a:rPr lang="it-IT" sz="1200" dirty="0"/>
              <a:t>Tipo di terreno:</a:t>
            </a:r>
          </a:p>
          <a:p>
            <a:r>
              <a:rPr lang="it-IT" sz="1200" dirty="0"/>
              <a:t>Campo aperto</a:t>
            </a:r>
          </a:p>
          <a:p>
            <a:r>
              <a:rPr lang="it-IT" sz="1200" dirty="0"/>
              <a:t>Animali non umani: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Intenzionale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Casuale</a:t>
            </a:r>
          </a:p>
          <a:p>
            <a:r>
              <a:rPr lang="it-IT" sz="1200" dirty="0"/>
              <a:t>Effetti personali / Corredo:</a:t>
            </a:r>
          </a:p>
          <a:p>
            <a:r>
              <a:rPr lang="it-IT" sz="1200" dirty="0"/>
              <a:t>Altri reperti:</a:t>
            </a:r>
          </a:p>
          <a:p>
            <a:r>
              <a:rPr lang="it-IT" sz="1200" dirty="0"/>
              <a:t>Campo aperto</a:t>
            </a:r>
          </a:p>
          <a:p>
            <a:r>
              <a:rPr lang="it-IT" sz="1200" dirty="0"/>
              <a:t>Altri individui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Si: rimando a schede collegate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</a:t>
            </a:r>
          </a:p>
          <a:p>
            <a:r>
              <a:rPr lang="it-IT" sz="1200" dirty="0"/>
              <a:t>Informazioni Ante </a:t>
            </a:r>
            <a:r>
              <a:rPr lang="it-IT" sz="1200" dirty="0" err="1"/>
              <a:t>Mortem</a:t>
            </a:r>
            <a:r>
              <a:rPr lang="it-IT" sz="12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Si: rimando a schede collegate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</a:t>
            </a:r>
          </a:p>
          <a:p>
            <a:r>
              <a:rPr lang="it-IT" sz="1200" dirty="0"/>
              <a:t>Identificato/non identificato</a:t>
            </a:r>
          </a:p>
          <a:p>
            <a:r>
              <a:rPr lang="it-IT" sz="1200" dirty="0" err="1"/>
              <a:t>checkbox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11DFC72-B565-168B-AD22-775B503A45DD}"/>
              </a:ext>
            </a:extLst>
          </p:cNvPr>
          <p:cNvSpPr/>
          <p:nvPr/>
        </p:nvSpPr>
        <p:spPr>
          <a:xfrm>
            <a:off x="3977638" y="152400"/>
            <a:ext cx="3779520" cy="6553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INFORMAZIONI CIRCOSTANZIALI (corpo morto)</a:t>
            </a:r>
          </a:p>
          <a:p>
            <a:r>
              <a:rPr lang="it-IT" sz="1200" dirty="0"/>
              <a:t>Luogo di rinvenimento: </a:t>
            </a:r>
          </a:p>
          <a:p>
            <a:r>
              <a:rPr lang="it-IT" sz="1200" dirty="0"/>
              <a:t>Dato così composto: Coordinate GPS; Comune; Provincia; Paese; Nickname del sito (per esempio “Cattolica”)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Nel caso di morti si parlerà di “luogo di rinvenimento”</a:t>
            </a:r>
          </a:p>
          <a:p>
            <a:r>
              <a:rPr lang="it-IT" sz="1200" dirty="0"/>
              <a:t>Data di rinvenimento:</a:t>
            </a:r>
          </a:p>
          <a:p>
            <a:r>
              <a:rPr lang="it-IT" sz="1200" dirty="0"/>
              <a:t>Dato così composto: gg/mm/</a:t>
            </a:r>
            <a:r>
              <a:rPr lang="it-IT" sz="1200" dirty="0" err="1"/>
              <a:t>aaaa</a:t>
            </a:r>
            <a:r>
              <a:rPr lang="it-IT" sz="1200" dirty="0"/>
              <a:t>/ora</a:t>
            </a:r>
          </a:p>
          <a:p>
            <a:r>
              <a:rPr lang="it-IT" sz="1200" dirty="0"/>
              <a:t>Tipo di rinvenimento</a:t>
            </a:r>
          </a:p>
          <a:p>
            <a:r>
              <a:rPr lang="it-IT" sz="1200" dirty="0"/>
              <a:t>Posizione: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Supino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Lato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Verticale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Seduto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Altro</a:t>
            </a:r>
          </a:p>
          <a:p>
            <a:r>
              <a:rPr lang="it-IT" sz="1200" dirty="0"/>
              <a:t>Tipo di terreno:</a:t>
            </a:r>
          </a:p>
          <a:p>
            <a:r>
              <a:rPr lang="it-IT" sz="1200" dirty="0"/>
              <a:t>Campo aperto</a:t>
            </a:r>
          </a:p>
          <a:p>
            <a:r>
              <a:rPr lang="it-IT" sz="1200" dirty="0"/>
              <a:t>Animali non umani: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Intenzionale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Casuale</a:t>
            </a:r>
          </a:p>
          <a:p>
            <a:r>
              <a:rPr lang="it-IT" sz="1200" dirty="0"/>
              <a:t>Effetti personali / Corredo:</a:t>
            </a:r>
          </a:p>
          <a:p>
            <a:r>
              <a:rPr lang="it-IT" sz="1200" dirty="0"/>
              <a:t>Altri reperti:</a:t>
            </a:r>
          </a:p>
          <a:p>
            <a:r>
              <a:rPr lang="it-IT" sz="1200" dirty="0"/>
              <a:t>Campo aperto</a:t>
            </a:r>
          </a:p>
          <a:p>
            <a:r>
              <a:rPr lang="it-IT" sz="1200" dirty="0"/>
              <a:t>Altri individui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Si: rimando a schede collegate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</a:t>
            </a:r>
          </a:p>
          <a:p>
            <a:r>
              <a:rPr lang="it-IT" sz="1200" dirty="0"/>
              <a:t>Informazioni Ante </a:t>
            </a:r>
            <a:r>
              <a:rPr lang="it-IT" sz="1200" dirty="0" err="1"/>
              <a:t>Mortem</a:t>
            </a:r>
            <a:r>
              <a:rPr lang="it-IT" sz="12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Si: rimando a schede collegate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</a:t>
            </a:r>
          </a:p>
          <a:p>
            <a:r>
              <a:rPr lang="it-IT" sz="1200" dirty="0"/>
              <a:t>Identificato/non identificato</a:t>
            </a:r>
          </a:p>
          <a:p>
            <a:r>
              <a:rPr lang="it-IT" sz="1200" dirty="0" err="1"/>
              <a:t>checkbox</a:t>
            </a:r>
            <a:endParaRPr lang="it-IT" sz="12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E5269F0-7503-0EE7-9A0A-5D33D3EAE087}"/>
              </a:ext>
            </a:extLst>
          </p:cNvPr>
          <p:cNvSpPr/>
          <p:nvPr/>
        </p:nvSpPr>
        <p:spPr>
          <a:xfrm>
            <a:off x="7872150" y="152400"/>
            <a:ext cx="3779520" cy="6553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INFORMAZIONI CIRCOSTANZIALI (corpo assente)</a:t>
            </a:r>
          </a:p>
          <a:p>
            <a:r>
              <a:rPr lang="it-IT" sz="1200" dirty="0"/>
              <a:t>Luogo di rinvenimento / Domicilio: </a:t>
            </a:r>
          </a:p>
          <a:p>
            <a:r>
              <a:rPr lang="it-IT" sz="1200" dirty="0"/>
              <a:t>Dato così composto: Coordinate GPS; Comune; Provincia; Paese; Nickname del sito (per esempio “Cattolica”)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Nel caso di morti si parlerà di “luogo di rinvenimento”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Nel caso di vivi si parlerà di “Domicilio”</a:t>
            </a:r>
          </a:p>
          <a:p>
            <a:r>
              <a:rPr lang="it-IT" sz="1200" dirty="0"/>
              <a:t>Data di rinvenimento / visita:</a:t>
            </a:r>
          </a:p>
          <a:p>
            <a:r>
              <a:rPr lang="it-IT" sz="1200" dirty="0"/>
              <a:t>Dato così composto: gg/mm/</a:t>
            </a:r>
            <a:r>
              <a:rPr lang="it-IT" sz="1200" dirty="0" err="1"/>
              <a:t>aaaa</a:t>
            </a:r>
            <a:r>
              <a:rPr lang="it-IT" sz="1200" dirty="0"/>
              <a:t>/ora</a:t>
            </a:r>
          </a:p>
          <a:p>
            <a:r>
              <a:rPr lang="it-IT" sz="1200" dirty="0"/>
              <a:t>Tipo di rinvenimento</a:t>
            </a:r>
          </a:p>
          <a:p>
            <a:r>
              <a:rPr lang="it-IT" sz="1200" dirty="0"/>
              <a:t>Posizione: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Supino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Prono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Lato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Verticale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Seduto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Altro</a:t>
            </a:r>
          </a:p>
          <a:p>
            <a:r>
              <a:rPr lang="it-IT" sz="1200" dirty="0"/>
              <a:t>Tipo di terreno:</a:t>
            </a:r>
          </a:p>
          <a:p>
            <a:r>
              <a:rPr lang="it-IT" sz="1200" dirty="0"/>
              <a:t>Campo aperto</a:t>
            </a:r>
          </a:p>
          <a:p>
            <a:r>
              <a:rPr lang="it-IT" sz="1200" dirty="0"/>
              <a:t>Animali non umani: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Intenzionale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Casuale</a:t>
            </a:r>
          </a:p>
          <a:p>
            <a:r>
              <a:rPr lang="it-IT" sz="1200" dirty="0"/>
              <a:t>Effetti personali / Corredo:</a:t>
            </a:r>
          </a:p>
          <a:p>
            <a:r>
              <a:rPr lang="it-IT" sz="1200" dirty="0"/>
              <a:t>Altri reperti:</a:t>
            </a:r>
          </a:p>
          <a:p>
            <a:r>
              <a:rPr lang="it-IT" sz="1200" dirty="0"/>
              <a:t>Campo aperto</a:t>
            </a:r>
          </a:p>
          <a:p>
            <a:r>
              <a:rPr lang="it-IT" sz="1200" dirty="0"/>
              <a:t>Altri individui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Si: rimando a schede collegate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</a:t>
            </a:r>
          </a:p>
          <a:p>
            <a:r>
              <a:rPr lang="it-IT" sz="1200" dirty="0"/>
              <a:t>Informazioni Ante </a:t>
            </a:r>
            <a:r>
              <a:rPr lang="it-IT" sz="1200" dirty="0" err="1"/>
              <a:t>Mortem</a:t>
            </a:r>
            <a:r>
              <a:rPr lang="it-IT" sz="12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Si: rimando a schede collegate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</a:t>
            </a:r>
          </a:p>
          <a:p>
            <a:r>
              <a:rPr lang="it-IT" sz="1200" dirty="0"/>
              <a:t>Identificato/non identificato</a:t>
            </a:r>
          </a:p>
          <a:p>
            <a:r>
              <a:rPr lang="it-IT" sz="1200" dirty="0" err="1"/>
              <a:t>checkbox</a:t>
            </a:r>
            <a:endParaRPr lang="it-IT" sz="12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D0F3C59-EE25-62E2-7103-4F9DA5718AF5}"/>
              </a:ext>
            </a:extLst>
          </p:cNvPr>
          <p:cNvSpPr/>
          <p:nvPr/>
        </p:nvSpPr>
        <p:spPr>
          <a:xfrm>
            <a:off x="2083068" y="5306742"/>
            <a:ext cx="1627663" cy="1249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CORPO</a:t>
            </a:r>
          </a:p>
          <a:p>
            <a:r>
              <a:rPr lang="it-IT" dirty="0"/>
              <a:t>VIVO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125B9BE-B712-3AA8-8039-9B81936A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90" y="5388660"/>
            <a:ext cx="515718" cy="105805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F297CB8-313E-DE10-10D5-05F79622E698}"/>
              </a:ext>
            </a:extLst>
          </p:cNvPr>
          <p:cNvSpPr/>
          <p:nvPr/>
        </p:nvSpPr>
        <p:spPr>
          <a:xfrm>
            <a:off x="5983988" y="5306742"/>
            <a:ext cx="1627663" cy="1249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CORPO</a:t>
            </a:r>
          </a:p>
          <a:p>
            <a:r>
              <a:rPr lang="it-IT" dirty="0"/>
              <a:t>MORTO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450025B-E8B0-EA91-DF7F-F1B26ED30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05" y="5402554"/>
            <a:ext cx="515718" cy="105805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A8E756E-C16D-5628-A077-57793624A908}"/>
              </a:ext>
            </a:extLst>
          </p:cNvPr>
          <p:cNvSpPr/>
          <p:nvPr/>
        </p:nvSpPr>
        <p:spPr>
          <a:xfrm>
            <a:off x="9797203" y="5326314"/>
            <a:ext cx="1635480" cy="1249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CORPO</a:t>
            </a:r>
          </a:p>
          <a:p>
            <a:r>
              <a:rPr lang="it-IT" dirty="0"/>
              <a:t>ASSENTE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3D048E7-FA3F-61F6-6D77-F27FAC655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500" y="5411864"/>
            <a:ext cx="515718" cy="10580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D612ED-84E4-7598-32C5-772FA7E08E13}"/>
              </a:ext>
            </a:extLst>
          </p:cNvPr>
          <p:cNvSpPr txBox="1"/>
          <p:nvPr/>
        </p:nvSpPr>
        <p:spPr>
          <a:xfrm>
            <a:off x="1450526" y="3150187"/>
            <a:ext cx="1627664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pannello di info che si apre quando seleziono il tipo di corpo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39C93F8-87AB-A996-97EE-6068AC5C334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264358" y="623455"/>
            <a:ext cx="767222" cy="2526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50FEF0AA-92E2-F6E3-DA0D-64EE6D617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55048"/>
              </p:ext>
            </p:extLst>
          </p:nvPr>
        </p:nvGraphicFramePr>
        <p:xfrm>
          <a:off x="11098154" y="0"/>
          <a:ext cx="1078605" cy="3852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8605">
                  <a:extLst>
                    <a:ext uri="{9D8B030D-6E8A-4147-A177-3AD203B41FA5}">
                      <a16:colId xmlns:a16="http://schemas.microsoft.com/office/drawing/2014/main" val="4216253656"/>
                    </a:ext>
                  </a:extLst>
                </a:gridCol>
              </a:tblGrid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menù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89874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Schermata iniziale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6667"/>
                  </a:ext>
                </a:extLst>
              </a:tr>
              <a:tr h="511296">
                <a:tc>
                  <a:txBody>
                    <a:bodyPr/>
                    <a:lstStyle/>
                    <a:p>
                      <a:r>
                        <a:rPr lang="it-IT" sz="1200" dirty="0"/>
                        <a:t>Info circostanziali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76643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sezioni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9965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scheletro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10385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visceri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48488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sottocute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369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Strato esterno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1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9A1F838-1738-386F-A297-1B57017A981D}"/>
              </a:ext>
            </a:extLst>
          </p:cNvPr>
          <p:cNvSpPr/>
          <p:nvPr/>
        </p:nvSpPr>
        <p:spPr>
          <a:xfrm>
            <a:off x="350520" y="320040"/>
            <a:ext cx="224028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SEZIONI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B48DD8-025E-277C-7EE5-837EDABD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098526"/>
            <a:ext cx="2649599" cy="5440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172C75B-FEAC-6476-C952-AFFFBD76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777240"/>
            <a:ext cx="2510509" cy="5439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6AED44-4CAD-6C36-C55E-C7349AE2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636" y="133590"/>
            <a:ext cx="2570599" cy="54405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06BD444-B3F1-2D40-45C2-76FFA348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544" y="454876"/>
            <a:ext cx="2439149" cy="544051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FBE0512-D791-E14F-52F3-49C05AE37F84}"/>
              </a:ext>
            </a:extLst>
          </p:cNvPr>
          <p:cNvSpPr txBox="1"/>
          <p:nvPr/>
        </p:nvSpPr>
        <p:spPr>
          <a:xfrm>
            <a:off x="601416" y="6032008"/>
            <a:ext cx="12676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SCHELETRO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FB3DDC-9A07-9A37-D57F-9B75E1A7846E}"/>
              </a:ext>
            </a:extLst>
          </p:cNvPr>
          <p:cNvSpPr txBox="1"/>
          <p:nvPr/>
        </p:nvSpPr>
        <p:spPr>
          <a:xfrm>
            <a:off x="2813664" y="5662676"/>
            <a:ext cx="8980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VISCERI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49FC78-5283-DEAF-6DA0-288204495B8F}"/>
              </a:ext>
            </a:extLst>
          </p:cNvPr>
          <p:cNvSpPr txBox="1"/>
          <p:nvPr/>
        </p:nvSpPr>
        <p:spPr>
          <a:xfrm>
            <a:off x="4835922" y="5389436"/>
            <a:ext cx="1305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SOTTOCUTE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AFC390-C867-A926-146D-17E551AFB8DE}"/>
              </a:ext>
            </a:extLst>
          </p:cNvPr>
          <p:cNvSpPr txBox="1"/>
          <p:nvPr/>
        </p:nvSpPr>
        <p:spPr>
          <a:xfrm>
            <a:off x="7168199" y="5020104"/>
            <a:ext cx="18169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STRATO ESTERNO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0F2D01B-96B2-459A-0D3A-2F13C669D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55048"/>
              </p:ext>
            </p:extLst>
          </p:nvPr>
        </p:nvGraphicFramePr>
        <p:xfrm>
          <a:off x="11098154" y="0"/>
          <a:ext cx="1078605" cy="3852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8605">
                  <a:extLst>
                    <a:ext uri="{9D8B030D-6E8A-4147-A177-3AD203B41FA5}">
                      <a16:colId xmlns:a16="http://schemas.microsoft.com/office/drawing/2014/main" val="4216253656"/>
                    </a:ext>
                  </a:extLst>
                </a:gridCol>
              </a:tblGrid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menù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89874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Schermata iniziale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6667"/>
                  </a:ext>
                </a:extLst>
              </a:tr>
              <a:tr h="511296">
                <a:tc>
                  <a:txBody>
                    <a:bodyPr/>
                    <a:lstStyle/>
                    <a:p>
                      <a:r>
                        <a:rPr lang="it-IT" sz="1200" dirty="0"/>
                        <a:t>Info circostanziali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76643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sezioni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9965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scheletro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10385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visceri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48488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sottocute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369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Strato esterno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16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0B75E38-E839-097A-E60F-60589585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098526"/>
            <a:ext cx="2649599" cy="5440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1DFD37-D7CB-8F0C-4C4C-F7D1EF189D7A}"/>
              </a:ext>
            </a:extLst>
          </p:cNvPr>
          <p:cNvSpPr txBox="1"/>
          <p:nvPr/>
        </p:nvSpPr>
        <p:spPr>
          <a:xfrm>
            <a:off x="601416" y="6032008"/>
            <a:ext cx="12676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SCHELETRO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C0AE62D-7B7A-BCE7-D4D0-6B72D649FD7E}"/>
              </a:ext>
            </a:extLst>
          </p:cNvPr>
          <p:cNvSpPr/>
          <p:nvPr/>
        </p:nvSpPr>
        <p:spPr>
          <a:xfrm>
            <a:off x="350520" y="318962"/>
            <a:ext cx="224028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SEZIONI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FC6C325-18CD-EB33-9C11-38171C4AB2ED}"/>
              </a:ext>
            </a:extLst>
          </p:cNvPr>
          <p:cNvGraphicFramePr>
            <a:graphicFrameLocks noGrp="1"/>
          </p:cNvGraphicFramePr>
          <p:nvPr/>
        </p:nvGraphicFramePr>
        <p:xfrm>
          <a:off x="11098154" y="0"/>
          <a:ext cx="1078605" cy="3852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8605">
                  <a:extLst>
                    <a:ext uri="{9D8B030D-6E8A-4147-A177-3AD203B41FA5}">
                      <a16:colId xmlns:a16="http://schemas.microsoft.com/office/drawing/2014/main" val="4216253656"/>
                    </a:ext>
                  </a:extLst>
                </a:gridCol>
              </a:tblGrid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menù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89874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Schermata iniziale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6667"/>
                  </a:ext>
                </a:extLst>
              </a:tr>
              <a:tr h="511296">
                <a:tc>
                  <a:txBody>
                    <a:bodyPr/>
                    <a:lstStyle/>
                    <a:p>
                      <a:r>
                        <a:rPr lang="it-IT" sz="1200" dirty="0"/>
                        <a:t>Info circostanziali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76643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sezioni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9965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scheletro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10385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visceri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48488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sottocute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369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Strato esterno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6814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7546E35-1AC5-2F03-79F7-BCC8CFF78E68}"/>
              </a:ext>
            </a:extLst>
          </p:cNvPr>
          <p:cNvGraphicFramePr>
            <a:graphicFrameLocks noGrp="1"/>
          </p:cNvGraphicFramePr>
          <p:nvPr/>
        </p:nvGraphicFramePr>
        <p:xfrm>
          <a:off x="3150114" y="1098526"/>
          <a:ext cx="5511729" cy="3038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715">
                  <a:extLst>
                    <a:ext uri="{9D8B030D-6E8A-4147-A177-3AD203B41FA5}">
                      <a16:colId xmlns:a16="http://schemas.microsoft.com/office/drawing/2014/main" val="3968651687"/>
                    </a:ext>
                  </a:extLst>
                </a:gridCol>
                <a:gridCol w="1600023">
                  <a:extLst>
                    <a:ext uri="{9D8B030D-6E8A-4147-A177-3AD203B41FA5}">
                      <a16:colId xmlns:a16="http://schemas.microsoft.com/office/drawing/2014/main" val="3555655103"/>
                    </a:ext>
                  </a:extLst>
                </a:gridCol>
                <a:gridCol w="2403991">
                  <a:extLst>
                    <a:ext uri="{9D8B030D-6E8A-4147-A177-3AD203B41FA5}">
                      <a16:colId xmlns:a16="http://schemas.microsoft.com/office/drawing/2014/main" val="3097678281"/>
                    </a:ext>
                  </a:extLst>
                </a:gridCol>
              </a:tblGrid>
              <a:tr h="4424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PROFILO BIOLOGICO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3829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SOFTWARE</a:t>
                      </a:r>
                      <a:endParaRPr lang="it-I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sesso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6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età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Origine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biogeo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0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statura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04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patologie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54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connotati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98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contrassegni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C0AE62D-7B7A-BCE7-D4D0-6B72D649FD7E}"/>
              </a:ext>
            </a:extLst>
          </p:cNvPr>
          <p:cNvSpPr/>
          <p:nvPr/>
        </p:nvSpPr>
        <p:spPr>
          <a:xfrm>
            <a:off x="350520" y="318962"/>
            <a:ext cx="224028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SEZIONI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FC6C325-18CD-EB33-9C11-38171C4AB2ED}"/>
              </a:ext>
            </a:extLst>
          </p:cNvPr>
          <p:cNvGraphicFramePr>
            <a:graphicFrameLocks noGrp="1"/>
          </p:cNvGraphicFramePr>
          <p:nvPr/>
        </p:nvGraphicFramePr>
        <p:xfrm>
          <a:off x="11098154" y="0"/>
          <a:ext cx="1078605" cy="3852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8605">
                  <a:extLst>
                    <a:ext uri="{9D8B030D-6E8A-4147-A177-3AD203B41FA5}">
                      <a16:colId xmlns:a16="http://schemas.microsoft.com/office/drawing/2014/main" val="4216253656"/>
                    </a:ext>
                  </a:extLst>
                </a:gridCol>
              </a:tblGrid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menù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89874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Schermata iniziale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6667"/>
                  </a:ext>
                </a:extLst>
              </a:tr>
              <a:tr h="511296">
                <a:tc>
                  <a:txBody>
                    <a:bodyPr/>
                    <a:lstStyle/>
                    <a:p>
                      <a:r>
                        <a:rPr lang="it-IT" sz="1200" dirty="0"/>
                        <a:t>Info circostanziali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76643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sezioni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9965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scheletro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10385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visceri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48488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sottocute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369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Strato esterno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6814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7546E35-1AC5-2F03-79F7-BCC8CFF78E68}"/>
              </a:ext>
            </a:extLst>
          </p:cNvPr>
          <p:cNvGraphicFramePr>
            <a:graphicFrameLocks noGrp="1"/>
          </p:cNvGraphicFramePr>
          <p:nvPr/>
        </p:nvGraphicFramePr>
        <p:xfrm>
          <a:off x="3150114" y="1098526"/>
          <a:ext cx="5511729" cy="3038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715">
                  <a:extLst>
                    <a:ext uri="{9D8B030D-6E8A-4147-A177-3AD203B41FA5}">
                      <a16:colId xmlns:a16="http://schemas.microsoft.com/office/drawing/2014/main" val="3968651687"/>
                    </a:ext>
                  </a:extLst>
                </a:gridCol>
                <a:gridCol w="1600023">
                  <a:extLst>
                    <a:ext uri="{9D8B030D-6E8A-4147-A177-3AD203B41FA5}">
                      <a16:colId xmlns:a16="http://schemas.microsoft.com/office/drawing/2014/main" val="3555655103"/>
                    </a:ext>
                  </a:extLst>
                </a:gridCol>
                <a:gridCol w="2403991">
                  <a:extLst>
                    <a:ext uri="{9D8B030D-6E8A-4147-A177-3AD203B41FA5}">
                      <a16:colId xmlns:a16="http://schemas.microsoft.com/office/drawing/2014/main" val="3097678281"/>
                    </a:ext>
                  </a:extLst>
                </a:gridCol>
              </a:tblGrid>
              <a:tr h="4424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PROFILO BIOLOGICO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3829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SOFTWARE</a:t>
                      </a:r>
                      <a:endParaRPr lang="it-I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sesso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6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età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Origine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biogeo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0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statura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04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patologie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54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connotati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98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contrassegni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695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25870E00-E7D5-ABA9-E4BC-687CD8CB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942131"/>
            <a:ext cx="2510509" cy="5439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2D6748-6723-840C-149B-A4414200242E}"/>
              </a:ext>
            </a:extLst>
          </p:cNvPr>
          <p:cNvSpPr txBox="1"/>
          <p:nvPr/>
        </p:nvSpPr>
        <p:spPr>
          <a:xfrm>
            <a:off x="573384" y="5827567"/>
            <a:ext cx="8980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VISCERI</a:t>
            </a:r>
          </a:p>
        </p:txBody>
      </p:sp>
    </p:spTree>
    <p:extLst>
      <p:ext uri="{BB962C8B-B14F-4D97-AF65-F5344CB8AC3E}">
        <p14:creationId xmlns:p14="http://schemas.microsoft.com/office/powerpoint/2010/main" val="147525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C0AE62D-7B7A-BCE7-D4D0-6B72D649FD7E}"/>
              </a:ext>
            </a:extLst>
          </p:cNvPr>
          <p:cNvSpPr/>
          <p:nvPr/>
        </p:nvSpPr>
        <p:spPr>
          <a:xfrm>
            <a:off x="350520" y="318962"/>
            <a:ext cx="224028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SEZIONI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FC6C325-18CD-EB33-9C11-38171C4AB2ED}"/>
              </a:ext>
            </a:extLst>
          </p:cNvPr>
          <p:cNvGraphicFramePr>
            <a:graphicFrameLocks noGrp="1"/>
          </p:cNvGraphicFramePr>
          <p:nvPr/>
        </p:nvGraphicFramePr>
        <p:xfrm>
          <a:off x="11098154" y="0"/>
          <a:ext cx="1078605" cy="3852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8605">
                  <a:extLst>
                    <a:ext uri="{9D8B030D-6E8A-4147-A177-3AD203B41FA5}">
                      <a16:colId xmlns:a16="http://schemas.microsoft.com/office/drawing/2014/main" val="4216253656"/>
                    </a:ext>
                  </a:extLst>
                </a:gridCol>
              </a:tblGrid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menù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89874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Schermata iniziale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6667"/>
                  </a:ext>
                </a:extLst>
              </a:tr>
              <a:tr h="511296">
                <a:tc>
                  <a:txBody>
                    <a:bodyPr/>
                    <a:lstStyle/>
                    <a:p>
                      <a:r>
                        <a:rPr lang="it-IT" sz="1200" dirty="0"/>
                        <a:t>Info circostanziali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76643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sezioni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9965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scheletro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10385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visceri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48488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sottocute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3691"/>
                  </a:ext>
                </a:extLst>
              </a:tr>
              <a:tr h="477264">
                <a:tc>
                  <a:txBody>
                    <a:bodyPr/>
                    <a:lstStyle/>
                    <a:p>
                      <a:r>
                        <a:rPr lang="it-IT" sz="1200" dirty="0"/>
                        <a:t>Strato esterno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6814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7546E35-1AC5-2F03-79F7-BCC8CFF78E68}"/>
              </a:ext>
            </a:extLst>
          </p:cNvPr>
          <p:cNvGraphicFramePr>
            <a:graphicFrameLocks noGrp="1"/>
          </p:cNvGraphicFramePr>
          <p:nvPr/>
        </p:nvGraphicFramePr>
        <p:xfrm>
          <a:off x="3150114" y="1098526"/>
          <a:ext cx="5511729" cy="3038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715">
                  <a:extLst>
                    <a:ext uri="{9D8B030D-6E8A-4147-A177-3AD203B41FA5}">
                      <a16:colId xmlns:a16="http://schemas.microsoft.com/office/drawing/2014/main" val="3968651687"/>
                    </a:ext>
                  </a:extLst>
                </a:gridCol>
                <a:gridCol w="1600023">
                  <a:extLst>
                    <a:ext uri="{9D8B030D-6E8A-4147-A177-3AD203B41FA5}">
                      <a16:colId xmlns:a16="http://schemas.microsoft.com/office/drawing/2014/main" val="3555655103"/>
                    </a:ext>
                  </a:extLst>
                </a:gridCol>
                <a:gridCol w="2403991">
                  <a:extLst>
                    <a:ext uri="{9D8B030D-6E8A-4147-A177-3AD203B41FA5}">
                      <a16:colId xmlns:a16="http://schemas.microsoft.com/office/drawing/2014/main" val="3097678281"/>
                    </a:ext>
                  </a:extLst>
                </a:gridCol>
              </a:tblGrid>
              <a:tr h="4424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PROFILO BIOLOGICO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3829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SOFTWARE</a:t>
                      </a:r>
                      <a:endParaRPr lang="it-I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sesso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6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età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Origine 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biogeo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03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</a:rPr>
                        <a:t>statura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04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patologie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54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connotati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98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contrassegni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04695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208F4A6-6BF1-C100-3384-BFFDB983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098526"/>
            <a:ext cx="2439149" cy="544051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961453-4F52-B703-F0AD-9A62B0760C4A}"/>
              </a:ext>
            </a:extLst>
          </p:cNvPr>
          <p:cNvSpPr txBox="1"/>
          <p:nvPr/>
        </p:nvSpPr>
        <p:spPr>
          <a:xfrm>
            <a:off x="534898" y="6033086"/>
            <a:ext cx="1305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SOTTOCUTE</a:t>
            </a:r>
          </a:p>
        </p:txBody>
      </p:sp>
    </p:spTree>
    <p:extLst>
      <p:ext uri="{BB962C8B-B14F-4D97-AF65-F5344CB8AC3E}">
        <p14:creationId xmlns:p14="http://schemas.microsoft.com/office/powerpoint/2010/main" val="254278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737</Words>
  <Application>Microsoft Macintosh PowerPoint</Application>
  <PresentationFormat>Widescreen</PresentationFormat>
  <Paragraphs>278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Caccia</dc:creator>
  <cp:lastModifiedBy>author</cp:lastModifiedBy>
  <cp:revision>57</cp:revision>
  <dcterms:created xsi:type="dcterms:W3CDTF">2024-04-15T19:35:59Z</dcterms:created>
  <dcterms:modified xsi:type="dcterms:W3CDTF">2024-10-24T10:42:38Z</dcterms:modified>
</cp:coreProperties>
</file>