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11"/>
  </p:notesMasterIdLst>
  <p:handoutMasterIdLst>
    <p:handoutMasterId r:id="rId12"/>
  </p:handoutMasterIdLst>
  <p:sldIdLst>
    <p:sldId id="292" r:id="rId2"/>
    <p:sldId id="300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-510" y="-60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1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10/19/2022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10/19/2022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10/19/2022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168721"/>
            <a:ext cx="0" cy="22714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7" idx="0"/>
          </p:cNvCxnSpPr>
          <p:nvPr/>
        </p:nvCxnSpPr>
        <p:spPr>
          <a:xfrm rot="10800000" flipV="1">
            <a:off x="3171894" y="2234553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30347"/>
            <a:ext cx="0" cy="20543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43623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52655" y="3148548"/>
            <a:ext cx="0" cy="32753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845EF-AB31-4EB7-ADFB-2543D9298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44018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850" y="3759271"/>
            <a:ext cx="0" cy="237719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6461" y="4453579"/>
            <a:ext cx="15619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8097" y="3730968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1072397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Student Achievement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430536" y="243507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426497" y="3304419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Reaching the goals of the curriculum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439257" y="4083754"/>
            <a:ext cx="1371600" cy="712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Achievement in national examination results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4388" y="3230311"/>
            <a:ext cx="1521957" cy="132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Maintains a proper assessment and evaluation process to achieve competencies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93426B-E83B-41DC-A793-6BBC6104B3A6}"/>
              </a:ext>
            </a:extLst>
          </p:cNvPr>
          <p:cNvSpPr/>
          <p:nvPr/>
        </p:nvSpPr>
        <p:spPr>
          <a:xfrm>
            <a:off x="2712775" y="4669278"/>
            <a:ext cx="1521953" cy="1009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Uplifts the student achievement level through effective feedback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45621" y="3352586"/>
            <a:ext cx="1371600" cy="1200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Ensures achievement of competencies through assessment in primary level.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60715" y="2251315"/>
            <a:ext cx="0" cy="18375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10545396" y="2230347"/>
            <a:ext cx="1371600" cy="918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28650" y="4604935"/>
            <a:ext cx="1329709" cy="1040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Ensures    student    achievement levels   through   formative   and summative      assessments      in secondary level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45619" y="5723629"/>
            <a:ext cx="1353120" cy="825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Maintains a process of effective feedback based on findings through data analysis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8594990" y="234792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8594990" y="3525775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10545396" y="3465901"/>
            <a:ext cx="1371600" cy="9182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8594990" y="480832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10612917" y="4726785"/>
            <a:ext cx="1371600" cy="9182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456211" y="4857728"/>
            <a:ext cx="1371600" cy="40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Progress of term test marks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EEA47E-04F8-1968-41D1-E92E12279797}"/>
              </a:ext>
            </a:extLst>
          </p:cNvPr>
          <p:cNvSpPr/>
          <p:nvPr/>
        </p:nvSpPr>
        <p:spPr>
          <a:xfrm>
            <a:off x="6426497" y="6136465"/>
            <a:ext cx="1371600" cy="574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Analysing the achievement levels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6456211" y="5313139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Progress of School Based Assessment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22249" y="5065447"/>
            <a:ext cx="13040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6567" y="5704201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1D27C2-0C9E-623B-4B70-594F6C043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98097" y="6423859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5FE7E96-E7BB-14F2-526E-75D67C12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4516850" y="3952671"/>
            <a:ext cx="12877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9D3883-9186-4DF6-3F78-D95D768E5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516850" y="5124961"/>
            <a:ext cx="111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D1D0B4-B309-45BA-473F-A3D8E16D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516850" y="6136466"/>
            <a:ext cx="12876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2833895"/>
            <a:ext cx="0" cy="22714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2865828"/>
            <a:ext cx="0" cy="8972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1894" y="1933326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74702" y="1933325"/>
            <a:ext cx="0" cy="22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1392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0939" y="2578184"/>
            <a:ext cx="0" cy="305164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845EF-AB31-4EB7-ADFB-2543D9298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1712" y="5105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850" y="3759271"/>
            <a:ext cx="0" cy="2664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745" y="4163825"/>
            <a:ext cx="15619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6381" y="3441214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947565"/>
            <a:ext cx="1828800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Learning, Teaching and Assessment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384220" y="213430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riteria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567733" y="2918952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Proper Planning of the lesson and engagement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534468" y="3752327"/>
            <a:ext cx="1371600" cy="712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High quality lesson development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335506" y="212727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tandards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836032" y="2918295"/>
            <a:ext cx="1521957" cy="132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Implements systematic and planned learning - teaching process, targeting on the personal and social development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93426B-E83B-41DC-A793-6BBC6104B3A6}"/>
              </a:ext>
            </a:extLst>
          </p:cNvPr>
          <p:cNvSpPr/>
          <p:nvPr/>
        </p:nvSpPr>
        <p:spPr>
          <a:xfrm>
            <a:off x="2826197" y="4384102"/>
            <a:ext cx="1521953" cy="1009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Uses different teaching   aids and activities for the quality development of the students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60487" y="2135634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/>
                </a:solidFill>
              </a:rPr>
              <a:t>R</a:t>
            </a:r>
            <a:r>
              <a:rPr lang="en-US" sz="1600" b="1" dirty="0">
                <a:solidFill>
                  <a:schemeClr val="tx1"/>
                </a:solidFill>
              </a:rPr>
              <a:t>equirements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6017" y="2918952"/>
            <a:ext cx="165927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>
                <a:solidFill>
                  <a:schemeClr val="tx1"/>
                </a:solidFill>
              </a:rPr>
              <a:t>Implements a planned learning - teaching process effectively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55042" y="1933325"/>
            <a:ext cx="0" cy="2128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10545396" y="2230347"/>
            <a:ext cx="1371600" cy="918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16336" y="3752005"/>
            <a:ext cx="165529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Creates an enjoyable and effective learning environment through modern methodology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27937" y="4582028"/>
            <a:ext cx="1655289" cy="710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Helps students to achieve the set competencies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8594990" y="234792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marL="0" marR="0" lvl="0" indent="0" algn="ctr" defTabSz="4000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Standards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8439BD">
                  <a:lumMod val="50000"/>
                </a:srgb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8594990" y="3525775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10545396" y="3465901"/>
            <a:ext cx="1371600" cy="9182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8594990" y="480832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10612917" y="4726785"/>
            <a:ext cx="1371600" cy="9182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566090" y="4582028"/>
            <a:ext cx="1371600" cy="40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Assessments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6540932" y="5118329"/>
            <a:ext cx="1371600" cy="91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Exhibiting properly the individual responsibilities and personality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30533" y="4775693"/>
            <a:ext cx="13040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851" y="5659947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08B3513-9475-2203-2C9B-E4EC759DFE02}"/>
              </a:ext>
            </a:extLst>
          </p:cNvPr>
          <p:cNvSpPr/>
          <p:nvPr/>
        </p:nvSpPr>
        <p:spPr>
          <a:xfrm>
            <a:off x="4651955" y="5979734"/>
            <a:ext cx="1643332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uses various kinds of evaluation methods in order to achieved the expected goals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4D929-083F-4973-C0C0-6866C2080F52}"/>
              </a:ext>
            </a:extLst>
          </p:cNvPr>
          <p:cNvSpPr/>
          <p:nvPr/>
        </p:nvSpPr>
        <p:spPr>
          <a:xfrm>
            <a:off x="4627938" y="5349216"/>
            <a:ext cx="1673715" cy="561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Implements child cantered learning methods.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2833895"/>
            <a:ext cx="0" cy="9253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2865828"/>
            <a:ext cx="0" cy="8972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1894" y="1933326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74702" y="1933325"/>
            <a:ext cx="0" cy="22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1392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0939" y="2578184"/>
            <a:ext cx="0" cy="36301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850" y="3759271"/>
            <a:ext cx="0" cy="22772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6381" y="3441214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947565"/>
            <a:ext cx="1828800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Formal Curriculum Management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384220" y="213430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567733" y="2918952"/>
            <a:ext cx="1371600" cy="1244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Preparation of plans to implement the curriculum to achieve National goals and basic competencies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567733" y="4267681"/>
            <a:ext cx="1340114" cy="1032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Implementation of the teaching-learning process in the primary section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335506" y="212727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5944" y="3314454"/>
            <a:ext cx="1521957" cy="1657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The Learning teaching process is made for all the students to achieve the objectives and competencies through the curriculum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60487" y="2135634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6017" y="2918951"/>
            <a:ext cx="1659270" cy="1338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 curriculum systematically to achieve the national goals, common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competencies and subject competencies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55042" y="1933325"/>
            <a:ext cx="0" cy="2128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363854" y="2163002"/>
            <a:ext cx="1181344" cy="6741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36017" y="4384102"/>
            <a:ext cx="1655290" cy="10801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Creates an enjoyable and effective learning environment through modern methodology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36017" y="5681442"/>
            <a:ext cx="1655289" cy="710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Helps students to achieve the set competencies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92296" y="2930823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92296" y="4423343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324182" y="3708762"/>
            <a:ext cx="1247995" cy="6406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92296" y="6025856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371634" y="5275379"/>
            <a:ext cx="1173564" cy="6299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8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567734" y="5372911"/>
            <a:ext cx="1376224" cy="1053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Systematic implementation of the assessment process for acquiring learning competencies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9955519" y="4496346"/>
            <a:ext cx="1585347" cy="8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Using physical resources productively to create a learning environment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3" idx="3"/>
          </p:cNvCxnSpPr>
          <p:nvPr/>
        </p:nvCxnSpPr>
        <p:spPr>
          <a:xfrm flipH="1">
            <a:off x="7907847" y="4775693"/>
            <a:ext cx="153092" cy="80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851" y="5659947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96B0DD-87FC-CC05-7D0A-831BB6CA0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704392" y="2500068"/>
            <a:ext cx="1" cy="37711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7D0C7E-FCC4-2705-6C48-BAB40D740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49835" y="3440573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71E4F-C83E-CE0E-1785-078CCDBEFEB6}"/>
              </a:ext>
            </a:extLst>
          </p:cNvPr>
          <p:cNvSpPr/>
          <p:nvPr/>
        </p:nvSpPr>
        <p:spPr>
          <a:xfrm>
            <a:off x="8211187" y="2982863"/>
            <a:ext cx="1371600" cy="907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Provision of maximum facilities to students who require special attention / support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5BB38-AA08-61A2-4DBF-497A3420F958}"/>
              </a:ext>
            </a:extLst>
          </p:cNvPr>
          <p:cNvSpPr/>
          <p:nvPr/>
        </p:nvSpPr>
        <p:spPr>
          <a:xfrm>
            <a:off x="8211187" y="3953772"/>
            <a:ext cx="1401465" cy="17552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Productive use of systematic distribution of text books , syllabi and teacher Instructional Manuals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616F6-C014-45AE-DF4D-89F1E86EEC07}"/>
              </a:ext>
            </a:extLst>
          </p:cNvPr>
          <p:cNvSpPr/>
          <p:nvPr/>
        </p:nvSpPr>
        <p:spPr>
          <a:xfrm>
            <a:off x="9958728" y="3028758"/>
            <a:ext cx="1582137" cy="1267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Implementation    of    projects    related to the development of student competencies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DB761-6546-63A1-F65C-A166E66BFA32}"/>
              </a:ext>
            </a:extLst>
          </p:cNvPr>
          <p:cNvSpPr/>
          <p:nvPr/>
        </p:nvSpPr>
        <p:spPr>
          <a:xfrm>
            <a:off x="8241052" y="5812074"/>
            <a:ext cx="1371600" cy="91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Maintaining class record books properly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CE56E-B615-F959-53F3-E5B9C86D7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73987" y="4775052"/>
            <a:ext cx="13040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867E11-C7B2-FA59-207A-020798CC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612652" y="6271174"/>
            <a:ext cx="9174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C5704-FEA4-2452-E333-6A665011ADCE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8213020" y="2500068"/>
            <a:ext cx="1491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DF6EB-8B39-072C-6112-556851036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697624" y="2351679"/>
            <a:ext cx="0" cy="25903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91B138-A99C-DD2C-D768-C6EEEA847D6D}"/>
              </a:ext>
            </a:extLst>
          </p:cNvPr>
          <p:cNvCxnSpPr>
            <a:cxnSpLocks/>
          </p:cNvCxnSpPr>
          <p:nvPr/>
        </p:nvCxnSpPr>
        <p:spPr>
          <a:xfrm>
            <a:off x="8211187" y="2351679"/>
            <a:ext cx="3486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8B4F34-E5FD-34CC-F6AB-14D37B379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1540866" y="4942064"/>
            <a:ext cx="1567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C857F9-A021-90A4-A4DF-C526E648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1540865" y="3662343"/>
            <a:ext cx="15675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B37A87-2640-FAA6-2208-1CCBC8F6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4516850" y="3588123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46114-E454-5A90-2AD2-7CDB3D768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516850" y="4924176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5BD3C5-4C5D-71DA-0F18-E7CC3E46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516850" y="6036529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2833895"/>
            <a:ext cx="0" cy="11569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2865828"/>
            <a:ext cx="0" cy="8972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1894" y="1933326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74702" y="1933325"/>
            <a:ext cx="0" cy="22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1392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0939" y="2578184"/>
            <a:ext cx="0" cy="37985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990846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744" y="3763081"/>
            <a:ext cx="0" cy="19226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745" y="4163825"/>
            <a:ext cx="15619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6381" y="3441214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947565"/>
            <a:ext cx="1828800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Co - curricular Activities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384220" y="213430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567733" y="2918952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Implementation of a proper co - curricular plan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534468" y="3752327"/>
            <a:ext cx="1371600" cy="897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Productive implementation of co - curricular activities in the primary section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335506" y="212727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31527" y="2971403"/>
            <a:ext cx="1630452" cy="2038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implementing co-curricular activities to promote the development of a   b a l a n c e d p e r s o n a l </a:t>
            </a:r>
            <a:r>
              <a:rPr lang="en-GB" sz="1200" b="1" dirty="0" err="1">
                <a:solidFill>
                  <a:schemeClr val="tx1"/>
                </a:solidFill>
              </a:rPr>
              <a:t>i</a:t>
            </a:r>
            <a:r>
              <a:rPr lang="en-GB" sz="1200" b="1" dirty="0">
                <a:solidFill>
                  <a:schemeClr val="tx1"/>
                </a:solidFill>
              </a:rPr>
              <a:t> t y, potentialities, mutual co- operation values and creative skills.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60487" y="2135634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6017" y="2918952"/>
            <a:ext cx="165927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Implements well planned co- curricular activities.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55042" y="1933325"/>
            <a:ext cx="0" cy="2128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10545396" y="2230347"/>
            <a:ext cx="1371600" cy="918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27213" y="3882293"/>
            <a:ext cx="1655290" cy="974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Develops   creativity   skills   and students’   potentialities   through various programmes.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16336" y="5118329"/>
            <a:ext cx="1655289" cy="1134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Develops ethics and moral values through co- curricular activities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8421663" y="2347924"/>
            <a:ext cx="2002127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8421663" y="3525775"/>
            <a:ext cx="200212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10545396" y="3465901"/>
            <a:ext cx="1371600" cy="9182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8421663" y="4808328"/>
            <a:ext cx="2002127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10612917" y="4726785"/>
            <a:ext cx="1371600" cy="9182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533145" y="4710446"/>
            <a:ext cx="1371600" cy="90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Provision of opportunities for physical development of students.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6471630" y="5690070"/>
            <a:ext cx="1433115" cy="980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Development of students potentialities, creativity and personality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7904745" y="5153580"/>
            <a:ext cx="156194" cy="78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851" y="6369810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EE34D-5982-F632-FE50-09D53F01F64F}"/>
              </a:ext>
            </a:extLst>
          </p:cNvPr>
          <p:cNvSpPr/>
          <p:nvPr/>
        </p:nvSpPr>
        <p:spPr>
          <a:xfrm>
            <a:off x="8228595" y="5982982"/>
            <a:ext cx="135287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Taking steps to inculcate ethics and values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F705A-C882-C8E5-0DA3-7496DBBE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059616" y="6348742"/>
            <a:ext cx="16897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8613E4-C567-8782-2809-9C0C9E940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4516850" y="3284712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5253C7-252A-4694-9742-CC51FD97B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516850" y="4369683"/>
            <a:ext cx="11036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968914-922D-6967-DAF0-65AF65E9E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516744" y="5685700"/>
            <a:ext cx="995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3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2833895"/>
            <a:ext cx="0" cy="9253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2865828"/>
            <a:ext cx="0" cy="8972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1894" y="1933326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74702" y="1933325"/>
            <a:ext cx="0" cy="22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1392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0939" y="2578184"/>
            <a:ext cx="0" cy="30811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516850" y="3759271"/>
            <a:ext cx="11568" cy="25842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6381" y="3441214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947565"/>
            <a:ext cx="1828800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Student Welfare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384220" y="213430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567733" y="2918952"/>
            <a:ext cx="1371600" cy="1244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Availability of systematic counselling process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567733" y="4267681"/>
            <a:ext cx="1340114" cy="1032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Attendance of students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335506" y="212727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5944" y="3314453"/>
            <a:ext cx="1521957" cy="163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Strengthen students’ mental and physical development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60487" y="2135634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6017" y="2918952"/>
            <a:ext cx="1659270" cy="971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Maintains effective and efficient guidance and counselling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55042" y="1933325"/>
            <a:ext cx="0" cy="2128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363854" y="2163002"/>
            <a:ext cx="1181344" cy="6741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22737" y="4087287"/>
            <a:ext cx="1655290" cy="798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Fulfils the basic needs of the students through welfare to reach the standard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39998" y="5085208"/>
            <a:ext cx="1655289" cy="798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Takes steps to develop students’ health and nutrition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92296" y="2930823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92296" y="4423343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324182" y="3708762"/>
            <a:ext cx="1247995" cy="6406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92296" y="6025856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371634" y="5275379"/>
            <a:ext cx="1173564" cy="6299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9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567734" y="5372911"/>
            <a:ext cx="1376224" cy="1053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Implementation of a systematic guidance (including career guidance) and counselling process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9957541" y="3842811"/>
            <a:ext cx="1585347" cy="8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Proper maintenance of the canteen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3" idx="3"/>
          </p:cNvCxnSpPr>
          <p:nvPr/>
        </p:nvCxnSpPr>
        <p:spPr>
          <a:xfrm flipH="1">
            <a:off x="7907847" y="4775693"/>
            <a:ext cx="153092" cy="80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851" y="5659947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96B0DD-87FC-CC05-7D0A-831BB6CA0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04393" y="2500068"/>
            <a:ext cx="0" cy="315923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7D0C7E-FCC4-2705-6C48-BAB40D740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49835" y="3440573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71E4F-C83E-CE0E-1785-078CCDBEFEB6}"/>
              </a:ext>
            </a:extLst>
          </p:cNvPr>
          <p:cNvSpPr/>
          <p:nvPr/>
        </p:nvSpPr>
        <p:spPr>
          <a:xfrm>
            <a:off x="8211187" y="2918952"/>
            <a:ext cx="1371600" cy="971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Providing necessary assistance to students with socio - economical problems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5BB38-AA08-61A2-4DBF-497A3420F958}"/>
              </a:ext>
            </a:extLst>
          </p:cNvPr>
          <p:cNvSpPr/>
          <p:nvPr/>
        </p:nvSpPr>
        <p:spPr>
          <a:xfrm>
            <a:off x="8172521" y="4075444"/>
            <a:ext cx="1401465" cy="1224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Identification of students’ health and nutritional levels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616F6-C014-45AE-DF4D-89F1E86EEC07}"/>
              </a:ext>
            </a:extLst>
          </p:cNvPr>
          <p:cNvSpPr/>
          <p:nvPr/>
        </p:nvSpPr>
        <p:spPr>
          <a:xfrm>
            <a:off x="9954405" y="2918952"/>
            <a:ext cx="1582137" cy="734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Ensuring child protection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DB761-6546-63A1-F65C-A166E66BFA32}"/>
              </a:ext>
            </a:extLst>
          </p:cNvPr>
          <p:cNvSpPr/>
          <p:nvPr/>
        </p:nvSpPr>
        <p:spPr>
          <a:xfrm>
            <a:off x="8177920" y="5474662"/>
            <a:ext cx="1371600" cy="91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Ensuring students’ sanitation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CE56E-B615-F959-53F3-E5B9C86D7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73987" y="4775052"/>
            <a:ext cx="13040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867E11-C7B2-FA59-207A-020798CC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48305" y="5659306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C5704-FEA4-2452-E333-6A665011ADCE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8213020" y="2500068"/>
            <a:ext cx="1491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DF6EB-8B39-072C-6112-556851036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697624" y="2351679"/>
            <a:ext cx="0" cy="296723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91B138-A99C-DD2C-D768-C6EEEA847D6D}"/>
              </a:ext>
            </a:extLst>
          </p:cNvPr>
          <p:cNvCxnSpPr>
            <a:cxnSpLocks/>
          </p:cNvCxnSpPr>
          <p:nvPr/>
        </p:nvCxnSpPr>
        <p:spPr>
          <a:xfrm>
            <a:off x="8211187" y="2351679"/>
            <a:ext cx="3486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683CFE-3021-453F-6592-233390DCB883}"/>
              </a:ext>
            </a:extLst>
          </p:cNvPr>
          <p:cNvSpPr/>
          <p:nvPr/>
        </p:nvSpPr>
        <p:spPr>
          <a:xfrm>
            <a:off x="4622737" y="5988403"/>
            <a:ext cx="1624732" cy="710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Ensures students’ safety and protection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8627D-2EE3-F3E2-E8A0-7CF01A23D099}"/>
              </a:ext>
            </a:extLst>
          </p:cNvPr>
          <p:cNvSpPr/>
          <p:nvPr/>
        </p:nvSpPr>
        <p:spPr>
          <a:xfrm>
            <a:off x="9958412" y="4885791"/>
            <a:ext cx="1585347" cy="8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Systematic implementation of disaster management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FC01D3-590F-6CF9-7A4F-F5F7F1A0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4516850" y="3404876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CD400-13D8-440F-C1EA-46E84C050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516850" y="4486538"/>
            <a:ext cx="105887" cy="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455979-28A4-43B3-1C35-7A7CD2AF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516850" y="5484460"/>
            <a:ext cx="12314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5344A1-1217-F1BE-EEDB-B344B09BD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28418" y="6343490"/>
            <a:ext cx="94319" cy="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FA6E97-868C-D915-E93B-70FE7EB71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1536542" y="3286113"/>
            <a:ext cx="1610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C9023B-059A-0A87-9064-59087F14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1542888" y="4288529"/>
            <a:ext cx="1547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717AAB-9E9C-D47E-856F-95F9D795D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536542" y="5318911"/>
            <a:ext cx="16108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3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35506" y="2858794"/>
            <a:ext cx="0" cy="9253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2837133"/>
            <a:ext cx="0" cy="8972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1894" y="1933326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74702" y="1933325"/>
            <a:ext cx="0" cy="22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1392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0939" y="2578184"/>
            <a:ext cx="0" cy="36301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335506" y="3777557"/>
            <a:ext cx="2242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850" y="3759271"/>
            <a:ext cx="0" cy="268400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6381" y="3441214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947565"/>
            <a:ext cx="1828800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Leadership and Management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384220" y="213430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567733" y="2918952"/>
            <a:ext cx="1371600" cy="1244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Implementation of vision and mission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567733" y="4267681"/>
            <a:ext cx="1340114" cy="1032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Preparation of the five year and annual implementation plan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335506" y="212727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559721" y="3052743"/>
            <a:ext cx="1604583" cy="11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Exhibits an efficient, productive, and transparent process and effective leadership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60487" y="2135634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6017" y="2918952"/>
            <a:ext cx="1745407" cy="115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Implements school activities according to the vision and the mission of the school which are prepared in line with the accepted education indicators.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55042" y="1933325"/>
            <a:ext cx="0" cy="2128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363854" y="2163002"/>
            <a:ext cx="1181344" cy="6741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22733" y="4184472"/>
            <a:ext cx="1775635" cy="1290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Practices an accountable educational leadership and a participatory management style which are in accordance with the professional code of ethics.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14562" y="5511183"/>
            <a:ext cx="1801089" cy="514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Financial management is done effectively and transparently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92296" y="2930823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>
                <a:solidFill>
                  <a:schemeClr val="tx1"/>
                </a:solidFill>
              </a:rPr>
              <a:t>Standards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92296" y="4423343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324183" y="3739554"/>
            <a:ext cx="1247995" cy="6406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92296" y="6025856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371634" y="5275379"/>
            <a:ext cx="1173564" cy="6299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16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567734" y="5372911"/>
            <a:ext cx="1376224" cy="1053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Providing effective leadership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9944973" y="3405290"/>
            <a:ext cx="1585347" cy="8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Quality development of school through accurate internal and external evaluation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3" idx="3"/>
          </p:cNvCxnSpPr>
          <p:nvPr/>
        </p:nvCxnSpPr>
        <p:spPr>
          <a:xfrm flipH="1">
            <a:off x="7907847" y="4775693"/>
            <a:ext cx="153092" cy="80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851" y="5659947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96B0DD-87FC-CC05-7D0A-831BB6CA0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83200" y="2522305"/>
            <a:ext cx="2140" cy="356588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7D0C7E-FCC4-2705-6C48-BAB40D740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557870" y="3322601"/>
            <a:ext cx="14468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71E4F-C83E-CE0E-1785-078CCDBEFEB6}"/>
              </a:ext>
            </a:extLst>
          </p:cNvPr>
          <p:cNvSpPr/>
          <p:nvPr/>
        </p:nvSpPr>
        <p:spPr>
          <a:xfrm>
            <a:off x="8186270" y="2927696"/>
            <a:ext cx="1371600" cy="7898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Implementation of productive school development programmes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5BB38-AA08-61A2-4DBF-497A3420F958}"/>
              </a:ext>
            </a:extLst>
          </p:cNvPr>
          <p:cNvSpPr/>
          <p:nvPr/>
        </p:nvSpPr>
        <p:spPr>
          <a:xfrm>
            <a:off x="8160994" y="3807147"/>
            <a:ext cx="1401465" cy="789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Productive implementation of the time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616F6-C014-45AE-DF4D-89F1E86EEC07}"/>
              </a:ext>
            </a:extLst>
          </p:cNvPr>
          <p:cNvSpPr/>
          <p:nvPr/>
        </p:nvSpPr>
        <p:spPr>
          <a:xfrm>
            <a:off x="9954403" y="2560018"/>
            <a:ext cx="1582137" cy="734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Proper management of financial administration in the school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DB761-6546-63A1-F65C-A166E66BFA32}"/>
              </a:ext>
            </a:extLst>
          </p:cNvPr>
          <p:cNvSpPr/>
          <p:nvPr/>
        </p:nvSpPr>
        <p:spPr>
          <a:xfrm>
            <a:off x="8130268" y="4653476"/>
            <a:ext cx="1427602" cy="884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The starting and the ending of the school day is conducted methodically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CE56E-B615-F959-53F3-E5B9C86D7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557870" y="5095876"/>
            <a:ext cx="144689" cy="109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867E11-C7B2-FA59-207A-020798CC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53627" y="6088188"/>
            <a:ext cx="231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C5704-FEA4-2452-E333-6A665011ADCE}"/>
              </a:ext>
            </a:extLst>
          </p:cNvPr>
          <p:cNvCxnSpPr>
            <a:cxnSpLocks/>
          </p:cNvCxnSpPr>
          <p:nvPr/>
        </p:nvCxnSpPr>
        <p:spPr>
          <a:xfrm>
            <a:off x="8211187" y="2515734"/>
            <a:ext cx="1466583" cy="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DF6EB-8B39-072C-6112-556851036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697624" y="2351679"/>
            <a:ext cx="0" cy="39809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91B138-A99C-DD2C-D768-C6EEEA847D6D}"/>
              </a:ext>
            </a:extLst>
          </p:cNvPr>
          <p:cNvCxnSpPr>
            <a:cxnSpLocks/>
          </p:cNvCxnSpPr>
          <p:nvPr/>
        </p:nvCxnSpPr>
        <p:spPr>
          <a:xfrm>
            <a:off x="8211187" y="2351679"/>
            <a:ext cx="3486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683CFE-3021-453F-6592-233390DCB883}"/>
              </a:ext>
            </a:extLst>
          </p:cNvPr>
          <p:cNvSpPr/>
          <p:nvPr/>
        </p:nvSpPr>
        <p:spPr>
          <a:xfrm>
            <a:off x="4592179" y="6088188"/>
            <a:ext cx="1823471" cy="710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dirty="0">
                <a:solidFill>
                  <a:schemeClr val="tx1"/>
                </a:solidFill>
              </a:rPr>
              <a:t>Maintins a productive management information system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8627D-2EE3-F3E2-E8A0-7CF01A23D099}"/>
              </a:ext>
            </a:extLst>
          </p:cNvPr>
          <p:cNvSpPr/>
          <p:nvPr/>
        </p:nvSpPr>
        <p:spPr>
          <a:xfrm>
            <a:off x="9922105" y="4368088"/>
            <a:ext cx="1579997" cy="588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Effective maintenance of students’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C2493-4F7A-2F0D-8159-3181081E3442}"/>
              </a:ext>
            </a:extLst>
          </p:cNvPr>
          <p:cNvSpPr/>
          <p:nvPr/>
        </p:nvSpPr>
        <p:spPr>
          <a:xfrm>
            <a:off x="2692196" y="4230823"/>
            <a:ext cx="1655290" cy="798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Uses  formal  methods  and concepts in office management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6BDE3-C9EE-8C93-A60F-FF82326A409A}"/>
              </a:ext>
            </a:extLst>
          </p:cNvPr>
          <p:cNvSpPr/>
          <p:nvPr/>
        </p:nvSpPr>
        <p:spPr>
          <a:xfrm>
            <a:off x="2687617" y="5096967"/>
            <a:ext cx="1624787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Manages human resources productively and effectively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AF2C0D-282B-A944-AC7A-0B9B6615A55E}"/>
              </a:ext>
            </a:extLst>
          </p:cNvPr>
          <p:cNvSpPr/>
          <p:nvPr/>
        </p:nvSpPr>
        <p:spPr>
          <a:xfrm>
            <a:off x="2687617" y="5905340"/>
            <a:ext cx="1655289" cy="854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Ensures the high quality of the school by continuous evaluation, planning and monitoring process.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E6075-5064-39D4-3F2C-67ECEF0E7796}"/>
              </a:ext>
            </a:extLst>
          </p:cNvPr>
          <p:cNvSpPr/>
          <p:nvPr/>
        </p:nvSpPr>
        <p:spPr>
          <a:xfrm>
            <a:off x="8130268" y="5717729"/>
            <a:ext cx="1404617" cy="827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Systematic maintenance of files and documents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8354C2-E7D8-F4F2-352C-725E7B826CE9}"/>
              </a:ext>
            </a:extLst>
          </p:cNvPr>
          <p:cNvSpPr/>
          <p:nvPr/>
        </p:nvSpPr>
        <p:spPr>
          <a:xfrm>
            <a:off x="8211187" y="1119044"/>
            <a:ext cx="1491372" cy="746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Performance of academic and non - academic staff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097975-1EB5-C566-6483-A2B47124CE21}"/>
              </a:ext>
            </a:extLst>
          </p:cNvPr>
          <p:cNvSpPr/>
          <p:nvPr/>
        </p:nvSpPr>
        <p:spPr>
          <a:xfrm>
            <a:off x="9826757" y="5868763"/>
            <a:ext cx="1675345" cy="827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Maintain a high standard of discipline in the school (Academic and non - academic)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A4B489-C79A-F397-A4D6-A12F5CA816C0}"/>
              </a:ext>
            </a:extLst>
          </p:cNvPr>
          <p:cNvSpPr/>
          <p:nvPr/>
        </p:nvSpPr>
        <p:spPr>
          <a:xfrm>
            <a:off x="9922104" y="1185711"/>
            <a:ext cx="1585347" cy="673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Maintain a productive System of education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587069-C608-1EA9-CA91-EF40CB99C9DC}"/>
              </a:ext>
            </a:extLst>
          </p:cNvPr>
          <p:cNvSpPr/>
          <p:nvPr/>
        </p:nvSpPr>
        <p:spPr>
          <a:xfrm>
            <a:off x="9944973" y="322076"/>
            <a:ext cx="1585347" cy="673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Making arrangements for the professional development of staff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6DB4B-E090-59BA-6094-05F231B3FCDD}"/>
              </a:ext>
            </a:extLst>
          </p:cNvPr>
          <p:cNvSpPr/>
          <p:nvPr/>
        </p:nvSpPr>
        <p:spPr>
          <a:xfrm>
            <a:off x="9902699" y="5028321"/>
            <a:ext cx="1599403" cy="79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Effective maintenance of staff attendance registers and leave records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1B9B78-4236-5DF3-328F-93761B82A502}"/>
              </a:ext>
            </a:extLst>
          </p:cNvPr>
          <p:cNvSpPr/>
          <p:nvPr/>
        </p:nvSpPr>
        <p:spPr>
          <a:xfrm>
            <a:off x="8124008" y="353013"/>
            <a:ext cx="1578552" cy="647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Fulfilment of human resources and its systematic monitoring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BAA09A-69A0-49BD-7263-15AAE3A0AB93}"/>
              </a:ext>
            </a:extLst>
          </p:cNvPr>
          <p:cNvCxnSpPr/>
          <p:nvPr/>
        </p:nvCxnSpPr>
        <p:spPr>
          <a:xfrm>
            <a:off x="8211187" y="2181053"/>
            <a:ext cx="1615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29E0BF-DB19-94F0-1C46-65264C574B10}"/>
              </a:ext>
            </a:extLst>
          </p:cNvPr>
          <p:cNvCxnSpPr/>
          <p:nvPr/>
        </p:nvCxnSpPr>
        <p:spPr>
          <a:xfrm flipV="1">
            <a:off x="9826757" y="638003"/>
            <a:ext cx="0" cy="155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5C3D1E-0A1A-DBAF-8808-2BD1EA54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3440573"/>
            <a:ext cx="12533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A728D9-B069-5F6E-0BDC-436F17C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516850" y="4829567"/>
            <a:ext cx="1058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A84853-9A8D-F0C8-C209-701399407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516850" y="5768520"/>
            <a:ext cx="97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035461-C6B5-20EA-F63D-24821D2E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516850" y="6434074"/>
            <a:ext cx="75329" cy="92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087E3D-4B22-2AEE-5AA5-8AF78BDE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347486" y="4630075"/>
            <a:ext cx="16936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0867C15-DC99-5499-813F-0F026CDF1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312404" y="5462727"/>
            <a:ext cx="20444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FEA586-9A32-4E90-C611-4BA8F602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342906" y="6332630"/>
            <a:ext cx="1739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AD556B8-62F2-BC9D-FC55-9F851EF3D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562459" y="4202051"/>
            <a:ext cx="115311" cy="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FCA2C41-6E30-3477-5B39-DEB12DDC2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1536540" y="2927178"/>
            <a:ext cx="175720" cy="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1A8A02-8894-E661-89AD-C5E65C75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1530320" y="3851007"/>
            <a:ext cx="167304" cy="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117614D-B271-F77B-6E0C-D7AC08C5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1502102" y="4662523"/>
            <a:ext cx="2101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1025D2-96D3-AA99-84D2-FC65DF7A0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502102" y="5450305"/>
            <a:ext cx="204624" cy="26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28E25E7-E5E9-5C56-8D68-8E42A55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487466" y="6332630"/>
            <a:ext cx="210158" cy="229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83A4706-82FA-CFEE-0208-F421B61D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9702559" y="1492134"/>
            <a:ext cx="1241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DFBDF8-A104-84F9-4C31-15DD7565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826757" y="1522541"/>
            <a:ext cx="953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525E3A9-C05F-649F-C225-7746DC4AF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826757" y="658906"/>
            <a:ext cx="11821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9B0A14C-1950-0D76-6FC4-CA4B5384F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9702560" y="676918"/>
            <a:ext cx="12419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2833895"/>
            <a:ext cx="0" cy="9253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2865828"/>
            <a:ext cx="0" cy="89725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1894" y="1933326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74702" y="1933325"/>
            <a:ext cx="0" cy="22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1392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0939" y="2578184"/>
            <a:ext cx="0" cy="30811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850" y="3759271"/>
            <a:ext cx="0" cy="116490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6381" y="3441214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947565"/>
            <a:ext cx="1828800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Physical Resource Management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384220" y="213430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567733" y="2918952"/>
            <a:ext cx="1371600" cy="7433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Maintenance of school premises and map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553817" y="3750825"/>
            <a:ext cx="1380943" cy="703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Proper use of buildings and infrastructure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335506" y="212727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5944" y="3314454"/>
            <a:ext cx="1521957" cy="1657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Utilizes physical resources productively and efficiently in improving the learning - teaching process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60487" y="2135634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6017" y="2918951"/>
            <a:ext cx="1659270" cy="1338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Uses physical resources productively to meet the different requirements in teaching- learning process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55042" y="1933325"/>
            <a:ext cx="0" cy="21284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363854" y="2163002"/>
            <a:ext cx="1181344" cy="6741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36017" y="4384102"/>
            <a:ext cx="1655290" cy="10801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Takes steps to update maintenance and development of physical resources.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92296" y="2930823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92296" y="4423343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336003" y="3743496"/>
            <a:ext cx="1247995" cy="6406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92296" y="6025856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371634" y="5275379"/>
            <a:ext cx="1173564" cy="6299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8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553817" y="4535174"/>
            <a:ext cx="1376224" cy="92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Effective use and maintenance of furniture and learning aids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6553817" y="5548743"/>
            <a:ext cx="1356875" cy="8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Use and maintenance of resources for practical subjects and special units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04851" y="5659947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96B0DD-87FC-CC05-7D0A-831BB6CA0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04393" y="2500068"/>
            <a:ext cx="0" cy="31291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86D4B3-E42A-CA25-91FC-2DB5F6FE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48199" y="4163184"/>
            <a:ext cx="15619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7D0C7E-FCC4-2705-6C48-BAB40D740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49835" y="3440573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71E4F-C83E-CE0E-1785-078CCDBEFEB6}"/>
              </a:ext>
            </a:extLst>
          </p:cNvPr>
          <p:cNvSpPr/>
          <p:nvPr/>
        </p:nvSpPr>
        <p:spPr>
          <a:xfrm>
            <a:off x="8211187" y="2935358"/>
            <a:ext cx="1371600" cy="699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Maintenance of inventories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5BB38-AA08-61A2-4DBF-497A3420F958}"/>
              </a:ext>
            </a:extLst>
          </p:cNvPr>
          <p:cNvSpPr/>
          <p:nvPr/>
        </p:nvSpPr>
        <p:spPr>
          <a:xfrm>
            <a:off x="8187832" y="3725977"/>
            <a:ext cx="1401465" cy="682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Effective use of laboratory facilities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616F6-C014-45AE-DF4D-89F1E86EEC07}"/>
              </a:ext>
            </a:extLst>
          </p:cNvPr>
          <p:cNvSpPr/>
          <p:nvPr/>
        </p:nvSpPr>
        <p:spPr>
          <a:xfrm>
            <a:off x="8207232" y="5268470"/>
            <a:ext cx="1340404" cy="947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Productive use and maintenance of computer facilities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DB761-6546-63A1-F65C-A166E66BFA32}"/>
              </a:ext>
            </a:extLst>
          </p:cNvPr>
          <p:cNvSpPr/>
          <p:nvPr/>
        </p:nvSpPr>
        <p:spPr>
          <a:xfrm>
            <a:off x="8207231" y="4475703"/>
            <a:ext cx="1371600" cy="679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Productive use and development of library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CE56E-B615-F959-53F3-E5B9C86D7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73987" y="4775052"/>
            <a:ext cx="13040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867E11-C7B2-FA59-207A-020798CC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48305" y="5659306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C5704-FEA4-2452-E333-6A665011ADCE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8213020" y="2500068"/>
            <a:ext cx="1491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335D9-7295-DEB7-CFA4-1B4DBDEE8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4516850" y="3588123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157E18-0AD5-AA04-C2F6-C7C6040E5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516850" y="4924176"/>
            <a:ext cx="1191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4E77B-89A7-F1BB-E13D-3E9AF659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930041" y="4999712"/>
            <a:ext cx="1308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A4A3D2-2AED-027A-60B0-6470EFFAE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3" idx="3"/>
          </p:cNvCxnSpPr>
          <p:nvPr/>
        </p:nvCxnSpPr>
        <p:spPr>
          <a:xfrm flipV="1">
            <a:off x="7934760" y="4102768"/>
            <a:ext cx="126398" cy="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8663" y="3168721"/>
            <a:ext cx="14617" cy="11385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7" idx="0"/>
          </p:cNvCxnSpPr>
          <p:nvPr/>
        </p:nvCxnSpPr>
        <p:spPr>
          <a:xfrm rot="10800000" flipV="1">
            <a:off x="3171894" y="2234553"/>
            <a:ext cx="4083148" cy="20230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7" y="1794115"/>
            <a:ext cx="0" cy="43623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52655" y="3148548"/>
            <a:ext cx="0" cy="327531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553280" y="4307305"/>
            <a:ext cx="279043" cy="16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16850" y="3759271"/>
            <a:ext cx="0" cy="23160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6461" y="4453579"/>
            <a:ext cx="15619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8097" y="3730968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1072397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School and Community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6430536" y="243507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219462" y="3270769"/>
            <a:ext cx="1627690" cy="69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Getting the participation of parents for educational development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6220463" y="4044328"/>
            <a:ext cx="1589017" cy="712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Getting the support from the community for different activities in the school.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45967" y="3670179"/>
            <a:ext cx="1521957" cy="132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Educational and social development is achieved by maintaining inter - relationships with the community.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45621" y="3352586"/>
            <a:ext cx="1371600" cy="1200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Community assistance is obtained in a planned manner to fulfil the objectives of the school successfully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0EC6BF-2391-C78A-BCBA-DCC554FC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60715" y="2252899"/>
            <a:ext cx="0" cy="18217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E4A6623-422C-2E95-F359-FFCFC4D9E41A}"/>
              </a:ext>
            </a:extLst>
          </p:cNvPr>
          <p:cNvSpPr/>
          <p:nvPr/>
        </p:nvSpPr>
        <p:spPr>
          <a:xfrm>
            <a:off x="10545396" y="2230347"/>
            <a:ext cx="1371600" cy="918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1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432EF4-3FF5-7E87-2946-BF0BD2999E32}"/>
              </a:ext>
            </a:extLst>
          </p:cNvPr>
          <p:cNvSpPr/>
          <p:nvPr/>
        </p:nvSpPr>
        <p:spPr>
          <a:xfrm>
            <a:off x="4628650" y="4604935"/>
            <a:ext cx="1329709" cy="1040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Assisting the school community by implementing different social services.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784E1A-1E3F-5BFC-62C5-B29DC79AF31B}"/>
              </a:ext>
            </a:extLst>
          </p:cNvPr>
          <p:cNvSpPr/>
          <p:nvPr/>
        </p:nvSpPr>
        <p:spPr>
          <a:xfrm>
            <a:off x="4645619" y="5723629"/>
            <a:ext cx="1353120" cy="825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Working to supply services being sensitive to community needs.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AE4BDE-4A35-1C6A-6CE8-50A02B767AFD}"/>
              </a:ext>
            </a:extLst>
          </p:cNvPr>
          <p:cNvSpPr/>
          <p:nvPr/>
        </p:nvSpPr>
        <p:spPr>
          <a:xfrm>
            <a:off x="8594990" y="2347924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87D280-0147-3377-003D-22887BA27FF9}"/>
              </a:ext>
            </a:extLst>
          </p:cNvPr>
          <p:cNvSpPr/>
          <p:nvPr/>
        </p:nvSpPr>
        <p:spPr>
          <a:xfrm>
            <a:off x="8594990" y="3525775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8A2CE-C42D-A642-49BD-5B4A896907BB}"/>
              </a:ext>
            </a:extLst>
          </p:cNvPr>
          <p:cNvSpPr/>
          <p:nvPr/>
        </p:nvSpPr>
        <p:spPr>
          <a:xfrm>
            <a:off x="10545396" y="3465901"/>
            <a:ext cx="1371600" cy="9182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7449A-CDA3-8442-B01E-C330A5D77321}"/>
              </a:ext>
            </a:extLst>
          </p:cNvPr>
          <p:cNvSpPr/>
          <p:nvPr/>
        </p:nvSpPr>
        <p:spPr>
          <a:xfrm>
            <a:off x="8594990" y="4808328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89F075-D1DE-B4C0-8BAC-1D8D2A9CEE3E}"/>
              </a:ext>
            </a:extLst>
          </p:cNvPr>
          <p:cNvSpPr/>
          <p:nvPr/>
        </p:nvSpPr>
        <p:spPr>
          <a:xfrm>
            <a:off x="10612917" y="4726785"/>
            <a:ext cx="1371600" cy="9182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u="sng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64028-054B-17CE-FD25-42E783644CC9}"/>
              </a:ext>
            </a:extLst>
          </p:cNvPr>
          <p:cNvSpPr/>
          <p:nvPr/>
        </p:nvSpPr>
        <p:spPr>
          <a:xfrm>
            <a:off x="6148214" y="4845667"/>
            <a:ext cx="1680325" cy="470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Productive activation of School Development Society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EEA47E-04F8-1968-41D1-E92E12279797}"/>
              </a:ext>
            </a:extLst>
          </p:cNvPr>
          <p:cNvSpPr/>
          <p:nvPr/>
        </p:nvSpPr>
        <p:spPr>
          <a:xfrm>
            <a:off x="6191192" y="6175807"/>
            <a:ext cx="1605971" cy="574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Providing assistance for community development activities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07BA71-A4AB-4600-3317-D24B1F7025FE}"/>
              </a:ext>
            </a:extLst>
          </p:cNvPr>
          <p:cNvSpPr/>
          <p:nvPr/>
        </p:nvSpPr>
        <p:spPr>
          <a:xfrm>
            <a:off x="6219462" y="5371894"/>
            <a:ext cx="1605971" cy="703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chemeClr val="tx1"/>
                </a:solidFill>
              </a:rPr>
              <a:t>Effective communication of day- to-day information about the school.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D121D3-72C6-EC24-5B8D-7DF7AF8A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22249" y="5065447"/>
            <a:ext cx="13040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5F511-3F5C-0B4D-C408-A816FE08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6567" y="5704201"/>
            <a:ext cx="156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1D27C2-0C9E-623B-4B70-594F6C043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8097" y="6423859"/>
            <a:ext cx="1545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2C8253-2D90-98E3-CE82-7201FAA8D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511842" y="5124961"/>
            <a:ext cx="11680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D82A24-1300-3153-AAF5-69E35E398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1842" y="3943322"/>
            <a:ext cx="133777" cy="173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8DF28-FD46-A00B-79F0-4CA72D41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1842" y="6075364"/>
            <a:ext cx="133777" cy="16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5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7F9634-36AB-0909-FC39-1AE5F6E9BAFE}"/>
              </a:ext>
            </a:extLst>
          </p:cNvPr>
          <p:cNvSpPr/>
          <p:nvPr/>
        </p:nvSpPr>
        <p:spPr>
          <a:xfrm>
            <a:off x="200524" y="421105"/>
            <a:ext cx="11790948" cy="858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        </a:t>
            </a:r>
            <a:r>
              <a:rPr lang="en-US" sz="2000" b="1" dirty="0">
                <a:solidFill>
                  <a:schemeClr val="tx1"/>
                </a:solidFill>
              </a:rPr>
              <a:t>Total Standards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EFE8F-F1D6-8A44-876A-7A6668384DEB}"/>
              </a:ext>
            </a:extLst>
          </p:cNvPr>
          <p:cNvSpPr/>
          <p:nvPr/>
        </p:nvSpPr>
        <p:spPr>
          <a:xfrm>
            <a:off x="200525" y="1474334"/>
            <a:ext cx="1179094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        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       </a:t>
            </a:r>
            <a:r>
              <a:rPr lang="en-US" sz="2000" b="1" dirty="0">
                <a:solidFill>
                  <a:schemeClr val="tx1"/>
                </a:solidFill>
              </a:rPr>
              <a:t>Total Requirements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73B72-6C80-3B17-743D-FDADF4647BA1}"/>
              </a:ext>
            </a:extLst>
          </p:cNvPr>
          <p:cNvSpPr/>
          <p:nvPr/>
        </p:nvSpPr>
        <p:spPr>
          <a:xfrm>
            <a:off x="200525" y="2435071"/>
            <a:ext cx="11790947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       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       </a:t>
            </a:r>
            <a:r>
              <a:rPr lang="en-US" sz="2000" b="1" dirty="0">
                <a:solidFill>
                  <a:schemeClr val="tx1"/>
                </a:solidFill>
              </a:rPr>
              <a:t>Total Criteria</a:t>
            </a:r>
          </a:p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043E7-DC27-476B-2444-990C56F10C93}"/>
              </a:ext>
            </a:extLst>
          </p:cNvPr>
          <p:cNvSpPr/>
          <p:nvPr/>
        </p:nvSpPr>
        <p:spPr>
          <a:xfrm>
            <a:off x="200525" y="3395808"/>
            <a:ext cx="11790948" cy="856352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dirty="0">
                <a:solidFill>
                  <a:schemeClr val="tx1"/>
                </a:solidFill>
              </a:rPr>
              <a:t>       </a:t>
            </a:r>
            <a:r>
              <a:rPr lang="en-GB" sz="2400" b="1" dirty="0">
                <a:solidFill>
                  <a:schemeClr val="tx1"/>
                </a:solidFill>
              </a:rPr>
              <a:t>Total Criteria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6F2EE-A69F-855B-F93F-ABFA23E17417}"/>
              </a:ext>
            </a:extLst>
          </p:cNvPr>
          <p:cNvSpPr txBox="1"/>
          <p:nvPr/>
        </p:nvSpPr>
        <p:spPr>
          <a:xfrm>
            <a:off x="10102516" y="718480"/>
            <a:ext cx="172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+ 30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F565F-3D16-E5E9-1EDC-E5289218BEE2}"/>
              </a:ext>
            </a:extLst>
          </p:cNvPr>
          <p:cNvSpPr txBox="1"/>
          <p:nvPr/>
        </p:nvSpPr>
        <p:spPr>
          <a:xfrm>
            <a:off x="10102516" y="1651856"/>
            <a:ext cx="172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+ 60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49D13-3B41-BB57-B01B-60410DAB8111}"/>
              </a:ext>
            </a:extLst>
          </p:cNvPr>
          <p:cNvSpPr txBox="1"/>
          <p:nvPr/>
        </p:nvSpPr>
        <p:spPr>
          <a:xfrm>
            <a:off x="10102516" y="2616165"/>
            <a:ext cx="172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+ 10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5A508-DAC7-16A6-C5BE-6EF66CF4F056}"/>
              </a:ext>
            </a:extLst>
          </p:cNvPr>
          <p:cNvSpPr txBox="1"/>
          <p:nvPr/>
        </p:nvSpPr>
        <p:spPr>
          <a:xfrm>
            <a:off x="10102516" y="3639318"/>
            <a:ext cx="172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= 100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756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610394_win32_fixed.potx" id="{CE4DE224-35EE-4FFB-91F7-E6D3363E3863}" vid="{259F12BF-61ED-4CB6-A4D7-CBEED2A3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209</TotalTime>
  <Words>1055</Words>
  <Application>Microsoft Office PowerPoint</Application>
  <PresentationFormat>Widescreen</PresentationFormat>
  <Paragraphs>223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Calibri</vt:lpstr>
      <vt:lpstr>Speak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</dc:title>
  <dc:creator>inthujan INthu</dc:creator>
  <cp:lastModifiedBy>inthujan INthu</cp:lastModifiedBy>
  <cp:revision>54</cp:revision>
  <dcterms:created xsi:type="dcterms:W3CDTF">2022-10-19T11:46:07Z</dcterms:created>
  <dcterms:modified xsi:type="dcterms:W3CDTF">2022-10-19T15:15:19Z</dcterms:modified>
</cp:coreProperties>
</file>