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3 participants with difference experiences in data analysis and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Evaluation was task-based, they performed the tasks that Nitish mentioned during prototype walkthrough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Completed two questions after each task (Overall, this task was, rated on 7 pt scale from very difficult to very easy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Explained their rating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Completed the SUS at the end of session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Bar chart on left shows the average ratings for the onboarding and visualizations tasks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Ratings were middle to high end of the scale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Here is a quote from a participant.  Thought changing background, adding text, and selecting data ware easy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Bar chart on right: the green and purple show tasks involving infographics and changing properties of infographics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2 aspects that negatively impacted ratings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Participants appeared frustrated that they couldn’t press certain controls and some transitions were not visible.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Balsamiq is limited in functionality like showing toggling between options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Solution to problem is use high fidelity prototype to allow users to use direct manipulation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Another area was terminology in some functions, especially tooltips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This slide shows examples.  Users didn’t know what quick add and the wizard meant; We updated the labels after the test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Same for the top option (shown on right and bottom option (query). We renamed them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gain several insights during this project.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If we were to extend this project, we generate prototypes more quickly and evaluate often. 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The fidelity of the prototype that is used is important.  It really influences test participants opinions and performance.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Thank you allowing us to present our work. We hope you enjoyed our presentation.  Thanks Dr. Watson and SAS team for giving us feedback through the course of this project!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connect images to a chart to add context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add images to pie slices to make it more aesthetically pleasing and help differentiate and comprehend the slices better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Tooltip - to provide more information about the specific visualization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overlaying images to add context as well as for decorating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useful when there is a contextual overlap between the image and the visualization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custom filter control scheme that gives various different visualizations that are contextually related to be shown together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Gives control to the user, makes it more engaging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usability and hedonic goals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exploratory interviewing to gauge the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2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7.png"/><Relationship Id="rId6" Type="http://schemas.openxmlformats.org/officeDocument/2006/relationships/image" Target="../media/image08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1.jpg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Relationship Id="rId3" Type="http://schemas.openxmlformats.org/officeDocument/2006/relationships/image" Target="../media/image12.jpg"/><Relationship Id="rId5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Infographics Toolkit Prototype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0"/>
            <a:ext cx="7772400" cy="204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Group SAS2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Ankita Pise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Jesseca Taylor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Nitish Pandey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Sharan Gopalan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Yashwanth Nallabothu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Low-Fidelity Prototype Demo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High Fidelity Prototype Demo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Evaluation Results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3 participants, varying in experience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Task-based evaluation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Between tasks</a:t>
            </a:r>
          </a:p>
          <a:p>
            <a:pPr indent="-381000" lvl="2" marL="1371600" rtl="0">
              <a:spcBef>
                <a:spcPts val="0"/>
              </a:spcBef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Single Ease Use (SEQ) question</a:t>
            </a:r>
          </a:p>
          <a:p>
            <a:pPr indent="-381000" lvl="2" marL="1371600" rtl="0">
              <a:spcBef>
                <a:spcPts val="0"/>
              </a:spcBef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Explanation of SEQ rating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Post-scenario</a:t>
            </a:r>
          </a:p>
          <a:p>
            <a:pPr indent="-381000" lvl="2" marL="1371600">
              <a:spcBef>
                <a:spcPts val="0"/>
              </a:spcBef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System Usability Scale (SUS)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Evaluation Results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55875" y="1228900"/>
            <a:ext cx="3102000" cy="15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500" y="1190625"/>
            <a:ext cx="459105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485600" y="1288350"/>
            <a:ext cx="3399300" cy="7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Positives 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26150" y="1863150"/>
            <a:ext cx="3508199" cy="2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“Background was simple enough from add background button as well as text from add text button.  Selecting certain columns from dataset was simple using dual box with add/remove arrows.”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Evaluation Results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55875" y="1228900"/>
            <a:ext cx="3102000" cy="15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85600" y="1288350"/>
            <a:ext cx="3399300" cy="7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Needs Improvement 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575" y="1143425"/>
            <a:ext cx="459105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56825" y="1892875"/>
            <a:ext cx="3637199" cy="7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Restricted functionality with Balsamiq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Lack of transitions in Balsamiq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09400" y="3513350"/>
            <a:ext cx="3399300" cy="7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Solution 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92425" y="4026475"/>
            <a:ext cx="3339899" cy="7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High fidelity prototype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More functionality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Direct manipulation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-98824"/>
            <a:ext cx="8229600" cy="58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Improvements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55875" y="1228900"/>
            <a:ext cx="3102000" cy="15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300" y="2092725"/>
            <a:ext cx="1384724" cy="18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075" y="2039500"/>
            <a:ext cx="1322499" cy="18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1541050" y="2784050"/>
            <a:ext cx="643799" cy="3824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3762" y="2899775"/>
            <a:ext cx="3948474" cy="20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3950" y="660837"/>
            <a:ext cx="3688099" cy="19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 rot="5400000">
            <a:off x="6671650" y="2619375"/>
            <a:ext cx="372299" cy="3824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Insights Gained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More design iterations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Fidelity of prototype matters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575" y="1625300"/>
            <a:ext cx="3346425" cy="34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Supported Use Cases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3360475" y="2483200"/>
            <a:ext cx="78246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200"/>
              <a:t>Connect Images to Chart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325" y="1284150"/>
            <a:ext cx="5618275" cy="305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396175"/>
            <a:ext cx="3994500" cy="452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Replace Pie Slices with Images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00" y="1900200"/>
            <a:ext cx="3181075" cy="221564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idx="2" type="body"/>
          </p:nvPr>
        </p:nvSpPr>
        <p:spPr>
          <a:xfrm>
            <a:off x="4692275" y="396125"/>
            <a:ext cx="4233600" cy="452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Customized Images, Text, &amp; Visualizations Tooltips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250" y="2281200"/>
            <a:ext cx="2626699" cy="23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5" y="1772225"/>
            <a:ext cx="4939523" cy="289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400" y="2285250"/>
            <a:ext cx="4368600" cy="27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438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Attach Images to entire visualization </a:t>
            </a:r>
          </a:p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5235250" y="537675"/>
            <a:ext cx="3566099" cy="438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Use overlayed &amp; masked images for decoration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Images &amp; Custom Content in Filtering Controls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300" y="1611100"/>
            <a:ext cx="7163100" cy="324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Experiential Goals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Usefulness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Ease-of-use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Pleasantness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Attractiveness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Originality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Innovative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129776"/>
            <a:ext cx="8229600" cy="606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Early Work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50" y="999175"/>
            <a:ext cx="3334877" cy="358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350" y="1315025"/>
            <a:ext cx="2847272" cy="373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3850" y="999175"/>
            <a:ext cx="3770149" cy="34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Formative Evaluation Results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Positives: Simple and Clean Layout</a:t>
            </a:r>
          </a:p>
          <a:p>
            <a:pPr indent="-419100" lvl="0" marL="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Needs Improvement: Tool Language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