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7" r:id="rId2"/>
    <p:sldId id="258" r:id="rId3"/>
    <p:sldId id="276" r:id="rId4"/>
    <p:sldId id="261" r:id="rId5"/>
    <p:sldId id="282" r:id="rId6"/>
    <p:sldId id="277" r:id="rId7"/>
    <p:sldId id="285" r:id="rId8"/>
    <p:sldId id="290" r:id="rId9"/>
    <p:sldId id="289" r:id="rId10"/>
    <p:sldId id="291" r:id="rId11"/>
    <p:sldId id="288" r:id="rId12"/>
    <p:sldId id="267" r:id="rId13"/>
    <p:sldId id="264"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Dhage" initials="ND" lastIdx="1" clrIdx="0">
    <p:extLst>
      <p:ext uri="{19B8F6BF-5375-455C-9EA6-DF929625EA0E}">
        <p15:presenceInfo xmlns:p15="http://schemas.microsoft.com/office/powerpoint/2012/main" userId="92bba66ea5333a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0850" autoAdjust="0"/>
  </p:normalViewPr>
  <p:slideViewPr>
    <p:cSldViewPr snapToGrid="0">
      <p:cViewPr varScale="1">
        <p:scale>
          <a:sx n="77" d="100"/>
          <a:sy n="77" d="100"/>
        </p:scale>
        <p:origin x="912" y="72"/>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26-12-2022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dirty="0"/>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26-12-2022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dirty="0"/>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5</a:t>
            </a:fld>
            <a:endParaRPr lang="en-IN"/>
          </a:p>
        </p:txBody>
      </p:sp>
    </p:spTree>
    <p:extLst>
      <p:ext uri="{BB962C8B-B14F-4D97-AF65-F5344CB8AC3E}">
        <p14:creationId xmlns:p14="http://schemas.microsoft.com/office/powerpoint/2010/main" val="39343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6</a:t>
            </a:fld>
            <a:endParaRPr lang="en-IN"/>
          </a:p>
        </p:txBody>
      </p:sp>
    </p:spTree>
    <p:extLst>
      <p:ext uri="{BB962C8B-B14F-4D97-AF65-F5344CB8AC3E}">
        <p14:creationId xmlns:p14="http://schemas.microsoft.com/office/powerpoint/2010/main" val="387342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26-12-2022</a:t>
            </a:fld>
            <a:endParaRPr lang="en-IN" dirty="0"/>
          </a:p>
        </p:txBody>
      </p:sp>
      <p:sp>
        <p:nvSpPr>
          <p:cNvPr id="6" name="Footer Placeholder 5"/>
          <p:cNvSpPr>
            <a:spLocks noGrp="1"/>
          </p:cNvSpPr>
          <p:nvPr>
            <p:ph type="ftr" sz="quarter" idx="11"/>
          </p:nvPr>
        </p:nvSpPr>
        <p:spPr/>
        <p:txBody>
          <a:bodyPr/>
          <a:lstStyle/>
          <a:p>
            <a:r>
              <a:rPr lang="en-IN" dirty="0"/>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26-12-2022</a:t>
            </a:fld>
            <a:endParaRPr lang="en-IN" dirty="0"/>
          </a:p>
        </p:txBody>
      </p:sp>
      <p:sp>
        <p:nvSpPr>
          <p:cNvPr id="5" name="Footer Placeholder 4"/>
          <p:cNvSpPr>
            <a:spLocks noGrp="1"/>
          </p:cNvSpPr>
          <p:nvPr>
            <p:ph type="ftr" sz="quarter" idx="11"/>
          </p:nvPr>
        </p:nvSpPr>
        <p:spPr/>
        <p:txBody>
          <a:bodyPr/>
          <a:lstStyle/>
          <a:p>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26-12-2022</a:t>
            </a:fld>
            <a:endParaRPr lang="en-IN" dirty="0"/>
          </a:p>
        </p:txBody>
      </p:sp>
      <p:sp>
        <p:nvSpPr>
          <p:cNvPr id="5" name="Footer Placeholder 4"/>
          <p:cNvSpPr>
            <a:spLocks noGrp="1"/>
          </p:cNvSpPr>
          <p:nvPr>
            <p:ph type="ftr" sz="quarter" idx="11"/>
          </p:nvPr>
        </p:nvSpPr>
        <p:spPr/>
        <p:txBody>
          <a:bodyPr/>
          <a:lstStyle/>
          <a:p>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26-12-2022</a:t>
            </a:fld>
            <a:endParaRPr lang="en-IN" dirty="0"/>
          </a:p>
        </p:txBody>
      </p:sp>
      <p:sp>
        <p:nvSpPr>
          <p:cNvPr id="5" name="Footer Placeholder 4"/>
          <p:cNvSpPr>
            <a:spLocks noGrp="1"/>
          </p:cNvSpPr>
          <p:nvPr>
            <p:ph type="ftr" sz="quarter" idx="11"/>
          </p:nvPr>
        </p:nvSpPr>
        <p:spPr/>
        <p:txBody>
          <a:bodyPr/>
          <a:lstStyle/>
          <a:p>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26-12-2022</a:t>
            </a:fld>
            <a:endParaRPr lang="en-IN" dirty="0"/>
          </a:p>
        </p:txBody>
      </p:sp>
      <p:sp>
        <p:nvSpPr>
          <p:cNvPr id="6" name="Footer Placeholder 5"/>
          <p:cNvSpPr>
            <a:spLocks noGrp="1"/>
          </p:cNvSpPr>
          <p:nvPr>
            <p:ph type="ftr" sz="quarter" idx="11"/>
          </p:nvPr>
        </p:nvSpPr>
        <p:spPr/>
        <p:txBody>
          <a:bodyPr/>
          <a:lstStyle/>
          <a:p>
            <a:r>
              <a:rPr lang="en-IN" dirty="0"/>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dirty="0"/>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26-12-2022</a:t>
            </a:fld>
            <a:endParaRPr lang="en-IN" dirty="0"/>
          </a:p>
        </p:txBody>
      </p:sp>
      <p:sp>
        <p:nvSpPr>
          <p:cNvPr id="8" name="Footer Placeholder 7"/>
          <p:cNvSpPr>
            <a:spLocks noGrp="1"/>
          </p:cNvSpPr>
          <p:nvPr>
            <p:ph type="ftr" sz="quarter" idx="11"/>
          </p:nvPr>
        </p:nvSpPr>
        <p:spPr/>
        <p:txBody>
          <a:bodyPr/>
          <a:lstStyle/>
          <a:p>
            <a:r>
              <a:rPr lang="en-IN" dirty="0"/>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dirty="0"/>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26-12-2022</a:t>
            </a:fld>
            <a:endParaRPr lang="en-IN" dirty="0"/>
          </a:p>
        </p:txBody>
      </p:sp>
      <p:sp>
        <p:nvSpPr>
          <p:cNvPr id="4" name="Footer Placeholder 3"/>
          <p:cNvSpPr>
            <a:spLocks noGrp="1"/>
          </p:cNvSpPr>
          <p:nvPr>
            <p:ph type="ftr" sz="quarter" idx="11"/>
          </p:nvPr>
        </p:nvSpPr>
        <p:spPr/>
        <p:txBody>
          <a:bodyPr/>
          <a:lstStyle/>
          <a:p>
            <a:r>
              <a:rPr lang="en-IN" dirty="0"/>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dirty="0"/>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26-12-2022</a:t>
            </a:fld>
            <a:endParaRPr lang="en-IN" dirty="0"/>
          </a:p>
        </p:txBody>
      </p:sp>
      <p:sp>
        <p:nvSpPr>
          <p:cNvPr id="3" name="Footer Placeholder 2"/>
          <p:cNvSpPr>
            <a:spLocks noGrp="1"/>
          </p:cNvSpPr>
          <p:nvPr>
            <p:ph type="ftr" sz="quarter" idx="11"/>
          </p:nvPr>
        </p:nvSpPr>
        <p:spPr/>
        <p:txBody>
          <a:bodyPr/>
          <a:lstStyle/>
          <a:p>
            <a:r>
              <a:rPr lang="en-IN" dirty="0"/>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26-12-2022</a:t>
            </a:fld>
            <a:endParaRPr lang="en-IN" dirty="0"/>
          </a:p>
        </p:txBody>
      </p:sp>
      <p:sp>
        <p:nvSpPr>
          <p:cNvPr id="6" name="Footer Placeholder 5"/>
          <p:cNvSpPr>
            <a:spLocks noGrp="1"/>
          </p:cNvSpPr>
          <p:nvPr>
            <p:ph type="ftr" sz="quarter" idx="11"/>
          </p:nvPr>
        </p:nvSpPr>
        <p:spPr/>
        <p:txBody>
          <a:bodyPr/>
          <a:lstStyle/>
          <a:p>
            <a:r>
              <a:rPr lang="en-IN" dirty="0"/>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26-12-2022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dirty="0"/>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i="0" dirty="0"/>
              <a:t>AUTOMATIC IRRIGATION SYSTEM</a:t>
            </a:r>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Shruti Kakhe (1946491245049)</a:t>
            </a:r>
          </a:p>
          <a:p>
            <a:pPr marL="742950" indent="-742950" algn="l">
              <a:lnSpc>
                <a:spcPct val="170000"/>
              </a:lnSpc>
              <a:buAutoNum type="arabicPeriod"/>
            </a:pPr>
            <a:r>
              <a:rPr lang="en-US" sz="2000" i="0" dirty="0"/>
              <a:t>Tejaswini Dhage (1946491245068)</a:t>
            </a:r>
          </a:p>
          <a:p>
            <a:pPr marL="742950" indent="-742950" algn="l">
              <a:lnSpc>
                <a:spcPct val="170000"/>
              </a:lnSpc>
              <a:buAutoNum type="arabicPeriod"/>
            </a:pPr>
            <a:r>
              <a:rPr lang="en-US" sz="2000" i="0" dirty="0"/>
              <a:t>Shreya Agnihotri (1946491245042)</a:t>
            </a:r>
          </a:p>
          <a:p>
            <a:pPr marL="742950" indent="-742950" algn="l">
              <a:lnSpc>
                <a:spcPct val="170000"/>
              </a:lnSpc>
              <a:buAutoNum type="arabicPeriod"/>
            </a:pPr>
            <a:r>
              <a:rPr lang="en-US" sz="2000" i="0" dirty="0"/>
              <a:t>Nikhil Dhage (1946491245043)</a:t>
            </a:r>
          </a:p>
        </p:txBody>
      </p:sp>
      <p:sp>
        <p:nvSpPr>
          <p:cNvPr id="8" name="Title 1"/>
          <p:cNvSpPr txBox="1">
            <a:spLocks/>
          </p:cNvSpPr>
          <p:nvPr/>
        </p:nvSpPr>
        <p:spPr>
          <a:xfrm>
            <a:off x="6807200" y="4800227"/>
            <a:ext cx="4876800"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 Ajay </a:t>
            </a:r>
            <a:r>
              <a:rPr lang="en-US" sz="2400" i="0" dirty="0" err="1"/>
              <a:t>Sahu</a:t>
            </a:r>
            <a:endParaRPr lang="en-US" sz="2400" i="0" baseline="0" dirty="0"/>
          </a:p>
        </p:txBody>
      </p:sp>
    </p:spTree>
    <p:extLst>
      <p:ext uri="{BB962C8B-B14F-4D97-AF65-F5344CB8AC3E}">
        <p14:creationId xmlns:p14="http://schemas.microsoft.com/office/powerpoint/2010/main" val="222171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Solution</a:t>
            </a:r>
          </a:p>
        </p:txBody>
      </p:sp>
      <p:pic>
        <p:nvPicPr>
          <p:cNvPr id="23" name="image20.png">
            <a:extLst>
              <a:ext uri="{FF2B5EF4-FFF2-40B4-BE49-F238E27FC236}">
                <a16:creationId xmlns:a16="http://schemas.microsoft.com/office/drawing/2014/main" id="{AE36B83C-84F3-4777-9EA4-BBB5154D753D}"/>
              </a:ext>
            </a:extLst>
          </p:cNvPr>
          <p:cNvPicPr/>
          <p:nvPr/>
        </p:nvPicPr>
        <p:blipFill>
          <a:blip r:embed="rId2"/>
          <a:srcRect/>
          <a:stretch>
            <a:fillRect/>
          </a:stretch>
        </p:blipFill>
        <p:spPr>
          <a:xfrm>
            <a:off x="301083" y="1226635"/>
            <a:ext cx="11608420" cy="5319131"/>
          </a:xfrm>
          <a:prstGeom prst="rect">
            <a:avLst/>
          </a:prstGeom>
          <a:ln/>
        </p:spPr>
      </p:pic>
    </p:spTree>
    <p:extLst>
      <p:ext uri="{BB962C8B-B14F-4D97-AF65-F5344CB8AC3E}">
        <p14:creationId xmlns:p14="http://schemas.microsoft.com/office/powerpoint/2010/main" val="47518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41B1FA-6765-8EC3-26AB-ED786202A851}"/>
              </a:ext>
            </a:extLst>
          </p:cNvPr>
          <p:cNvSpPr>
            <a:spLocks noGrp="1"/>
          </p:cNvSpPr>
          <p:nvPr>
            <p:ph type="sldNum" sz="quarter" idx="12"/>
          </p:nvPr>
        </p:nvSpPr>
        <p:spPr/>
        <p:txBody>
          <a:bodyPr/>
          <a:lstStyle/>
          <a:p>
            <a:fld id="{1DEB9025-8623-43DC-835C-CC7482BE7300}" type="slidenum">
              <a:rPr lang="en-IN" smtClean="0"/>
              <a:t>11</a:t>
            </a:fld>
            <a:endParaRPr lang="en-IN" dirty="0"/>
          </a:p>
        </p:txBody>
      </p:sp>
      <p:sp>
        <p:nvSpPr>
          <p:cNvPr id="2" name="Title 1">
            <a:extLst>
              <a:ext uri="{FF2B5EF4-FFF2-40B4-BE49-F238E27FC236}">
                <a16:creationId xmlns:a16="http://schemas.microsoft.com/office/drawing/2014/main" id="{E18FF2D2-5D61-EB85-1AA5-B58B5B0E37AA}"/>
              </a:ext>
            </a:extLst>
          </p:cNvPr>
          <p:cNvSpPr>
            <a:spLocks noGrp="1"/>
          </p:cNvSpPr>
          <p:nvPr>
            <p:ph type="title"/>
          </p:nvPr>
        </p:nvSpPr>
        <p:spPr/>
        <p:txBody>
          <a:bodyPr/>
          <a:lstStyle/>
          <a:p>
            <a:r>
              <a:rPr lang="en-IN" dirty="0"/>
              <a:t>Expected Outcome</a:t>
            </a:r>
          </a:p>
        </p:txBody>
      </p:sp>
      <p:pic>
        <p:nvPicPr>
          <p:cNvPr id="3" name="image21.png">
            <a:extLst>
              <a:ext uri="{FF2B5EF4-FFF2-40B4-BE49-F238E27FC236}">
                <a16:creationId xmlns:a16="http://schemas.microsoft.com/office/drawing/2014/main" id="{E02B7525-95AC-8F5D-A0FD-35FBB5108FF5}"/>
              </a:ext>
            </a:extLst>
          </p:cNvPr>
          <p:cNvPicPr/>
          <p:nvPr/>
        </p:nvPicPr>
        <p:blipFill>
          <a:blip r:embed="rId2"/>
          <a:srcRect/>
          <a:stretch>
            <a:fillRect/>
          </a:stretch>
        </p:blipFill>
        <p:spPr>
          <a:xfrm>
            <a:off x="1052624" y="2477385"/>
            <a:ext cx="9473610" cy="3668233"/>
          </a:xfrm>
          <a:prstGeom prst="rect">
            <a:avLst/>
          </a:prstGeom>
          <a:ln/>
        </p:spPr>
      </p:pic>
    </p:spTree>
    <p:extLst>
      <p:ext uri="{BB962C8B-B14F-4D97-AF65-F5344CB8AC3E}">
        <p14:creationId xmlns:p14="http://schemas.microsoft.com/office/powerpoint/2010/main" val="143536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Screenshots</a:t>
            </a:r>
            <a:endParaRPr lang="en-IN" sz="4000" dirty="0"/>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dirty="0"/>
          </a:p>
        </p:txBody>
      </p:sp>
      <p:pic>
        <p:nvPicPr>
          <p:cNvPr id="5" name="Picture 4">
            <a:extLst>
              <a:ext uri="{FF2B5EF4-FFF2-40B4-BE49-F238E27FC236}">
                <a16:creationId xmlns:a16="http://schemas.microsoft.com/office/drawing/2014/main" id="{1C9D077B-D99A-47AA-FCDD-9DB8DA410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076" y="1165306"/>
            <a:ext cx="3293807" cy="5541604"/>
          </a:xfrm>
          <a:prstGeom prst="rect">
            <a:avLst/>
          </a:prstGeom>
        </p:spPr>
      </p:pic>
      <p:pic>
        <p:nvPicPr>
          <p:cNvPr id="8" name="Picture 7">
            <a:extLst>
              <a:ext uri="{FF2B5EF4-FFF2-40B4-BE49-F238E27FC236}">
                <a16:creationId xmlns:a16="http://schemas.microsoft.com/office/drawing/2014/main" id="{DF43A3FD-2A9F-0A73-02E7-3BEA3100E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127" y="1150053"/>
            <a:ext cx="3086100" cy="5541604"/>
          </a:xfrm>
          <a:prstGeom prst="rect">
            <a:avLst/>
          </a:prstGeom>
        </p:spPr>
      </p:pic>
    </p:spTree>
    <p:extLst>
      <p:ext uri="{BB962C8B-B14F-4D97-AF65-F5344CB8AC3E}">
        <p14:creationId xmlns:p14="http://schemas.microsoft.com/office/powerpoint/2010/main" val="364343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Timelines</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dirty="0"/>
          </a:p>
        </p:txBody>
      </p:sp>
      <p:pic>
        <p:nvPicPr>
          <p:cNvPr id="8" name="image15.png">
            <a:extLst>
              <a:ext uri="{FF2B5EF4-FFF2-40B4-BE49-F238E27FC236}">
                <a16:creationId xmlns:a16="http://schemas.microsoft.com/office/drawing/2014/main" id="{C2AF52F2-CCB3-4D4A-A3F3-EF2C17864A31}"/>
              </a:ext>
            </a:extLst>
          </p:cNvPr>
          <p:cNvPicPr/>
          <p:nvPr/>
        </p:nvPicPr>
        <p:blipFill>
          <a:blip r:embed="rId2"/>
          <a:srcRect/>
          <a:stretch>
            <a:fillRect/>
          </a:stretch>
        </p:blipFill>
        <p:spPr>
          <a:xfrm>
            <a:off x="981307" y="1382752"/>
            <a:ext cx="10372493" cy="4750420"/>
          </a:xfrm>
          <a:prstGeom prst="rect">
            <a:avLst/>
          </a:prstGeom>
          <a:ln/>
        </p:spPr>
      </p:pic>
    </p:spTree>
    <p:extLst>
      <p:ext uri="{BB962C8B-B14F-4D97-AF65-F5344CB8AC3E}">
        <p14:creationId xmlns:p14="http://schemas.microsoft.com/office/powerpoint/2010/main" val="6023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p>
        </p:txBody>
      </p:sp>
      <p:sp>
        <p:nvSpPr>
          <p:cNvPr id="3" name="Content Placeholder 2"/>
          <p:cNvSpPr>
            <a:spLocks noGrp="1"/>
          </p:cNvSpPr>
          <p:nvPr>
            <p:ph idx="1"/>
          </p:nvPr>
        </p:nvSpPr>
        <p:spPr>
          <a:xfrm>
            <a:off x="820269" y="1613647"/>
            <a:ext cx="10573871" cy="4563316"/>
          </a:xfrm>
        </p:spPr>
        <p:txBody>
          <a:bodyPr>
            <a:normAutofit/>
          </a:bodyPr>
          <a:lstStyle/>
          <a:p>
            <a:pPr marL="0" indent="0" algn="just">
              <a:lnSpc>
                <a:spcPct val="150000"/>
              </a:lnSpc>
              <a:spcAft>
                <a:spcPts val="800"/>
              </a:spcAft>
              <a:buNone/>
            </a:pPr>
            <a:r>
              <a:rPr lang="en-IN" sz="1800" dirty="0">
                <a:effectLst/>
                <a:latin typeface="Times New Roman" panose="02020603050405020304" pitchFamily="18" charset="0"/>
                <a:ea typeface="Times New Roman" panose="02020603050405020304" pitchFamily="18" charset="0"/>
              </a:rPr>
              <a:t>Thus, an efficient system is proposed, designed and implemented that remotely controls and monitors the irrigation process.</a:t>
            </a:r>
          </a:p>
          <a:p>
            <a:pPr marL="0" indent="0" algn="just">
              <a:lnSpc>
                <a:spcPct val="150000"/>
              </a:lnSpc>
              <a:spcAft>
                <a:spcPts val="800"/>
              </a:spcAft>
              <a:buNone/>
            </a:pPr>
            <a:r>
              <a:rPr lang="en-IN" sz="1800" dirty="0">
                <a:effectLst/>
                <a:latin typeface="Times New Roman" panose="02020603050405020304" pitchFamily="18" charset="0"/>
                <a:ea typeface="Times New Roman" panose="02020603050405020304" pitchFamily="18" charset="0"/>
              </a:rPr>
              <a:t>By using modern technology, irrigation has </a:t>
            </a:r>
            <a:r>
              <a:rPr lang="en-IN" sz="1800">
                <a:effectLst/>
                <a:latin typeface="Times New Roman" panose="02020603050405020304" pitchFamily="18" charset="0"/>
                <a:ea typeface="Times New Roman" panose="02020603050405020304" pitchFamily="18" charset="0"/>
              </a:rPr>
              <a:t>become easier </a:t>
            </a:r>
            <a:r>
              <a:rPr lang="en-IN" sz="1800" dirty="0">
                <a:effectLst/>
                <a:latin typeface="Times New Roman" panose="02020603050405020304" pitchFamily="18" charset="0"/>
                <a:ea typeface="Times New Roman" panose="02020603050405020304" pitchFamily="18" charset="0"/>
              </a:rPr>
              <a:t>through the use of soil moisture sensors and the measurement of their value through the microcontroller and automatic ordering of irrigation without the need to use workers to do so</a:t>
            </a:r>
            <a:r>
              <a:rPr lang="en-IN" sz="1800" dirty="0">
                <a:latin typeface="Times New Roman" panose="02020603050405020304" pitchFamily="18" charset="0"/>
                <a:ea typeface="Times New Roman" panose="02020603050405020304" pitchFamily="18" charset="0"/>
              </a:rPr>
              <a:t> a</a:t>
            </a:r>
            <a:r>
              <a:rPr lang="en-IN" sz="1800" dirty="0">
                <a:effectLst/>
                <a:latin typeface="Times New Roman" panose="02020603050405020304" pitchFamily="18" charset="0"/>
                <a:ea typeface="Times New Roman" panose="02020603050405020304" pitchFamily="18" charset="0"/>
              </a:rPr>
              <a:t>nd</a:t>
            </a:r>
            <a:r>
              <a:rPr lang="en-IN" sz="1800"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helping farmers especially reduced the work and risk which farmers used to take at the night time for irrigation and saving their time and effort has become one of the things to be considered . The use of automatic irrigation leads to improving the growth of the plant and reducing the wilting of leaves, by giving water to meet the requirements of growth.</a:t>
            </a:r>
          </a:p>
          <a:p>
            <a:pPr marL="457200" lvl="1" indent="0" algn="just">
              <a:buNone/>
            </a:pPr>
            <a:endParaRPr lang="en-IN" sz="2800" dirty="0"/>
          </a:p>
        </p:txBody>
      </p:sp>
      <p:sp>
        <p:nvSpPr>
          <p:cNvPr id="6" name="Slide Number Placeholder 5"/>
          <p:cNvSpPr>
            <a:spLocks noGrp="1"/>
          </p:cNvSpPr>
          <p:nvPr>
            <p:ph type="sldNum" sz="quarter" idx="12"/>
          </p:nvPr>
        </p:nvSpPr>
        <p:spPr/>
        <p:txBody>
          <a:bodyPr/>
          <a:lstStyle/>
          <a:p>
            <a:fld id="{1DEB9025-8623-43DC-835C-CC7482BE7300}" type="slidenum">
              <a:rPr lang="en-IN" smtClean="0"/>
              <a:t>14</a:t>
            </a:fld>
            <a:endParaRPr lang="en-IN" dirty="0"/>
          </a:p>
        </p:txBody>
      </p:sp>
    </p:spTree>
    <p:extLst>
      <p:ext uri="{BB962C8B-B14F-4D97-AF65-F5344CB8AC3E}">
        <p14:creationId xmlns:p14="http://schemas.microsoft.com/office/powerpoint/2010/main" val="283718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4" name="Date Placeholder 3"/>
          <p:cNvSpPr>
            <a:spLocks noGrp="1"/>
          </p:cNvSpPr>
          <p:nvPr>
            <p:ph type="dt" sz="half" idx="10"/>
          </p:nvPr>
        </p:nvSpPr>
        <p:spPr/>
        <p:txBody>
          <a:bodyPr/>
          <a:lstStyle/>
          <a:p>
            <a:fld id="{04ADB005-2E3D-41BC-9D73-934276C3D2AB}" type="datetime1">
              <a:rPr lang="en-IN" smtClean="0"/>
              <a:t>26-12-2022</a:t>
            </a:fld>
            <a:endParaRPr lang="en-IN" dirty="0"/>
          </a:p>
        </p:txBody>
      </p:sp>
      <p:sp>
        <p:nvSpPr>
          <p:cNvPr id="5" name="Footer Placeholder 4"/>
          <p:cNvSpPr>
            <a:spLocks noGrp="1"/>
          </p:cNvSpPr>
          <p:nvPr>
            <p:ph type="ftr" sz="quarter" idx="11"/>
          </p:nvPr>
        </p:nvSpPr>
        <p:spPr/>
        <p:txBody>
          <a:bodyPr/>
          <a:lstStyle/>
          <a:p>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15</a:t>
            </a:fld>
            <a:endParaRPr lang="en-IN" dirty="0"/>
          </a:p>
        </p:txBody>
      </p:sp>
    </p:spTree>
    <p:extLst>
      <p:ext uri="{BB962C8B-B14F-4D97-AF65-F5344CB8AC3E}">
        <p14:creationId xmlns:p14="http://schemas.microsoft.com/office/powerpoint/2010/main" val="83331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      Problem Statement	</a:t>
            </a:r>
          </a:p>
        </p:txBody>
      </p:sp>
      <p:sp>
        <p:nvSpPr>
          <p:cNvPr id="10" name="Content Placeholder 9"/>
          <p:cNvSpPr>
            <a:spLocks noGrp="1"/>
          </p:cNvSpPr>
          <p:nvPr>
            <p:ph idx="1"/>
          </p:nvPr>
        </p:nvSpPr>
        <p:spPr>
          <a:xfrm>
            <a:off x="838200" y="1607419"/>
            <a:ext cx="10515600" cy="4569544"/>
          </a:xfrm>
        </p:spPr>
        <p:txBody>
          <a:bodyPr>
            <a:normAutofit/>
          </a:bodyPr>
          <a:lstStyle/>
          <a:p>
            <a:pPr>
              <a:lnSpc>
                <a:spcPct val="150000"/>
              </a:lnSpc>
            </a:pPr>
            <a:r>
              <a:rPr lang="en-IN" sz="1800" dirty="0">
                <a:effectLst/>
                <a:latin typeface="Times New Roman" panose="02020603050405020304" pitchFamily="18" charset="0"/>
                <a:ea typeface="Times New Roman" panose="02020603050405020304" pitchFamily="18" charset="0"/>
              </a:rPr>
              <a:t>Everyone is aware of how crucial irrigation is to all forms of agriculture is used for plant growth. </a:t>
            </a:r>
          </a:p>
          <a:p>
            <a:pPr>
              <a:lnSpc>
                <a:spcPct val="150000"/>
              </a:lnSpc>
            </a:pPr>
            <a:r>
              <a:rPr lang="en-IN" sz="1800" dirty="0">
                <a:effectLst/>
                <a:latin typeface="Times New Roman" panose="02020603050405020304" pitchFamily="18" charset="0"/>
                <a:ea typeface="Times New Roman" panose="02020603050405020304" pitchFamily="18" charset="0"/>
              </a:rPr>
              <a:t>The issue is that irrigation requires sprinklers that are connected to extremely powerful batteries, which calls for three phase of power supply and majority of villages in India does not have three-phase electricity at the day time, it’s only available at night.</a:t>
            </a:r>
          </a:p>
          <a:p>
            <a:pPr>
              <a:lnSpc>
                <a:spcPct val="150000"/>
              </a:lnSpc>
            </a:pPr>
            <a:r>
              <a:rPr lang="en-IN" sz="1800" dirty="0">
                <a:effectLst/>
                <a:latin typeface="Times New Roman" panose="02020603050405020304" pitchFamily="18" charset="0"/>
                <a:ea typeface="Times New Roman" panose="02020603050405020304" pitchFamily="18" charset="0"/>
              </a:rPr>
              <a:t>As a result, the farmers must travel at night to start the motor and return later to turn it off. It could result in a number of troublesome circumstances, including animal or thief attacks</a:t>
            </a:r>
            <a:r>
              <a:rPr lang="en-IN" sz="1800" dirty="0">
                <a:latin typeface="Times New Roman" panose="02020603050405020304" pitchFamily="18" charset="0"/>
                <a:ea typeface="Times New Roman" panose="02020603050405020304" pitchFamily="18" charset="0"/>
              </a:rPr>
              <a:t> and many other problems</a:t>
            </a:r>
            <a:r>
              <a:rPr lang="en-IN" sz="1800" dirty="0">
                <a:effectLst/>
                <a:latin typeface="Times New Roman" panose="02020603050405020304" pitchFamily="18" charset="0"/>
                <a:ea typeface="Times New Roman" panose="02020603050405020304" pitchFamily="18" charset="0"/>
              </a:rPr>
              <a:t>.</a:t>
            </a:r>
          </a:p>
          <a:p>
            <a:pPr>
              <a:lnSpc>
                <a:spcPct val="150000"/>
              </a:lnSpc>
            </a:pPr>
            <a:r>
              <a:rPr lang="en-IN" sz="1800" dirty="0">
                <a:effectLst/>
                <a:latin typeface="Times New Roman" panose="02020603050405020304" pitchFamily="18" charset="0"/>
                <a:ea typeface="Times New Roman" panose="02020603050405020304" pitchFamily="18" charset="0"/>
              </a:rPr>
              <a:t>In addition, manual irrigation may result in crop damage due to inadequate or excessive water supply to the crops.</a:t>
            </a:r>
          </a:p>
          <a:p>
            <a:pPr marL="0" indent="0">
              <a:lnSpc>
                <a:spcPct val="150000"/>
              </a:lnSpc>
              <a:buNone/>
            </a:pPr>
            <a:endParaRPr lang="en-US" sz="2000" dirty="0">
              <a:solidFill>
                <a:srgbClr val="333333"/>
              </a:solidFill>
              <a:effectLst/>
              <a:ea typeface="Calibri" panose="020F0502020204030204" pitchFamily="34" charset="0"/>
              <a:cs typeface="Mangal" panose="02040503050203030202" pitchFamily="18" charset="0"/>
            </a:endParaRPr>
          </a:p>
        </p:txBody>
      </p:sp>
      <p:sp>
        <p:nvSpPr>
          <p:cNvPr id="8" name="Slide Number Placeholder 7"/>
          <p:cNvSpPr>
            <a:spLocks noGrp="1"/>
          </p:cNvSpPr>
          <p:nvPr>
            <p:ph type="sldNum" sz="quarter" idx="12"/>
          </p:nvPr>
        </p:nvSpPr>
        <p:spPr/>
        <p:txBody>
          <a:bodyPr/>
          <a:lstStyle/>
          <a:p>
            <a:fld id="{1DEB9025-8623-43DC-835C-CC7482BE7300}" type="slidenum">
              <a:rPr lang="en-IN" smtClean="0"/>
              <a:t>2</a:t>
            </a:fld>
            <a:endParaRPr lang="en-IN"/>
          </a:p>
        </p:txBody>
      </p:sp>
    </p:spTree>
    <p:extLst>
      <p:ext uri="{BB962C8B-B14F-4D97-AF65-F5344CB8AC3E}">
        <p14:creationId xmlns:p14="http://schemas.microsoft.com/office/powerpoint/2010/main" val="122374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Objectives </a:t>
            </a: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pic>
        <p:nvPicPr>
          <p:cNvPr id="7" name="Picture 2" descr="Free Water Droplet Outline, Download Free Water Droplet Outline png images,  Free ClipArts on Clipart Library">
            <a:extLst>
              <a:ext uri="{FF2B5EF4-FFF2-40B4-BE49-F238E27FC236}">
                <a16:creationId xmlns:a16="http://schemas.microsoft.com/office/drawing/2014/main" id="{92AAE079-C4CA-45D1-BE40-377B945462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505" y="2465275"/>
            <a:ext cx="1827213" cy="17554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607D55-56A1-4FEB-81BF-2397116A700E}"/>
              </a:ext>
            </a:extLst>
          </p:cNvPr>
          <p:cNvSpPr txBox="1"/>
          <p:nvPr/>
        </p:nvSpPr>
        <p:spPr>
          <a:xfrm>
            <a:off x="404618" y="4220676"/>
            <a:ext cx="2108428" cy="1200329"/>
          </a:xfrm>
          <a:prstGeom prst="rect">
            <a:avLst/>
          </a:prstGeom>
          <a:noFill/>
        </p:spPr>
        <p:txBody>
          <a:bodyPr wrap="square" rtlCol="0">
            <a:spAutoFit/>
          </a:bodyPr>
          <a:lstStyle/>
          <a:p>
            <a:r>
              <a:rPr lang="en-IN" sz="1800" u="none" strike="noStrike" dirty="0">
                <a:effectLst/>
                <a:latin typeface="Times New Roman" panose="02020603050405020304" pitchFamily="18" charset="0"/>
                <a:ea typeface="Times New Roman" panose="02020603050405020304" pitchFamily="18" charset="0"/>
              </a:rPr>
              <a:t>To supply water to the crops according to their needs.</a:t>
            </a:r>
          </a:p>
          <a:p>
            <a:endParaRPr lang="en-IN" dirty="0"/>
          </a:p>
        </p:txBody>
      </p:sp>
      <p:pic>
        <p:nvPicPr>
          <p:cNvPr id="1028" name="Picture 4" descr="Premium Vector | Businessman holding the minute hand to push turn back time">
            <a:extLst>
              <a:ext uri="{FF2B5EF4-FFF2-40B4-BE49-F238E27FC236}">
                <a16:creationId xmlns:a16="http://schemas.microsoft.com/office/drawing/2014/main" id="{FE9ED19E-D0CD-4CF3-868E-F0147EB1AB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444" y="2683199"/>
            <a:ext cx="2155949" cy="14379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D71232D-339A-4BDD-935A-6CBB4E8F39CE}"/>
              </a:ext>
            </a:extLst>
          </p:cNvPr>
          <p:cNvSpPr txBox="1"/>
          <p:nvPr/>
        </p:nvSpPr>
        <p:spPr>
          <a:xfrm>
            <a:off x="2798540" y="4220676"/>
            <a:ext cx="3183583" cy="923330"/>
          </a:xfrm>
          <a:prstGeom prst="rect">
            <a:avLst/>
          </a:prstGeom>
          <a:noFill/>
        </p:spPr>
        <p:txBody>
          <a:bodyPr wrap="square" rtlCol="0">
            <a:spAutoFit/>
          </a:bodyPr>
          <a:lstStyle/>
          <a:p>
            <a:pPr lvl="0" algn="just">
              <a:spcAft>
                <a:spcPts val="800"/>
              </a:spcAft>
            </a:pPr>
            <a:r>
              <a:rPr lang="en-IN" sz="1800" u="none" strike="noStrike" dirty="0">
                <a:effectLst/>
                <a:latin typeface="Times New Roman" panose="02020603050405020304" pitchFamily="18" charset="0"/>
                <a:ea typeface="Times New Roman" panose="02020603050405020304" pitchFamily="18" charset="0"/>
              </a:rPr>
              <a:t>To avoid all the time-consuming process by assigning the tasks automatically.</a:t>
            </a:r>
          </a:p>
        </p:txBody>
      </p:sp>
      <p:pic>
        <p:nvPicPr>
          <p:cNvPr id="1030" name="Picture 6" descr="Android Notification Channel As Deep As Possible | by Myrick Chow | ITNEXT">
            <a:extLst>
              <a:ext uri="{FF2B5EF4-FFF2-40B4-BE49-F238E27FC236}">
                <a16:creationId xmlns:a16="http://schemas.microsoft.com/office/drawing/2014/main" id="{693EA56D-30E6-4B20-9801-64F3F34A7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527" y="2710017"/>
            <a:ext cx="2441575" cy="13843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29 Reduce Effort Illustrations &amp; Clip Art - iStock">
            <a:extLst>
              <a:ext uri="{FF2B5EF4-FFF2-40B4-BE49-F238E27FC236}">
                <a16:creationId xmlns:a16="http://schemas.microsoft.com/office/drawing/2014/main" id="{AD9D0AB5-0776-4F65-82E6-4EFD4FD61C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060" y="255746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AC7B22E-6CF8-4842-8D1A-D1AFA71F813E}"/>
              </a:ext>
            </a:extLst>
          </p:cNvPr>
          <p:cNvSpPr txBox="1"/>
          <p:nvPr/>
        </p:nvSpPr>
        <p:spPr>
          <a:xfrm>
            <a:off x="6347532" y="4220676"/>
            <a:ext cx="2743200" cy="369332"/>
          </a:xfrm>
          <a:prstGeom prst="rect">
            <a:avLst/>
          </a:prstGeom>
          <a:noFill/>
        </p:spPr>
        <p:txBody>
          <a:bodyPr wrap="square" rtlCol="0">
            <a:spAutoFit/>
          </a:bodyPr>
          <a:lstStyle/>
          <a:p>
            <a:pPr lvl="0" algn="just">
              <a:spcAft>
                <a:spcPts val="800"/>
              </a:spcAft>
            </a:pPr>
            <a:r>
              <a:rPr lang="en-IN" sz="1800" u="none" strike="noStrike" dirty="0">
                <a:effectLst/>
                <a:latin typeface="Times New Roman" panose="02020603050405020304" pitchFamily="18" charset="0"/>
                <a:ea typeface="Times New Roman" panose="02020603050405020304" pitchFamily="18" charset="0"/>
              </a:rPr>
              <a:t>To keep the track of tasks.</a:t>
            </a:r>
          </a:p>
        </p:txBody>
      </p:sp>
      <p:sp>
        <p:nvSpPr>
          <p:cNvPr id="11" name="TextBox 10">
            <a:extLst>
              <a:ext uri="{FF2B5EF4-FFF2-40B4-BE49-F238E27FC236}">
                <a16:creationId xmlns:a16="http://schemas.microsoft.com/office/drawing/2014/main" id="{670562CE-F99F-4E72-8059-3460E810770A}"/>
              </a:ext>
            </a:extLst>
          </p:cNvPr>
          <p:cNvSpPr txBox="1"/>
          <p:nvPr/>
        </p:nvSpPr>
        <p:spPr>
          <a:xfrm>
            <a:off x="9899388" y="4180571"/>
            <a:ext cx="1911861" cy="646331"/>
          </a:xfrm>
          <a:prstGeom prst="rect">
            <a:avLst/>
          </a:prstGeom>
          <a:noFill/>
        </p:spPr>
        <p:txBody>
          <a:bodyPr wrap="square" rtlCol="0">
            <a:spAutoFit/>
          </a:bodyPr>
          <a:lstStyle/>
          <a:p>
            <a:pPr lvl="0" algn="just">
              <a:spcAft>
                <a:spcPts val="800"/>
              </a:spcAft>
            </a:pPr>
            <a:r>
              <a:rPr lang="en-IN" sz="1800" u="none" strike="noStrike" dirty="0">
                <a:effectLst/>
                <a:latin typeface="Times New Roman" panose="02020603050405020304" pitchFamily="18" charset="0"/>
                <a:ea typeface="Times New Roman" panose="02020603050405020304" pitchFamily="18" charset="0"/>
              </a:rPr>
              <a:t>To reduce extra effort.</a:t>
            </a:r>
          </a:p>
        </p:txBody>
      </p:sp>
    </p:spTree>
    <p:extLst>
      <p:ext uri="{BB962C8B-B14F-4D97-AF65-F5344CB8AC3E}">
        <p14:creationId xmlns:p14="http://schemas.microsoft.com/office/powerpoint/2010/main" val="197609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2050" name="Picture 2" descr="Agritech Moving at Breakneck Pace - Agricultural Innovations to Keep a Tab  on in 2022">
            <a:extLst>
              <a:ext uri="{FF2B5EF4-FFF2-40B4-BE49-F238E27FC236}">
                <a16:creationId xmlns:a16="http://schemas.microsoft.com/office/drawing/2014/main" id="{A8147224-0ACE-4374-93BA-51F8AA5B8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670" y="1484630"/>
            <a:ext cx="3656330" cy="36563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uman Resource Flat Icons Admin Account Stock Vector (Royalty Free)  1589848867 | Shutterstock">
            <a:extLst>
              <a:ext uri="{FF2B5EF4-FFF2-40B4-BE49-F238E27FC236}">
                <a16:creationId xmlns:a16="http://schemas.microsoft.com/office/drawing/2014/main" id="{76EFF13C-714C-44CD-9B82-3013E2F08A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95"/>
          <a:stretch/>
        </p:blipFill>
        <p:spPr bwMode="auto">
          <a:xfrm>
            <a:off x="7739380" y="2118360"/>
            <a:ext cx="2743200" cy="2621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BE365D-FC29-4A38-98F7-CAE6B96A0C29}"/>
              </a:ext>
            </a:extLst>
          </p:cNvPr>
          <p:cNvSpPr txBox="1"/>
          <p:nvPr/>
        </p:nvSpPr>
        <p:spPr>
          <a:xfrm>
            <a:off x="2691552" y="5373370"/>
            <a:ext cx="941283" cy="369332"/>
          </a:xfrm>
          <a:prstGeom prst="rect">
            <a:avLst/>
          </a:prstGeom>
          <a:noFill/>
        </p:spPr>
        <p:txBody>
          <a:bodyPr wrap="none" rtlCol="0">
            <a:spAutoFit/>
          </a:bodyPr>
          <a:lstStyle/>
          <a:p>
            <a:r>
              <a:rPr lang="en-US" dirty="0"/>
              <a:t>Farmers</a:t>
            </a:r>
            <a:endParaRPr lang="en-IN" dirty="0"/>
          </a:p>
        </p:txBody>
      </p:sp>
      <p:sp>
        <p:nvSpPr>
          <p:cNvPr id="7" name="TextBox 6">
            <a:extLst>
              <a:ext uri="{FF2B5EF4-FFF2-40B4-BE49-F238E27FC236}">
                <a16:creationId xmlns:a16="http://schemas.microsoft.com/office/drawing/2014/main" id="{4DD2319B-2FEF-4459-94AD-643DD38C5124}"/>
              </a:ext>
            </a:extLst>
          </p:cNvPr>
          <p:cNvSpPr txBox="1"/>
          <p:nvPr/>
        </p:nvSpPr>
        <p:spPr>
          <a:xfrm>
            <a:off x="8698046" y="5363329"/>
            <a:ext cx="825867" cy="369332"/>
          </a:xfrm>
          <a:prstGeom prst="rect">
            <a:avLst/>
          </a:prstGeom>
          <a:noFill/>
        </p:spPr>
        <p:txBody>
          <a:bodyPr wrap="none" rtlCol="0">
            <a:spAutoFit/>
          </a:bodyPr>
          <a:lstStyle/>
          <a:p>
            <a:r>
              <a:rPr lang="en-US" dirty="0"/>
              <a:t>Admin</a:t>
            </a:r>
            <a:endParaRPr lang="en-IN" dirty="0"/>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561"/>
            <a:ext cx="12192000" cy="885371"/>
          </a:xfrm>
        </p:spPr>
        <p:txBody>
          <a:bodyPr>
            <a:normAutofit/>
          </a:bodyPr>
          <a:lstStyle/>
          <a:p>
            <a:r>
              <a:rPr lang="en-IN" dirty="0"/>
              <a:t>Literature Survey</a:t>
            </a:r>
          </a:p>
        </p:txBody>
      </p:sp>
      <p:sp>
        <p:nvSpPr>
          <p:cNvPr id="4" name="Date Placeholder 3"/>
          <p:cNvSpPr>
            <a:spLocks noGrp="1"/>
          </p:cNvSpPr>
          <p:nvPr>
            <p:ph type="dt" sz="half" idx="10"/>
          </p:nvPr>
        </p:nvSpPr>
        <p:spPr/>
        <p:txBody>
          <a:bodyPr/>
          <a:lstStyle/>
          <a:p>
            <a:fld id="{04ADB005-2E3D-41BC-9D73-934276C3D2AB}" type="datetime1">
              <a:rPr lang="en-IN" smtClean="0"/>
              <a:t>26-12-2022</a:t>
            </a:fld>
            <a:endParaRPr lang="en-IN"/>
          </a:p>
        </p:txBody>
      </p:sp>
      <p:sp>
        <p:nvSpPr>
          <p:cNvPr id="5" name="Footer Placeholder 4"/>
          <p:cNvSpPr>
            <a:spLocks noGrp="1"/>
          </p:cNvSpPr>
          <p:nvPr>
            <p:ph type="ftr" sz="quarter" idx="11"/>
          </p:nvPr>
        </p:nvSpPr>
        <p:spPr/>
        <p:txBody>
          <a:bodyPr/>
          <a:lstStyle/>
          <a:p>
            <a:pPr algn="l"/>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16" name="Table 16">
            <a:extLst>
              <a:ext uri="{FF2B5EF4-FFF2-40B4-BE49-F238E27FC236}">
                <a16:creationId xmlns:a16="http://schemas.microsoft.com/office/drawing/2014/main" id="{22AA0779-D900-4519-9267-392F16DF8A38}"/>
              </a:ext>
            </a:extLst>
          </p:cNvPr>
          <p:cNvGraphicFramePr>
            <a:graphicFrameLocks noGrp="1"/>
          </p:cNvGraphicFramePr>
          <p:nvPr>
            <p:ph idx="1"/>
            <p:extLst>
              <p:ext uri="{D42A27DB-BD31-4B8C-83A1-F6EECF244321}">
                <p14:modId xmlns:p14="http://schemas.microsoft.com/office/powerpoint/2010/main" val="3985288058"/>
              </p:ext>
            </p:extLst>
          </p:nvPr>
        </p:nvGraphicFramePr>
        <p:xfrm>
          <a:off x="1" y="1044905"/>
          <a:ext cx="12192000" cy="6234966"/>
        </p:xfrm>
        <a:graphic>
          <a:graphicData uri="http://schemas.openxmlformats.org/drawingml/2006/table">
            <a:tbl>
              <a:tblPr firstRow="1" bandRow="1">
                <a:tableStyleId>{5C22544A-7EE6-4342-B048-85BDC9FD1C3A}</a:tableStyleId>
              </a:tblPr>
              <a:tblGrid>
                <a:gridCol w="760855">
                  <a:extLst>
                    <a:ext uri="{9D8B030D-6E8A-4147-A177-3AD203B41FA5}">
                      <a16:colId xmlns:a16="http://schemas.microsoft.com/office/drawing/2014/main" val="3668257170"/>
                    </a:ext>
                  </a:extLst>
                </a:gridCol>
                <a:gridCol w="5283200">
                  <a:extLst>
                    <a:ext uri="{9D8B030D-6E8A-4147-A177-3AD203B41FA5}">
                      <a16:colId xmlns:a16="http://schemas.microsoft.com/office/drawing/2014/main" val="2089970554"/>
                    </a:ext>
                  </a:extLst>
                </a:gridCol>
                <a:gridCol w="6147945">
                  <a:extLst>
                    <a:ext uri="{9D8B030D-6E8A-4147-A177-3AD203B41FA5}">
                      <a16:colId xmlns:a16="http://schemas.microsoft.com/office/drawing/2014/main" val="3934804997"/>
                    </a:ext>
                  </a:extLst>
                </a:gridCol>
              </a:tblGrid>
              <a:tr h="345731">
                <a:tc>
                  <a:txBody>
                    <a:bodyPr/>
                    <a:lstStyle/>
                    <a:p>
                      <a:r>
                        <a:rPr lang="en-US" sz="1600" dirty="0">
                          <a:solidFill>
                            <a:schemeClr val="tx1"/>
                          </a:solidFill>
                        </a:rPr>
                        <a:t>Sr. No</a:t>
                      </a:r>
                      <a:endParaRPr lang="en-IN" sz="1600" dirty="0">
                        <a:solidFill>
                          <a:schemeClr val="tx1"/>
                        </a:solidFill>
                      </a:endParaRPr>
                    </a:p>
                  </a:txBody>
                  <a:tcPr/>
                </a:tc>
                <a:tc>
                  <a:txBody>
                    <a:bodyPr/>
                    <a:lstStyle/>
                    <a:p>
                      <a:r>
                        <a:rPr lang="en-US" sz="1600" dirty="0">
                          <a:solidFill>
                            <a:schemeClr val="tx1"/>
                          </a:solidFill>
                        </a:rPr>
                        <a:t>Details of Paper</a:t>
                      </a:r>
                      <a:endParaRPr lang="en-IN" sz="1600" dirty="0">
                        <a:solidFill>
                          <a:schemeClr val="tx1"/>
                        </a:solidFill>
                      </a:endParaRPr>
                    </a:p>
                  </a:txBody>
                  <a:tcPr/>
                </a:tc>
                <a:tc>
                  <a:txBody>
                    <a:bodyPr/>
                    <a:lstStyle/>
                    <a:p>
                      <a:r>
                        <a:rPr lang="en-US" sz="1600" dirty="0">
                          <a:solidFill>
                            <a:schemeClr val="tx1"/>
                          </a:solidFill>
                        </a:rPr>
                        <a:t>Work Reported</a:t>
                      </a:r>
                      <a:endParaRPr lang="en-IN" sz="1600" dirty="0">
                        <a:solidFill>
                          <a:schemeClr val="tx1"/>
                        </a:solidFill>
                      </a:endParaRPr>
                    </a:p>
                  </a:txBody>
                  <a:tcPr/>
                </a:tc>
                <a:extLst>
                  <a:ext uri="{0D108BD9-81ED-4DB2-BD59-A6C34878D82A}">
                    <a16:rowId xmlns:a16="http://schemas.microsoft.com/office/drawing/2014/main" val="1619458628"/>
                  </a:ext>
                </a:extLst>
              </a:tr>
              <a:tr h="1885806">
                <a:tc>
                  <a:txBody>
                    <a:bodyPr/>
                    <a:lstStyle/>
                    <a:p>
                      <a:r>
                        <a:rPr lang="en-US" sz="1600" dirty="0"/>
                        <a:t>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H. M. Yasin, S. R. M. </a:t>
                      </a:r>
                      <a:r>
                        <a:rPr lang="en-IN" sz="1400" kern="1200" dirty="0" err="1">
                          <a:solidFill>
                            <a:schemeClr val="dk1"/>
                          </a:solidFill>
                          <a:effectLst/>
                          <a:latin typeface="+mn-lt"/>
                          <a:ea typeface="+mn-ea"/>
                          <a:cs typeface="+mn-cs"/>
                        </a:rPr>
                        <a:t>Zeebaree</a:t>
                      </a:r>
                      <a:r>
                        <a:rPr lang="en-IN" sz="1400" kern="1200" dirty="0">
                          <a:solidFill>
                            <a:schemeClr val="dk1"/>
                          </a:solidFill>
                          <a:effectLst/>
                          <a:latin typeface="+mn-lt"/>
                          <a:ea typeface="+mn-ea"/>
                          <a:cs typeface="+mn-cs"/>
                        </a:rPr>
                        <a:t> and I. M. I. </a:t>
                      </a:r>
                      <a:r>
                        <a:rPr lang="en-IN" sz="1400" kern="1200" dirty="0" err="1">
                          <a:solidFill>
                            <a:schemeClr val="dk1"/>
                          </a:solidFill>
                          <a:effectLst/>
                          <a:latin typeface="+mn-lt"/>
                          <a:ea typeface="+mn-ea"/>
                          <a:cs typeface="+mn-cs"/>
                        </a:rPr>
                        <a:t>Zebari</a:t>
                      </a:r>
                      <a:r>
                        <a:rPr lang="en-IN" sz="1400" kern="1200" dirty="0">
                          <a:solidFill>
                            <a:schemeClr val="dk1"/>
                          </a:solidFill>
                          <a:effectLst/>
                          <a:latin typeface="+mn-lt"/>
                          <a:ea typeface="+mn-ea"/>
                          <a:cs typeface="+mn-cs"/>
                        </a:rPr>
                        <a:t>, "Arduino Based Automatic Irrigation System: Monitoring and SMS Controlling," 2019 4th Scientific International Conference Najaf (SICN), 2019, pp. 109-114, </a:t>
                      </a:r>
                      <a:r>
                        <a:rPr lang="en-IN" sz="1400" kern="1200" dirty="0" err="1">
                          <a:solidFill>
                            <a:schemeClr val="dk1"/>
                          </a:solidFill>
                          <a:effectLst/>
                          <a:latin typeface="+mn-lt"/>
                          <a:ea typeface="+mn-ea"/>
                          <a:cs typeface="+mn-cs"/>
                        </a:rPr>
                        <a:t>doi</a:t>
                      </a:r>
                      <a:r>
                        <a:rPr lang="en-IN" sz="1400" kern="1200" dirty="0">
                          <a:solidFill>
                            <a:schemeClr val="dk1"/>
                          </a:solidFill>
                          <a:effectLst/>
                          <a:latin typeface="+mn-lt"/>
                          <a:ea typeface="+mn-ea"/>
                          <a:cs typeface="+mn-cs"/>
                        </a:rPr>
                        <a:t>: 10.1109/SICN47020.2019.9019370.</a:t>
                      </a:r>
                    </a:p>
                    <a:p>
                      <a:endParaRPr lang="en-IN" sz="1600" b="0" dirty="0"/>
                    </a:p>
                  </a:txBody>
                  <a:tcPr/>
                </a:tc>
                <a:tc>
                  <a:txBody>
                    <a:bodyPr/>
                    <a:lstStyle/>
                    <a:p>
                      <a:r>
                        <a:rPr lang="en-US" sz="1400" dirty="0"/>
                        <a:t>The paper purposes</a:t>
                      </a:r>
                      <a:r>
                        <a:rPr lang="en-IN" sz="1800" kern="1200" dirty="0">
                          <a:solidFill>
                            <a:schemeClr val="dk1"/>
                          </a:solidFill>
                          <a:effectLst/>
                          <a:latin typeface="+mn-lt"/>
                          <a:ea typeface="+mn-ea"/>
                          <a:cs typeface="+mn-cs"/>
                        </a:rPr>
                        <a:t>, </a:t>
                      </a:r>
                      <a:r>
                        <a:rPr lang="en-IN" sz="1400" kern="1200" dirty="0">
                          <a:solidFill>
                            <a:schemeClr val="dk1"/>
                          </a:solidFill>
                          <a:effectLst/>
                          <a:latin typeface="+mn-lt"/>
                          <a:ea typeface="+mn-ea"/>
                          <a:cs typeface="+mn-cs"/>
                        </a:rPr>
                        <a:t>a  new system is  designed to  monitor and operate the irrigation system. The system  uses the  Arduino mega  2560 enhanced with Global System for  Mobile  communication  (GSM)  technology  so  that Arduino platform allows to receive/send SMS to/from the mobile of  farms/homeowner  according to  soil  needed for  water  or the instructions  sent  by  the  user.  The  system  is  equipped  with moisture sensors that are inserted in the soil to irrigate the plants automatically if the ground is dry or controlled by mobile using SMS messaging. </a:t>
                      </a:r>
                      <a:endParaRPr lang="en-US" sz="1400" b="0" i="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512647238"/>
                  </a:ext>
                </a:extLst>
              </a:tr>
              <a:tr h="1243877">
                <a:tc>
                  <a:txBody>
                    <a:bodyPr/>
                    <a:lstStyle/>
                    <a:p>
                      <a:r>
                        <a:rPr lang="en-US" sz="1600" dirty="0"/>
                        <a:t>2.</a:t>
                      </a:r>
                      <a:endParaRPr lang="en-IN" sz="1600" dirty="0"/>
                    </a:p>
                  </a:txBody>
                  <a:tcPr/>
                </a:tc>
                <a:tc>
                  <a:txBody>
                    <a:bodyPr/>
                    <a:lstStyle/>
                    <a:p>
                      <a:r>
                        <a:rPr lang="en-IN" sz="1400" kern="1200" dirty="0">
                          <a:solidFill>
                            <a:schemeClr val="dk1"/>
                          </a:solidFill>
                          <a:effectLst/>
                          <a:latin typeface="+mn-lt"/>
                          <a:ea typeface="+mn-ea"/>
                          <a:cs typeface="+mn-cs"/>
                        </a:rPr>
                        <a:t>P. B. </a:t>
                      </a:r>
                      <a:r>
                        <a:rPr lang="en-IN" sz="1400" kern="1200" dirty="0" err="1">
                          <a:solidFill>
                            <a:schemeClr val="dk1"/>
                          </a:solidFill>
                          <a:effectLst/>
                          <a:latin typeface="+mn-lt"/>
                          <a:ea typeface="+mn-ea"/>
                          <a:cs typeface="+mn-cs"/>
                        </a:rPr>
                        <a:t>Wakhare</a:t>
                      </a:r>
                      <a:r>
                        <a:rPr lang="en-IN" sz="1400" kern="1200" dirty="0">
                          <a:solidFill>
                            <a:schemeClr val="dk1"/>
                          </a:solidFill>
                          <a:effectLst/>
                          <a:latin typeface="+mn-lt"/>
                          <a:ea typeface="+mn-ea"/>
                          <a:cs typeface="+mn-cs"/>
                        </a:rPr>
                        <a:t>, S. </a:t>
                      </a:r>
                      <a:r>
                        <a:rPr lang="en-IN" sz="1400" kern="1200" dirty="0" err="1">
                          <a:solidFill>
                            <a:schemeClr val="dk1"/>
                          </a:solidFill>
                          <a:effectLst/>
                          <a:latin typeface="+mn-lt"/>
                          <a:ea typeface="+mn-ea"/>
                          <a:cs typeface="+mn-cs"/>
                        </a:rPr>
                        <a:t>Neduncheliyan</a:t>
                      </a:r>
                      <a:r>
                        <a:rPr lang="en-IN" sz="1400" kern="1200" dirty="0">
                          <a:solidFill>
                            <a:schemeClr val="dk1"/>
                          </a:solidFill>
                          <a:effectLst/>
                          <a:latin typeface="+mn-lt"/>
                          <a:ea typeface="+mn-ea"/>
                          <a:cs typeface="+mn-cs"/>
                        </a:rPr>
                        <a:t> and G. S. </a:t>
                      </a:r>
                      <a:r>
                        <a:rPr lang="en-IN" sz="1400" kern="1200" dirty="0" err="1">
                          <a:solidFill>
                            <a:schemeClr val="dk1"/>
                          </a:solidFill>
                          <a:effectLst/>
                          <a:latin typeface="+mn-lt"/>
                          <a:ea typeface="+mn-ea"/>
                          <a:cs typeface="+mn-cs"/>
                        </a:rPr>
                        <a:t>Sonawane</a:t>
                      </a:r>
                      <a:r>
                        <a:rPr lang="en-IN" sz="1400" kern="1200" dirty="0">
                          <a:solidFill>
                            <a:schemeClr val="dk1"/>
                          </a:solidFill>
                          <a:effectLst/>
                          <a:latin typeface="+mn-lt"/>
                          <a:ea typeface="+mn-ea"/>
                          <a:cs typeface="+mn-cs"/>
                        </a:rPr>
                        <a:t>, "Automatic Irrigation System Based on Internet of Things for Crop Yield Prediction," 2020 International Conference on Emerging Smart Computing and Informatics (ESCI), 2020, pp. 129-132, </a:t>
                      </a:r>
                      <a:r>
                        <a:rPr lang="en-IN" sz="1400" kern="1200" dirty="0" err="1">
                          <a:solidFill>
                            <a:schemeClr val="dk1"/>
                          </a:solidFill>
                          <a:effectLst/>
                          <a:latin typeface="+mn-lt"/>
                          <a:ea typeface="+mn-ea"/>
                          <a:cs typeface="+mn-cs"/>
                        </a:rPr>
                        <a:t>doi</a:t>
                      </a:r>
                      <a:r>
                        <a:rPr lang="en-IN" sz="1400" kern="1200" dirty="0">
                          <a:solidFill>
                            <a:schemeClr val="dk1"/>
                          </a:solidFill>
                          <a:effectLst/>
                          <a:latin typeface="+mn-lt"/>
                          <a:ea typeface="+mn-ea"/>
                          <a:cs typeface="+mn-cs"/>
                        </a:rPr>
                        <a:t>: 10.1109/ESCI48226.2020.9167626</a:t>
                      </a:r>
                      <a:r>
                        <a:rPr lang="en-IN" sz="1400" b="1" kern="1200" dirty="0">
                          <a:solidFill>
                            <a:schemeClr val="dk1"/>
                          </a:solidFill>
                          <a:effectLst/>
                          <a:latin typeface="+mn-lt"/>
                          <a:ea typeface="+mn-ea"/>
                          <a:cs typeface="+mn-cs"/>
                        </a:rPr>
                        <a:t>.</a:t>
                      </a:r>
                      <a:endParaRPr lang="en-IN" sz="14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paper purposes </a:t>
                      </a:r>
                      <a:r>
                        <a:rPr lang="en-IN" sz="1400" kern="1200" dirty="0">
                          <a:solidFill>
                            <a:schemeClr val="dk1"/>
                          </a:solidFill>
                          <a:effectLst/>
                          <a:latin typeface="+mn-lt"/>
                          <a:ea typeface="+mn-ea"/>
                          <a:cs typeface="+mn-cs"/>
                        </a:rPr>
                        <a:t>design and implementation of smart automation system for farms alongside constantly analysing and reporting real time data from the field. In this paper explain about the prototype design of microcontroller based intelligent irrigation system controller which will allow irrigation to take place from remote places where manual inspection is not needed. According to pH value of soil, a list of best suited crop is selected from all crops. Values of monitoring parameters are adjusted according to optimal condition required for particular crop.</a:t>
                      </a:r>
                    </a:p>
                    <a:p>
                      <a:endParaRPr lang="en-IN" sz="1400" dirty="0"/>
                    </a:p>
                  </a:txBody>
                  <a:tcPr/>
                </a:tc>
                <a:extLst>
                  <a:ext uri="{0D108BD9-81ED-4DB2-BD59-A6C34878D82A}">
                    <a16:rowId xmlns:a16="http://schemas.microsoft.com/office/drawing/2014/main" val="1242009575"/>
                  </a:ext>
                </a:extLst>
              </a:tr>
              <a:tr h="2201155">
                <a:tc>
                  <a:txBody>
                    <a:bodyPr/>
                    <a:lstStyle/>
                    <a:p>
                      <a:r>
                        <a:rPr lang="en-IN" sz="1600" dirty="0"/>
                        <a:t>3.</a:t>
                      </a:r>
                    </a:p>
                  </a:txBody>
                  <a:tcPr/>
                </a:tc>
                <a:tc>
                  <a:txBody>
                    <a:bodyPr/>
                    <a:lstStyle/>
                    <a:p>
                      <a:r>
                        <a:rPr lang="en-IN" sz="1400" kern="1200" dirty="0">
                          <a:solidFill>
                            <a:schemeClr val="dk1"/>
                          </a:solidFill>
                          <a:effectLst/>
                          <a:latin typeface="+mn-lt"/>
                          <a:ea typeface="+mn-ea"/>
                          <a:cs typeface="+mn-cs"/>
                        </a:rPr>
                        <a:t>Lita, D. A. </a:t>
                      </a:r>
                      <a:r>
                        <a:rPr lang="en-IN" sz="1400" kern="1200" dirty="0" err="1">
                          <a:solidFill>
                            <a:schemeClr val="dk1"/>
                          </a:solidFill>
                          <a:effectLst/>
                          <a:latin typeface="+mn-lt"/>
                          <a:ea typeface="+mn-ea"/>
                          <a:cs typeface="+mn-cs"/>
                        </a:rPr>
                        <a:t>Visan</a:t>
                      </a:r>
                      <a:r>
                        <a:rPr lang="en-IN" sz="1400" kern="1200" dirty="0">
                          <a:solidFill>
                            <a:schemeClr val="dk1"/>
                          </a:solidFill>
                          <a:effectLst/>
                          <a:latin typeface="+mn-lt"/>
                          <a:ea typeface="+mn-ea"/>
                          <a:cs typeface="+mn-cs"/>
                        </a:rPr>
                        <a:t>, A. </a:t>
                      </a:r>
                      <a:r>
                        <a:rPr lang="en-IN" sz="1400" kern="1200" dirty="0" err="1">
                          <a:solidFill>
                            <a:schemeClr val="dk1"/>
                          </a:solidFill>
                          <a:effectLst/>
                          <a:latin typeface="+mn-lt"/>
                          <a:ea typeface="+mn-ea"/>
                          <a:cs typeface="+mn-cs"/>
                        </a:rPr>
                        <a:t>Gheorghita</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Mazare</a:t>
                      </a:r>
                      <a:r>
                        <a:rPr lang="en-IN" sz="1400" kern="1200" dirty="0">
                          <a:solidFill>
                            <a:schemeClr val="dk1"/>
                          </a:solidFill>
                          <a:effectLst/>
                          <a:latin typeface="+mn-lt"/>
                          <a:ea typeface="+mn-ea"/>
                          <a:cs typeface="+mn-cs"/>
                        </a:rPr>
                        <a:t>, L. M. Ionescu and A. I. Lita, "Automation Module for Precision Irrigation Systems," 2020 IEEE 26th International Symposium for Design and Technology in Electronic Packaging (SIITME), 2020, pp. 136-139, </a:t>
                      </a:r>
                      <a:r>
                        <a:rPr lang="en-IN" sz="1400" kern="1200" dirty="0" err="1">
                          <a:solidFill>
                            <a:schemeClr val="dk1"/>
                          </a:solidFill>
                          <a:effectLst/>
                          <a:latin typeface="+mn-lt"/>
                          <a:ea typeface="+mn-ea"/>
                          <a:cs typeface="+mn-cs"/>
                        </a:rPr>
                        <a:t>doi</a:t>
                      </a:r>
                      <a:r>
                        <a:rPr lang="en-IN" sz="1400" kern="1200" dirty="0">
                          <a:solidFill>
                            <a:schemeClr val="dk1"/>
                          </a:solidFill>
                          <a:effectLst/>
                          <a:latin typeface="+mn-lt"/>
                          <a:ea typeface="+mn-ea"/>
                          <a:cs typeface="+mn-cs"/>
                        </a:rPr>
                        <a:t>: 10.1109/SIITME50350.2020.9292300.</a:t>
                      </a:r>
                    </a:p>
                    <a:p>
                      <a:r>
                        <a:rPr lang="en-IN" sz="1800" kern="1200" dirty="0">
                          <a:solidFill>
                            <a:schemeClr val="dk1"/>
                          </a:solidFill>
                          <a:effectLst/>
                          <a:latin typeface="+mn-lt"/>
                          <a:ea typeface="+mn-ea"/>
                          <a:cs typeface="+mn-cs"/>
                        </a:rPr>
                        <a:t> </a:t>
                      </a:r>
                    </a:p>
                  </a:txBody>
                  <a:tcPr/>
                </a:tc>
                <a:tc>
                  <a:txBody>
                    <a:bodyPr/>
                    <a:lstStyle/>
                    <a:p>
                      <a:r>
                        <a:rPr lang="en-US" sz="1400" b="0" i="0" kern="1200" dirty="0">
                          <a:solidFill>
                            <a:schemeClr val="dk1"/>
                          </a:solidFill>
                          <a:effectLst/>
                          <a:latin typeface="+mn-lt"/>
                          <a:ea typeface="+mn-ea"/>
                          <a:cs typeface="+mn-cs"/>
                        </a:rPr>
                        <a:t>The paper purposes the </a:t>
                      </a:r>
                      <a:r>
                        <a:rPr lang="en-IN" sz="1400" kern="1200" dirty="0">
                          <a:solidFill>
                            <a:schemeClr val="dk1"/>
                          </a:solidFill>
                          <a:effectLst/>
                          <a:latin typeface="+mn-lt"/>
                          <a:ea typeface="+mn-ea"/>
                          <a:cs typeface="+mn-cs"/>
                        </a:rPr>
                        <a:t>improved design for an automation module which is dedicated for applications in irrigation systems used in precision agriculture. The architecture of the automation module relies on Arduino Uno development board containing the microcontroller ATmega328P which performs the majority of the control tasks required in the operation of the proposed system</a:t>
                      </a:r>
                      <a:r>
                        <a:rPr lang="en-IN" sz="1800" kern="1200" dirty="0">
                          <a:solidFill>
                            <a:schemeClr val="dk1"/>
                          </a:solidFill>
                          <a:effectLst/>
                          <a:latin typeface="+mn-lt"/>
                          <a:ea typeface="+mn-ea"/>
                          <a:cs typeface="+mn-cs"/>
                        </a:rPr>
                        <a:t>. </a:t>
                      </a:r>
                      <a:endParaRPr lang="en-IN" sz="1600" dirty="0"/>
                    </a:p>
                  </a:txBody>
                  <a:tcPr/>
                </a:tc>
                <a:extLst>
                  <a:ext uri="{0D108BD9-81ED-4DB2-BD59-A6C34878D82A}">
                    <a16:rowId xmlns:a16="http://schemas.microsoft.com/office/drawing/2014/main" val="462529034"/>
                  </a:ext>
                </a:extLst>
              </a:tr>
            </a:tbl>
          </a:graphicData>
        </a:graphic>
      </p:graphicFrame>
    </p:spTree>
    <p:extLst>
      <p:ext uri="{BB962C8B-B14F-4D97-AF65-F5344CB8AC3E}">
        <p14:creationId xmlns:p14="http://schemas.microsoft.com/office/powerpoint/2010/main" val="194040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Literature Survey</a:t>
            </a:r>
          </a:p>
        </p:txBody>
      </p:sp>
      <p:sp>
        <p:nvSpPr>
          <p:cNvPr id="4" name="Date Placeholder 3"/>
          <p:cNvSpPr>
            <a:spLocks noGrp="1"/>
          </p:cNvSpPr>
          <p:nvPr>
            <p:ph type="dt" sz="half" idx="10"/>
          </p:nvPr>
        </p:nvSpPr>
        <p:spPr/>
        <p:txBody>
          <a:bodyPr/>
          <a:lstStyle/>
          <a:p>
            <a:fld id="{04ADB005-2E3D-41BC-9D73-934276C3D2AB}" type="datetime1">
              <a:rPr lang="en-IN" smtClean="0"/>
              <a:t>26-12-2022</a:t>
            </a:fld>
            <a:endParaRPr lang="en-IN"/>
          </a:p>
        </p:txBody>
      </p:sp>
      <p:sp>
        <p:nvSpPr>
          <p:cNvPr id="5" name="Footer Placeholder 4"/>
          <p:cNvSpPr>
            <a:spLocks noGrp="1"/>
          </p:cNvSpPr>
          <p:nvPr>
            <p:ph type="ftr" sz="quarter" idx="11"/>
          </p:nvPr>
        </p:nvSpPr>
        <p:spPr/>
        <p:txBody>
          <a:bodyPr/>
          <a:lstStyle/>
          <a:p>
            <a:pPr algn="l"/>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graphicFrame>
        <p:nvGraphicFramePr>
          <p:cNvPr id="12" name="Table 12">
            <a:extLst>
              <a:ext uri="{FF2B5EF4-FFF2-40B4-BE49-F238E27FC236}">
                <a16:creationId xmlns:a16="http://schemas.microsoft.com/office/drawing/2014/main" id="{E2E6A2F0-D84C-448E-BF34-811785B6BA72}"/>
              </a:ext>
            </a:extLst>
          </p:cNvPr>
          <p:cNvGraphicFramePr>
            <a:graphicFrameLocks noGrp="1"/>
          </p:cNvGraphicFramePr>
          <p:nvPr>
            <p:ph idx="1"/>
            <p:extLst>
              <p:ext uri="{D42A27DB-BD31-4B8C-83A1-F6EECF244321}">
                <p14:modId xmlns:p14="http://schemas.microsoft.com/office/powerpoint/2010/main" val="3407562279"/>
              </p:ext>
            </p:extLst>
          </p:nvPr>
        </p:nvGraphicFramePr>
        <p:xfrm>
          <a:off x="0" y="986985"/>
          <a:ext cx="12207886" cy="5871014"/>
        </p:xfrm>
        <a:graphic>
          <a:graphicData uri="http://schemas.openxmlformats.org/drawingml/2006/table">
            <a:tbl>
              <a:tblPr firstRow="1" bandRow="1">
                <a:tableStyleId>{5C22544A-7EE6-4342-B048-85BDC9FD1C3A}</a:tableStyleId>
              </a:tblPr>
              <a:tblGrid>
                <a:gridCol w="767461">
                  <a:extLst>
                    <a:ext uri="{9D8B030D-6E8A-4147-A177-3AD203B41FA5}">
                      <a16:colId xmlns:a16="http://schemas.microsoft.com/office/drawing/2014/main" val="3181017676"/>
                    </a:ext>
                  </a:extLst>
                </a:gridCol>
                <a:gridCol w="5649225">
                  <a:extLst>
                    <a:ext uri="{9D8B030D-6E8A-4147-A177-3AD203B41FA5}">
                      <a16:colId xmlns:a16="http://schemas.microsoft.com/office/drawing/2014/main" val="1467760677"/>
                    </a:ext>
                  </a:extLst>
                </a:gridCol>
                <a:gridCol w="5791200">
                  <a:extLst>
                    <a:ext uri="{9D8B030D-6E8A-4147-A177-3AD203B41FA5}">
                      <a16:colId xmlns:a16="http://schemas.microsoft.com/office/drawing/2014/main" val="1709710542"/>
                    </a:ext>
                  </a:extLst>
                </a:gridCol>
              </a:tblGrid>
              <a:tr h="705432">
                <a:tc>
                  <a:txBody>
                    <a:bodyPr/>
                    <a:lstStyle/>
                    <a:p>
                      <a:r>
                        <a:rPr lang="en-US" sz="1600" dirty="0">
                          <a:solidFill>
                            <a:schemeClr val="tx1"/>
                          </a:solidFill>
                        </a:rPr>
                        <a:t>Sr. No</a:t>
                      </a:r>
                      <a:endParaRPr lang="en-IN" sz="1600" dirty="0">
                        <a:solidFill>
                          <a:schemeClr val="tx1"/>
                        </a:solidFill>
                      </a:endParaRPr>
                    </a:p>
                  </a:txBody>
                  <a:tcPr/>
                </a:tc>
                <a:tc>
                  <a:txBody>
                    <a:bodyPr/>
                    <a:lstStyle/>
                    <a:p>
                      <a:r>
                        <a:rPr lang="en-US" sz="1600" dirty="0">
                          <a:solidFill>
                            <a:schemeClr val="tx1"/>
                          </a:solidFill>
                        </a:rPr>
                        <a:t>Details of Paper</a:t>
                      </a:r>
                      <a:endParaRPr lang="en-IN" sz="1600" dirty="0">
                        <a:solidFill>
                          <a:schemeClr val="tx1"/>
                        </a:solidFill>
                      </a:endParaRPr>
                    </a:p>
                  </a:txBody>
                  <a:tcPr/>
                </a:tc>
                <a:tc>
                  <a:txBody>
                    <a:bodyPr/>
                    <a:lstStyle/>
                    <a:p>
                      <a:r>
                        <a:rPr lang="en-US" sz="1600" dirty="0">
                          <a:solidFill>
                            <a:schemeClr val="tx1"/>
                          </a:solidFill>
                        </a:rPr>
                        <a:t>Work Reported</a:t>
                      </a:r>
                      <a:endParaRPr lang="en-IN" sz="1600" dirty="0">
                        <a:solidFill>
                          <a:schemeClr val="tx1"/>
                        </a:solidFill>
                      </a:endParaRPr>
                    </a:p>
                  </a:txBody>
                  <a:tcPr/>
                </a:tc>
                <a:extLst>
                  <a:ext uri="{0D108BD9-81ED-4DB2-BD59-A6C34878D82A}">
                    <a16:rowId xmlns:a16="http://schemas.microsoft.com/office/drawing/2014/main" val="3280696624"/>
                  </a:ext>
                </a:extLst>
              </a:tr>
              <a:tr h="2582791">
                <a:tc>
                  <a:txBody>
                    <a:bodyPr/>
                    <a:lstStyle/>
                    <a:p>
                      <a:r>
                        <a:rPr lang="en-US" sz="1600" dirty="0"/>
                        <a:t>4.</a:t>
                      </a:r>
                      <a:endParaRPr lang="en-IN" sz="1600" dirty="0"/>
                    </a:p>
                  </a:txBody>
                  <a:tcPr/>
                </a:tc>
                <a:tc>
                  <a:txBody>
                    <a:bodyPr/>
                    <a:lstStyle/>
                    <a:p>
                      <a:r>
                        <a:rPr lang="en-IN" sz="1400" kern="1200" dirty="0">
                          <a:solidFill>
                            <a:schemeClr val="dk1"/>
                          </a:solidFill>
                          <a:effectLst/>
                          <a:latin typeface="+mn-lt"/>
                          <a:ea typeface="+mn-ea"/>
                          <a:cs typeface="+mn-cs"/>
                        </a:rPr>
                        <a:t>S. </a:t>
                      </a:r>
                      <a:r>
                        <a:rPr lang="en-IN" sz="1400" kern="1200" dirty="0" err="1">
                          <a:solidFill>
                            <a:schemeClr val="dk1"/>
                          </a:solidFill>
                          <a:effectLst/>
                          <a:latin typeface="+mn-lt"/>
                          <a:ea typeface="+mn-ea"/>
                          <a:cs typeface="+mn-cs"/>
                        </a:rPr>
                        <a:t>Peraka</a:t>
                      </a:r>
                      <a:r>
                        <a:rPr lang="en-IN" sz="1400" kern="1200" dirty="0">
                          <a:solidFill>
                            <a:schemeClr val="dk1"/>
                          </a:solidFill>
                          <a:effectLst/>
                          <a:latin typeface="+mn-lt"/>
                          <a:ea typeface="+mn-ea"/>
                          <a:cs typeface="+mn-cs"/>
                        </a:rPr>
                        <a:t>, R. Sudheer, B. N. Rao, A. R. Teja and E. N. Kumar, "Smart Irrigation based on Crops using IoT," 2020 IEEE 15th International Conference on Industrial and Information Systems (ICIIS), 2020, pp. 611-616, </a:t>
                      </a:r>
                      <a:r>
                        <a:rPr lang="en-IN" sz="1400" kern="1200" dirty="0" err="1">
                          <a:solidFill>
                            <a:schemeClr val="dk1"/>
                          </a:solidFill>
                          <a:effectLst/>
                          <a:latin typeface="+mn-lt"/>
                          <a:ea typeface="+mn-ea"/>
                          <a:cs typeface="+mn-cs"/>
                        </a:rPr>
                        <a:t>doi</a:t>
                      </a:r>
                      <a:r>
                        <a:rPr lang="en-IN" sz="1400" kern="1200" dirty="0">
                          <a:solidFill>
                            <a:schemeClr val="dk1"/>
                          </a:solidFill>
                          <a:effectLst/>
                          <a:latin typeface="+mn-lt"/>
                          <a:ea typeface="+mn-ea"/>
                          <a:cs typeface="+mn-cs"/>
                        </a:rPr>
                        <a:t>: 10.1109/ICIIS51140.2020.9342736.</a:t>
                      </a:r>
                    </a:p>
                    <a:p>
                      <a:r>
                        <a:rPr lang="en-IN" sz="1800" kern="1200" dirty="0">
                          <a:solidFill>
                            <a:schemeClr val="dk1"/>
                          </a:solidFill>
                          <a:effectLst/>
                          <a:latin typeface="+mn-lt"/>
                          <a:ea typeface="+mn-ea"/>
                          <a:cs typeface="+mn-cs"/>
                        </a:rPr>
                        <a:t> </a:t>
                      </a:r>
                    </a:p>
                  </a:txBody>
                  <a:tcPr/>
                </a:tc>
                <a:tc>
                  <a:txBody>
                    <a:bodyPr/>
                    <a:lstStyle/>
                    <a:p>
                      <a:r>
                        <a:rPr lang="en-US" sz="1400" dirty="0"/>
                        <a:t>The</a:t>
                      </a:r>
                      <a:r>
                        <a:rPr lang="en-US" sz="1600" dirty="0"/>
                        <a:t> </a:t>
                      </a:r>
                      <a:r>
                        <a:rPr lang="en-US" sz="1400" dirty="0"/>
                        <a:t>paper</a:t>
                      </a:r>
                      <a:r>
                        <a:rPr lang="en-US" sz="1600" dirty="0"/>
                        <a:t> </a:t>
                      </a:r>
                      <a:r>
                        <a:rPr lang="en-US" sz="1400" dirty="0"/>
                        <a:t>purposes </a:t>
                      </a:r>
                      <a:r>
                        <a:rPr lang="en-IN" sz="1400" kern="1200" dirty="0">
                          <a:solidFill>
                            <a:schemeClr val="dk1"/>
                          </a:solidFill>
                          <a:effectLst/>
                          <a:latin typeface="+mn-lt"/>
                          <a:ea typeface="+mn-ea"/>
                          <a:cs typeface="+mn-cs"/>
                        </a:rPr>
                        <a:t>a new irrigation system, which works based on the latest IoT technology to reduce the wastage of water and it reduces manual </a:t>
                      </a:r>
                      <a:r>
                        <a:rPr lang="en-IN" sz="1400" kern="1200" dirty="0" err="1">
                          <a:solidFill>
                            <a:schemeClr val="dk1"/>
                          </a:solidFill>
                          <a:effectLst/>
                          <a:latin typeface="+mn-lt"/>
                          <a:ea typeface="+mn-ea"/>
                          <a:cs typeface="+mn-cs"/>
                        </a:rPr>
                        <a:t>labor</a:t>
                      </a:r>
                      <a:r>
                        <a:rPr lang="en-IN" sz="1400" kern="1200" dirty="0">
                          <a:solidFill>
                            <a:schemeClr val="dk1"/>
                          </a:solidFill>
                          <a:effectLst/>
                          <a:latin typeface="+mn-lt"/>
                          <a:ea typeface="+mn-ea"/>
                          <a:cs typeface="+mn-cs"/>
                        </a:rPr>
                        <a:t> to irrigate the crops. The main objective of the proposed irrigation system is to supply the required amount of water to the crop based on the type and stage of the crop. The proposed irrigation system pumps the water to the crop based on the type, area, and date of the plantation of the crop, and these parameters are registered by the farmer through the IoT-based Android App.</a:t>
                      </a:r>
                      <a:endParaRPr lang="en-IN" sz="1400" dirty="0"/>
                    </a:p>
                  </a:txBody>
                  <a:tcPr/>
                </a:tc>
                <a:extLst>
                  <a:ext uri="{0D108BD9-81ED-4DB2-BD59-A6C34878D82A}">
                    <a16:rowId xmlns:a16="http://schemas.microsoft.com/office/drawing/2014/main" val="1148192690"/>
                  </a:ext>
                </a:extLst>
              </a:tr>
              <a:tr h="2582791">
                <a:tc>
                  <a:txBody>
                    <a:bodyPr/>
                    <a:lstStyle/>
                    <a:p>
                      <a:r>
                        <a:rPr lang="en-US" sz="1600" dirty="0"/>
                        <a:t>5.</a:t>
                      </a:r>
                      <a:endParaRPr lang="en-IN" sz="1600" dirty="0"/>
                    </a:p>
                  </a:txBody>
                  <a:tcPr/>
                </a:tc>
                <a:tc>
                  <a:txBody>
                    <a:bodyPr/>
                    <a:lstStyle/>
                    <a:p>
                      <a:r>
                        <a:rPr lang="en-IN" sz="1400" kern="1200" dirty="0" err="1">
                          <a:solidFill>
                            <a:schemeClr val="dk1"/>
                          </a:solidFill>
                          <a:effectLst/>
                          <a:latin typeface="+mn-lt"/>
                          <a:ea typeface="+mn-ea"/>
                          <a:cs typeface="+mn-cs"/>
                        </a:rPr>
                        <a:t>Dr.</a:t>
                      </a:r>
                      <a:r>
                        <a:rPr lang="en-IN" sz="1400" kern="1200" dirty="0">
                          <a:solidFill>
                            <a:schemeClr val="dk1"/>
                          </a:solidFill>
                          <a:effectLst/>
                          <a:latin typeface="+mn-lt"/>
                          <a:ea typeface="+mn-ea"/>
                          <a:cs typeface="+mn-cs"/>
                        </a:rPr>
                        <a:t> S. Velmurugan, V. Balaji, T. Manoj Bharathi, K. Saravanan, 2020, An IOT based Smart Irrigation System using Soil Moisture and Weather Prediction, INTERNATIONAL JOURNAL OF ENGINEERING RESEARCH &amp; TECHNOLOGY (IJERT) ECLECTIC – 2020</a:t>
                      </a:r>
                      <a:r>
                        <a:rPr lang="en-US" sz="1400" dirty="0"/>
                        <a:t>.</a:t>
                      </a:r>
                      <a:endParaRPr lang="en-IN" sz="1400" dirty="0"/>
                    </a:p>
                    <a:p>
                      <a:endParaRPr lang="en-IN" sz="1600" dirty="0"/>
                    </a:p>
                  </a:txBody>
                  <a:tcPr/>
                </a:tc>
                <a:tc>
                  <a:txBody>
                    <a:bodyPr/>
                    <a:lstStyle/>
                    <a:p>
                      <a:r>
                        <a:rPr lang="en-US" sz="1400" dirty="0"/>
                        <a:t>This paper is </a:t>
                      </a:r>
                      <a:r>
                        <a:rPr lang="en-IN" sz="1400" kern="1200" dirty="0">
                          <a:solidFill>
                            <a:schemeClr val="dk1"/>
                          </a:solidFill>
                          <a:effectLst/>
                          <a:latin typeface="+mn-lt"/>
                          <a:ea typeface="+mn-ea"/>
                          <a:cs typeface="+mn-cs"/>
                        </a:rPr>
                        <a:t>based on the application specific sensors' data acquisition and intelligent processing, are bridging the gaps between the cyber and physical worlds. IoT based smart irrigation systems can help in achieving optimum water-resource utilization in the precision farming landscape. This paper presents an open-source technology based smart system to predict the irrigation requirements of a field using the sensing of ground parameters like soil moisture, soil temperature, and environmental conditions along with the weather forecast data from the Internet.</a:t>
                      </a:r>
                      <a:endParaRPr lang="en-IN" sz="1400" dirty="0"/>
                    </a:p>
                  </a:txBody>
                  <a:tcPr/>
                </a:tc>
                <a:extLst>
                  <a:ext uri="{0D108BD9-81ED-4DB2-BD59-A6C34878D82A}">
                    <a16:rowId xmlns:a16="http://schemas.microsoft.com/office/drawing/2014/main" val="4133665191"/>
                  </a:ext>
                </a:extLst>
              </a:tr>
            </a:tbl>
          </a:graphicData>
        </a:graphic>
      </p:graphicFrame>
    </p:spTree>
    <p:extLst>
      <p:ext uri="{BB962C8B-B14F-4D97-AF65-F5344CB8AC3E}">
        <p14:creationId xmlns:p14="http://schemas.microsoft.com/office/powerpoint/2010/main" val="374684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a:t>
            </a:r>
          </a:p>
        </p:txBody>
      </p:sp>
      <p:pic>
        <p:nvPicPr>
          <p:cNvPr id="3" name="image11.png">
            <a:extLst>
              <a:ext uri="{FF2B5EF4-FFF2-40B4-BE49-F238E27FC236}">
                <a16:creationId xmlns:a16="http://schemas.microsoft.com/office/drawing/2014/main" id="{4B77F3E7-3A05-9D84-7002-4D19B3E8B5AA}"/>
              </a:ext>
            </a:extLst>
          </p:cNvPr>
          <p:cNvPicPr/>
          <p:nvPr/>
        </p:nvPicPr>
        <p:blipFill>
          <a:blip r:embed="rId2"/>
          <a:srcRect/>
          <a:stretch>
            <a:fillRect/>
          </a:stretch>
        </p:blipFill>
        <p:spPr>
          <a:xfrm>
            <a:off x="293961" y="1468171"/>
            <a:ext cx="2715260" cy="1795145"/>
          </a:xfrm>
          <a:prstGeom prst="rect">
            <a:avLst/>
          </a:prstGeom>
          <a:ln/>
        </p:spPr>
      </p:pic>
      <p:pic>
        <p:nvPicPr>
          <p:cNvPr id="4" name="image16.png">
            <a:extLst>
              <a:ext uri="{FF2B5EF4-FFF2-40B4-BE49-F238E27FC236}">
                <a16:creationId xmlns:a16="http://schemas.microsoft.com/office/drawing/2014/main" id="{3149AADC-FA1E-201E-6D5E-95146AA55A3A}"/>
              </a:ext>
            </a:extLst>
          </p:cNvPr>
          <p:cNvPicPr/>
          <p:nvPr/>
        </p:nvPicPr>
        <p:blipFill>
          <a:blip r:embed="rId3"/>
          <a:srcRect/>
          <a:stretch>
            <a:fillRect/>
          </a:stretch>
        </p:blipFill>
        <p:spPr>
          <a:xfrm>
            <a:off x="630945" y="4201407"/>
            <a:ext cx="2280920" cy="2167890"/>
          </a:xfrm>
          <a:prstGeom prst="rect">
            <a:avLst/>
          </a:prstGeom>
          <a:ln/>
        </p:spPr>
      </p:pic>
      <p:pic>
        <p:nvPicPr>
          <p:cNvPr id="5" name="image19.png">
            <a:extLst>
              <a:ext uri="{FF2B5EF4-FFF2-40B4-BE49-F238E27FC236}">
                <a16:creationId xmlns:a16="http://schemas.microsoft.com/office/drawing/2014/main" id="{BB1B78FC-D9A2-2A3F-5062-76240B3A633A}"/>
              </a:ext>
            </a:extLst>
          </p:cNvPr>
          <p:cNvPicPr/>
          <p:nvPr/>
        </p:nvPicPr>
        <p:blipFill>
          <a:blip r:embed="rId4"/>
          <a:srcRect/>
          <a:stretch>
            <a:fillRect/>
          </a:stretch>
        </p:blipFill>
        <p:spPr>
          <a:xfrm>
            <a:off x="8885154" y="1220385"/>
            <a:ext cx="2715259" cy="1936144"/>
          </a:xfrm>
          <a:prstGeom prst="rect">
            <a:avLst/>
          </a:prstGeom>
          <a:ln/>
        </p:spPr>
      </p:pic>
      <p:pic>
        <p:nvPicPr>
          <p:cNvPr id="6" name="image17.png">
            <a:extLst>
              <a:ext uri="{FF2B5EF4-FFF2-40B4-BE49-F238E27FC236}">
                <a16:creationId xmlns:a16="http://schemas.microsoft.com/office/drawing/2014/main" id="{878553DD-30CD-C5B0-8D99-501F6CEC5301}"/>
              </a:ext>
            </a:extLst>
          </p:cNvPr>
          <p:cNvPicPr/>
          <p:nvPr/>
        </p:nvPicPr>
        <p:blipFill>
          <a:blip r:embed="rId5"/>
          <a:srcRect/>
          <a:stretch>
            <a:fillRect/>
          </a:stretch>
        </p:blipFill>
        <p:spPr>
          <a:xfrm>
            <a:off x="8591108" y="3988756"/>
            <a:ext cx="3250136" cy="2626581"/>
          </a:xfrm>
          <a:prstGeom prst="rect">
            <a:avLst/>
          </a:prstGeom>
          <a:ln/>
        </p:spPr>
      </p:pic>
      <p:pic>
        <p:nvPicPr>
          <p:cNvPr id="7" name="image5.png">
            <a:extLst>
              <a:ext uri="{FF2B5EF4-FFF2-40B4-BE49-F238E27FC236}">
                <a16:creationId xmlns:a16="http://schemas.microsoft.com/office/drawing/2014/main" id="{E17A1D52-784E-73D8-7D8A-19DC05C85566}"/>
              </a:ext>
            </a:extLst>
          </p:cNvPr>
          <p:cNvPicPr/>
          <p:nvPr/>
        </p:nvPicPr>
        <p:blipFill>
          <a:blip r:embed="rId6"/>
          <a:srcRect b="8735"/>
          <a:stretch>
            <a:fillRect/>
          </a:stretch>
        </p:blipFill>
        <p:spPr>
          <a:xfrm>
            <a:off x="4214300" y="2493566"/>
            <a:ext cx="3908974" cy="3131057"/>
          </a:xfrm>
          <a:prstGeom prst="rect">
            <a:avLst/>
          </a:prstGeom>
          <a:ln/>
        </p:spPr>
      </p:pic>
    </p:spTree>
    <p:extLst>
      <p:ext uri="{BB962C8B-B14F-4D97-AF65-F5344CB8AC3E}">
        <p14:creationId xmlns:p14="http://schemas.microsoft.com/office/powerpoint/2010/main" val="316906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Technology Used</a:t>
            </a:r>
          </a:p>
        </p:txBody>
      </p:sp>
      <p:sp>
        <p:nvSpPr>
          <p:cNvPr id="6" name="Slide Number Placeholder 5"/>
          <p:cNvSpPr>
            <a:spLocks noGrp="1"/>
          </p:cNvSpPr>
          <p:nvPr>
            <p:ph type="sldNum" sz="quarter" idx="12"/>
          </p:nvPr>
        </p:nvSpPr>
        <p:spPr/>
        <p:txBody>
          <a:bodyPr/>
          <a:lstStyle/>
          <a:p>
            <a:fld id="{1DEB9025-8623-43DC-835C-CC7482BE7300}" type="slidenum">
              <a:rPr lang="en-IN" smtClean="0"/>
              <a:t>8</a:t>
            </a:fld>
            <a:endParaRPr lang="en-IN" dirty="0"/>
          </a:p>
        </p:txBody>
      </p:sp>
      <p:pic>
        <p:nvPicPr>
          <p:cNvPr id="3" name="image9.png">
            <a:extLst>
              <a:ext uri="{FF2B5EF4-FFF2-40B4-BE49-F238E27FC236}">
                <a16:creationId xmlns:a16="http://schemas.microsoft.com/office/drawing/2014/main" id="{9BD8C859-241C-947F-E9B8-835E5C74D9C4}"/>
              </a:ext>
            </a:extLst>
          </p:cNvPr>
          <p:cNvPicPr/>
          <p:nvPr/>
        </p:nvPicPr>
        <p:blipFill>
          <a:blip r:embed="rId2"/>
          <a:srcRect/>
          <a:stretch>
            <a:fillRect/>
          </a:stretch>
        </p:blipFill>
        <p:spPr>
          <a:xfrm>
            <a:off x="2108518" y="2241483"/>
            <a:ext cx="3987481" cy="3042898"/>
          </a:xfrm>
          <a:prstGeom prst="rect">
            <a:avLst/>
          </a:prstGeom>
          <a:ln/>
        </p:spPr>
      </p:pic>
      <p:pic>
        <p:nvPicPr>
          <p:cNvPr id="4" name="image7.png">
            <a:extLst>
              <a:ext uri="{FF2B5EF4-FFF2-40B4-BE49-F238E27FC236}">
                <a16:creationId xmlns:a16="http://schemas.microsoft.com/office/drawing/2014/main" id="{4536DE82-DCE9-4625-B766-1334A8ECE298}"/>
              </a:ext>
            </a:extLst>
          </p:cNvPr>
          <p:cNvPicPr/>
          <p:nvPr/>
        </p:nvPicPr>
        <p:blipFill>
          <a:blip r:embed="rId3"/>
          <a:srcRect/>
          <a:stretch>
            <a:fillRect/>
          </a:stretch>
        </p:blipFill>
        <p:spPr>
          <a:xfrm>
            <a:off x="7697972" y="2339163"/>
            <a:ext cx="3494537" cy="2477727"/>
          </a:xfrm>
          <a:prstGeom prst="rect">
            <a:avLst/>
          </a:prstGeom>
          <a:ln/>
        </p:spPr>
      </p:pic>
    </p:spTree>
    <p:extLst>
      <p:ext uri="{BB962C8B-B14F-4D97-AF65-F5344CB8AC3E}">
        <p14:creationId xmlns:p14="http://schemas.microsoft.com/office/powerpoint/2010/main" val="38625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Solution</a:t>
            </a:r>
          </a:p>
        </p:txBody>
      </p:sp>
      <p:pic>
        <p:nvPicPr>
          <p:cNvPr id="3" name="image4.png">
            <a:extLst>
              <a:ext uri="{FF2B5EF4-FFF2-40B4-BE49-F238E27FC236}">
                <a16:creationId xmlns:a16="http://schemas.microsoft.com/office/drawing/2014/main" id="{62822BBB-FEEB-7AE7-77C8-E57F718BF7D1}"/>
              </a:ext>
            </a:extLst>
          </p:cNvPr>
          <p:cNvPicPr/>
          <p:nvPr/>
        </p:nvPicPr>
        <p:blipFill>
          <a:blip r:embed="rId2"/>
          <a:srcRect t="24253" b="12301"/>
          <a:stretch>
            <a:fillRect/>
          </a:stretch>
        </p:blipFill>
        <p:spPr>
          <a:xfrm>
            <a:off x="1044050" y="1329070"/>
            <a:ext cx="10311521" cy="4880345"/>
          </a:xfrm>
          <a:prstGeom prst="rect">
            <a:avLst/>
          </a:prstGeom>
          <a:ln/>
        </p:spPr>
      </p:pic>
    </p:spTree>
    <p:extLst>
      <p:ext uri="{BB962C8B-B14F-4D97-AF65-F5344CB8AC3E}">
        <p14:creationId xmlns:p14="http://schemas.microsoft.com/office/powerpoint/2010/main" val="67337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3274</TotalTime>
  <Words>1105</Words>
  <Application>Microsoft Office PowerPoint</Application>
  <PresentationFormat>Widescreen</PresentationFormat>
  <Paragraphs>74</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AUTOMATIC IRRIGATION SYSTEM</vt:lpstr>
      <vt:lpstr>      Problem Statement </vt:lpstr>
      <vt:lpstr> Objectives </vt:lpstr>
      <vt:lpstr>Stakeholders</vt:lpstr>
      <vt:lpstr>Literature Survey</vt:lpstr>
      <vt:lpstr>Literature Survey</vt:lpstr>
      <vt:lpstr>Tools</vt:lpstr>
      <vt:lpstr>Technology Used</vt:lpstr>
      <vt:lpstr>Proposed Solution</vt:lpstr>
      <vt:lpstr>Proposed Solution</vt:lpstr>
      <vt:lpstr>Expected Outcome</vt:lpstr>
      <vt:lpstr>Screenshots</vt:lpstr>
      <vt:lpstr>Project Timelines</vt:lpstr>
      <vt:lpstr> Conclusion</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Nikhil Dhage</cp:lastModifiedBy>
  <cp:revision>180</cp:revision>
  <dcterms:created xsi:type="dcterms:W3CDTF">2021-09-09T09:10:05Z</dcterms:created>
  <dcterms:modified xsi:type="dcterms:W3CDTF">2022-12-26T07:05:51Z</dcterms:modified>
</cp:coreProperties>
</file>