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activeX/activeX2.xml" ContentType="application/vnd.ms-office.activeX+xml"/>
  <Override PartName="/ppt/activeX/activeX2.bin" ContentType="application/vnd.ms-office.activeX"/>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activeX/activeX3.xml" ContentType="application/vnd.ms-office.activeX+xml"/>
  <Override PartName="/ppt/activeX/activeX3.bin" ContentType="application/vnd.ms-office.activeX"/>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8" r:id="rId2"/>
    <p:sldId id="260" r:id="rId3"/>
    <p:sldId id="261" r:id="rId4"/>
    <p:sldId id="262"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393" r:id="rId21"/>
    <p:sldId id="394" r:id="rId22"/>
    <p:sldId id="395" r:id="rId23"/>
    <p:sldId id="396" r:id="rId24"/>
    <p:sldId id="397" r:id="rId25"/>
    <p:sldId id="400" r:id="rId26"/>
    <p:sldId id="401" r:id="rId27"/>
    <p:sldId id="398" r:id="rId28"/>
    <p:sldId id="399" r:id="rId29"/>
    <p:sldId id="402" r:id="rId30"/>
    <p:sldId id="403" r:id="rId31"/>
    <p:sldId id="404" r:id="rId32"/>
    <p:sldId id="405" r:id="rId33"/>
    <p:sldId id="384" r:id="rId34"/>
    <p:sldId id="385" r:id="rId35"/>
    <p:sldId id="283" r:id="rId36"/>
    <p:sldId id="284" r:id="rId37"/>
    <p:sldId id="294" r:id="rId38"/>
    <p:sldId id="285" r:id="rId39"/>
    <p:sldId id="286" r:id="rId40"/>
    <p:sldId id="287" r:id="rId41"/>
    <p:sldId id="288" r:id="rId42"/>
    <p:sldId id="289" r:id="rId43"/>
    <p:sldId id="290" r:id="rId44"/>
    <p:sldId id="282" r:id="rId45"/>
    <p:sldId id="386" r:id="rId46"/>
    <p:sldId id="387" r:id="rId47"/>
    <p:sldId id="388" r:id="rId48"/>
    <p:sldId id="389" r:id="rId49"/>
    <p:sldId id="390" r:id="rId50"/>
    <p:sldId id="391" r:id="rId51"/>
    <p:sldId id="392" r:id="rId52"/>
    <p:sldId id="302" r:id="rId53"/>
    <p:sldId id="300" r:id="rId54"/>
    <p:sldId id="301" r:id="rId55"/>
    <p:sldId id="411" r:id="rId56"/>
    <p:sldId id="412" r:id="rId57"/>
    <p:sldId id="303" r:id="rId58"/>
    <p:sldId id="304" r:id="rId59"/>
    <p:sldId id="305" r:id="rId60"/>
    <p:sldId id="293" r:id="rId61"/>
    <p:sldId id="295" r:id="rId62"/>
    <p:sldId id="296" r:id="rId63"/>
    <p:sldId id="297" r:id="rId64"/>
    <p:sldId id="306" r:id="rId65"/>
    <p:sldId id="298" r:id="rId66"/>
    <p:sldId id="307" r:id="rId67"/>
    <p:sldId id="308" r:id="rId68"/>
    <p:sldId id="309" r:id="rId69"/>
    <p:sldId id="310" r:id="rId70"/>
    <p:sldId id="312" r:id="rId71"/>
    <p:sldId id="313" r:id="rId72"/>
    <p:sldId id="314" r:id="rId73"/>
    <p:sldId id="315" r:id="rId74"/>
    <p:sldId id="316" r:id="rId75"/>
    <p:sldId id="319" r:id="rId76"/>
    <p:sldId id="317"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371" r:id="rId126"/>
    <p:sldId id="372" r:id="rId127"/>
    <p:sldId id="375" r:id="rId128"/>
    <p:sldId id="376" r:id="rId129"/>
    <p:sldId id="377" r:id="rId130"/>
    <p:sldId id="378" r:id="rId131"/>
    <p:sldId id="379" r:id="rId132"/>
    <p:sldId id="380" r:id="rId133"/>
    <p:sldId id="381" r:id="rId134"/>
    <p:sldId id="382" r:id="rId135"/>
    <p:sldId id="383" r:id="rId136"/>
    <p:sldId id="406" r:id="rId137"/>
    <p:sldId id="407" r:id="rId138"/>
    <p:sldId id="408" r:id="rId139"/>
    <p:sldId id="410" r:id="rId140"/>
    <p:sldId id="409" r:id="rId141"/>
  </p:sldIdLst>
  <p:sldSz cx="9144000" cy="6858000" type="screen4x3"/>
  <p:notesSz cx="6858000" cy="9144000"/>
  <p:defaultTextStyle>
    <a:defPPr>
      <a:defRPr lang="en-S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01A4D"/>
    <a:srgbClr val="00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5000" autoAdjust="0"/>
  </p:normalViewPr>
  <p:slideViewPr>
    <p:cSldViewPr>
      <p:cViewPr varScale="1">
        <p:scale>
          <a:sx n="57" d="100"/>
          <a:sy n="57" d="100"/>
        </p:scale>
        <p:origin x="389"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9063681-8A3C-4522-BDB7-47CB4DBDC476}" type="datetimeFigureOut">
              <a:rPr lang="en-SG"/>
              <a:pPr>
                <a:defRPr/>
              </a:pPr>
              <a:t>8/10/2015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SG"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SG"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9AF1BFE-150A-4914-B00B-0053CF9682F7}" type="slidenum">
              <a:rPr lang="en-SG"/>
              <a:pPr>
                <a:defRPr/>
              </a:pPr>
              <a:t>‹#›</a:t>
            </a:fld>
            <a:endParaRPr lang="en-SG"/>
          </a:p>
        </p:txBody>
      </p:sp>
    </p:spTree>
    <p:extLst>
      <p:ext uri="{BB962C8B-B14F-4D97-AF65-F5344CB8AC3E}">
        <p14:creationId xmlns:p14="http://schemas.microsoft.com/office/powerpoint/2010/main" val="2686543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This slide is to show students how similar C# is to Java. The differences are pointed out.</a:t>
            </a:r>
            <a:endParaRPr lang="en-SG"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2C32672-4637-4ED3-9972-FDF561309034}" type="slidenum">
              <a:rPr lang="en-SG" altLang="en-US" smtClean="0"/>
              <a:pPr eaLnBrk="1" hangingPunct="1"/>
              <a:t>3</a:t>
            </a:fld>
            <a:endParaRPr lang="en-SG" altLang="en-US" smtClean="0"/>
          </a:p>
        </p:txBody>
      </p:sp>
    </p:spTree>
    <p:extLst>
      <p:ext uri="{BB962C8B-B14F-4D97-AF65-F5344CB8AC3E}">
        <p14:creationId xmlns:p14="http://schemas.microsoft.com/office/powerpoint/2010/main" val="534856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19</a:t>
            </a:fld>
            <a:endParaRPr lang="en-SG" altLang="en-US" smtClean="0"/>
          </a:p>
        </p:txBody>
      </p:sp>
    </p:spTree>
    <p:extLst>
      <p:ext uri="{BB962C8B-B14F-4D97-AF65-F5344CB8AC3E}">
        <p14:creationId xmlns:p14="http://schemas.microsoft.com/office/powerpoint/2010/main" val="26616531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7D296FC-7CDC-44CF-9BA8-C78D2AFCC230}" type="slidenum">
              <a:rPr lang="en-US" smtClean="0"/>
              <a:pPr eaLnBrk="1" hangingPunct="1"/>
              <a:t>124</a:t>
            </a:fld>
            <a:endParaRPr 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1810206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C702073-1B57-4D25-B6DD-9DE59EEC65D3}" type="slidenum">
              <a:rPr lang="en-US" smtClean="0"/>
              <a:pPr eaLnBrk="1" hangingPunct="1"/>
              <a:t>125</a:t>
            </a:fld>
            <a:endParaRPr 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649363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D819518-F0A5-4848-AB09-BF8FD0010EB7}" type="slidenum">
              <a:rPr lang="en-US" smtClean="0"/>
              <a:pPr eaLnBrk="1" hangingPunct="1"/>
              <a:t>126</a:t>
            </a:fld>
            <a:endParaRPr lang="en-US"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1114175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C48C7FA2-AFC9-4020-857A-CD8575194833}" type="slidenum">
              <a:rPr lang="en-US" smtClean="0"/>
              <a:pPr eaLnBrk="1" hangingPunct="1"/>
              <a:t>127</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186378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18B605F-6DB0-469C-8A1E-48BF1FAC3FA7}" type="slidenum">
              <a:rPr lang="en-US" smtClean="0"/>
              <a:pPr eaLnBrk="1" hangingPunct="1"/>
              <a:t>128</a:t>
            </a:fld>
            <a:endParaRPr lang="en-US"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3584287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FA53D56E-EAAE-40F5-B5E6-A655EB3767A8}" type="slidenum">
              <a:rPr lang="en-US" smtClean="0"/>
              <a:pPr eaLnBrk="1" hangingPunct="1"/>
              <a:t>129</a:t>
            </a:fld>
            <a:endParaRPr lang="en-US" dirty="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2387884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889E008-FDB9-463F-B706-947706D3F50E}" type="slidenum">
              <a:rPr lang="en-US" smtClean="0"/>
              <a:pPr eaLnBrk="1" hangingPunct="1"/>
              <a:t>130</a:t>
            </a:fld>
            <a:endParaRPr lang="en-US"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3561574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07841893-5D38-4924-A513-D4FBA6B88199}" type="slidenum">
              <a:rPr lang="en-US" smtClean="0"/>
              <a:pPr eaLnBrk="1" hangingPunct="1"/>
              <a:t>131</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3343786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D355A64A-B3BD-437B-89F2-8F110BDC3722}" type="slidenum">
              <a:rPr lang="en-US" smtClean="0"/>
              <a:pPr eaLnBrk="1" hangingPunct="1"/>
              <a:t>132</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1345403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B35DA89E-FECB-4370-A0F4-CC2B6AEFF756}" type="slidenum">
              <a:rPr lang="en-US" smtClean="0"/>
              <a:pPr eaLnBrk="1" hangingPunct="1"/>
              <a:t>134</a:t>
            </a:fld>
            <a:endParaRPr lang="en-US"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262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20</a:t>
            </a:fld>
            <a:endParaRPr lang="en-SG" altLang="en-US" smtClean="0"/>
          </a:p>
        </p:txBody>
      </p:sp>
    </p:spTree>
    <p:extLst>
      <p:ext uri="{BB962C8B-B14F-4D97-AF65-F5344CB8AC3E}">
        <p14:creationId xmlns:p14="http://schemas.microsoft.com/office/powerpoint/2010/main" val="1604564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21</a:t>
            </a:fld>
            <a:endParaRPr lang="en-SG" altLang="en-US" smtClean="0"/>
          </a:p>
        </p:txBody>
      </p:sp>
    </p:spTree>
    <p:extLst>
      <p:ext uri="{BB962C8B-B14F-4D97-AF65-F5344CB8AC3E}">
        <p14:creationId xmlns:p14="http://schemas.microsoft.com/office/powerpoint/2010/main" val="82981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22</a:t>
            </a:fld>
            <a:endParaRPr lang="en-SG" altLang="en-US" smtClean="0"/>
          </a:p>
        </p:txBody>
      </p:sp>
    </p:spTree>
    <p:extLst>
      <p:ext uri="{BB962C8B-B14F-4D97-AF65-F5344CB8AC3E}">
        <p14:creationId xmlns:p14="http://schemas.microsoft.com/office/powerpoint/2010/main" val="314280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23</a:t>
            </a:fld>
            <a:endParaRPr lang="en-SG" altLang="en-US" smtClean="0"/>
          </a:p>
        </p:txBody>
      </p:sp>
    </p:spTree>
    <p:extLst>
      <p:ext uri="{BB962C8B-B14F-4D97-AF65-F5344CB8AC3E}">
        <p14:creationId xmlns:p14="http://schemas.microsoft.com/office/powerpoint/2010/main" val="3771105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24</a:t>
            </a:fld>
            <a:endParaRPr lang="en-SG" altLang="en-US" smtClean="0"/>
          </a:p>
        </p:txBody>
      </p:sp>
    </p:spTree>
    <p:extLst>
      <p:ext uri="{BB962C8B-B14F-4D97-AF65-F5344CB8AC3E}">
        <p14:creationId xmlns:p14="http://schemas.microsoft.com/office/powerpoint/2010/main" val="1998849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25</a:t>
            </a:fld>
            <a:endParaRPr lang="en-SG" altLang="en-US" smtClean="0"/>
          </a:p>
        </p:txBody>
      </p:sp>
    </p:spTree>
    <p:extLst>
      <p:ext uri="{BB962C8B-B14F-4D97-AF65-F5344CB8AC3E}">
        <p14:creationId xmlns:p14="http://schemas.microsoft.com/office/powerpoint/2010/main" val="87508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26</a:t>
            </a:fld>
            <a:endParaRPr lang="en-SG" altLang="en-US" smtClean="0"/>
          </a:p>
        </p:txBody>
      </p:sp>
    </p:spTree>
    <p:extLst>
      <p:ext uri="{BB962C8B-B14F-4D97-AF65-F5344CB8AC3E}">
        <p14:creationId xmlns:p14="http://schemas.microsoft.com/office/powerpoint/2010/main" val="888160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27</a:t>
            </a:fld>
            <a:endParaRPr lang="en-SG" altLang="en-US" smtClean="0"/>
          </a:p>
        </p:txBody>
      </p:sp>
    </p:spTree>
    <p:extLst>
      <p:ext uri="{BB962C8B-B14F-4D97-AF65-F5344CB8AC3E}">
        <p14:creationId xmlns:p14="http://schemas.microsoft.com/office/powerpoint/2010/main" val="1889935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28</a:t>
            </a:fld>
            <a:endParaRPr lang="en-SG" altLang="en-US" smtClean="0"/>
          </a:p>
        </p:txBody>
      </p:sp>
    </p:spTree>
    <p:extLst>
      <p:ext uri="{BB962C8B-B14F-4D97-AF65-F5344CB8AC3E}">
        <p14:creationId xmlns:p14="http://schemas.microsoft.com/office/powerpoint/2010/main" val="113110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545E64-A31B-4F56-9EEE-AB1FD77B5255}" type="slidenum">
              <a:rPr lang="en-SG" altLang="en-US" smtClean="0"/>
              <a:pPr eaLnBrk="1" hangingPunct="1"/>
              <a:t>11</a:t>
            </a:fld>
            <a:endParaRPr lang="en-SG" altLang="en-US" smtClean="0"/>
          </a:p>
        </p:txBody>
      </p:sp>
    </p:spTree>
    <p:extLst>
      <p:ext uri="{BB962C8B-B14F-4D97-AF65-F5344CB8AC3E}">
        <p14:creationId xmlns:p14="http://schemas.microsoft.com/office/powerpoint/2010/main" val="194449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29</a:t>
            </a:fld>
            <a:endParaRPr lang="en-SG" altLang="en-US" smtClean="0"/>
          </a:p>
        </p:txBody>
      </p:sp>
    </p:spTree>
    <p:extLst>
      <p:ext uri="{BB962C8B-B14F-4D97-AF65-F5344CB8AC3E}">
        <p14:creationId xmlns:p14="http://schemas.microsoft.com/office/powerpoint/2010/main" val="632075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30</a:t>
            </a:fld>
            <a:endParaRPr lang="en-SG" altLang="en-US" smtClean="0"/>
          </a:p>
        </p:txBody>
      </p:sp>
    </p:spTree>
    <p:extLst>
      <p:ext uri="{BB962C8B-B14F-4D97-AF65-F5344CB8AC3E}">
        <p14:creationId xmlns:p14="http://schemas.microsoft.com/office/powerpoint/2010/main" val="2864739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31</a:t>
            </a:fld>
            <a:endParaRPr lang="en-SG" altLang="en-US" smtClean="0"/>
          </a:p>
        </p:txBody>
      </p:sp>
    </p:spTree>
    <p:extLst>
      <p:ext uri="{BB962C8B-B14F-4D97-AF65-F5344CB8AC3E}">
        <p14:creationId xmlns:p14="http://schemas.microsoft.com/office/powerpoint/2010/main" val="646215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32</a:t>
            </a:fld>
            <a:endParaRPr lang="en-SG" altLang="en-US" smtClean="0"/>
          </a:p>
        </p:txBody>
      </p:sp>
    </p:spTree>
    <p:extLst>
      <p:ext uri="{BB962C8B-B14F-4D97-AF65-F5344CB8AC3E}">
        <p14:creationId xmlns:p14="http://schemas.microsoft.com/office/powerpoint/2010/main" val="3404901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627E98-D203-42F4-8FE3-900136393011}" type="slidenum">
              <a:rPr lang="en-SG" altLang="en-US" smtClean="0"/>
              <a:pPr eaLnBrk="1" hangingPunct="1"/>
              <a:t>33</a:t>
            </a:fld>
            <a:endParaRPr lang="en-SG" altLang="en-US" smtClean="0"/>
          </a:p>
        </p:txBody>
      </p:sp>
    </p:spTree>
    <p:extLst>
      <p:ext uri="{BB962C8B-B14F-4D97-AF65-F5344CB8AC3E}">
        <p14:creationId xmlns:p14="http://schemas.microsoft.com/office/powerpoint/2010/main" val="3962913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C84F64-2A84-4CD5-B062-988185D9FB39}" type="slidenum">
              <a:rPr lang="en-US" sz="1200" smtClean="0"/>
              <a:pPr eaLnBrk="1" hangingPunct="1"/>
              <a:t>34</a:t>
            </a:fld>
            <a:endParaRPr lang="en-US" sz="1200"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99733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4E39F1-3D0E-4850-AC7F-97DC55B6D8BA}" type="slidenum">
              <a:rPr lang="en-SG" altLang="en-US" smtClean="0"/>
              <a:pPr eaLnBrk="1" hangingPunct="1"/>
              <a:t>35</a:t>
            </a:fld>
            <a:endParaRPr lang="en-SG" altLang="en-US" smtClean="0"/>
          </a:p>
        </p:txBody>
      </p:sp>
    </p:spTree>
    <p:extLst>
      <p:ext uri="{BB962C8B-B14F-4D97-AF65-F5344CB8AC3E}">
        <p14:creationId xmlns:p14="http://schemas.microsoft.com/office/powerpoint/2010/main" val="1087177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A9A321-BC90-46CF-8DAD-D36AD1EA62E5}" type="slidenum">
              <a:rPr lang="en-SG" altLang="en-US" smtClean="0"/>
              <a:pPr eaLnBrk="1" hangingPunct="1"/>
              <a:t>36</a:t>
            </a:fld>
            <a:endParaRPr lang="en-SG" altLang="en-US" smtClean="0"/>
          </a:p>
        </p:txBody>
      </p:sp>
    </p:spTree>
    <p:extLst>
      <p:ext uri="{BB962C8B-B14F-4D97-AF65-F5344CB8AC3E}">
        <p14:creationId xmlns:p14="http://schemas.microsoft.com/office/powerpoint/2010/main" val="1522590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A6B001-9542-433F-BFF6-15DF86D27573}" type="slidenum">
              <a:rPr lang="en-SG" altLang="en-US" smtClean="0"/>
              <a:pPr eaLnBrk="1" hangingPunct="1"/>
              <a:t>37</a:t>
            </a:fld>
            <a:endParaRPr lang="en-SG" altLang="en-US" smtClean="0"/>
          </a:p>
        </p:txBody>
      </p:sp>
    </p:spTree>
    <p:extLst>
      <p:ext uri="{BB962C8B-B14F-4D97-AF65-F5344CB8AC3E}">
        <p14:creationId xmlns:p14="http://schemas.microsoft.com/office/powerpoint/2010/main" val="579860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C1EAE6-2128-44A0-8101-1BCA7A997B1A}" type="slidenum">
              <a:rPr lang="en-SG" altLang="en-US" smtClean="0"/>
              <a:pPr eaLnBrk="1" hangingPunct="1"/>
              <a:t>38</a:t>
            </a:fld>
            <a:endParaRPr lang="en-SG" altLang="en-US" smtClean="0"/>
          </a:p>
        </p:txBody>
      </p:sp>
    </p:spTree>
    <p:extLst>
      <p:ext uri="{BB962C8B-B14F-4D97-AF65-F5344CB8AC3E}">
        <p14:creationId xmlns:p14="http://schemas.microsoft.com/office/powerpoint/2010/main" val="92788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A97051-C4AD-4554-BE06-14EAB9D808B9}" type="slidenum">
              <a:rPr lang="en-SG" altLang="en-US" smtClean="0"/>
              <a:pPr eaLnBrk="1" hangingPunct="1"/>
              <a:t>12</a:t>
            </a:fld>
            <a:endParaRPr lang="en-SG" altLang="en-US" smtClean="0"/>
          </a:p>
        </p:txBody>
      </p:sp>
    </p:spTree>
    <p:extLst>
      <p:ext uri="{BB962C8B-B14F-4D97-AF65-F5344CB8AC3E}">
        <p14:creationId xmlns:p14="http://schemas.microsoft.com/office/powerpoint/2010/main" val="427474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43FD9D1-EB46-4890-A7F5-54ED61890AA7}" type="slidenum">
              <a:rPr lang="en-SG" altLang="en-US" smtClean="0"/>
              <a:pPr eaLnBrk="1" hangingPunct="1"/>
              <a:t>39</a:t>
            </a:fld>
            <a:endParaRPr lang="en-SG" altLang="en-US" smtClean="0"/>
          </a:p>
        </p:txBody>
      </p:sp>
    </p:spTree>
    <p:extLst>
      <p:ext uri="{BB962C8B-B14F-4D97-AF65-F5344CB8AC3E}">
        <p14:creationId xmlns:p14="http://schemas.microsoft.com/office/powerpoint/2010/main" val="176410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78F47A-44D0-43F3-8C2D-54653BAD214F}" type="slidenum">
              <a:rPr lang="en-SG" altLang="en-US" smtClean="0"/>
              <a:pPr eaLnBrk="1" hangingPunct="1"/>
              <a:t>40</a:t>
            </a:fld>
            <a:endParaRPr lang="en-SG" altLang="en-US" smtClean="0"/>
          </a:p>
        </p:txBody>
      </p:sp>
    </p:spTree>
    <p:extLst>
      <p:ext uri="{BB962C8B-B14F-4D97-AF65-F5344CB8AC3E}">
        <p14:creationId xmlns:p14="http://schemas.microsoft.com/office/powerpoint/2010/main" val="1241567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3C7AFC-E2B9-4C58-9D1D-A737ADAD45FB}" type="slidenum">
              <a:rPr lang="en-SG" altLang="en-US" smtClean="0"/>
              <a:pPr eaLnBrk="1" hangingPunct="1"/>
              <a:t>41</a:t>
            </a:fld>
            <a:endParaRPr lang="en-SG" altLang="en-US" smtClean="0"/>
          </a:p>
        </p:txBody>
      </p:sp>
    </p:spTree>
    <p:extLst>
      <p:ext uri="{BB962C8B-B14F-4D97-AF65-F5344CB8AC3E}">
        <p14:creationId xmlns:p14="http://schemas.microsoft.com/office/powerpoint/2010/main" val="3388086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F6AE48-CB00-47F7-8B52-5ACD44FC294F}" type="slidenum">
              <a:rPr lang="en-SG" altLang="en-US" smtClean="0"/>
              <a:pPr eaLnBrk="1" hangingPunct="1"/>
              <a:t>42</a:t>
            </a:fld>
            <a:endParaRPr lang="en-SG" altLang="en-US" smtClean="0"/>
          </a:p>
        </p:txBody>
      </p:sp>
    </p:spTree>
    <p:extLst>
      <p:ext uri="{BB962C8B-B14F-4D97-AF65-F5344CB8AC3E}">
        <p14:creationId xmlns:p14="http://schemas.microsoft.com/office/powerpoint/2010/main" val="2291744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1D990F-044D-4918-8F5C-C4E513404E62}" type="slidenum">
              <a:rPr lang="en-SG" altLang="en-US" smtClean="0"/>
              <a:pPr eaLnBrk="1" hangingPunct="1"/>
              <a:t>43</a:t>
            </a:fld>
            <a:endParaRPr lang="en-SG" altLang="en-US" smtClean="0"/>
          </a:p>
        </p:txBody>
      </p:sp>
    </p:spTree>
    <p:extLst>
      <p:ext uri="{BB962C8B-B14F-4D97-AF65-F5344CB8AC3E}">
        <p14:creationId xmlns:p14="http://schemas.microsoft.com/office/powerpoint/2010/main" val="2750100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DE3324-EC8C-4665-A186-D8D4A50D864A}" type="slidenum">
              <a:rPr lang="en-US" sz="1200" smtClean="0"/>
              <a:pPr eaLnBrk="1" hangingPunct="1"/>
              <a:t>45</a:t>
            </a:fld>
            <a:endParaRPr lang="en-US" sz="1200"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94523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73FA44D-F31B-4926-86FC-85772B4059D5}" type="slidenum">
              <a:rPr lang="en-US" sz="1200" smtClean="0"/>
              <a:pPr eaLnBrk="1" hangingPunct="1"/>
              <a:t>46</a:t>
            </a:fld>
            <a:endParaRPr lang="en-US" sz="1200"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28968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EEA4D1C-9B60-4983-8B17-9D5E811E4636}" type="slidenum">
              <a:rPr lang="en-US" sz="1200" smtClean="0"/>
              <a:pPr eaLnBrk="1" hangingPunct="1"/>
              <a:t>47</a:t>
            </a:fld>
            <a:endParaRPr lang="en-US" sz="1200"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36846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A7C068-5C21-437D-9638-0737DBAB0FF6}" type="slidenum">
              <a:rPr lang="en-US" sz="1200" smtClean="0"/>
              <a:pPr eaLnBrk="1" hangingPunct="1"/>
              <a:t>48</a:t>
            </a:fld>
            <a:endParaRPr lang="en-US" sz="1200"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66888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11E28A5-B6DC-4810-91BB-524404D5ECA3}" type="slidenum">
              <a:rPr lang="en-US" sz="1200" smtClean="0"/>
              <a:pPr eaLnBrk="1" hangingPunct="1"/>
              <a:t>49</a:t>
            </a:fld>
            <a:endParaRPr lang="en-US" sz="1200"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7073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6C5D5D-0CB2-4077-9279-5323BC89D33B}" type="slidenum">
              <a:rPr lang="en-SG" altLang="en-US" smtClean="0"/>
              <a:pPr eaLnBrk="1" hangingPunct="1"/>
              <a:t>13</a:t>
            </a:fld>
            <a:endParaRPr lang="en-SG" altLang="en-US" smtClean="0"/>
          </a:p>
        </p:txBody>
      </p:sp>
    </p:spTree>
    <p:extLst>
      <p:ext uri="{BB962C8B-B14F-4D97-AF65-F5344CB8AC3E}">
        <p14:creationId xmlns:p14="http://schemas.microsoft.com/office/powerpoint/2010/main" val="3388154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38EC71-2B04-4D7F-9E5D-3D5573C74F1E}" type="slidenum">
              <a:rPr lang="en-SG" altLang="en-US" smtClean="0"/>
              <a:pPr eaLnBrk="1" hangingPunct="1"/>
              <a:t>52</a:t>
            </a:fld>
            <a:endParaRPr lang="en-SG" altLang="en-US" smtClean="0"/>
          </a:p>
        </p:txBody>
      </p:sp>
    </p:spTree>
    <p:extLst>
      <p:ext uri="{BB962C8B-B14F-4D97-AF65-F5344CB8AC3E}">
        <p14:creationId xmlns:p14="http://schemas.microsoft.com/office/powerpoint/2010/main" val="33764022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481ED0-F8D8-448A-8574-CD8B1377E831}" type="slidenum">
              <a:rPr lang="en-SG" altLang="en-US" smtClean="0"/>
              <a:pPr eaLnBrk="1" hangingPunct="1"/>
              <a:t>53</a:t>
            </a:fld>
            <a:endParaRPr lang="en-SG" altLang="en-US" smtClean="0"/>
          </a:p>
        </p:txBody>
      </p:sp>
    </p:spTree>
    <p:extLst>
      <p:ext uri="{BB962C8B-B14F-4D97-AF65-F5344CB8AC3E}">
        <p14:creationId xmlns:p14="http://schemas.microsoft.com/office/powerpoint/2010/main" val="850794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25C58B-F7C5-469F-A55B-E6E5D0C42196}" type="slidenum">
              <a:rPr lang="en-SG" altLang="en-US" smtClean="0"/>
              <a:pPr eaLnBrk="1" hangingPunct="1"/>
              <a:t>54</a:t>
            </a:fld>
            <a:endParaRPr lang="en-SG" altLang="en-US" smtClean="0"/>
          </a:p>
        </p:txBody>
      </p:sp>
    </p:spTree>
    <p:extLst>
      <p:ext uri="{BB962C8B-B14F-4D97-AF65-F5344CB8AC3E}">
        <p14:creationId xmlns:p14="http://schemas.microsoft.com/office/powerpoint/2010/main" val="2487673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145412" name="Slide Number Placeholder 3"/>
          <p:cNvSpPr>
            <a:spLocks noGrp="1"/>
          </p:cNvSpPr>
          <p:nvPr>
            <p:ph type="sldNum" sz="quarter" idx="5"/>
          </p:nvPr>
        </p:nvSpPr>
        <p:spPr bwMode="auto">
          <a:noFill/>
          <a:ln>
            <a:miter lim="800000"/>
            <a:headEnd/>
            <a:tailEnd/>
          </a:ln>
        </p:spPr>
        <p:txBody>
          <a:bodyPr/>
          <a:lstStyle/>
          <a:p>
            <a:fld id="{1DAB5DF2-BA80-41C7-8A50-4C0B22073837}" type="slidenum">
              <a:rPr lang="en-US">
                <a:cs typeface="Arial" charset="0"/>
              </a:rPr>
              <a:pPr/>
              <a:t>55</a:t>
            </a:fld>
            <a:endParaRPr lang="en-US">
              <a:cs typeface="Arial" charset="0"/>
            </a:endParaRPr>
          </a:p>
        </p:txBody>
      </p:sp>
    </p:spTree>
    <p:extLst>
      <p:ext uri="{BB962C8B-B14F-4D97-AF65-F5344CB8AC3E}">
        <p14:creationId xmlns:p14="http://schemas.microsoft.com/office/powerpoint/2010/main" val="32859192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145412" name="Slide Number Placeholder 3"/>
          <p:cNvSpPr>
            <a:spLocks noGrp="1"/>
          </p:cNvSpPr>
          <p:nvPr>
            <p:ph type="sldNum" sz="quarter" idx="5"/>
          </p:nvPr>
        </p:nvSpPr>
        <p:spPr bwMode="auto">
          <a:noFill/>
          <a:ln>
            <a:miter lim="800000"/>
            <a:headEnd/>
            <a:tailEnd/>
          </a:ln>
        </p:spPr>
        <p:txBody>
          <a:bodyPr/>
          <a:lstStyle/>
          <a:p>
            <a:fld id="{1DAB5DF2-BA80-41C7-8A50-4C0B22073837}" type="slidenum">
              <a:rPr lang="en-US">
                <a:cs typeface="Arial" charset="0"/>
              </a:rPr>
              <a:pPr/>
              <a:t>56</a:t>
            </a:fld>
            <a:endParaRPr lang="en-US">
              <a:cs typeface="Arial" charset="0"/>
            </a:endParaRPr>
          </a:p>
        </p:txBody>
      </p:sp>
    </p:spTree>
    <p:extLst>
      <p:ext uri="{BB962C8B-B14F-4D97-AF65-F5344CB8AC3E}">
        <p14:creationId xmlns:p14="http://schemas.microsoft.com/office/powerpoint/2010/main" val="22186645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25C58B-F7C5-469F-A55B-E6E5D0C42196}" type="slidenum">
              <a:rPr lang="en-SG" altLang="en-US" smtClean="0"/>
              <a:pPr eaLnBrk="1" hangingPunct="1"/>
              <a:t>57</a:t>
            </a:fld>
            <a:endParaRPr lang="en-SG" altLang="en-US" smtClean="0"/>
          </a:p>
        </p:txBody>
      </p:sp>
    </p:spTree>
    <p:extLst>
      <p:ext uri="{BB962C8B-B14F-4D97-AF65-F5344CB8AC3E}">
        <p14:creationId xmlns:p14="http://schemas.microsoft.com/office/powerpoint/2010/main" val="17888014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25C58B-F7C5-469F-A55B-E6E5D0C42196}" type="slidenum">
              <a:rPr lang="en-SG" altLang="en-US" smtClean="0"/>
              <a:pPr eaLnBrk="1" hangingPunct="1"/>
              <a:t>58</a:t>
            </a:fld>
            <a:endParaRPr lang="en-SG" altLang="en-US" smtClean="0"/>
          </a:p>
        </p:txBody>
      </p:sp>
    </p:spTree>
    <p:extLst>
      <p:ext uri="{BB962C8B-B14F-4D97-AF65-F5344CB8AC3E}">
        <p14:creationId xmlns:p14="http://schemas.microsoft.com/office/powerpoint/2010/main" val="566776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25C58B-F7C5-469F-A55B-E6E5D0C42196}" type="slidenum">
              <a:rPr lang="en-SG" altLang="en-US" smtClean="0"/>
              <a:pPr eaLnBrk="1" hangingPunct="1"/>
              <a:t>59</a:t>
            </a:fld>
            <a:endParaRPr lang="en-SG" altLang="en-US" smtClean="0"/>
          </a:p>
        </p:txBody>
      </p:sp>
    </p:spTree>
    <p:extLst>
      <p:ext uri="{BB962C8B-B14F-4D97-AF65-F5344CB8AC3E}">
        <p14:creationId xmlns:p14="http://schemas.microsoft.com/office/powerpoint/2010/main" val="1558135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FD0C2E57-A443-4428-9EC7-2AC8D67DBD51}" type="slidenum">
              <a:rPr lang="en-US" smtClean="0"/>
              <a:pPr eaLnBrk="1" hangingPunct="1"/>
              <a:t>67</a:t>
            </a:fld>
            <a:endParaRPr lang="en-US" dirty="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268129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86A95912-0E62-4889-A43E-3502B07C4789}" type="slidenum">
              <a:rPr lang="en-US" smtClean="0"/>
              <a:pPr eaLnBrk="1" hangingPunct="1"/>
              <a:t>68</a:t>
            </a:fld>
            <a:endParaRPr lang="en-US"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4905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378612-8639-4F3B-92DE-4D226D36C37E}" type="slidenum">
              <a:rPr lang="en-SG" altLang="en-US" smtClean="0"/>
              <a:pPr eaLnBrk="1" hangingPunct="1"/>
              <a:t>14</a:t>
            </a:fld>
            <a:endParaRPr lang="en-SG" altLang="en-US" smtClean="0"/>
          </a:p>
        </p:txBody>
      </p:sp>
    </p:spTree>
    <p:extLst>
      <p:ext uri="{BB962C8B-B14F-4D97-AF65-F5344CB8AC3E}">
        <p14:creationId xmlns:p14="http://schemas.microsoft.com/office/powerpoint/2010/main" val="1475552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4B4301A-5E77-4FEF-BA56-D8AA1D21D73E}" type="slidenum">
              <a:rPr lang="en-US" smtClean="0"/>
              <a:pPr eaLnBrk="1" hangingPunct="1"/>
              <a:t>69</a:t>
            </a:fld>
            <a:endParaRPr 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328244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D86E5BF-249A-4DB9-AF2F-121746B4F1E2}" type="slidenum">
              <a:rPr lang="en-US" smtClean="0"/>
              <a:pPr eaLnBrk="1" hangingPunct="1"/>
              <a:t>70</a:t>
            </a:fld>
            <a:endParaRPr lang="en-US"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24223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4B40DE7C-B408-4F75-8D69-49E82440C8BB}" type="slidenum">
              <a:rPr lang="en-US" smtClean="0">
                <a:solidFill>
                  <a:prstClr val="black"/>
                </a:solidFill>
              </a:rPr>
              <a:pPr eaLnBrk="1" hangingPunct="1"/>
              <a:t>71</a:t>
            </a:fld>
            <a:endParaRPr lang="en-US" dirty="0" smtClean="0">
              <a:solidFill>
                <a:prstClr val="black"/>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590657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2569C9D-E649-4EC1-A724-E0376BC77CDC}" type="slidenum">
              <a:rPr lang="en-US" smtClean="0">
                <a:solidFill>
                  <a:prstClr val="black"/>
                </a:solidFill>
              </a:rPr>
              <a:pPr eaLnBrk="1" hangingPunct="1"/>
              <a:t>72</a:t>
            </a:fld>
            <a:endParaRPr lang="en-US" dirty="0" smtClean="0">
              <a:solidFill>
                <a:prstClr val="black"/>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94121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9FD04FC8-3580-4043-992D-74057BFD0CE3}" type="slidenum">
              <a:rPr lang="en-US" smtClean="0">
                <a:solidFill>
                  <a:prstClr val="black"/>
                </a:solidFill>
              </a:rPr>
              <a:pPr eaLnBrk="1" hangingPunct="1"/>
              <a:t>73</a:t>
            </a:fld>
            <a:endParaRPr lang="en-US" dirty="0" smtClean="0">
              <a:solidFill>
                <a:prstClr val="black"/>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358969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FD2DFEDD-4D94-4E75-91F9-357A923C4264}" type="slidenum">
              <a:rPr lang="en-US" smtClean="0">
                <a:solidFill>
                  <a:prstClr val="black"/>
                </a:solidFill>
              </a:rPr>
              <a:pPr eaLnBrk="1" hangingPunct="1"/>
              <a:t>75</a:t>
            </a:fld>
            <a:endParaRPr lang="en-US" dirty="0" smtClean="0">
              <a:solidFill>
                <a:prstClr val="black"/>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86367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9CC28087-BC4F-4E8D-B9B2-4E106F004FF4}" type="slidenum">
              <a:rPr lang="en-US" smtClean="0">
                <a:solidFill>
                  <a:prstClr val="black"/>
                </a:solidFill>
              </a:rPr>
              <a:pPr eaLnBrk="1" hangingPunct="1"/>
              <a:t>76</a:t>
            </a:fld>
            <a:endParaRPr lang="en-US" dirty="0" smtClean="0">
              <a:solidFill>
                <a:prstClr val="black"/>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75731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EF9A03B-A0AA-4F6B-9A32-F88D31065CF1}" type="slidenum">
              <a:rPr lang="en-US" smtClean="0">
                <a:solidFill>
                  <a:prstClr val="black"/>
                </a:solidFill>
              </a:rPr>
              <a:pPr eaLnBrk="1" hangingPunct="1"/>
              <a:t>77</a:t>
            </a:fld>
            <a:endParaRPr lang="en-US" dirty="0" smtClean="0">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3447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EF9A03B-A0AA-4F6B-9A32-F88D31065CF1}" type="slidenum">
              <a:rPr lang="en-US" smtClean="0">
                <a:solidFill>
                  <a:prstClr val="black"/>
                </a:solidFill>
              </a:rPr>
              <a:pPr eaLnBrk="1" hangingPunct="1"/>
              <a:t>78</a:t>
            </a:fld>
            <a:endParaRPr lang="en-US" dirty="0" smtClean="0">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03720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EF9A03B-A0AA-4F6B-9A32-F88D31065CF1}" type="slidenum">
              <a:rPr lang="en-US" smtClean="0">
                <a:solidFill>
                  <a:prstClr val="black"/>
                </a:solidFill>
              </a:rPr>
              <a:pPr eaLnBrk="1" hangingPunct="1"/>
              <a:t>79</a:t>
            </a:fld>
            <a:endParaRPr lang="en-US" dirty="0" smtClean="0">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6860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C1388A-B5E2-4896-BA90-3649F97D2689}" type="slidenum">
              <a:rPr lang="en-SG" altLang="en-US" smtClean="0"/>
              <a:pPr eaLnBrk="1" hangingPunct="1"/>
              <a:t>15</a:t>
            </a:fld>
            <a:endParaRPr lang="en-SG" altLang="en-US" smtClean="0"/>
          </a:p>
        </p:txBody>
      </p:sp>
    </p:spTree>
    <p:extLst>
      <p:ext uri="{BB962C8B-B14F-4D97-AF65-F5344CB8AC3E}">
        <p14:creationId xmlns:p14="http://schemas.microsoft.com/office/powerpoint/2010/main" val="12584010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0764B67-4560-47E8-9A07-59F65452695F}" type="slidenum">
              <a:rPr lang="en-US" sz="1200" smtClean="0"/>
              <a:pPr eaLnBrk="1" hangingPunct="1"/>
              <a:t>80</a:t>
            </a:fld>
            <a:endParaRPr lang="en-US" sz="1200"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612429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BC8BCD1-991C-483F-A78E-40400F73CE7C}" type="slidenum">
              <a:rPr lang="en-US" sz="1200" smtClean="0"/>
              <a:pPr eaLnBrk="1" hangingPunct="1"/>
              <a:t>81</a:t>
            </a:fld>
            <a:endParaRPr lang="en-US" sz="1200"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909276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9065127-47B9-4657-9E11-DD40F5B7B591}" type="slidenum">
              <a:rPr lang="en-US" sz="1200" smtClean="0"/>
              <a:pPr eaLnBrk="1" hangingPunct="1"/>
              <a:t>82</a:t>
            </a:fld>
            <a:endParaRPr lang="en-US" sz="1200"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302603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FE73B6-6E59-4475-8D6A-7AB05357E167}" type="slidenum">
              <a:rPr lang="en-US" sz="1200" smtClean="0"/>
              <a:pPr eaLnBrk="1" hangingPunct="1"/>
              <a:t>83</a:t>
            </a:fld>
            <a:endParaRPr lang="en-US" sz="1200"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866328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82766F0-CE41-433F-9B88-373B809E8F92}" type="slidenum">
              <a:rPr lang="en-US" sz="1200" smtClean="0"/>
              <a:pPr eaLnBrk="1" hangingPunct="1"/>
              <a:t>84</a:t>
            </a:fld>
            <a:endParaRPr lang="en-US" sz="1200"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334215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E3B6A3-45B2-4F80-A510-FFB1E4E25800}" type="slidenum">
              <a:rPr lang="en-US" sz="1200" smtClean="0"/>
              <a:pPr eaLnBrk="1" hangingPunct="1"/>
              <a:t>85</a:t>
            </a:fld>
            <a:endParaRPr lang="en-US" sz="1200"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43087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5C606C5-3934-4BEE-8CD7-D8A5509B1340}" type="slidenum">
              <a:rPr lang="en-US" sz="1200" smtClean="0"/>
              <a:pPr eaLnBrk="1" hangingPunct="1"/>
              <a:t>86</a:t>
            </a:fld>
            <a:endParaRPr 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79298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328881-A920-4CC9-9050-F97EBA3B7828}" type="slidenum">
              <a:rPr lang="en-US" sz="1200" smtClean="0"/>
              <a:pPr eaLnBrk="1" hangingPunct="1"/>
              <a:t>87</a:t>
            </a:fld>
            <a:endParaRPr lang="en-US" sz="1200"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676083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DA7254A-347B-47E2-88D1-D1BE2FBCC7A7}" type="slidenum">
              <a:rPr lang="en-US" sz="1200" smtClean="0"/>
              <a:pPr eaLnBrk="1" hangingPunct="1"/>
              <a:t>88</a:t>
            </a:fld>
            <a:endParaRPr lang="en-US" sz="1200"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207145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EFE7E2E-6C9A-4739-92BE-8D07555AFC9C}" type="slidenum">
              <a:rPr lang="en-US" sz="1200" smtClean="0"/>
              <a:pPr eaLnBrk="1" hangingPunct="1"/>
              <a:t>89</a:t>
            </a:fld>
            <a:endParaRPr lang="en-US" sz="1200"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91967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9E2E50-CF17-402B-8BC3-CD0DF5BF403A}" type="slidenum">
              <a:rPr lang="en-SG" altLang="en-US" smtClean="0"/>
              <a:pPr eaLnBrk="1" hangingPunct="1"/>
              <a:t>16</a:t>
            </a:fld>
            <a:endParaRPr lang="en-SG" altLang="en-US" smtClean="0"/>
          </a:p>
        </p:txBody>
      </p:sp>
    </p:spTree>
    <p:extLst>
      <p:ext uri="{BB962C8B-B14F-4D97-AF65-F5344CB8AC3E}">
        <p14:creationId xmlns:p14="http://schemas.microsoft.com/office/powerpoint/2010/main" val="19613501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623EE50-4EF9-4CB6-B21E-25008E52BD91}" type="slidenum">
              <a:rPr lang="en-US" sz="1200" smtClean="0"/>
              <a:pPr eaLnBrk="1" hangingPunct="1"/>
              <a:t>90</a:t>
            </a:fld>
            <a:endParaRPr lang="en-US" sz="1200"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891798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CD68047-DF8C-4BE6-A06D-3B0F3BF764E2}" type="slidenum">
              <a:rPr lang="en-US" sz="1200" smtClean="0"/>
              <a:pPr eaLnBrk="1" hangingPunct="1"/>
              <a:t>91</a:t>
            </a:fld>
            <a:endParaRPr lang="en-US" sz="1200"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720215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D4BB71C-3277-466A-867B-9A1BDF0CF643}" type="slidenum">
              <a:rPr lang="en-US" sz="1200" smtClean="0"/>
              <a:pPr eaLnBrk="1" hangingPunct="1"/>
              <a:t>92</a:t>
            </a:fld>
            <a:endParaRPr 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12844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BFFCC50-81D5-436F-9E8D-BAD11C3B09F3}" type="slidenum">
              <a:rPr lang="en-US" sz="1200" smtClean="0"/>
              <a:pPr eaLnBrk="1" hangingPunct="1"/>
              <a:t>93</a:t>
            </a:fld>
            <a:endParaRPr lang="en-US" sz="1200"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920887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69FBD8D-AA33-44C0-B0A9-980ABFCB8003}" type="slidenum">
              <a:rPr lang="en-US" sz="1200" smtClean="0"/>
              <a:pPr eaLnBrk="1" hangingPunct="1"/>
              <a:t>94</a:t>
            </a:fld>
            <a:endParaRPr lang="en-US" sz="1200"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690401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5449A16-EE61-4906-A132-8A529C92D02A}" type="slidenum">
              <a:rPr lang="en-US" sz="1200" smtClean="0"/>
              <a:pPr eaLnBrk="1" hangingPunct="1"/>
              <a:t>95</a:t>
            </a:fld>
            <a:endParaRPr lang="en-US" sz="1200"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59629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8C96B6B-9A17-4ED3-B292-C9DED523650B}" type="slidenum">
              <a:rPr lang="en-US" sz="1200" smtClean="0"/>
              <a:pPr eaLnBrk="1" hangingPunct="1"/>
              <a:t>96</a:t>
            </a:fld>
            <a:endParaRPr 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478586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CA6B245-3F44-40B4-BE81-3AF866A82346}" type="slidenum">
              <a:rPr lang="en-US" sz="1200" smtClean="0"/>
              <a:pPr eaLnBrk="1" hangingPunct="1"/>
              <a:t>97</a:t>
            </a:fld>
            <a:endParaRPr lang="en-US" sz="1200"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818357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8C96B6B-9A17-4ED3-B292-C9DED523650B}" type="slidenum">
              <a:rPr lang="en-US" sz="1200" smtClean="0"/>
              <a:pPr eaLnBrk="1" hangingPunct="1"/>
              <a:t>98</a:t>
            </a:fld>
            <a:endParaRPr 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173567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1878707-689C-4077-9BDE-EF4856661A84}" type="slidenum">
              <a:rPr lang="en-US" sz="1200" smtClean="0"/>
              <a:pPr eaLnBrk="1" hangingPunct="1"/>
              <a:t>99</a:t>
            </a:fld>
            <a:endParaRPr lang="en-US" sz="1200"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5200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45DD33-F128-4024-9983-A97F12A89453}" type="slidenum">
              <a:rPr lang="en-SG" altLang="en-US" smtClean="0"/>
              <a:pPr eaLnBrk="1" hangingPunct="1"/>
              <a:t>17</a:t>
            </a:fld>
            <a:endParaRPr lang="en-SG" altLang="en-US" smtClean="0"/>
          </a:p>
        </p:txBody>
      </p:sp>
    </p:spTree>
    <p:extLst>
      <p:ext uri="{BB962C8B-B14F-4D97-AF65-F5344CB8AC3E}">
        <p14:creationId xmlns:p14="http://schemas.microsoft.com/office/powerpoint/2010/main" val="6620687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8FD761FE-6070-4804-99BD-E2C2AC263DDC}" type="slidenum">
              <a:rPr lang="en-US" smtClean="0"/>
              <a:pPr eaLnBrk="1" hangingPunct="1"/>
              <a:t>100</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417787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4B9BAED6-BAC4-4117-BA22-39B8602C5493}" type="slidenum">
              <a:rPr lang="en-US" smtClean="0"/>
              <a:pPr eaLnBrk="1" hangingPunct="1"/>
              <a:t>101</a:t>
            </a:fld>
            <a:endParaRPr 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906281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DDB01B87-B8F9-4EA6-9617-9E0358E10FD4}" type="slidenum">
              <a:rPr lang="en-US" smtClean="0"/>
              <a:pPr eaLnBrk="1" hangingPunct="1"/>
              <a:t>102</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822714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F0544775-74A9-4166-BCAD-3253ED667604}" type="slidenum">
              <a:rPr lang="en-US" smtClean="0"/>
              <a:pPr eaLnBrk="1" hangingPunct="1"/>
              <a:t>103</a:t>
            </a:fld>
            <a:endParaRPr lang="en-US"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082620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CA3EB6C-7069-4435-8A1D-39F1D2C10495}" type="slidenum">
              <a:rPr lang="en-US" smtClean="0"/>
              <a:pPr eaLnBrk="1" hangingPunct="1"/>
              <a:t>104</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448611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F540BFFC-843F-4E76-A38C-0EAB5106C38E}" type="slidenum">
              <a:rPr lang="en-US" smtClean="0"/>
              <a:pPr eaLnBrk="1" hangingPunct="1"/>
              <a:t>105</a:t>
            </a:fld>
            <a:endParaRPr lang="en-US"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922057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DC917DE0-429A-4A8F-92E8-5F6F0BCBFCC8}" type="slidenum">
              <a:rPr lang="en-US" smtClean="0"/>
              <a:pPr eaLnBrk="1" hangingPunct="1"/>
              <a:t>106</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273040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5FF9F81-7987-4E60-BA2E-D59B204EC572}" type="slidenum">
              <a:rPr lang="en-US" smtClean="0"/>
              <a:pPr eaLnBrk="1" hangingPunct="1"/>
              <a:t>107</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483016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FE574635-FC84-48D6-9BD0-4D4835D47606}" type="slidenum">
              <a:rPr lang="en-US" smtClean="0"/>
              <a:pPr eaLnBrk="1" hangingPunct="1"/>
              <a:t>108</a:t>
            </a:fld>
            <a:endParaRPr lang="en-US"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028448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A8C6E84F-70CE-4604-B064-F70580D4EBEC}" type="slidenum">
              <a:rPr lang="en-US" smtClean="0"/>
              <a:pPr eaLnBrk="1" hangingPunct="1"/>
              <a:t>109</a:t>
            </a:fld>
            <a:endParaRPr lang="en-US"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4453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FCF2D3-91CB-4FEF-AC46-AEDFF60D3639}" type="slidenum">
              <a:rPr lang="en-SG" altLang="en-US" smtClean="0"/>
              <a:pPr eaLnBrk="1" hangingPunct="1"/>
              <a:t>18</a:t>
            </a:fld>
            <a:endParaRPr lang="en-SG" altLang="en-US" smtClean="0"/>
          </a:p>
        </p:txBody>
      </p:sp>
    </p:spTree>
    <p:extLst>
      <p:ext uri="{BB962C8B-B14F-4D97-AF65-F5344CB8AC3E}">
        <p14:creationId xmlns:p14="http://schemas.microsoft.com/office/powerpoint/2010/main" val="2981324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32C35C6-57C1-441E-8CD2-38B391A67C71}" type="slidenum">
              <a:rPr lang="en-US" smtClean="0"/>
              <a:pPr eaLnBrk="1" hangingPunct="1"/>
              <a:t>110</a:t>
            </a:fld>
            <a:endParaRPr lang="en-US"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5514613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BCA2E9BD-A136-4CD3-9155-9BD608FDFB31}" type="slidenum">
              <a:rPr lang="en-US" smtClean="0"/>
              <a:pPr eaLnBrk="1" hangingPunct="1"/>
              <a:t>111</a:t>
            </a:fld>
            <a:endParaRPr lang="en-US"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442031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9692F707-4400-41BA-8AA4-C14D8D5D56EC}" type="slidenum">
              <a:rPr lang="en-US" smtClean="0"/>
              <a:pPr eaLnBrk="1" hangingPunct="1"/>
              <a:t>112</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503936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02D73A3F-1BD8-40ED-A28D-B29499E4B1A9}" type="slidenum">
              <a:rPr lang="en-US" smtClean="0"/>
              <a:pPr eaLnBrk="1" hangingPunct="1"/>
              <a:t>113</a:t>
            </a:fld>
            <a:endParaRPr 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81242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5BC674D-5C47-4769-A4F1-94452ABA86E3}" type="slidenum">
              <a:rPr lang="en-US" smtClean="0"/>
              <a:pPr eaLnBrk="1" hangingPunct="1"/>
              <a:t>114</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043272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E5EDDB5-DD61-44C3-9EB4-5E3030C7DDD4}" type="slidenum">
              <a:rPr lang="en-US" smtClean="0"/>
              <a:pPr eaLnBrk="1" hangingPunct="1"/>
              <a:t>115</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827516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EC1BEE8-CF67-4CA2-9A41-4A50ACC37979}" type="slidenum">
              <a:rPr lang="en-US" smtClean="0"/>
              <a:pPr eaLnBrk="1" hangingPunct="1"/>
              <a:t>116</a:t>
            </a:fld>
            <a:endParaRPr 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458307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A7DC9C8E-66B8-4CA5-A599-736BFAAFA8E2}" type="slidenum">
              <a:rPr lang="en-US" smtClean="0"/>
              <a:pPr eaLnBrk="1" hangingPunct="1"/>
              <a:t>118</a:t>
            </a:fld>
            <a:endParaRPr 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2962413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4514062D-DCAA-49CD-B3C8-34F28186F9E2}" type="slidenum">
              <a:rPr lang="en-US" smtClean="0"/>
              <a:pPr eaLnBrk="1" hangingPunct="1"/>
              <a:t>119</a:t>
            </a:fld>
            <a:endParaRPr 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472114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9F46FA4F-2615-4648-B92C-BF410BD1EC76}" type="slidenum">
              <a:rPr lang="en-US" smtClean="0"/>
              <a:pPr eaLnBrk="1" hangingPunct="1"/>
              <a:t>121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22455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pPr>
              <a:defRPr/>
            </a:pPr>
            <a:endParaRPr lang="en-SG"/>
          </a:p>
        </p:txBody>
      </p:sp>
      <p:sp>
        <p:nvSpPr>
          <p:cNvPr id="5" name="Text Box 34"/>
          <p:cNvSpPr txBox="1">
            <a:spLocks noChangeArrowheads="1"/>
          </p:cNvSpPr>
          <p:nvPr/>
        </p:nvSpPr>
        <p:spPr bwMode="auto">
          <a:xfrm>
            <a:off x="3871913" y="5514975"/>
            <a:ext cx="1157287" cy="733425"/>
          </a:xfrm>
          <a:prstGeom prst="rect">
            <a:avLst/>
          </a:prstGeom>
          <a:noFill/>
          <a:ln w="9525">
            <a:noFill/>
            <a:miter lim="800000"/>
            <a:headEnd/>
            <a:tailEnd/>
          </a:ln>
          <a:effectLst/>
        </p:spPr>
        <p:txBody>
          <a:bodyPr wrap="none">
            <a:spAutoFit/>
          </a:bodyPr>
          <a:lstStyle/>
          <a:p>
            <a:pPr>
              <a:defRPr/>
            </a:pPr>
            <a:r>
              <a:rPr lang="en-SG" sz="1600" b="1"/>
              <a:t>Company</a:t>
            </a:r>
          </a:p>
          <a:p>
            <a:pPr>
              <a:defRPr/>
            </a:pPr>
            <a:r>
              <a:rPr lang="en-SG" sz="2600" b="1"/>
              <a:t>LOGO</a:t>
            </a:r>
          </a:p>
        </p:txBody>
      </p:sp>
      <p:sp>
        <p:nvSpPr>
          <p:cNvPr id="6" name="Rectangle 52"/>
          <p:cNvSpPr>
            <a:spLocks noChangeArrowheads="1"/>
          </p:cNvSpPr>
          <p:nvPr/>
        </p:nvSpPr>
        <p:spPr bwMode="ltGray">
          <a:xfrm>
            <a:off x="5895975" y="0"/>
            <a:ext cx="3248025" cy="2781300"/>
          </a:xfrm>
          <a:prstGeom prst="rect">
            <a:avLst/>
          </a:prstGeom>
          <a:solidFill>
            <a:schemeClr val="accent1"/>
          </a:solidFill>
          <a:ln w="9525">
            <a:noFill/>
            <a:miter lim="800000"/>
            <a:headEnd/>
            <a:tailEnd/>
          </a:ln>
          <a:effectLst/>
        </p:spPr>
        <p:txBody>
          <a:bodyPr wrap="none" anchor="ctr"/>
          <a:lstStyle/>
          <a:p>
            <a:pPr>
              <a:defRPr/>
            </a:pPr>
            <a:endParaRPr lang="en-SG"/>
          </a:p>
        </p:txBody>
      </p:sp>
      <p:grpSp>
        <p:nvGrpSpPr>
          <p:cNvPr id="7" name="Group 53"/>
          <p:cNvGrpSpPr>
            <a:grpSpLocks/>
          </p:cNvGrpSpPr>
          <p:nvPr/>
        </p:nvGrpSpPr>
        <p:grpSpPr bwMode="auto">
          <a:xfrm>
            <a:off x="19050" y="2330450"/>
            <a:ext cx="9115425" cy="358775"/>
            <a:chOff x="3827" y="1468"/>
            <a:chExt cx="1927" cy="226"/>
          </a:xfrm>
        </p:grpSpPr>
        <p:sp>
          <p:nvSpPr>
            <p:cNvPr id="8"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pPr>
                <a:defRPr/>
              </a:pPr>
              <a:endParaRPr lang="en-SG"/>
            </a:p>
          </p:txBody>
        </p:sp>
        <p:sp>
          <p:nvSpPr>
            <p:cNvPr id="9"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pPr>
                <a:defRPr/>
              </a:pPr>
              <a:endParaRPr lang="en-SG"/>
            </a:p>
          </p:txBody>
        </p:sp>
        <p:sp>
          <p:nvSpPr>
            <p:cNvPr id="10"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pPr>
                <a:defRPr/>
              </a:pPr>
              <a:endParaRPr lang="en-SG"/>
            </a:p>
          </p:txBody>
        </p:sp>
        <p:sp>
          <p:nvSpPr>
            <p:cNvPr id="11"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pPr>
                <a:defRPr/>
              </a:pPr>
              <a:endParaRPr lang="en-SG"/>
            </a:p>
          </p:txBody>
        </p:sp>
      </p:grpSp>
      <p:pic>
        <p:nvPicPr>
          <p:cNvPr id="12" name="Picture 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0"/>
          <p:cNvSpPr>
            <a:spLocks noChangeArrowheads="1"/>
          </p:cNvSpPr>
          <p:nvPr/>
        </p:nvSpPr>
        <p:spPr bwMode="black">
          <a:xfrm>
            <a:off x="0" y="2787650"/>
            <a:ext cx="9144000" cy="71438"/>
          </a:xfrm>
          <a:prstGeom prst="rect">
            <a:avLst/>
          </a:prstGeom>
          <a:solidFill>
            <a:schemeClr val="tx2"/>
          </a:solidFill>
          <a:ln w="9525">
            <a:noFill/>
            <a:miter lim="800000"/>
            <a:headEnd/>
            <a:tailEnd/>
          </a:ln>
          <a:effectLst/>
        </p:spPr>
        <p:txBody>
          <a:bodyPr wrap="none" anchor="ctr"/>
          <a:lstStyle/>
          <a:p>
            <a:pPr>
              <a:defRPr/>
            </a:pPr>
            <a:endParaRPr lang="en-SG"/>
          </a:p>
        </p:txBody>
      </p:sp>
      <p:sp>
        <p:nvSpPr>
          <p:cNvPr id="14" name="Rectangle 63"/>
          <p:cNvSpPr>
            <a:spLocks noChangeArrowheads="1"/>
          </p:cNvSpPr>
          <p:nvPr/>
        </p:nvSpPr>
        <p:spPr bwMode="gray">
          <a:xfrm>
            <a:off x="2895600" y="2819400"/>
            <a:ext cx="6248400" cy="685800"/>
          </a:xfrm>
          <a:prstGeom prst="rect">
            <a:avLst/>
          </a:prstGeom>
          <a:solidFill>
            <a:schemeClr val="tx2"/>
          </a:solidFill>
          <a:ln w="9525">
            <a:noFill/>
            <a:miter lim="800000"/>
            <a:headEnd/>
            <a:tailEnd/>
          </a:ln>
          <a:effectLst/>
        </p:spPr>
        <p:txBody>
          <a:bodyPr wrap="none" anchor="ctr"/>
          <a:lstStyle/>
          <a:p>
            <a:pPr>
              <a:defRPr/>
            </a:pPr>
            <a:endParaRPr lang="en-SG"/>
          </a:p>
        </p:txBody>
      </p:sp>
      <p:pic>
        <p:nvPicPr>
          <p:cNvPr id="15"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itchFamily="2" charset="2"/>
              <a:buNone/>
              <a:defRPr sz="2800">
                <a:solidFill>
                  <a:schemeClr val="accent1"/>
                </a:solidFill>
              </a:defRPr>
            </a:lvl1pPr>
          </a:lstStyle>
          <a:p>
            <a:r>
              <a:rPr lang="en-US" smtClean="0"/>
              <a:t>Click to edit Master subtitle style</a:t>
            </a:r>
            <a:endParaRPr lang="en-SG"/>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a:lvl1pPr>
          </a:lstStyle>
          <a:p>
            <a:r>
              <a:rPr lang="en-US" smtClean="0"/>
              <a:t>Click to edit Master title style</a:t>
            </a:r>
            <a:endParaRPr lang="en-SG"/>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SG"/>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SG"/>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A84314D3-C0EA-4335-AD9A-B7DC2FD02D66}" type="slidenum">
              <a:rPr lang="en-SG"/>
              <a:pPr>
                <a:defRPr/>
              </a:pPr>
              <a:t>‹#›</a:t>
            </a:fld>
            <a:endParaRPr lang="en-SG"/>
          </a:p>
        </p:txBody>
      </p:sp>
    </p:spTree>
    <p:extLst>
      <p:ext uri="{BB962C8B-B14F-4D97-AF65-F5344CB8AC3E}">
        <p14:creationId xmlns:p14="http://schemas.microsoft.com/office/powerpoint/2010/main" val="219296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B776A589-4B6B-4D5C-9125-50BF59722AE1}" type="slidenum">
              <a:rPr lang="en-SG"/>
              <a:pPr>
                <a:defRPr/>
              </a:pPr>
              <a:t>‹#›</a:t>
            </a:fld>
            <a:endParaRPr lang="en-SG"/>
          </a:p>
        </p:txBody>
      </p:sp>
    </p:spTree>
    <p:extLst>
      <p:ext uri="{BB962C8B-B14F-4D97-AF65-F5344CB8AC3E}">
        <p14:creationId xmlns:p14="http://schemas.microsoft.com/office/powerpoint/2010/main" val="219501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95500" cy="60928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28600"/>
            <a:ext cx="6134100"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9EC1AC4A-44BC-4906-A42D-EC65E1B1DF60}" type="slidenum">
              <a:rPr lang="en-SG"/>
              <a:pPr>
                <a:defRPr/>
              </a:pPr>
              <a:t>‹#›</a:t>
            </a:fld>
            <a:endParaRPr lang="en-SG"/>
          </a:p>
        </p:txBody>
      </p:sp>
    </p:spTree>
    <p:extLst>
      <p:ext uri="{BB962C8B-B14F-4D97-AF65-F5344CB8AC3E}">
        <p14:creationId xmlns:p14="http://schemas.microsoft.com/office/powerpoint/2010/main" val="1475169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324600" cy="533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295400"/>
            <a:ext cx="8229600" cy="5026025"/>
          </a:xfrm>
        </p:spPr>
        <p:txBody>
          <a:bodyPr/>
          <a:lstStyle/>
          <a:p>
            <a:pPr lvl="0"/>
            <a:r>
              <a:rPr lang="en-US" noProof="0" smtClean="0"/>
              <a:t>Click icon to add table</a:t>
            </a:r>
            <a:endParaRPr lang="en-SG"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19947EEF-DC83-4139-B2D1-3C6AF2B7BA14}" type="slidenum">
              <a:rPr lang="en-SG"/>
              <a:pPr>
                <a:defRPr/>
              </a:pPr>
              <a:t>‹#›</a:t>
            </a:fld>
            <a:endParaRPr lang="en-SG"/>
          </a:p>
        </p:txBody>
      </p:sp>
    </p:spTree>
    <p:extLst>
      <p:ext uri="{BB962C8B-B14F-4D97-AF65-F5344CB8AC3E}">
        <p14:creationId xmlns:p14="http://schemas.microsoft.com/office/powerpoint/2010/main" val="408120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lgn="l">
              <a:defRPr dirty="0"/>
            </a:lvl1pPr>
          </a:lstStyle>
          <a:p>
            <a:pPr>
              <a:defRPr/>
            </a:pPr>
            <a:r>
              <a:rPr lang="en-US" dirty="0"/>
              <a:t>C# Programming: From Problem Analysis to Program Design</a:t>
            </a:r>
          </a:p>
          <a:p>
            <a:pPr>
              <a:defRPr/>
            </a:pPr>
            <a:endParaRPr lang="en-US" dirty="0"/>
          </a:p>
        </p:txBody>
      </p:sp>
      <p:sp>
        <p:nvSpPr>
          <p:cNvPr id="6" name="Slide Number Placeholder 5"/>
          <p:cNvSpPr>
            <a:spLocks noGrp="1"/>
          </p:cNvSpPr>
          <p:nvPr>
            <p:ph type="sldNum" sz="quarter" idx="11"/>
          </p:nvPr>
        </p:nvSpPr>
        <p:spPr/>
        <p:txBody>
          <a:bodyPr/>
          <a:lstStyle>
            <a:lvl1pPr>
              <a:defRPr/>
            </a:lvl1pPr>
          </a:lstStyle>
          <a:p>
            <a:pPr>
              <a:defRPr/>
            </a:pPr>
            <a:fld id="{6C1F22AA-3EA3-4246-8FF3-B8EC0FA68C70}" type="slidenum">
              <a:rPr lang="en-US"/>
              <a:pPr>
                <a:defRPr/>
              </a:pPr>
              <a:t>‹#›</a:t>
            </a:fld>
            <a:endParaRPr lang="en-US" dirty="0"/>
          </a:p>
        </p:txBody>
      </p:sp>
    </p:spTree>
    <p:extLst>
      <p:ext uri="{BB962C8B-B14F-4D97-AF65-F5344CB8AC3E}">
        <p14:creationId xmlns:p14="http://schemas.microsoft.com/office/powerpoint/2010/main" val="3356795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lgn="l">
              <a:defRPr dirty="0"/>
            </a:lvl1pPr>
          </a:lstStyle>
          <a:p>
            <a:pPr>
              <a:defRPr/>
            </a:pPr>
            <a:r>
              <a:rPr lang="en-US" dirty="0"/>
              <a:t>C# Programming: From Problem Analysis to Program Design</a:t>
            </a:r>
          </a:p>
          <a:p>
            <a:pPr>
              <a:defRPr/>
            </a:pPr>
            <a:endParaRPr lang="en-US" dirty="0"/>
          </a:p>
        </p:txBody>
      </p:sp>
      <p:sp>
        <p:nvSpPr>
          <p:cNvPr id="6" name="Slide Number Placeholder 5"/>
          <p:cNvSpPr>
            <a:spLocks noGrp="1"/>
          </p:cNvSpPr>
          <p:nvPr>
            <p:ph type="sldNum" sz="quarter" idx="11"/>
          </p:nvPr>
        </p:nvSpPr>
        <p:spPr/>
        <p:txBody>
          <a:bodyPr/>
          <a:lstStyle>
            <a:lvl1pPr>
              <a:defRPr/>
            </a:lvl1pPr>
          </a:lstStyle>
          <a:p>
            <a:pPr>
              <a:defRPr/>
            </a:pPr>
            <a:fld id="{CCFF686C-5D05-409C-9D89-1EB6E16ED2FC}" type="slidenum">
              <a:rPr lang="en-US"/>
              <a:pPr>
                <a:defRPr/>
              </a:pPr>
              <a:t>‹#›</a:t>
            </a:fld>
            <a:endParaRPr lang="en-US" dirty="0"/>
          </a:p>
        </p:txBody>
      </p:sp>
    </p:spTree>
    <p:extLst>
      <p:ext uri="{BB962C8B-B14F-4D97-AF65-F5344CB8AC3E}">
        <p14:creationId xmlns:p14="http://schemas.microsoft.com/office/powerpoint/2010/main" val="30717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25F2EDB1-FCAC-4C4D-9461-86A616BB0F2F}" type="slidenum">
              <a:rPr lang="en-SG"/>
              <a:pPr>
                <a:defRPr/>
              </a:pPr>
              <a:t>‹#›</a:t>
            </a:fld>
            <a:endParaRPr lang="en-SG"/>
          </a:p>
        </p:txBody>
      </p:sp>
    </p:spTree>
    <p:extLst>
      <p:ext uri="{BB962C8B-B14F-4D97-AF65-F5344CB8AC3E}">
        <p14:creationId xmlns:p14="http://schemas.microsoft.com/office/powerpoint/2010/main" val="341507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19651D98-8956-4E79-A439-4F34F0653E8A}" type="slidenum">
              <a:rPr lang="en-SG"/>
              <a:pPr>
                <a:defRPr/>
              </a:pPr>
              <a:t>‹#›</a:t>
            </a:fld>
            <a:endParaRPr lang="en-SG"/>
          </a:p>
        </p:txBody>
      </p:sp>
    </p:spTree>
    <p:extLst>
      <p:ext uri="{BB962C8B-B14F-4D97-AF65-F5344CB8AC3E}">
        <p14:creationId xmlns:p14="http://schemas.microsoft.com/office/powerpoint/2010/main" val="359341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2954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2954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SG"/>
          </a:p>
        </p:txBody>
      </p:sp>
      <p:sp>
        <p:nvSpPr>
          <p:cNvPr id="6" name="Rectangle 5"/>
          <p:cNvSpPr>
            <a:spLocks noGrp="1" noChangeArrowheads="1"/>
          </p:cNvSpPr>
          <p:nvPr>
            <p:ph type="ftr" sz="quarter" idx="11"/>
          </p:nvPr>
        </p:nvSpPr>
        <p:spPr>
          <a:ln/>
        </p:spPr>
        <p:txBody>
          <a:bodyPr/>
          <a:lstStyle>
            <a:lvl1pPr>
              <a:defRPr/>
            </a:lvl1pPr>
          </a:lstStyle>
          <a:p>
            <a:pPr>
              <a:defRPr/>
            </a:pPr>
            <a:endParaRPr lang="en-SG"/>
          </a:p>
        </p:txBody>
      </p:sp>
      <p:sp>
        <p:nvSpPr>
          <p:cNvPr id="7" name="Rectangle 6"/>
          <p:cNvSpPr>
            <a:spLocks noGrp="1" noChangeArrowheads="1"/>
          </p:cNvSpPr>
          <p:nvPr>
            <p:ph type="sldNum" sz="quarter" idx="12"/>
          </p:nvPr>
        </p:nvSpPr>
        <p:spPr>
          <a:ln/>
        </p:spPr>
        <p:txBody>
          <a:bodyPr/>
          <a:lstStyle>
            <a:lvl1pPr>
              <a:defRPr/>
            </a:lvl1pPr>
          </a:lstStyle>
          <a:p>
            <a:pPr>
              <a:defRPr/>
            </a:pPr>
            <a:fld id="{9EA2AA33-2B69-421A-8FBC-EBE318214D19}" type="slidenum">
              <a:rPr lang="en-SG"/>
              <a:pPr>
                <a:defRPr/>
              </a:pPr>
              <a:t>‹#›</a:t>
            </a:fld>
            <a:endParaRPr lang="en-SG"/>
          </a:p>
        </p:txBody>
      </p:sp>
    </p:spTree>
    <p:extLst>
      <p:ext uri="{BB962C8B-B14F-4D97-AF65-F5344CB8AC3E}">
        <p14:creationId xmlns:p14="http://schemas.microsoft.com/office/powerpoint/2010/main" val="76686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SG"/>
          </a:p>
        </p:txBody>
      </p:sp>
      <p:sp>
        <p:nvSpPr>
          <p:cNvPr id="8" name="Rectangle 5"/>
          <p:cNvSpPr>
            <a:spLocks noGrp="1" noChangeArrowheads="1"/>
          </p:cNvSpPr>
          <p:nvPr>
            <p:ph type="ftr" sz="quarter" idx="11"/>
          </p:nvPr>
        </p:nvSpPr>
        <p:spPr>
          <a:ln/>
        </p:spPr>
        <p:txBody>
          <a:bodyPr/>
          <a:lstStyle>
            <a:lvl1pPr>
              <a:defRPr/>
            </a:lvl1pPr>
          </a:lstStyle>
          <a:p>
            <a:pPr>
              <a:defRPr/>
            </a:pPr>
            <a:endParaRPr lang="en-SG"/>
          </a:p>
        </p:txBody>
      </p:sp>
      <p:sp>
        <p:nvSpPr>
          <p:cNvPr id="9" name="Rectangle 6"/>
          <p:cNvSpPr>
            <a:spLocks noGrp="1" noChangeArrowheads="1"/>
          </p:cNvSpPr>
          <p:nvPr>
            <p:ph type="sldNum" sz="quarter" idx="12"/>
          </p:nvPr>
        </p:nvSpPr>
        <p:spPr>
          <a:ln/>
        </p:spPr>
        <p:txBody>
          <a:bodyPr/>
          <a:lstStyle>
            <a:lvl1pPr>
              <a:defRPr/>
            </a:lvl1pPr>
          </a:lstStyle>
          <a:p>
            <a:pPr>
              <a:defRPr/>
            </a:pPr>
            <a:fld id="{67EC5622-938B-4FD1-90BB-C2DEC7D7696C}" type="slidenum">
              <a:rPr lang="en-SG"/>
              <a:pPr>
                <a:defRPr/>
              </a:pPr>
              <a:t>‹#›</a:t>
            </a:fld>
            <a:endParaRPr lang="en-SG"/>
          </a:p>
        </p:txBody>
      </p:sp>
    </p:spTree>
    <p:extLst>
      <p:ext uri="{BB962C8B-B14F-4D97-AF65-F5344CB8AC3E}">
        <p14:creationId xmlns:p14="http://schemas.microsoft.com/office/powerpoint/2010/main" val="376119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SG"/>
          </a:p>
        </p:txBody>
      </p:sp>
      <p:sp>
        <p:nvSpPr>
          <p:cNvPr id="4" name="Rectangle 5"/>
          <p:cNvSpPr>
            <a:spLocks noGrp="1" noChangeArrowheads="1"/>
          </p:cNvSpPr>
          <p:nvPr>
            <p:ph type="ftr" sz="quarter" idx="11"/>
          </p:nvPr>
        </p:nvSpPr>
        <p:spPr>
          <a:ln/>
        </p:spPr>
        <p:txBody>
          <a:bodyPr/>
          <a:lstStyle>
            <a:lvl1pPr>
              <a:defRPr/>
            </a:lvl1pPr>
          </a:lstStyle>
          <a:p>
            <a:pPr>
              <a:defRPr/>
            </a:pPr>
            <a:endParaRPr lang="en-SG"/>
          </a:p>
        </p:txBody>
      </p:sp>
      <p:sp>
        <p:nvSpPr>
          <p:cNvPr id="5" name="Rectangle 6"/>
          <p:cNvSpPr>
            <a:spLocks noGrp="1" noChangeArrowheads="1"/>
          </p:cNvSpPr>
          <p:nvPr>
            <p:ph type="sldNum" sz="quarter" idx="12"/>
          </p:nvPr>
        </p:nvSpPr>
        <p:spPr>
          <a:ln/>
        </p:spPr>
        <p:txBody>
          <a:bodyPr/>
          <a:lstStyle>
            <a:lvl1pPr>
              <a:defRPr/>
            </a:lvl1pPr>
          </a:lstStyle>
          <a:p>
            <a:pPr>
              <a:defRPr/>
            </a:pPr>
            <a:fld id="{0694A238-0E56-42AB-8F19-60C27B068B00}" type="slidenum">
              <a:rPr lang="en-SG"/>
              <a:pPr>
                <a:defRPr/>
              </a:pPr>
              <a:t>‹#›</a:t>
            </a:fld>
            <a:endParaRPr lang="en-SG"/>
          </a:p>
        </p:txBody>
      </p:sp>
    </p:spTree>
    <p:extLst>
      <p:ext uri="{BB962C8B-B14F-4D97-AF65-F5344CB8AC3E}">
        <p14:creationId xmlns:p14="http://schemas.microsoft.com/office/powerpoint/2010/main" val="29335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SG"/>
          </a:p>
        </p:txBody>
      </p:sp>
      <p:sp>
        <p:nvSpPr>
          <p:cNvPr id="3" name="Rectangle 5"/>
          <p:cNvSpPr>
            <a:spLocks noGrp="1" noChangeArrowheads="1"/>
          </p:cNvSpPr>
          <p:nvPr>
            <p:ph type="ftr" sz="quarter" idx="11"/>
          </p:nvPr>
        </p:nvSpPr>
        <p:spPr>
          <a:ln/>
        </p:spPr>
        <p:txBody>
          <a:bodyPr/>
          <a:lstStyle>
            <a:lvl1pPr>
              <a:defRPr/>
            </a:lvl1pPr>
          </a:lstStyle>
          <a:p>
            <a:pPr>
              <a:defRPr/>
            </a:pPr>
            <a:endParaRPr lang="en-SG"/>
          </a:p>
        </p:txBody>
      </p:sp>
      <p:sp>
        <p:nvSpPr>
          <p:cNvPr id="4" name="Rectangle 6"/>
          <p:cNvSpPr>
            <a:spLocks noGrp="1" noChangeArrowheads="1"/>
          </p:cNvSpPr>
          <p:nvPr>
            <p:ph type="sldNum" sz="quarter" idx="12"/>
          </p:nvPr>
        </p:nvSpPr>
        <p:spPr>
          <a:ln/>
        </p:spPr>
        <p:txBody>
          <a:bodyPr/>
          <a:lstStyle>
            <a:lvl1pPr>
              <a:defRPr/>
            </a:lvl1pPr>
          </a:lstStyle>
          <a:p>
            <a:pPr>
              <a:defRPr/>
            </a:pPr>
            <a:fld id="{37A1DC1C-56D4-4BD1-B5E4-A60C3A29FF86}" type="slidenum">
              <a:rPr lang="en-SG"/>
              <a:pPr>
                <a:defRPr/>
              </a:pPr>
              <a:t>‹#›</a:t>
            </a:fld>
            <a:endParaRPr lang="en-SG"/>
          </a:p>
        </p:txBody>
      </p:sp>
    </p:spTree>
    <p:extLst>
      <p:ext uri="{BB962C8B-B14F-4D97-AF65-F5344CB8AC3E}">
        <p14:creationId xmlns:p14="http://schemas.microsoft.com/office/powerpoint/2010/main" val="425098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SG"/>
          </a:p>
        </p:txBody>
      </p:sp>
      <p:sp>
        <p:nvSpPr>
          <p:cNvPr id="6" name="Rectangle 5"/>
          <p:cNvSpPr>
            <a:spLocks noGrp="1" noChangeArrowheads="1"/>
          </p:cNvSpPr>
          <p:nvPr>
            <p:ph type="ftr" sz="quarter" idx="11"/>
          </p:nvPr>
        </p:nvSpPr>
        <p:spPr>
          <a:ln/>
        </p:spPr>
        <p:txBody>
          <a:bodyPr/>
          <a:lstStyle>
            <a:lvl1pPr>
              <a:defRPr/>
            </a:lvl1pPr>
          </a:lstStyle>
          <a:p>
            <a:pPr>
              <a:defRPr/>
            </a:pPr>
            <a:endParaRPr lang="en-SG"/>
          </a:p>
        </p:txBody>
      </p:sp>
      <p:sp>
        <p:nvSpPr>
          <p:cNvPr id="7" name="Rectangle 6"/>
          <p:cNvSpPr>
            <a:spLocks noGrp="1" noChangeArrowheads="1"/>
          </p:cNvSpPr>
          <p:nvPr>
            <p:ph type="sldNum" sz="quarter" idx="12"/>
          </p:nvPr>
        </p:nvSpPr>
        <p:spPr>
          <a:ln/>
        </p:spPr>
        <p:txBody>
          <a:bodyPr/>
          <a:lstStyle>
            <a:lvl1pPr>
              <a:defRPr/>
            </a:lvl1pPr>
          </a:lstStyle>
          <a:p>
            <a:pPr>
              <a:defRPr/>
            </a:pPr>
            <a:fld id="{2DF5294F-852D-4C64-AC47-E14A10923973}" type="slidenum">
              <a:rPr lang="en-SG"/>
              <a:pPr>
                <a:defRPr/>
              </a:pPr>
              <a:t>‹#›</a:t>
            </a:fld>
            <a:endParaRPr lang="en-SG"/>
          </a:p>
        </p:txBody>
      </p:sp>
    </p:spTree>
    <p:extLst>
      <p:ext uri="{BB962C8B-B14F-4D97-AF65-F5344CB8AC3E}">
        <p14:creationId xmlns:p14="http://schemas.microsoft.com/office/powerpoint/2010/main" val="151972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SG"/>
          </a:p>
        </p:txBody>
      </p:sp>
      <p:sp>
        <p:nvSpPr>
          <p:cNvPr id="6" name="Rectangle 5"/>
          <p:cNvSpPr>
            <a:spLocks noGrp="1" noChangeArrowheads="1"/>
          </p:cNvSpPr>
          <p:nvPr>
            <p:ph type="ftr" sz="quarter" idx="11"/>
          </p:nvPr>
        </p:nvSpPr>
        <p:spPr>
          <a:ln/>
        </p:spPr>
        <p:txBody>
          <a:bodyPr/>
          <a:lstStyle>
            <a:lvl1pPr>
              <a:defRPr/>
            </a:lvl1pPr>
          </a:lstStyle>
          <a:p>
            <a:pPr>
              <a:defRPr/>
            </a:pPr>
            <a:endParaRPr lang="en-SG"/>
          </a:p>
        </p:txBody>
      </p:sp>
      <p:sp>
        <p:nvSpPr>
          <p:cNvPr id="7" name="Rectangle 6"/>
          <p:cNvSpPr>
            <a:spLocks noGrp="1" noChangeArrowheads="1"/>
          </p:cNvSpPr>
          <p:nvPr>
            <p:ph type="sldNum" sz="quarter" idx="12"/>
          </p:nvPr>
        </p:nvSpPr>
        <p:spPr>
          <a:ln/>
        </p:spPr>
        <p:txBody>
          <a:bodyPr/>
          <a:lstStyle>
            <a:lvl1pPr>
              <a:defRPr/>
            </a:lvl1pPr>
          </a:lstStyle>
          <a:p>
            <a:pPr>
              <a:defRPr/>
            </a:pPr>
            <a:fld id="{60015364-84A5-40C1-BA2D-C280864FF323}" type="slidenum">
              <a:rPr lang="en-SG"/>
              <a:pPr>
                <a:defRPr/>
              </a:pPr>
              <a:t>‹#›</a:t>
            </a:fld>
            <a:endParaRPr lang="en-SG"/>
          </a:p>
        </p:txBody>
      </p:sp>
    </p:spTree>
    <p:extLst>
      <p:ext uri="{BB962C8B-B14F-4D97-AF65-F5344CB8AC3E}">
        <p14:creationId xmlns:p14="http://schemas.microsoft.com/office/powerpoint/2010/main" val="118388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ChangeArrowheads="1"/>
          </p:cNvSpPr>
          <p:nvPr/>
        </p:nvSpPr>
        <p:spPr bwMode="ltGray">
          <a:xfrm>
            <a:off x="11113" y="0"/>
            <a:ext cx="9132887" cy="1125538"/>
          </a:xfrm>
          <a:prstGeom prst="rect">
            <a:avLst/>
          </a:prstGeom>
          <a:solidFill>
            <a:schemeClr val="accent1"/>
          </a:solidFill>
          <a:ln w="9525">
            <a:noFill/>
            <a:miter lim="800000"/>
            <a:headEnd/>
            <a:tailEnd/>
          </a:ln>
          <a:effectLst/>
        </p:spPr>
        <p:txBody>
          <a:bodyPr wrap="none" anchor="ctr"/>
          <a:lstStyle/>
          <a:p>
            <a:pPr>
              <a:defRPr/>
            </a:pPr>
            <a:endParaRPr lang="en-SG"/>
          </a:p>
        </p:txBody>
      </p:sp>
      <p:grpSp>
        <p:nvGrpSpPr>
          <p:cNvPr id="1030" name="Group 33"/>
          <p:cNvGrpSpPr>
            <a:grpSpLocks/>
          </p:cNvGrpSpPr>
          <p:nvPr/>
        </p:nvGrpSpPr>
        <p:grpSpPr bwMode="auto">
          <a:xfrm>
            <a:off x="0" y="879475"/>
            <a:ext cx="9144000" cy="144463"/>
            <a:chOff x="1519" y="554"/>
            <a:chExt cx="4241" cy="91"/>
          </a:xfrm>
        </p:grpSpPr>
        <p:sp>
          <p:nvSpPr>
            <p:cNvPr id="1058" name="Line 34"/>
            <p:cNvSpPr>
              <a:spLocks noChangeShapeType="1"/>
            </p:cNvSpPr>
            <p:nvPr/>
          </p:nvSpPr>
          <p:spPr bwMode="white">
            <a:xfrm>
              <a:off x="1519" y="554"/>
              <a:ext cx="4241" cy="0"/>
            </a:xfrm>
            <a:prstGeom prst="line">
              <a:avLst/>
            </a:prstGeom>
            <a:noFill/>
            <a:ln w="12700" cap="rnd">
              <a:solidFill>
                <a:schemeClr val="bg1"/>
              </a:solidFill>
              <a:prstDash val="sysDot"/>
              <a:round/>
              <a:headEnd/>
              <a:tailEnd/>
            </a:ln>
            <a:effectLst/>
          </p:spPr>
          <p:txBody>
            <a:bodyPr/>
            <a:lstStyle/>
            <a:p>
              <a:pPr>
                <a:defRPr/>
              </a:pPr>
              <a:endParaRPr lang="en-SG"/>
            </a:p>
          </p:txBody>
        </p:sp>
        <p:sp>
          <p:nvSpPr>
            <p:cNvPr id="1059" name="Line 35"/>
            <p:cNvSpPr>
              <a:spLocks noChangeShapeType="1"/>
            </p:cNvSpPr>
            <p:nvPr/>
          </p:nvSpPr>
          <p:spPr bwMode="white">
            <a:xfrm>
              <a:off x="1519" y="599"/>
              <a:ext cx="4241" cy="0"/>
            </a:xfrm>
            <a:prstGeom prst="line">
              <a:avLst/>
            </a:prstGeom>
            <a:noFill/>
            <a:ln w="12700" cap="rnd">
              <a:solidFill>
                <a:schemeClr val="bg1"/>
              </a:solidFill>
              <a:prstDash val="sysDot"/>
              <a:round/>
              <a:headEnd/>
              <a:tailEnd/>
            </a:ln>
            <a:effectLst/>
          </p:spPr>
          <p:txBody>
            <a:bodyPr/>
            <a:lstStyle/>
            <a:p>
              <a:pPr>
                <a:defRPr/>
              </a:pPr>
              <a:endParaRPr lang="en-SG"/>
            </a:p>
          </p:txBody>
        </p:sp>
        <p:sp>
          <p:nvSpPr>
            <p:cNvPr id="1060" name="Line 36"/>
            <p:cNvSpPr>
              <a:spLocks noChangeShapeType="1"/>
            </p:cNvSpPr>
            <p:nvPr/>
          </p:nvSpPr>
          <p:spPr bwMode="white">
            <a:xfrm>
              <a:off x="1519" y="645"/>
              <a:ext cx="4241" cy="0"/>
            </a:xfrm>
            <a:prstGeom prst="line">
              <a:avLst/>
            </a:prstGeom>
            <a:noFill/>
            <a:ln w="12700" cap="rnd">
              <a:solidFill>
                <a:schemeClr val="bg1"/>
              </a:solidFill>
              <a:prstDash val="sysDot"/>
              <a:round/>
              <a:headEnd/>
              <a:tailEnd/>
            </a:ln>
            <a:effectLst/>
          </p:spPr>
          <p:txBody>
            <a:bodyPr/>
            <a:lstStyle/>
            <a:p>
              <a:pPr>
                <a:defRPr/>
              </a:pPr>
              <a:endParaRPr lang="en-SG"/>
            </a:p>
          </p:txBody>
        </p:sp>
      </p:grpSp>
      <p:grpSp>
        <p:nvGrpSpPr>
          <p:cNvPr id="1031" name="Group 37"/>
          <p:cNvGrpSpPr>
            <a:grpSpLocks/>
          </p:cNvGrpSpPr>
          <p:nvPr/>
        </p:nvGrpSpPr>
        <p:grpSpPr bwMode="auto">
          <a:xfrm>
            <a:off x="0" y="-11113"/>
            <a:ext cx="2341563" cy="1123951"/>
            <a:chOff x="0" y="0"/>
            <a:chExt cx="1475" cy="694"/>
          </a:xfrm>
        </p:grpSpPr>
        <p:graphicFrame>
          <p:nvGraphicFramePr>
            <p:cNvPr id="1026" name="Object 38"/>
            <p:cNvGraphicFramePr>
              <a:graphicFrameLocks noChangeAspect="1"/>
            </p:cNvGraphicFramePr>
            <p:nvPr/>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83" name="Image" r:id="rId18" imgW="3646321" imgH="3931376" progId="">
                    <p:embed/>
                  </p:oleObj>
                </mc:Choice>
                <mc:Fallback>
                  <p:oleObj name="Image" r:id="rId18" imgW="3646321" imgH="3931376" progId="">
                    <p:embed/>
                    <p:pic>
                      <p:nvPicPr>
                        <p:cNvPr id="0" name="Picture 55"/>
                        <p:cNvPicPr>
                          <a:picLocks noChangeAspect="1" noChangeArrowheads="1"/>
                        </p:cNvPicPr>
                        <p:nvPr/>
                      </p:nvPicPr>
                      <p:blipFill>
                        <a:blip r:embed="rId19">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1027" name="Object 39"/>
            <p:cNvGraphicFramePr>
              <a:graphicFrameLocks noChangeAspect="1"/>
            </p:cNvGraphicFramePr>
            <p:nvPr/>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84" name="Image" r:id="rId20" imgW="2575783" imgH="2545301" progId="">
                    <p:embed/>
                  </p:oleObj>
                </mc:Choice>
                <mc:Fallback>
                  <p:oleObj name="Image" r:id="rId20" imgW="2575783" imgH="2545301" progId="">
                    <p:embed/>
                    <p:pic>
                      <p:nvPicPr>
                        <p:cNvPr id="0" name="Picture 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pSp>
      <p:sp>
        <p:nvSpPr>
          <p:cNvPr id="1032" name="Rectangle 2"/>
          <p:cNvSpPr>
            <a:spLocks noGrp="1" noChangeArrowheads="1"/>
          </p:cNvSpPr>
          <p:nvPr>
            <p:ph type="title"/>
          </p:nvPr>
        </p:nvSpPr>
        <p:spPr bwMode="auto">
          <a:xfrm>
            <a:off x="2514600" y="2286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SG" altLang="en-US" smtClean="0"/>
          </a:p>
        </p:txBody>
      </p:sp>
      <p:sp>
        <p:nvSpPr>
          <p:cNvPr id="1033" name="Rectangle 3"/>
          <p:cNvSpPr>
            <a:spLocks noGrp="1" noChangeArrowheads="1"/>
          </p:cNvSpPr>
          <p:nvPr>
            <p:ph type="body" idx="1"/>
          </p:nvPr>
        </p:nvSpPr>
        <p:spPr bwMode="auto">
          <a:xfrm>
            <a:off x="457200" y="12954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SG" altLang="en-US" smtClean="0"/>
          </a:p>
        </p:txBody>
      </p:sp>
      <p:sp>
        <p:nvSpPr>
          <p:cNvPr id="1028" name="Rectangle 4"/>
          <p:cNvSpPr>
            <a:spLocks noGrp="1" noChangeArrowheads="1"/>
          </p:cNvSpPr>
          <p:nvPr>
            <p:ph type="dt" sz="half" idx="2"/>
          </p:nvPr>
        </p:nvSpPr>
        <p:spPr bwMode="auto">
          <a:xfrm>
            <a:off x="457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pPr>
              <a:defRPr/>
            </a:pPr>
            <a:endParaRPr lang="en-SG"/>
          </a:p>
        </p:txBody>
      </p:sp>
      <p:sp>
        <p:nvSpPr>
          <p:cNvPr id="1029" name="Rectangle 5"/>
          <p:cNvSpPr>
            <a:spLocks noGrp="1" noChangeArrowheads="1"/>
          </p:cNvSpPr>
          <p:nvPr>
            <p:ph type="ftr" sz="quarter" idx="3"/>
          </p:nvPr>
        </p:nvSpPr>
        <p:spPr bwMode="auto">
          <a:xfrm>
            <a:off x="3124200" y="652145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pPr>
              <a:defRPr/>
            </a:pPr>
            <a:endParaRPr lang="en-SG"/>
          </a:p>
        </p:txBody>
      </p:sp>
      <p:sp>
        <p:nvSpPr>
          <p:cNvPr id="2" name="Rectangle 6"/>
          <p:cNvSpPr>
            <a:spLocks noGrp="1" noChangeArrowheads="1"/>
          </p:cNvSpPr>
          <p:nvPr>
            <p:ph type="sldNum" sz="quarter" idx="4"/>
          </p:nvPr>
        </p:nvSpPr>
        <p:spPr bwMode="auto">
          <a:xfrm>
            <a:off x="6553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pPr>
              <a:defRPr/>
            </a:pPr>
            <a:fld id="{2398AAA8-8494-4284-9745-712DC40CE46B}" type="slidenum">
              <a:rPr lang="en-SG"/>
              <a:pPr>
                <a:defRPr/>
              </a:pPr>
              <a:t>‹#›</a:t>
            </a:fld>
            <a:endParaRPr lang="en-SG"/>
          </a:p>
        </p:txBody>
      </p:sp>
      <p:grpSp>
        <p:nvGrpSpPr>
          <p:cNvPr id="1037" name="Group 44"/>
          <p:cNvGrpSpPr>
            <a:grpSpLocks/>
          </p:cNvGrpSpPr>
          <p:nvPr/>
        </p:nvGrpSpPr>
        <p:grpSpPr bwMode="auto">
          <a:xfrm>
            <a:off x="0" y="1109663"/>
            <a:ext cx="9144000" cy="169862"/>
            <a:chOff x="0" y="699"/>
            <a:chExt cx="5760" cy="107"/>
          </a:xfrm>
        </p:grpSpPr>
        <p:sp>
          <p:nvSpPr>
            <p:cNvPr id="1064" name="Rectangle 40"/>
            <p:cNvSpPr>
              <a:spLocks noChangeArrowheads="1"/>
            </p:cNvSpPr>
            <p:nvPr/>
          </p:nvSpPr>
          <p:spPr bwMode="gray">
            <a:xfrm>
              <a:off x="0" y="699"/>
              <a:ext cx="5760" cy="45"/>
            </a:xfrm>
            <a:prstGeom prst="rect">
              <a:avLst/>
            </a:prstGeom>
            <a:solidFill>
              <a:schemeClr val="tx2"/>
            </a:solidFill>
            <a:ln w="9525">
              <a:noFill/>
              <a:miter lim="800000"/>
              <a:headEnd/>
              <a:tailEnd/>
            </a:ln>
            <a:effectLst/>
          </p:spPr>
          <p:txBody>
            <a:bodyPr wrap="none" anchor="ctr"/>
            <a:lstStyle/>
            <a:p>
              <a:pPr>
                <a:defRPr/>
              </a:pPr>
              <a:endParaRPr lang="en-SG"/>
            </a:p>
          </p:txBody>
        </p:sp>
        <p:sp>
          <p:nvSpPr>
            <p:cNvPr id="1066" name="Rectangle 42"/>
            <p:cNvSpPr>
              <a:spLocks noChangeArrowheads="1"/>
            </p:cNvSpPr>
            <p:nvPr/>
          </p:nvSpPr>
          <p:spPr bwMode="gray">
            <a:xfrm>
              <a:off x="1476" y="713"/>
              <a:ext cx="4284" cy="93"/>
            </a:xfrm>
            <a:prstGeom prst="rect">
              <a:avLst/>
            </a:prstGeom>
            <a:solidFill>
              <a:schemeClr val="tx2"/>
            </a:solidFill>
            <a:ln w="9525">
              <a:noFill/>
              <a:miter lim="800000"/>
              <a:headEnd/>
              <a:tailEnd/>
            </a:ln>
            <a:effectLst/>
          </p:spPr>
          <p:txBody>
            <a:bodyPr wrap="none" anchor="ctr"/>
            <a:lstStyle/>
            <a:p>
              <a:pPr>
                <a:defRPr/>
              </a:pPr>
              <a:endParaRPr lang="en-SG"/>
            </a:p>
          </p:txBody>
        </p:sp>
      </p:gr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3" r:id="rId13"/>
    <p:sldLayoutId id="2147483714" r:id="rId14"/>
  </p:sldLayoutIdLst>
  <p:txStyles>
    <p:title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4.vml"/><Relationship Id="rId5" Type="http://schemas.openxmlformats.org/officeDocument/2006/relationships/image" Target="../media/image57.wmf"/><Relationship Id="rId4" Type="http://schemas.openxmlformats.org/officeDocument/2006/relationships/notesSlide" Target="../notesSlides/notesSlide92.xml"/></Relationships>
</file>

<file path=ppt/slides/_rels/slide11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5.vml"/><Relationship Id="rId5" Type="http://schemas.openxmlformats.org/officeDocument/2006/relationships/image" Target="../media/image64.wmf"/><Relationship Id="rId4" Type="http://schemas.openxmlformats.org/officeDocument/2006/relationships/notesSlide" Target="../notesSlides/notesSlide102.xml"/></Relationships>
</file>

<file path=ppt/slides/_rels/slide127.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3.vml"/><Relationship Id="rId5" Type="http://schemas.openxmlformats.org/officeDocument/2006/relationships/image" Target="../media/image51.wmf"/><Relationship Id="rId4" Type="http://schemas.openxmlformats.org/officeDocument/2006/relationships/notesSlide" Target="../notesSlides/notesSlide78.xml"/></Relationships>
</file>

<file path=ppt/slides/_rels/slide9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SG" altLang="en-US" sz="3600" dirty="0" smtClean="0"/>
              <a:t>Chapter-01 </a:t>
            </a:r>
            <a:r>
              <a:rPr lang="en-SG" altLang="en-US" sz="3600" dirty="0" smtClean="0"/>
              <a:t>: Part 1</a:t>
            </a:r>
          </a:p>
        </p:txBody>
      </p:sp>
      <p:sp>
        <p:nvSpPr>
          <p:cNvPr id="4099" name="Rectangle 5"/>
          <p:cNvSpPr>
            <a:spLocks noGrp="1" noChangeArrowheads="1"/>
          </p:cNvSpPr>
          <p:nvPr>
            <p:ph type="subTitle"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altLang="en-US" sz="2400" smtClean="0">
                <a:solidFill>
                  <a:schemeClr val="tx1"/>
                </a:solidFill>
              </a:rPr>
              <a:t>C# Programming</a:t>
            </a:r>
            <a:endParaRPr lang="en-SG" altLang="en-US" sz="2400" smtClean="0">
              <a:solidFill>
                <a:schemeClr val="tx1"/>
              </a:solidFill>
            </a:endParaRPr>
          </a:p>
        </p:txBody>
      </p:sp>
      <p:pic>
        <p:nvPicPr>
          <p:cNvPr id="4100" name="Picture 3" descr="Singapore-Polytechnic.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5591175"/>
            <a:ext cx="324008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Displaying Variable Values</a:t>
            </a:r>
          </a:p>
        </p:txBody>
      </p:sp>
      <p:sp>
        <p:nvSpPr>
          <p:cNvPr id="13316" name="Rectangle 4"/>
          <p:cNvSpPr>
            <a:spLocks noChangeArrowheads="1"/>
          </p:cNvSpPr>
          <p:nvPr/>
        </p:nvSpPr>
        <p:spPr bwMode="auto">
          <a:xfrm>
            <a:off x="179388" y="1989138"/>
            <a:ext cx="437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t>Given the following variable declarations:</a:t>
            </a:r>
          </a:p>
        </p:txBody>
      </p:sp>
      <p:pic>
        <p:nvPicPr>
          <p:cNvPr id="133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492375"/>
            <a:ext cx="21129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6"/>
          <p:cNvSpPr>
            <a:spLocks noChangeArrowheads="1"/>
          </p:cNvSpPr>
          <p:nvPr/>
        </p:nvSpPr>
        <p:spPr bwMode="auto">
          <a:xfrm>
            <a:off x="250825" y="3284538"/>
            <a:ext cx="6519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t>The following statements will display exactly the same output:</a:t>
            </a:r>
          </a:p>
        </p:txBody>
      </p:sp>
      <p:pic>
        <p:nvPicPr>
          <p:cNvPr id="133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3860800"/>
            <a:ext cx="55435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8"/>
          <p:cNvSpPr>
            <a:spLocks noChangeArrowheads="1"/>
          </p:cNvSpPr>
          <p:nvPr/>
        </p:nvSpPr>
        <p:spPr bwMode="auto">
          <a:xfrm>
            <a:off x="395288" y="4868863"/>
            <a:ext cx="941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t>Output:</a:t>
            </a:r>
          </a:p>
        </p:txBody>
      </p:sp>
      <p:pic>
        <p:nvPicPr>
          <p:cNvPr id="1332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313" y="5229225"/>
            <a:ext cx="322103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eft Arrow 13"/>
          <p:cNvSpPr/>
          <p:nvPr/>
        </p:nvSpPr>
        <p:spPr>
          <a:xfrm>
            <a:off x="6156325" y="3644900"/>
            <a:ext cx="2303463" cy="576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t>Traditional way</a:t>
            </a:r>
            <a:endParaRPr lang="en-SG" sz="1500" dirty="0"/>
          </a:p>
        </p:txBody>
      </p:sp>
      <p:sp>
        <p:nvSpPr>
          <p:cNvPr id="15" name="Left Arrow 14"/>
          <p:cNvSpPr/>
          <p:nvPr/>
        </p:nvSpPr>
        <p:spPr>
          <a:xfrm>
            <a:off x="6156325" y="4221163"/>
            <a:ext cx="2303463" cy="576262"/>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t>Use format string</a:t>
            </a:r>
            <a:endParaRPr lang="en-SG" sz="15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body" idx="1"/>
          </p:nvPr>
        </p:nvSpPr>
        <p:spPr>
          <a:xfrm>
            <a:off x="539552" y="1916832"/>
            <a:ext cx="7772400" cy="3816424"/>
          </a:xfrm>
        </p:spPr>
        <p:txBody>
          <a:bodyPr/>
          <a:lstStyle/>
          <a:p>
            <a:pPr eaLnBrk="1" hangingPunct="1">
              <a:lnSpc>
                <a:spcPct val="90000"/>
              </a:lnSpc>
              <a:spcBef>
                <a:spcPct val="40000"/>
              </a:spcBef>
            </a:pPr>
            <a:r>
              <a:rPr lang="en-US" sz="2200" dirty="0" smtClean="0"/>
              <a:t>Data structure that may contain any number of variables</a:t>
            </a:r>
          </a:p>
          <a:p>
            <a:pPr eaLnBrk="1" hangingPunct="1">
              <a:lnSpc>
                <a:spcPct val="90000"/>
              </a:lnSpc>
              <a:spcBef>
                <a:spcPct val="40000"/>
              </a:spcBef>
            </a:pPr>
            <a:r>
              <a:rPr lang="en-US" sz="2200" dirty="0" smtClean="0"/>
              <a:t>Variables must be of same type </a:t>
            </a:r>
          </a:p>
          <a:p>
            <a:pPr eaLnBrk="1" hangingPunct="1">
              <a:lnSpc>
                <a:spcPct val="90000"/>
              </a:lnSpc>
              <a:spcBef>
                <a:spcPct val="40000"/>
              </a:spcBef>
            </a:pPr>
            <a:r>
              <a:rPr lang="en-US" sz="2200" dirty="0" smtClean="0"/>
              <a:t>Single identifier given to entire structure</a:t>
            </a:r>
          </a:p>
          <a:p>
            <a:pPr eaLnBrk="1" hangingPunct="1">
              <a:lnSpc>
                <a:spcPct val="90000"/>
              </a:lnSpc>
              <a:spcBef>
                <a:spcPct val="40000"/>
              </a:spcBef>
            </a:pPr>
            <a:r>
              <a:rPr lang="en-US" sz="2200" dirty="0" smtClean="0"/>
              <a:t>Individual variables are called elements</a:t>
            </a:r>
          </a:p>
          <a:p>
            <a:pPr eaLnBrk="1" hangingPunct="1">
              <a:lnSpc>
                <a:spcPct val="90000"/>
              </a:lnSpc>
              <a:spcBef>
                <a:spcPct val="40000"/>
              </a:spcBef>
            </a:pPr>
            <a:r>
              <a:rPr lang="en-US" sz="2200" dirty="0" smtClean="0"/>
              <a:t>Elements accessed through an index</a:t>
            </a:r>
          </a:p>
          <a:p>
            <a:pPr lvl="1" eaLnBrk="1" hangingPunct="1">
              <a:lnSpc>
                <a:spcPct val="90000"/>
              </a:lnSpc>
              <a:spcBef>
                <a:spcPct val="40000"/>
              </a:spcBef>
            </a:pPr>
            <a:r>
              <a:rPr lang="en-US" sz="2200" dirty="0" smtClean="0"/>
              <a:t>Index also called subscript     </a:t>
            </a:r>
          </a:p>
          <a:p>
            <a:pPr lvl="1" eaLnBrk="1" hangingPunct="1">
              <a:lnSpc>
                <a:spcPct val="90000"/>
              </a:lnSpc>
              <a:spcBef>
                <a:spcPct val="40000"/>
              </a:spcBef>
            </a:pPr>
            <a:r>
              <a:rPr lang="en-US" sz="2200" dirty="0" smtClean="0"/>
              <a:t>Elements are sometimes referred to as indexed or subscripted variables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Basics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2671805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539552" y="2060848"/>
            <a:ext cx="7772400" cy="4343400"/>
          </a:xfrm>
        </p:spPr>
        <p:txBody>
          <a:bodyPr/>
          <a:lstStyle/>
          <a:p>
            <a:pPr eaLnBrk="1" hangingPunct="1">
              <a:spcBef>
                <a:spcPct val="40000"/>
              </a:spcBef>
            </a:pPr>
            <a:r>
              <a:rPr lang="en-US" sz="2200" dirty="0" smtClean="0"/>
              <a:t>Arrays are objects of System.Array class</a:t>
            </a:r>
          </a:p>
          <a:p>
            <a:pPr eaLnBrk="1" hangingPunct="1">
              <a:spcBef>
                <a:spcPct val="40000"/>
              </a:spcBef>
            </a:pPr>
            <a:r>
              <a:rPr lang="en-US" sz="2200" dirty="0" smtClean="0"/>
              <a:t>Array class includes methods and properties </a:t>
            </a:r>
          </a:p>
          <a:p>
            <a:pPr lvl="1" eaLnBrk="1" hangingPunct="1">
              <a:spcBef>
                <a:spcPct val="40000"/>
              </a:spcBef>
            </a:pPr>
            <a:r>
              <a:rPr lang="en-US" sz="2200" dirty="0" smtClean="0"/>
              <a:t>Methods for creating, manipulating, searching, and sorting arrays</a:t>
            </a:r>
          </a:p>
          <a:p>
            <a:pPr eaLnBrk="1" hangingPunct="1">
              <a:spcBef>
                <a:spcPct val="40000"/>
              </a:spcBef>
            </a:pPr>
            <a:r>
              <a:rPr lang="en-US" sz="2200" dirty="0" smtClean="0"/>
              <a:t>Create an array in the same way you instantiate an object of a user-defined class</a:t>
            </a:r>
          </a:p>
          <a:p>
            <a:pPr lvl="1" eaLnBrk="1" hangingPunct="1">
              <a:spcBef>
                <a:spcPct val="40000"/>
              </a:spcBef>
            </a:pPr>
            <a:r>
              <a:rPr lang="en-US" sz="2200" dirty="0" smtClean="0"/>
              <a:t>Use the </a:t>
            </a:r>
            <a:r>
              <a:rPr lang="en-US" sz="2200" dirty="0" smtClean="0">
                <a:solidFill>
                  <a:schemeClr val="accent2"/>
                </a:solidFill>
              </a:rPr>
              <a:t>new</a:t>
            </a:r>
            <a:r>
              <a:rPr lang="en-US" sz="2200" dirty="0" smtClean="0"/>
              <a:t> operator </a:t>
            </a:r>
          </a:p>
          <a:p>
            <a:pPr lvl="1" eaLnBrk="1" hangingPunct="1">
              <a:spcBef>
                <a:spcPct val="40000"/>
              </a:spcBef>
            </a:pPr>
            <a:r>
              <a:rPr lang="en-US" sz="2200" dirty="0" smtClean="0"/>
              <a:t>Specify number of individual elements</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Basics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38561037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11"/>
          <p:cNvSpPr>
            <a:spLocks noGrp="1" noChangeArrowheads="1"/>
          </p:cNvSpPr>
          <p:nvPr>
            <p:ph type="body" idx="1"/>
          </p:nvPr>
        </p:nvSpPr>
        <p:spPr>
          <a:xfrm>
            <a:off x="827584" y="1988840"/>
            <a:ext cx="7772400" cy="3960440"/>
          </a:xfrm>
        </p:spPr>
        <p:txBody>
          <a:bodyPr/>
          <a:lstStyle/>
          <a:p>
            <a:pPr eaLnBrk="1" hangingPunct="1">
              <a:spcBef>
                <a:spcPct val="40000"/>
              </a:spcBef>
            </a:pPr>
            <a:r>
              <a:rPr lang="en-US" sz="2200" dirty="0" smtClean="0"/>
              <a:t>Syntax for creating an array</a:t>
            </a:r>
          </a:p>
          <a:p>
            <a:pPr eaLnBrk="1" hangingPunct="1">
              <a:spcBef>
                <a:spcPct val="40000"/>
              </a:spcBef>
              <a:buFontTx/>
              <a:buNone/>
            </a:pPr>
            <a:r>
              <a:rPr lang="en-US" sz="2200" dirty="0" smtClean="0"/>
              <a:t>		</a:t>
            </a:r>
            <a:r>
              <a:rPr lang="en-SG" sz="2200" dirty="0" smtClean="0"/>
              <a:t> </a:t>
            </a:r>
            <a:r>
              <a:rPr lang="en-SG" sz="2200" dirty="0" smtClean="0">
                <a:solidFill>
                  <a:schemeClr val="accent6">
                    <a:lumMod val="50000"/>
                  </a:schemeClr>
                </a:solidFill>
                <a:latin typeface="Courier"/>
              </a:rPr>
              <a:t>type [ ] identifier = new type [integral value];</a:t>
            </a:r>
            <a:endParaRPr lang="en-US" sz="2200" dirty="0" smtClean="0">
              <a:solidFill>
                <a:schemeClr val="accent6">
                  <a:lumMod val="50000"/>
                </a:schemeClr>
              </a:solidFill>
              <a:latin typeface="Courier"/>
            </a:endParaRPr>
          </a:p>
          <a:p>
            <a:pPr eaLnBrk="1" hangingPunct="1">
              <a:spcBef>
                <a:spcPct val="40000"/>
              </a:spcBef>
            </a:pPr>
            <a:r>
              <a:rPr lang="en-US" sz="2200" dirty="0" smtClean="0"/>
              <a:t>Type can be any predefined types like </a:t>
            </a:r>
            <a:r>
              <a:rPr lang="en-US" sz="2200" dirty="0" smtClean="0">
                <a:solidFill>
                  <a:schemeClr val="accent2"/>
                </a:solidFill>
              </a:rPr>
              <a:t>int</a:t>
            </a:r>
            <a:r>
              <a:rPr lang="en-US" sz="2200" dirty="0" smtClean="0"/>
              <a:t> or </a:t>
            </a:r>
            <a:r>
              <a:rPr lang="en-US" sz="2200" dirty="0" smtClean="0">
                <a:solidFill>
                  <a:schemeClr val="accent2"/>
                </a:solidFill>
              </a:rPr>
              <a:t>string</a:t>
            </a:r>
            <a:r>
              <a:rPr lang="en-US" sz="2200" dirty="0" smtClean="0"/>
              <a:t>, or a </a:t>
            </a:r>
            <a:r>
              <a:rPr lang="en-US" sz="2200" dirty="0" smtClean="0">
                <a:solidFill>
                  <a:schemeClr val="accent2"/>
                </a:solidFill>
              </a:rPr>
              <a:t>class</a:t>
            </a:r>
            <a:r>
              <a:rPr lang="en-US" sz="2200" dirty="0" smtClean="0"/>
              <a:t> that you create in C#</a:t>
            </a:r>
          </a:p>
          <a:p>
            <a:pPr eaLnBrk="1" hangingPunct="1">
              <a:spcBef>
                <a:spcPct val="40000"/>
              </a:spcBef>
            </a:pPr>
            <a:r>
              <a:rPr lang="en-US" sz="2200" dirty="0" smtClean="0"/>
              <a:t>Integral value is the number of elements</a:t>
            </a:r>
          </a:p>
          <a:p>
            <a:pPr lvl="1" eaLnBrk="1" hangingPunct="1">
              <a:spcBef>
                <a:spcPct val="40000"/>
              </a:spcBef>
            </a:pPr>
            <a:r>
              <a:rPr lang="en-US" sz="2200" dirty="0" smtClean="0"/>
              <a:t>Length or size of the array </a:t>
            </a:r>
          </a:p>
          <a:p>
            <a:pPr lvl="1" eaLnBrk="1" hangingPunct="1">
              <a:spcBef>
                <a:spcPct val="40000"/>
              </a:spcBef>
            </a:pPr>
            <a:r>
              <a:rPr lang="en-US" sz="2200" dirty="0" smtClean="0"/>
              <a:t>Can be a constant literal, a variable, or an expression that produces an integral value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Declaration</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7180701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988840"/>
            <a:ext cx="7885018" cy="1700115"/>
          </a:xfrm>
          <a:prstGeom prst="rect">
            <a:avLst/>
          </a:prstGeom>
        </p:spPr>
      </p:pic>
      <p:sp>
        <p:nvSpPr>
          <p:cNvPr id="3" name="TextBox 2"/>
          <p:cNvSpPr txBox="1"/>
          <p:nvPr/>
        </p:nvSpPr>
        <p:spPr>
          <a:xfrm>
            <a:off x="539552" y="4495800"/>
            <a:ext cx="7920880" cy="1231106"/>
          </a:xfrm>
          <a:prstGeom prst="rect">
            <a:avLst/>
          </a:prstGeom>
          <a:noFill/>
        </p:spPr>
        <p:txBody>
          <a:bodyPr wrap="square" rtlCol="0">
            <a:spAutoFit/>
          </a:bodyPr>
          <a:lstStyle/>
          <a:p>
            <a:pPr marL="457200" indent="-457200"/>
            <a:r>
              <a:rPr lang="en-US" sz="2800" dirty="0" smtClean="0"/>
              <a:t>*** </a:t>
            </a:r>
            <a:r>
              <a:rPr lang="en-US" sz="2800" dirty="0" smtClean="0">
                <a:solidFill>
                  <a:srgbClr val="FF0000"/>
                </a:solidFill>
              </a:rPr>
              <a:t>C# uses </a:t>
            </a:r>
            <a:r>
              <a:rPr lang="en-US" sz="2800" dirty="0">
                <a:solidFill>
                  <a:srgbClr val="FF0000"/>
                </a:solidFill>
              </a:rPr>
              <a:t>zero-based arrays—meaning the first element </a:t>
            </a:r>
            <a:r>
              <a:rPr lang="en-US" sz="2800" dirty="0" smtClean="0">
                <a:solidFill>
                  <a:srgbClr val="FF0000"/>
                </a:solidFill>
              </a:rPr>
              <a:t>is indexed </a:t>
            </a:r>
            <a:r>
              <a:rPr lang="en-US" sz="2800" dirty="0">
                <a:solidFill>
                  <a:srgbClr val="FF0000"/>
                </a:solidFill>
              </a:rPr>
              <a:t>by </a:t>
            </a:r>
            <a:r>
              <a:rPr lang="en-US" sz="2800" dirty="0" smtClean="0">
                <a:solidFill>
                  <a:srgbClr val="FF0000"/>
                </a:solidFill>
              </a:rPr>
              <a:t>0</a:t>
            </a:r>
            <a:endParaRPr lang="en-US" sz="2800" dirty="0">
              <a:solidFill>
                <a:srgbClr val="FF0000"/>
              </a:solidFill>
            </a:endParaRPr>
          </a:p>
          <a:p>
            <a:endParaRPr lang="en-US" dirty="0"/>
          </a:p>
        </p:txBody>
      </p:sp>
      <p:sp>
        <p:nvSpPr>
          <p:cNvPr id="9"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Declaration</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392204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11"/>
          <p:cNvSpPr>
            <a:spLocks noGrp="1" noChangeArrowheads="1"/>
          </p:cNvSpPr>
          <p:nvPr>
            <p:ph type="body" idx="1"/>
          </p:nvPr>
        </p:nvSpPr>
        <p:spPr>
          <a:xfrm>
            <a:off x="683568" y="2060848"/>
            <a:ext cx="8136904" cy="4419600"/>
          </a:xfrm>
        </p:spPr>
        <p:txBody>
          <a:bodyPr/>
          <a:lstStyle/>
          <a:p>
            <a:pPr eaLnBrk="1" hangingPunct="1"/>
            <a:r>
              <a:rPr lang="en-US" sz="2200" dirty="0" smtClean="0"/>
              <a:t>Array identifier, name, references first element</a:t>
            </a:r>
          </a:p>
          <a:p>
            <a:pPr lvl="1" eaLnBrk="1" hangingPunct="1"/>
            <a:r>
              <a:rPr lang="en-US" sz="2200" dirty="0" smtClean="0"/>
              <a:t>Contains address where score[0] is located</a:t>
            </a:r>
          </a:p>
          <a:p>
            <a:pPr eaLnBrk="1" hangingPunct="1"/>
            <a:r>
              <a:rPr lang="en-US" sz="2200" dirty="0" smtClean="0"/>
              <a:t>First index for all arrays is 0 </a:t>
            </a:r>
          </a:p>
          <a:p>
            <a:pPr eaLnBrk="1" hangingPunct="1"/>
            <a:r>
              <a:rPr lang="en-US" sz="2200" dirty="0" smtClean="0"/>
              <a:t>Last element of all arrays is always referenced by an index with a value of the length of the array minus one   </a:t>
            </a:r>
          </a:p>
          <a:p>
            <a:pPr eaLnBrk="1" hangingPunct="1"/>
            <a:r>
              <a:rPr lang="en-US" sz="2200" dirty="0" smtClean="0"/>
              <a:t>Can declare an array without instantiating it</a:t>
            </a:r>
          </a:p>
          <a:p>
            <a:pPr eaLnBrk="1" hangingPunct="1"/>
            <a:r>
              <a:rPr lang="en-US" sz="2200" dirty="0" smtClean="0"/>
              <a:t>The general form of the declaration is:</a:t>
            </a:r>
          </a:p>
          <a:p>
            <a:pPr eaLnBrk="1" hangingPunct="1">
              <a:buFontTx/>
              <a:buNone/>
            </a:pPr>
            <a:r>
              <a:rPr lang="en-US" sz="2200" dirty="0" smtClean="0"/>
              <a:t>		</a:t>
            </a:r>
            <a:r>
              <a:rPr lang="en-US" sz="2200" dirty="0" smtClean="0">
                <a:solidFill>
                  <a:schemeClr val="accent6">
                    <a:lumMod val="50000"/>
                  </a:schemeClr>
                </a:solidFill>
                <a:latin typeface="Courier"/>
              </a:rPr>
              <a:t>type [ ] identifier;</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Declaration</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8868836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2060848"/>
            <a:ext cx="5919635" cy="4343400"/>
          </a:xfrm>
          <a:prstGeom prst="rect">
            <a:avLst/>
          </a:prstGeom>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Declaration</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4276103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13"/>
          <p:cNvSpPr>
            <a:spLocks noGrp="1" noChangeArrowheads="1"/>
          </p:cNvSpPr>
          <p:nvPr>
            <p:ph type="body" idx="1"/>
          </p:nvPr>
        </p:nvSpPr>
        <p:spPr>
          <a:xfrm>
            <a:off x="467544" y="2132856"/>
            <a:ext cx="8280920" cy="4495800"/>
          </a:xfrm>
        </p:spPr>
        <p:txBody>
          <a:bodyPr/>
          <a:lstStyle/>
          <a:p>
            <a:pPr eaLnBrk="1" hangingPunct="1">
              <a:lnSpc>
                <a:spcPct val="90000"/>
              </a:lnSpc>
              <a:spcBef>
                <a:spcPct val="50000"/>
              </a:spcBef>
            </a:pPr>
            <a:r>
              <a:rPr lang="en-US" sz="2200" dirty="0" smtClean="0"/>
              <a:t>If you declare array with no values to reference, second step required</a:t>
            </a:r>
            <a:r>
              <a:rPr lang="en-US" sz="2200" dirty="0" smtClean="0">
                <a:cs typeface="Times New Roman" pitchFamily="18" charset="0"/>
              </a:rPr>
              <a:t> </a:t>
            </a:r>
            <a:r>
              <a:rPr lang="en-US" sz="2200" dirty="0" smtClean="0"/>
              <a:t>– must dimension the array</a:t>
            </a:r>
          </a:p>
          <a:p>
            <a:pPr eaLnBrk="1" hangingPunct="1">
              <a:lnSpc>
                <a:spcPct val="80000"/>
              </a:lnSpc>
              <a:spcBef>
                <a:spcPct val="50000"/>
              </a:spcBef>
            </a:pPr>
            <a:r>
              <a:rPr lang="en-US" sz="2200" dirty="0" smtClean="0"/>
              <a:t>General form of the second step is:</a:t>
            </a:r>
          </a:p>
          <a:p>
            <a:pPr lvl="2" eaLnBrk="1" hangingPunct="1">
              <a:lnSpc>
                <a:spcPct val="80000"/>
              </a:lnSpc>
              <a:spcBef>
                <a:spcPct val="50000"/>
              </a:spcBef>
              <a:buFontTx/>
              <a:buNone/>
            </a:pPr>
            <a:r>
              <a:rPr lang="en-US" sz="2200" dirty="0" smtClean="0"/>
              <a:t>	identifier = </a:t>
            </a:r>
            <a:r>
              <a:rPr lang="en-US" sz="2200" dirty="0" smtClean="0">
                <a:solidFill>
                  <a:schemeClr val="accent2"/>
                </a:solidFill>
              </a:rPr>
              <a:t>new</a:t>
            </a:r>
            <a:r>
              <a:rPr lang="en-US" sz="2200" dirty="0" smtClean="0"/>
              <a:t> type [integral value];</a:t>
            </a:r>
          </a:p>
          <a:p>
            <a:pPr eaLnBrk="1" hangingPunct="1">
              <a:lnSpc>
                <a:spcPct val="80000"/>
              </a:lnSpc>
              <a:spcBef>
                <a:spcPct val="50000"/>
              </a:spcBef>
            </a:pPr>
            <a:r>
              <a:rPr lang="en-US" sz="2200" dirty="0" smtClean="0"/>
              <a:t>Examples</a:t>
            </a:r>
          </a:p>
          <a:p>
            <a:pPr lvl="2" eaLnBrk="1" hangingPunct="1">
              <a:lnSpc>
                <a:spcPct val="80000"/>
              </a:lnSpc>
              <a:buFontTx/>
              <a:buNone/>
            </a:pPr>
            <a:r>
              <a:rPr lang="en-US" sz="2200" dirty="0" smtClean="0">
                <a:solidFill>
                  <a:schemeClr val="accent2"/>
                </a:solidFill>
                <a:latin typeface="Courier"/>
              </a:rPr>
              <a:t>const</a:t>
            </a:r>
            <a:r>
              <a:rPr lang="en-US" sz="2200" dirty="0" smtClean="0">
                <a:latin typeface="Courier"/>
              </a:rPr>
              <a:t> </a:t>
            </a:r>
            <a:r>
              <a:rPr lang="en-US" sz="2200" dirty="0" smtClean="0">
                <a:solidFill>
                  <a:schemeClr val="accent2"/>
                </a:solidFill>
                <a:latin typeface="Courier"/>
              </a:rPr>
              <a:t>int</a:t>
            </a:r>
            <a:r>
              <a:rPr lang="en-US" sz="2200" dirty="0" smtClean="0">
                <a:latin typeface="Courier"/>
              </a:rPr>
              <a:t> size = 15;</a:t>
            </a:r>
          </a:p>
          <a:p>
            <a:pPr lvl="2" eaLnBrk="1" hangingPunct="1">
              <a:lnSpc>
                <a:spcPct val="80000"/>
              </a:lnSpc>
              <a:buFontTx/>
              <a:buNone/>
            </a:pPr>
            <a:r>
              <a:rPr lang="en-US" sz="2200" dirty="0" smtClean="0">
                <a:solidFill>
                  <a:schemeClr val="accent2"/>
                </a:solidFill>
                <a:latin typeface="Courier"/>
              </a:rPr>
              <a:t>string</a:t>
            </a:r>
            <a:r>
              <a:rPr lang="en-US" sz="2200" dirty="0" smtClean="0">
                <a:latin typeface="Courier"/>
              </a:rPr>
              <a:t> [ ] lastName = </a:t>
            </a:r>
            <a:r>
              <a:rPr lang="en-US" sz="2200" dirty="0" smtClean="0">
                <a:solidFill>
                  <a:schemeClr val="accent2"/>
                </a:solidFill>
                <a:latin typeface="Courier"/>
              </a:rPr>
              <a:t>new</a:t>
            </a:r>
            <a:r>
              <a:rPr lang="en-US" sz="2200" dirty="0" smtClean="0">
                <a:latin typeface="Courier"/>
              </a:rPr>
              <a:t> </a:t>
            </a:r>
            <a:r>
              <a:rPr lang="en-US" sz="2200" dirty="0" smtClean="0">
                <a:solidFill>
                  <a:schemeClr val="accent2"/>
                </a:solidFill>
                <a:latin typeface="Courier"/>
              </a:rPr>
              <a:t>string</a:t>
            </a:r>
            <a:r>
              <a:rPr lang="en-US" sz="2200" dirty="0" smtClean="0">
                <a:latin typeface="Courier"/>
              </a:rPr>
              <a:t> [25];</a:t>
            </a:r>
          </a:p>
          <a:p>
            <a:pPr lvl="2" eaLnBrk="1" hangingPunct="1">
              <a:lnSpc>
                <a:spcPct val="80000"/>
              </a:lnSpc>
              <a:buFontTx/>
              <a:buNone/>
            </a:pPr>
            <a:r>
              <a:rPr lang="en-US" sz="2200" dirty="0" smtClean="0">
                <a:solidFill>
                  <a:schemeClr val="accent2"/>
                </a:solidFill>
                <a:latin typeface="Courier"/>
              </a:rPr>
              <a:t>double</a:t>
            </a:r>
            <a:r>
              <a:rPr lang="en-US" sz="2200" dirty="0" smtClean="0">
                <a:latin typeface="Courier"/>
              </a:rPr>
              <a:t> [ ] cost = </a:t>
            </a:r>
            <a:r>
              <a:rPr lang="en-US" sz="2200" dirty="0" smtClean="0">
                <a:solidFill>
                  <a:schemeClr val="accent2"/>
                </a:solidFill>
                <a:latin typeface="Courier"/>
              </a:rPr>
              <a:t>new</a:t>
            </a:r>
            <a:r>
              <a:rPr lang="en-US" sz="2200" dirty="0" smtClean="0">
                <a:latin typeface="Courier"/>
              </a:rPr>
              <a:t> </a:t>
            </a:r>
            <a:r>
              <a:rPr lang="en-US" sz="2200" dirty="0" smtClean="0">
                <a:solidFill>
                  <a:schemeClr val="accent2"/>
                </a:solidFill>
                <a:latin typeface="Courier"/>
              </a:rPr>
              <a:t>double</a:t>
            </a:r>
            <a:r>
              <a:rPr lang="en-US" sz="2200" dirty="0" smtClean="0">
                <a:latin typeface="Courier"/>
              </a:rPr>
              <a:t> [1000];</a:t>
            </a:r>
          </a:p>
          <a:p>
            <a:pPr lvl="2" eaLnBrk="1" hangingPunct="1">
              <a:lnSpc>
                <a:spcPct val="80000"/>
              </a:lnSpc>
              <a:buFontTx/>
              <a:buNone/>
            </a:pPr>
            <a:r>
              <a:rPr lang="en-US" sz="2200" dirty="0" smtClean="0">
                <a:solidFill>
                  <a:schemeClr val="accent2"/>
                </a:solidFill>
                <a:latin typeface="Courier"/>
              </a:rPr>
              <a:t>double</a:t>
            </a:r>
            <a:r>
              <a:rPr lang="en-US" sz="2200" dirty="0" smtClean="0">
                <a:latin typeface="Courier"/>
              </a:rPr>
              <a:t> [ ] temperature = </a:t>
            </a:r>
            <a:r>
              <a:rPr lang="en-US" sz="2200" dirty="0" smtClean="0">
                <a:solidFill>
                  <a:schemeClr val="accent2"/>
                </a:solidFill>
                <a:latin typeface="Courier"/>
              </a:rPr>
              <a:t>new</a:t>
            </a:r>
            <a:r>
              <a:rPr lang="en-US" sz="2200" dirty="0" smtClean="0">
                <a:latin typeface="Courier"/>
              </a:rPr>
              <a:t> </a:t>
            </a:r>
            <a:r>
              <a:rPr lang="en-US" sz="2200" dirty="0" smtClean="0">
                <a:solidFill>
                  <a:schemeClr val="accent2"/>
                </a:solidFill>
                <a:latin typeface="Courier"/>
              </a:rPr>
              <a:t>double</a:t>
            </a:r>
            <a:r>
              <a:rPr lang="en-US" sz="2200" dirty="0" smtClean="0">
                <a:latin typeface="Courier"/>
              </a:rPr>
              <a:t> [size];</a:t>
            </a:r>
          </a:p>
          <a:p>
            <a:pPr lvl="2" eaLnBrk="1" hangingPunct="1">
              <a:lnSpc>
                <a:spcPct val="80000"/>
              </a:lnSpc>
              <a:buFontTx/>
              <a:buNone/>
            </a:pPr>
            <a:r>
              <a:rPr lang="en-US" sz="2200" dirty="0" smtClean="0">
                <a:solidFill>
                  <a:schemeClr val="accent2"/>
                </a:solidFill>
                <a:latin typeface="Courier"/>
              </a:rPr>
              <a:t>int</a:t>
            </a:r>
            <a:r>
              <a:rPr lang="en-US" sz="2200" dirty="0" smtClean="0">
                <a:latin typeface="Courier"/>
              </a:rPr>
              <a:t> [ ] score;</a:t>
            </a:r>
          </a:p>
          <a:p>
            <a:pPr lvl="2" eaLnBrk="1" hangingPunct="1">
              <a:lnSpc>
                <a:spcPct val="80000"/>
              </a:lnSpc>
              <a:buFontTx/>
              <a:buNone/>
            </a:pPr>
            <a:r>
              <a:rPr lang="en-US" sz="2200" dirty="0" smtClean="0">
                <a:latin typeface="Courier"/>
              </a:rPr>
              <a:t>score = </a:t>
            </a:r>
            <a:r>
              <a:rPr lang="en-US" sz="2200" dirty="0" smtClean="0">
                <a:solidFill>
                  <a:schemeClr val="accent2"/>
                </a:solidFill>
                <a:latin typeface="Courier"/>
              </a:rPr>
              <a:t>new</a:t>
            </a:r>
            <a:r>
              <a:rPr lang="en-US" sz="2200" dirty="0" smtClean="0">
                <a:latin typeface="Courier"/>
              </a:rPr>
              <a:t> </a:t>
            </a:r>
            <a:r>
              <a:rPr lang="en-US" sz="2200" dirty="0" smtClean="0">
                <a:solidFill>
                  <a:schemeClr val="accent2"/>
                </a:solidFill>
                <a:latin typeface="Courier"/>
              </a:rPr>
              <a:t>int</a:t>
            </a:r>
            <a:r>
              <a:rPr lang="en-US" sz="2200" dirty="0" smtClean="0">
                <a:latin typeface="Courier"/>
              </a:rPr>
              <a:t> [size + 15];</a:t>
            </a:r>
          </a:p>
        </p:txBody>
      </p:sp>
      <p:sp>
        <p:nvSpPr>
          <p:cNvPr id="22534" name="AutoShape 14"/>
          <p:cNvSpPr>
            <a:spLocks noChangeArrowheads="1"/>
          </p:cNvSpPr>
          <p:nvPr/>
        </p:nvSpPr>
        <p:spPr bwMode="auto">
          <a:xfrm>
            <a:off x="6228184" y="5445224"/>
            <a:ext cx="1752600" cy="838200"/>
          </a:xfrm>
          <a:prstGeom prst="wedgeEllipseCallout">
            <a:avLst>
              <a:gd name="adj1" fmla="val -208652"/>
              <a:gd name="adj2" fmla="val -33604"/>
            </a:avLst>
          </a:prstGeom>
          <a:solidFill>
            <a:srgbClr val="FFCC00"/>
          </a:solidFill>
          <a:ln w="9525">
            <a:solidFill>
              <a:schemeClr val="tx1"/>
            </a:solidFill>
            <a:miter lim="800000"/>
            <a:headEnd/>
            <a:tailEnd/>
          </a:ln>
        </p:spPr>
        <p:txBody>
          <a:bodyPr/>
          <a:lstStyle/>
          <a:p>
            <a:pPr algn="ctr"/>
            <a:r>
              <a:rPr lang="en-US" dirty="0"/>
              <a:t>Two steps</a:t>
            </a:r>
          </a:p>
        </p:txBody>
      </p:sp>
      <p:sp>
        <p:nvSpPr>
          <p:cNvPr id="7" name="AutoShape 14"/>
          <p:cNvSpPr>
            <a:spLocks noChangeArrowheads="1"/>
          </p:cNvSpPr>
          <p:nvPr/>
        </p:nvSpPr>
        <p:spPr bwMode="auto">
          <a:xfrm>
            <a:off x="6228184" y="5445224"/>
            <a:ext cx="1752600" cy="838200"/>
          </a:xfrm>
          <a:prstGeom prst="wedgeEllipseCallout">
            <a:avLst>
              <a:gd name="adj1" fmla="val -126108"/>
              <a:gd name="adj2" fmla="val 3846"/>
            </a:avLst>
          </a:prstGeom>
          <a:solidFill>
            <a:srgbClr val="FFCC00"/>
          </a:solidFill>
          <a:ln w="9525">
            <a:solidFill>
              <a:schemeClr val="tx1"/>
            </a:solidFill>
            <a:miter lim="800000"/>
            <a:headEnd/>
            <a:tailEnd/>
          </a:ln>
        </p:spPr>
        <p:txBody>
          <a:bodyPr/>
          <a:lstStyle/>
          <a:p>
            <a:pPr algn="ctr"/>
            <a:r>
              <a:rPr lang="en-US" dirty="0"/>
              <a:t>Two steps</a:t>
            </a:r>
          </a:p>
        </p:txBody>
      </p:sp>
      <p:sp>
        <p:nvSpPr>
          <p:cNvPr id="10"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11"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Declaration</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98851688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8"/>
          <p:cNvSpPr>
            <a:spLocks noGrp="1" noChangeArrowheads="1"/>
          </p:cNvSpPr>
          <p:nvPr>
            <p:ph type="body" idx="1"/>
          </p:nvPr>
        </p:nvSpPr>
        <p:spPr>
          <a:xfrm>
            <a:off x="395536" y="2204864"/>
            <a:ext cx="8352928" cy="4419600"/>
          </a:xfrm>
        </p:spPr>
        <p:txBody>
          <a:bodyPr/>
          <a:lstStyle/>
          <a:p>
            <a:pPr eaLnBrk="1" hangingPunct="1"/>
            <a:r>
              <a:rPr lang="en-US" sz="2200" dirty="0" smtClean="0"/>
              <a:t>Compile-time initialization </a:t>
            </a:r>
          </a:p>
          <a:p>
            <a:pPr eaLnBrk="1" hangingPunct="1"/>
            <a:r>
              <a:rPr lang="en-US" sz="2200" dirty="0" smtClean="0"/>
              <a:t>General form of initialization follows:</a:t>
            </a:r>
          </a:p>
          <a:p>
            <a:pPr lvl="1" eaLnBrk="1" hangingPunct="1">
              <a:buFontTx/>
              <a:buNone/>
            </a:pPr>
            <a:r>
              <a:rPr lang="en-US" sz="2200" dirty="0" smtClean="0"/>
              <a:t>	</a:t>
            </a:r>
            <a:r>
              <a:rPr lang="en-US" sz="2200" dirty="0" smtClean="0">
                <a:solidFill>
                  <a:schemeClr val="accent6">
                    <a:lumMod val="50000"/>
                  </a:schemeClr>
                </a:solidFill>
              </a:rPr>
              <a:t>type[ ] identifier = </a:t>
            </a:r>
            <a:r>
              <a:rPr lang="en-US" sz="2200" dirty="0" smtClean="0">
                <a:solidFill>
                  <a:schemeClr val="accent6">
                    <a:lumMod val="75000"/>
                  </a:schemeClr>
                </a:solidFill>
              </a:rPr>
              <a:t>new</a:t>
            </a:r>
            <a:r>
              <a:rPr lang="en-US" sz="2200" dirty="0" smtClean="0">
                <a:solidFill>
                  <a:schemeClr val="accent6">
                    <a:lumMod val="50000"/>
                  </a:schemeClr>
                </a:solidFill>
              </a:rPr>
              <a:t> type[ ] {value1, value2, …valueN};</a:t>
            </a:r>
          </a:p>
          <a:p>
            <a:pPr eaLnBrk="1" hangingPunct="1"/>
            <a:r>
              <a:rPr lang="en-US" sz="2200" dirty="0" smtClean="0"/>
              <a:t>Values are separated by commas </a:t>
            </a:r>
          </a:p>
          <a:p>
            <a:pPr eaLnBrk="1" hangingPunct="1"/>
            <a:r>
              <a:rPr lang="en-US" sz="2200" dirty="0" smtClean="0"/>
              <a:t>Values must be assignment compatible to the element type </a:t>
            </a:r>
          </a:p>
          <a:p>
            <a:pPr lvl="1" eaLnBrk="1" hangingPunct="1"/>
            <a:r>
              <a:rPr lang="en-US" sz="2200" dirty="0" smtClean="0"/>
              <a:t>Implicit conversion from </a:t>
            </a:r>
            <a:r>
              <a:rPr lang="en-US" sz="2200" dirty="0" smtClean="0">
                <a:solidFill>
                  <a:schemeClr val="accent2"/>
                </a:solidFill>
              </a:rPr>
              <a:t>int</a:t>
            </a:r>
            <a:r>
              <a:rPr lang="en-US" sz="2200" dirty="0" smtClean="0"/>
              <a:t> to </a:t>
            </a:r>
            <a:r>
              <a:rPr lang="en-US" sz="2200" dirty="0" smtClean="0">
                <a:solidFill>
                  <a:schemeClr val="accent2"/>
                </a:solidFill>
              </a:rPr>
              <a:t>double </a:t>
            </a:r>
          </a:p>
          <a:p>
            <a:pPr eaLnBrk="1" hangingPunct="1"/>
            <a:r>
              <a:rPr lang="en-US" sz="2200" dirty="0" smtClean="0"/>
              <a:t>Declare and initialize elements in one step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a:t>
            </a:r>
            <a:r>
              <a:rPr lang="en-US" sz="3200" dirty="0" err="1" smtClean="0">
                <a:solidFill>
                  <a:schemeClr val="accent6">
                    <a:lumMod val="50000"/>
                  </a:schemeClr>
                </a:solidFill>
              </a:rPr>
              <a:t>Initializers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7730547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14"/>
          <p:cNvSpPr>
            <a:spLocks noGrp="1" noChangeArrowheads="1"/>
          </p:cNvSpPr>
          <p:nvPr>
            <p:ph type="body" idx="1"/>
          </p:nvPr>
        </p:nvSpPr>
        <p:spPr>
          <a:xfrm>
            <a:off x="539552" y="2276872"/>
            <a:ext cx="8229600" cy="3285728"/>
          </a:xfrm>
        </p:spPr>
        <p:txBody>
          <a:bodyPr/>
          <a:lstStyle/>
          <a:p>
            <a:pPr eaLnBrk="1" hangingPunct="1"/>
            <a:r>
              <a:rPr lang="en-US" sz="2200" dirty="0" smtClean="0"/>
              <a:t>Array length determined by number of initialization values placed inside curly braces</a:t>
            </a:r>
          </a:p>
          <a:p>
            <a:pPr eaLnBrk="1" hangingPunct="1"/>
            <a:r>
              <a:rPr lang="en-US" sz="2200" dirty="0" smtClean="0"/>
              <a:t>Examples</a:t>
            </a:r>
          </a:p>
          <a:p>
            <a:pPr lvl="1" eaLnBrk="1" hangingPunct="1">
              <a:buFontTx/>
              <a:buNone/>
            </a:pPr>
            <a:r>
              <a:rPr lang="en-US" sz="2200" dirty="0" smtClean="0">
                <a:solidFill>
                  <a:schemeClr val="accent2"/>
                </a:solidFill>
              </a:rPr>
              <a:t>int</a:t>
            </a:r>
            <a:r>
              <a:rPr lang="en-US" sz="2200" dirty="0" smtClean="0"/>
              <a:t> [ ] anArray = {100, 200, 400, 600};</a:t>
            </a:r>
          </a:p>
          <a:p>
            <a:pPr lvl="1" eaLnBrk="1" hangingPunct="1">
              <a:buNone/>
            </a:pPr>
            <a:r>
              <a:rPr lang="en-US" sz="2200" dirty="0" smtClean="0">
                <a:solidFill>
                  <a:schemeClr val="accent2"/>
                </a:solidFill>
              </a:rPr>
              <a:t>char</a:t>
            </a:r>
            <a:r>
              <a:rPr lang="en-US" sz="2200" dirty="0" smtClean="0"/>
              <a:t> [ ] grade = </a:t>
            </a:r>
            <a:r>
              <a:rPr lang="en-US" sz="2200" dirty="0" smtClean="0">
                <a:solidFill>
                  <a:schemeClr val="accent2"/>
                </a:solidFill>
              </a:rPr>
              <a:t>new</a:t>
            </a:r>
            <a:r>
              <a:rPr lang="en-US" sz="2200" dirty="0" smtClean="0"/>
              <a:t> </a:t>
            </a:r>
            <a:r>
              <a:rPr lang="en-US" sz="2200" dirty="0" smtClean="0">
                <a:solidFill>
                  <a:schemeClr val="accent2"/>
                </a:solidFill>
              </a:rPr>
              <a:t>char</a:t>
            </a:r>
            <a:r>
              <a:rPr lang="en-US" sz="2200" dirty="0" smtClean="0"/>
              <a:t>[ ] {'A', 'B', 'C', 'D', 'F'}; </a:t>
            </a:r>
          </a:p>
          <a:p>
            <a:pPr lvl="1" eaLnBrk="1" hangingPunct="1">
              <a:buFontTx/>
              <a:buNone/>
            </a:pPr>
            <a:r>
              <a:rPr lang="en-US" sz="2200" dirty="0" smtClean="0">
                <a:solidFill>
                  <a:schemeClr val="accent2"/>
                </a:solidFill>
              </a:rPr>
              <a:t>double</a:t>
            </a:r>
            <a:r>
              <a:rPr lang="en-US" sz="2200" dirty="0" smtClean="0"/>
              <a:t> [ ] depth = </a:t>
            </a:r>
            <a:r>
              <a:rPr lang="en-US" sz="2200" dirty="0" smtClean="0">
                <a:solidFill>
                  <a:schemeClr val="accent2"/>
                </a:solidFill>
              </a:rPr>
              <a:t>new</a:t>
            </a:r>
            <a:r>
              <a:rPr lang="en-US" sz="2200" dirty="0" smtClean="0"/>
              <a:t> double [2] {2.5, 3}; </a:t>
            </a:r>
          </a:p>
          <a:p>
            <a:pPr eaLnBrk="1" hangingPunct="1"/>
            <a:r>
              <a:rPr lang="en-US" sz="2200" dirty="0" smtClean="0"/>
              <a:t>No length specifier is required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a:t>
            </a:r>
            <a:r>
              <a:rPr lang="en-US" sz="3200" dirty="0" err="1" smtClean="0">
                <a:solidFill>
                  <a:schemeClr val="accent6">
                    <a:lumMod val="50000"/>
                  </a:schemeClr>
                </a:solidFill>
              </a:rPr>
              <a:t>Initializers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4964416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550" y="2708920"/>
            <a:ext cx="8511794" cy="2975409"/>
          </a:xfrm>
          <a:prstGeom prst="rect">
            <a:avLst/>
          </a:prstGeom>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a:t>
            </a:r>
            <a:r>
              <a:rPr lang="en-US" sz="3200" dirty="0" err="1" smtClean="0">
                <a:solidFill>
                  <a:schemeClr val="accent6">
                    <a:lumMod val="50000"/>
                  </a:schemeClr>
                </a:solidFill>
              </a:rPr>
              <a:t>Initializers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412898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Displaying Variable Values</a:t>
            </a:r>
          </a:p>
        </p:txBody>
      </p:sp>
      <p:sp>
        <p:nvSpPr>
          <p:cNvPr id="12" name="Rectangle 3"/>
          <p:cNvSpPr txBox="1">
            <a:spLocks noChangeArrowheads="1"/>
          </p:cNvSpPr>
          <p:nvPr/>
        </p:nvSpPr>
        <p:spPr>
          <a:xfrm>
            <a:off x="250825" y="2060575"/>
            <a:ext cx="8642350" cy="3960813"/>
          </a:xfrm>
          <a:prstGeom prst="rect">
            <a:avLst/>
          </a:prstGeom>
        </p:spPr>
        <p:txBody>
          <a:bodyPr/>
          <a:lstStyle/>
          <a:p>
            <a:pPr marL="342900" indent="-342900">
              <a:lnSpc>
                <a:spcPct val="90000"/>
              </a:lnSpc>
              <a:spcBef>
                <a:spcPts val="0"/>
              </a:spcBef>
              <a:spcAft>
                <a:spcPts val="600"/>
              </a:spcAft>
              <a:buFont typeface="Arial" pitchFamily="34" charset="0"/>
              <a:buChar char="•"/>
              <a:defRPr/>
            </a:pPr>
            <a:r>
              <a:rPr lang="en-US" kern="0" dirty="0">
                <a:latin typeface="+mn-lt"/>
              </a:rPr>
              <a:t>A </a:t>
            </a:r>
            <a:r>
              <a:rPr lang="en-US" b="1" kern="0" dirty="0">
                <a:latin typeface="+mn-lt"/>
              </a:rPr>
              <a:t>format string</a:t>
            </a:r>
            <a:r>
              <a:rPr lang="en-US" kern="0" dirty="0">
                <a:latin typeface="+mn-lt"/>
              </a:rPr>
              <a:t> is a string of characters that contains one or more </a:t>
            </a:r>
            <a:r>
              <a:rPr lang="en-US" b="1" kern="0" dirty="0">
                <a:latin typeface="+mn-lt"/>
              </a:rPr>
              <a:t>placeholders</a:t>
            </a:r>
            <a:r>
              <a:rPr lang="en-US" kern="0" dirty="0">
                <a:latin typeface="+mn-lt"/>
              </a:rPr>
              <a:t>.  For example:</a:t>
            </a:r>
          </a:p>
          <a:p>
            <a:pPr marL="450850">
              <a:lnSpc>
                <a:spcPct val="90000"/>
              </a:lnSpc>
              <a:spcBef>
                <a:spcPts val="0"/>
              </a:spcBef>
              <a:defRPr/>
            </a:pPr>
            <a:r>
              <a:rPr lang="en-US" kern="0" dirty="0" err="1">
                <a:latin typeface="Courier New" pitchFamily="49" charset="0"/>
                <a:cs typeface="Courier New" pitchFamily="49" charset="0"/>
              </a:rPr>
              <a:t>int</a:t>
            </a:r>
            <a:r>
              <a:rPr lang="en-US" kern="0" dirty="0">
                <a:latin typeface="Courier New" pitchFamily="49" charset="0"/>
                <a:cs typeface="Courier New" pitchFamily="49" charset="0"/>
              </a:rPr>
              <a:t> age = 20;</a:t>
            </a:r>
          </a:p>
          <a:p>
            <a:pPr marL="450850" lvl="1">
              <a:lnSpc>
                <a:spcPct val="90000"/>
              </a:lnSpc>
              <a:spcBef>
                <a:spcPts val="0"/>
              </a:spcBef>
              <a:buSzPct val="50000"/>
              <a:defRPr/>
            </a:pPr>
            <a:r>
              <a:rPr lang="en-US" kern="0" dirty="0" err="1">
                <a:latin typeface="Courier New" pitchFamily="49" charset="0"/>
                <a:cs typeface="Courier New" pitchFamily="49" charset="0"/>
              </a:rPr>
              <a:t>Console.WriteLine</a:t>
            </a:r>
            <a:r>
              <a:rPr lang="en-US" kern="0" dirty="0">
                <a:latin typeface="Courier New" pitchFamily="49" charset="0"/>
                <a:cs typeface="Courier New" pitchFamily="49" charset="0"/>
              </a:rPr>
              <a:t>("I am {0}.", age); </a:t>
            </a:r>
            <a:r>
              <a:rPr lang="en-US" b="1" kern="0" dirty="0">
                <a:solidFill>
                  <a:srgbClr val="006600"/>
                </a:solidFill>
                <a:latin typeface="Courier New" pitchFamily="49" charset="0"/>
                <a:cs typeface="Courier New" pitchFamily="49" charset="0"/>
              </a:rPr>
              <a:t>//I am 20.</a:t>
            </a:r>
          </a:p>
          <a:p>
            <a:pPr marL="742950" lvl="1" indent="-285750">
              <a:lnSpc>
                <a:spcPct val="90000"/>
              </a:lnSpc>
              <a:spcBef>
                <a:spcPct val="20000"/>
              </a:spcBef>
              <a:buSzPct val="50000"/>
              <a:defRPr/>
            </a:pPr>
            <a:endParaRPr lang="en-US" kern="0" dirty="0">
              <a:latin typeface="+mn-lt"/>
            </a:endParaRPr>
          </a:p>
          <a:p>
            <a:pPr marL="361950" indent="-361950">
              <a:lnSpc>
                <a:spcPct val="90000"/>
              </a:lnSpc>
              <a:buFont typeface="Arial" pitchFamily="34" charset="0"/>
              <a:buChar char="•"/>
              <a:defRPr/>
            </a:pPr>
            <a:r>
              <a:rPr lang="en-US" dirty="0"/>
              <a:t>The number within the curly braces in the format string must be less than the number of values you list after the format string</a:t>
            </a:r>
          </a:p>
          <a:p>
            <a:pPr marL="361950" indent="-361950">
              <a:lnSpc>
                <a:spcPct val="90000"/>
              </a:lnSpc>
              <a:buFont typeface="Arial" pitchFamily="34" charset="0"/>
              <a:buChar char="•"/>
              <a:defRPr/>
            </a:pPr>
            <a:endParaRPr lang="en-US" dirty="0"/>
          </a:p>
          <a:p>
            <a:pPr marL="361950" indent="-361950">
              <a:lnSpc>
                <a:spcPct val="90000"/>
              </a:lnSpc>
              <a:spcAft>
                <a:spcPts val="600"/>
              </a:spcAft>
              <a:buFont typeface="Arial" pitchFamily="34" charset="0"/>
              <a:buChar char="•"/>
              <a:defRPr/>
            </a:pPr>
            <a:r>
              <a:rPr lang="en-US" dirty="0"/>
              <a:t>You do not have to use the positions in order:</a:t>
            </a:r>
          </a:p>
          <a:p>
            <a:pPr marL="450850">
              <a:lnSpc>
                <a:spcPct val="90000"/>
              </a:lnSpc>
              <a:defRPr/>
            </a:pPr>
            <a:r>
              <a:rPr lang="en-US" sz="1700" dirty="0">
                <a:latin typeface="Courier New" pitchFamily="49" charset="0"/>
                <a:cs typeface="Courier New" pitchFamily="49" charset="0"/>
              </a:rPr>
              <a:t>double </a:t>
            </a:r>
            <a:r>
              <a:rPr lang="en-US" sz="1700" dirty="0" err="1">
                <a:latin typeface="Courier New" pitchFamily="49" charset="0"/>
                <a:cs typeface="Courier New" pitchFamily="49" charset="0"/>
              </a:rPr>
              <a:t>someMoney</a:t>
            </a:r>
            <a:r>
              <a:rPr lang="en-US" sz="1700" dirty="0">
                <a:latin typeface="Courier New" pitchFamily="49" charset="0"/>
                <a:cs typeface="Courier New" pitchFamily="49" charset="0"/>
              </a:rPr>
              <a:t> = 1000;</a:t>
            </a:r>
          </a:p>
          <a:p>
            <a:pPr marL="450850">
              <a:lnSpc>
                <a:spcPct val="90000"/>
              </a:lnSpc>
              <a:defRPr/>
            </a:pP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myAge</a:t>
            </a:r>
            <a:r>
              <a:rPr lang="en-US" sz="1700" dirty="0">
                <a:latin typeface="Courier New" pitchFamily="49" charset="0"/>
                <a:cs typeface="Courier New" pitchFamily="49" charset="0"/>
              </a:rPr>
              <a:t> = 20;            </a:t>
            </a:r>
          </a:p>
          <a:p>
            <a:pPr lvl="1">
              <a:lnSpc>
                <a:spcPct val="90000"/>
              </a:lnSpc>
              <a:defRPr/>
            </a:pPr>
            <a:r>
              <a:rPr lang="en-US" sz="1700" dirty="0" err="1">
                <a:latin typeface="Courier New" pitchFamily="49" charset="0"/>
                <a:cs typeface="Courier New" pitchFamily="49" charset="0"/>
              </a:rPr>
              <a:t>Console.WriteLine</a:t>
            </a:r>
            <a:r>
              <a:rPr lang="en-US" sz="1700" dirty="0">
                <a:latin typeface="Courier New" pitchFamily="49" charset="0"/>
                <a:cs typeface="Courier New" pitchFamily="49" charset="0"/>
              </a:rPr>
              <a:t>(</a:t>
            </a:r>
          </a:p>
          <a:p>
            <a:pPr lvl="1">
              <a:lnSpc>
                <a:spcPct val="90000"/>
              </a:lnSpc>
              <a:defRPr/>
            </a:pPr>
            <a:r>
              <a:rPr lang="en-US" sz="1700" dirty="0">
                <a:latin typeface="Courier New" pitchFamily="49" charset="0"/>
                <a:cs typeface="Courier New" pitchFamily="49" charset="0"/>
              </a:rPr>
              <a:t>  </a:t>
            </a:r>
            <a:r>
              <a:rPr lang="en-US" sz="1600" kern="0" dirty="0">
                <a:latin typeface="Courier New" pitchFamily="49" charset="0"/>
                <a:cs typeface="Courier New" pitchFamily="49" charset="0"/>
              </a:rPr>
              <a:t>"</a:t>
            </a:r>
            <a:r>
              <a:rPr lang="en-US" sz="1700" dirty="0">
                <a:latin typeface="Courier New" pitchFamily="49" charset="0"/>
                <a:cs typeface="Courier New" pitchFamily="49" charset="0"/>
              </a:rPr>
              <a:t>The money is {0}. ${0} is a lot for my age which is {1}.</a:t>
            </a:r>
            <a:r>
              <a:rPr lang="en-US" sz="1600" kern="0" dirty="0">
                <a:latin typeface="Courier New" pitchFamily="49" charset="0"/>
                <a:cs typeface="Courier New" pitchFamily="49" charset="0"/>
              </a:rPr>
              <a:t>"</a:t>
            </a:r>
            <a:r>
              <a:rPr lang="en-US" sz="1700" dirty="0">
                <a:latin typeface="Courier New" pitchFamily="49" charset="0"/>
                <a:cs typeface="Courier New" pitchFamily="49" charset="0"/>
              </a:rPr>
              <a:t>,   </a:t>
            </a:r>
          </a:p>
          <a:p>
            <a:pPr lvl="1">
              <a:lnSpc>
                <a:spcPct val="90000"/>
              </a:lnSpc>
              <a:defRPr/>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someMoney</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myAge</a:t>
            </a:r>
            <a:r>
              <a:rPr lang="en-US" sz="1700" dirty="0">
                <a:latin typeface="Courier New" pitchFamily="49" charset="0"/>
                <a:cs typeface="Courier New" pitchFamily="49" charset="0"/>
              </a:rPr>
              <a:t>);</a:t>
            </a:r>
          </a:p>
          <a:p>
            <a:pPr lvl="1">
              <a:lnSpc>
                <a:spcPct val="90000"/>
              </a:lnSpc>
              <a:defRPr/>
            </a:pPr>
            <a:r>
              <a:rPr lang="en-US" sz="1700" b="1" dirty="0">
                <a:solidFill>
                  <a:srgbClr val="006600"/>
                </a:solidFill>
                <a:latin typeface="Courier New" pitchFamily="49" charset="0"/>
                <a:cs typeface="Courier New" pitchFamily="49" charset="0"/>
              </a:rPr>
              <a:t>  //The money is 1000. $1000 is a lot for my age which is 20.</a:t>
            </a:r>
          </a:p>
          <a:p>
            <a:pPr marL="0" lvl="1">
              <a:lnSpc>
                <a:spcPct val="90000"/>
              </a:lnSpc>
              <a:spcBef>
                <a:spcPct val="20000"/>
              </a:spcBef>
              <a:buSzPct val="50000"/>
              <a:defRPr/>
            </a:pPr>
            <a:endParaRPr lang="en-US" kern="0" dirty="0">
              <a:latin typeface="+mn-lt"/>
            </a:endParaRPr>
          </a:p>
          <a:p>
            <a:pPr marL="742950" lvl="1" indent="-285750">
              <a:lnSpc>
                <a:spcPct val="90000"/>
              </a:lnSpc>
              <a:spcBef>
                <a:spcPct val="20000"/>
              </a:spcBef>
              <a:buSzPct val="50000"/>
              <a:defRPr/>
            </a:pPr>
            <a:endParaRPr lang="en-US" kern="0" dirty="0">
              <a:latin typeface="+mn-l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a:xfrm>
            <a:off x="467544" y="2564904"/>
            <a:ext cx="8229600" cy="2925688"/>
          </a:xfrm>
        </p:spPr>
        <p:txBody>
          <a:bodyPr/>
          <a:lstStyle/>
          <a:p>
            <a:pPr eaLnBrk="1" hangingPunct="1">
              <a:spcBef>
                <a:spcPct val="60000"/>
              </a:spcBef>
            </a:pPr>
            <a:r>
              <a:rPr lang="en-US" sz="2200" dirty="0" smtClean="0"/>
              <a:t>Specify which element to access by suffixing the identifier with an index enclosed in square brackets</a:t>
            </a:r>
          </a:p>
          <a:p>
            <a:pPr lvl="2" eaLnBrk="1" hangingPunct="1">
              <a:spcBef>
                <a:spcPct val="60000"/>
              </a:spcBef>
              <a:buFontTx/>
              <a:buNone/>
            </a:pPr>
            <a:r>
              <a:rPr lang="en-US" sz="2200" dirty="0" smtClean="0"/>
              <a:t>score[0] = 100; </a:t>
            </a:r>
          </a:p>
          <a:p>
            <a:pPr eaLnBrk="1" hangingPunct="1">
              <a:spcBef>
                <a:spcPct val="60000"/>
              </a:spcBef>
            </a:pPr>
            <a:r>
              <a:rPr lang="en-US" sz="2200" dirty="0" smtClean="0"/>
              <a:t>Length</a:t>
            </a:r>
            <a:r>
              <a:rPr lang="en-US" sz="2200" dirty="0" smtClean="0">
                <a:cs typeface="Times New Roman" pitchFamily="18" charset="0"/>
              </a:rPr>
              <a:t> </a:t>
            </a:r>
            <a:r>
              <a:rPr lang="en-US" sz="2200" dirty="0" smtClean="0"/>
              <a:t>– special properties of Array class</a:t>
            </a:r>
          </a:p>
          <a:p>
            <a:pPr eaLnBrk="1" hangingPunct="1">
              <a:spcBef>
                <a:spcPct val="60000"/>
              </a:spcBef>
            </a:pPr>
            <a:r>
              <a:rPr lang="en-US" sz="2200" dirty="0" smtClean="0"/>
              <a:t>Last valid index is always the length of the array minus one</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Access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5806873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AutoShape 11"/>
          <p:cNvSpPr>
            <a:spLocks noChangeArrowheads="1"/>
          </p:cNvSpPr>
          <p:nvPr/>
        </p:nvSpPr>
        <p:spPr bwMode="auto">
          <a:xfrm>
            <a:off x="6228184" y="2924944"/>
            <a:ext cx="2736304" cy="3406172"/>
          </a:xfrm>
          <a:prstGeom prst="wedgeEllipseCallout">
            <a:avLst>
              <a:gd name="adj1" fmla="val -66324"/>
              <a:gd name="adj2" fmla="val -39893"/>
            </a:avLst>
          </a:prstGeom>
          <a:solidFill>
            <a:srgbClr val="FFCC00"/>
          </a:solidFill>
          <a:ln w="9525">
            <a:solidFill>
              <a:schemeClr val="tx1"/>
            </a:solidFill>
            <a:miter lim="800000"/>
            <a:headEnd/>
            <a:tailEnd/>
          </a:ln>
        </p:spPr>
        <p:txBody>
          <a:bodyPr/>
          <a:lstStyle/>
          <a:p>
            <a:pPr algn="ctr"/>
            <a:r>
              <a:rPr lang="en-US" sz="1600" dirty="0"/>
              <a:t>Try to access the array using an index value larger than the array length minus one, a nonintegral index value, or a negative index value – </a:t>
            </a:r>
            <a:br>
              <a:rPr lang="en-US" sz="1600" dirty="0"/>
            </a:br>
            <a:r>
              <a:rPr lang="en-US" sz="1600" dirty="0">
                <a:cs typeface="Times New Roman" pitchFamily="18" charset="0"/>
              </a:rPr>
              <a:t>run-time error</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2132856"/>
            <a:ext cx="5472608" cy="4320480"/>
          </a:xfrm>
          <a:prstGeom prst="rect">
            <a:avLst/>
          </a:prstGeom>
        </p:spPr>
      </p:pic>
      <p:sp>
        <p:nvSpPr>
          <p:cNvPr id="9"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Access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0671657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Example</a:t>
            </a:r>
            <a:endParaRPr lang="en-US" sz="3200" b="1" dirty="0" smtClean="0">
              <a:solidFill>
                <a:schemeClr val="accent6">
                  <a:lumMod val="50000"/>
                </a:schemeClr>
              </a:solidFill>
            </a:endParaRPr>
          </a:p>
        </p:txBody>
      </p:sp>
    </p:spTree>
    <p:controls>
      <mc:AlternateContent xmlns:mc="http://schemas.openxmlformats.org/markup-compatibility/2006">
        <mc:Choice xmlns:v="urn:schemas-microsoft-com:vml" Requires="v">
          <p:control spid="151556" name="TextBox1" r:id="rId2" imgW="8785800" imgH="4602600"/>
        </mc:Choice>
        <mc:Fallback>
          <p:control name="TextBox1" r:id="rId2" imgW="8785800" imgH="4602600">
            <p:pic>
              <p:nvPicPr>
                <p:cNvPr id="2" name="TextBox1"/>
                <p:cNvPicPr preferRelativeResize="0">
                  <a:picLocks noChangeArrowheads="1" noChangeShapeType="1"/>
                </p:cNvPicPr>
                <p:nvPr/>
              </p:nvPicPr>
              <p:blipFill>
                <a:blip r:embed="rId5"/>
                <a:srcRect/>
                <a:stretch>
                  <a:fillRect/>
                </a:stretch>
              </p:blipFill>
              <p:spPr bwMode="auto">
                <a:xfrm>
                  <a:off x="134938" y="1989138"/>
                  <a:ext cx="8783637" cy="460375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4420597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9792" y="1988840"/>
            <a:ext cx="3828319" cy="4621166"/>
          </a:xfrm>
          <a:prstGeom prst="rect">
            <a:avLst/>
          </a:prstGeom>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Output</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917500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12"/>
          <p:cNvSpPr>
            <a:spLocks noGrp="1" noChangeArrowheads="1"/>
          </p:cNvSpPr>
          <p:nvPr>
            <p:ph type="body" idx="1"/>
          </p:nvPr>
        </p:nvSpPr>
        <p:spPr>
          <a:xfrm>
            <a:off x="683568" y="2060848"/>
            <a:ext cx="7772400" cy="4495800"/>
          </a:xfrm>
        </p:spPr>
        <p:txBody>
          <a:bodyPr/>
          <a:lstStyle/>
          <a:p>
            <a:pPr eaLnBrk="1" hangingPunct="1"/>
            <a:r>
              <a:rPr lang="en-US" sz="2200" dirty="0" smtClean="0"/>
              <a:t>What if you do not know the number of elements you need to store?</a:t>
            </a:r>
          </a:p>
          <a:p>
            <a:pPr lvl="1" eaLnBrk="1" hangingPunct="1"/>
            <a:r>
              <a:rPr lang="en-US" sz="2200" dirty="0" smtClean="0"/>
              <a:t>Could ask user to count the number of entries and use that for the size when you allocate the array </a:t>
            </a:r>
          </a:p>
          <a:p>
            <a:pPr lvl="1" eaLnBrk="1" hangingPunct="1"/>
            <a:r>
              <a:rPr lang="en-US" sz="2200" dirty="0" smtClean="0"/>
              <a:t>Another approach: create the array large enough to hold any number of entries </a:t>
            </a:r>
          </a:p>
          <a:p>
            <a:pPr lvl="2" eaLnBrk="1" hangingPunct="1"/>
            <a:r>
              <a:rPr lang="en-US" sz="2200" dirty="0" smtClean="0"/>
              <a:t>Tell users to enter a predetermined sentinel value after they enter the last value  </a:t>
            </a:r>
          </a:p>
          <a:p>
            <a:pPr eaLnBrk="1" hangingPunct="1"/>
            <a:r>
              <a:rPr lang="en-US" sz="2200" dirty="0" smtClean="0"/>
              <a:t>Sentinel value</a:t>
            </a:r>
          </a:p>
          <a:p>
            <a:pPr lvl="1" eaLnBrk="1" hangingPunct="1"/>
            <a:r>
              <a:rPr lang="en-US" sz="2200" dirty="0" smtClean="0"/>
              <a:t>Extreme or dummy value</a:t>
            </a:r>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Sentinel-Controlled Access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55454549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14"/>
          <p:cNvSpPr>
            <a:spLocks noGrp="1" noChangeArrowheads="1"/>
          </p:cNvSpPr>
          <p:nvPr>
            <p:ph type="body" idx="1"/>
          </p:nvPr>
        </p:nvSpPr>
        <p:spPr>
          <a:xfrm>
            <a:off x="683568" y="2132856"/>
            <a:ext cx="7772400" cy="4495800"/>
          </a:xfrm>
        </p:spPr>
        <p:txBody>
          <a:bodyPr/>
          <a:lstStyle/>
          <a:p>
            <a:pPr eaLnBrk="1" hangingPunct="1">
              <a:spcBef>
                <a:spcPct val="40000"/>
              </a:spcBef>
            </a:pPr>
            <a:r>
              <a:rPr lang="en-US" sz="2200" dirty="0" smtClean="0"/>
              <a:t>Used to iterate through an array </a:t>
            </a:r>
          </a:p>
          <a:p>
            <a:pPr eaLnBrk="1" hangingPunct="1">
              <a:spcBef>
                <a:spcPct val="40000"/>
              </a:spcBef>
            </a:pPr>
            <a:r>
              <a:rPr lang="en-US" sz="2200" dirty="0" smtClean="0"/>
              <a:t>Read-only access </a:t>
            </a:r>
          </a:p>
          <a:p>
            <a:pPr eaLnBrk="1" hangingPunct="1">
              <a:spcBef>
                <a:spcPct val="40000"/>
              </a:spcBef>
            </a:pPr>
            <a:r>
              <a:rPr lang="en-US" sz="2200" dirty="0" smtClean="0"/>
              <a:t>General format</a:t>
            </a:r>
          </a:p>
          <a:p>
            <a:pPr lvl="2" eaLnBrk="1" hangingPunct="1">
              <a:spcBef>
                <a:spcPct val="40000"/>
              </a:spcBef>
              <a:buFontTx/>
              <a:buNone/>
            </a:pPr>
            <a:r>
              <a:rPr lang="en-US" sz="2200" dirty="0" smtClean="0">
                <a:solidFill>
                  <a:schemeClr val="accent2"/>
                </a:solidFill>
              </a:rPr>
              <a:t>foreach</a:t>
            </a:r>
            <a:r>
              <a:rPr lang="en-US" sz="2200" dirty="0" smtClean="0"/>
              <a:t> (type identifier </a:t>
            </a:r>
            <a:r>
              <a:rPr lang="en-US" sz="2200" dirty="0" smtClean="0">
                <a:solidFill>
                  <a:schemeClr val="accent2"/>
                </a:solidFill>
              </a:rPr>
              <a:t>in</a:t>
            </a:r>
            <a:r>
              <a:rPr lang="en-US" sz="2200" dirty="0" smtClean="0"/>
              <a:t> expression)</a:t>
            </a:r>
          </a:p>
          <a:p>
            <a:pPr lvl="1" eaLnBrk="1" hangingPunct="1">
              <a:spcBef>
                <a:spcPct val="40000"/>
              </a:spcBef>
              <a:buFontTx/>
              <a:buNone/>
            </a:pPr>
            <a:r>
              <a:rPr lang="en-US" sz="2200" dirty="0" smtClean="0"/>
              <a:t>                     statement;</a:t>
            </a:r>
          </a:p>
          <a:p>
            <a:pPr lvl="1" eaLnBrk="1" hangingPunct="1">
              <a:spcBef>
                <a:spcPct val="40000"/>
              </a:spcBef>
            </a:pPr>
            <a:r>
              <a:rPr lang="en-US" sz="2200" dirty="0" smtClean="0"/>
              <a:t>Identifier is the iteration variable </a:t>
            </a:r>
          </a:p>
          <a:p>
            <a:pPr lvl="1" eaLnBrk="1" hangingPunct="1">
              <a:spcBef>
                <a:spcPct val="40000"/>
              </a:spcBef>
            </a:pPr>
            <a:r>
              <a:rPr lang="en-US" sz="2200" dirty="0" smtClean="0"/>
              <a:t>Expression is the array</a:t>
            </a:r>
          </a:p>
          <a:p>
            <a:pPr lvl="1" eaLnBrk="1" hangingPunct="1">
              <a:spcBef>
                <a:spcPct val="40000"/>
              </a:spcBef>
            </a:pPr>
            <a:r>
              <a:rPr lang="en-US" sz="2200" dirty="0" smtClean="0"/>
              <a:t>Type should match the array type</a:t>
            </a:r>
          </a:p>
        </p:txBody>
      </p:sp>
      <p:sp>
        <p:nvSpPr>
          <p:cNvPr id="6"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7"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Using </a:t>
            </a:r>
            <a:r>
              <a:rPr lang="en-US" sz="3200" dirty="0" err="1" smtClean="0">
                <a:solidFill>
                  <a:schemeClr val="accent6">
                    <a:lumMod val="50000"/>
                  </a:schemeClr>
                </a:solidFill>
              </a:rPr>
              <a:t>foreach</a:t>
            </a:r>
            <a:r>
              <a:rPr lang="en-US" sz="3200" dirty="0" smtClean="0">
                <a:solidFill>
                  <a:schemeClr val="accent6">
                    <a:lumMod val="50000"/>
                  </a:schemeClr>
                </a:solidFill>
              </a:rPr>
              <a:t> with Arrays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80531751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a:xfrm>
            <a:off x="395536" y="2492896"/>
            <a:ext cx="8229600" cy="3384376"/>
          </a:xfrm>
        </p:spPr>
        <p:txBody>
          <a:bodyPr/>
          <a:lstStyle/>
          <a:p>
            <a:pPr eaLnBrk="1" hangingPunct="1">
              <a:lnSpc>
                <a:spcPct val="88000"/>
              </a:lnSpc>
              <a:spcBef>
                <a:spcPts val="700"/>
              </a:spcBef>
              <a:buFontTx/>
              <a:buNone/>
            </a:pPr>
            <a:r>
              <a:rPr lang="en-US" sz="2200" dirty="0" smtClean="0">
                <a:solidFill>
                  <a:srgbClr val="0000FF"/>
                </a:solidFill>
              </a:rPr>
              <a:t>string</a:t>
            </a:r>
            <a:r>
              <a:rPr lang="en-US" sz="2200" dirty="0" smtClean="0"/>
              <a:t> [ ] color = {"red", "green", "blue"};</a:t>
            </a:r>
          </a:p>
          <a:p>
            <a:pPr eaLnBrk="1" hangingPunct="1">
              <a:lnSpc>
                <a:spcPct val="88000"/>
              </a:lnSpc>
              <a:spcBef>
                <a:spcPts val="700"/>
              </a:spcBef>
              <a:buFontTx/>
              <a:buNone/>
            </a:pPr>
            <a:r>
              <a:rPr lang="en-US" sz="2200" dirty="0" smtClean="0">
                <a:solidFill>
                  <a:srgbClr val="0000FF"/>
                </a:solidFill>
              </a:rPr>
              <a:t>foreach </a:t>
            </a:r>
            <a:r>
              <a:rPr lang="en-US" sz="2200" dirty="0" smtClean="0"/>
              <a:t>(</a:t>
            </a:r>
            <a:r>
              <a:rPr lang="en-US" sz="2200" dirty="0" smtClean="0">
                <a:solidFill>
                  <a:srgbClr val="0000FF"/>
                </a:solidFill>
              </a:rPr>
              <a:t>string</a:t>
            </a:r>
            <a:r>
              <a:rPr lang="en-US" sz="2200" dirty="0" smtClean="0"/>
              <a:t> val </a:t>
            </a:r>
            <a:r>
              <a:rPr lang="en-US" sz="2200" dirty="0" smtClean="0">
                <a:solidFill>
                  <a:srgbClr val="0000FF"/>
                </a:solidFill>
              </a:rPr>
              <a:t>in</a:t>
            </a:r>
            <a:r>
              <a:rPr lang="en-US" sz="2200" dirty="0" smtClean="0"/>
              <a:t> color)</a:t>
            </a:r>
          </a:p>
          <a:p>
            <a:pPr eaLnBrk="1" hangingPunct="1">
              <a:lnSpc>
                <a:spcPct val="88000"/>
              </a:lnSpc>
              <a:spcBef>
                <a:spcPts val="700"/>
              </a:spcBef>
              <a:buFontTx/>
              <a:buNone/>
            </a:pPr>
            <a:r>
              <a:rPr lang="en-US" sz="2200" dirty="0" smtClean="0"/>
              <a:t>        Console.WriteLine (val);</a:t>
            </a:r>
          </a:p>
          <a:p>
            <a:pPr eaLnBrk="1" hangingPunct="1">
              <a:lnSpc>
                <a:spcPct val="88000"/>
              </a:lnSpc>
              <a:spcBef>
                <a:spcPts val="700"/>
              </a:spcBef>
              <a:buFontTx/>
              <a:buNone/>
            </a:pPr>
            <a:endParaRPr lang="en-US" sz="2000" dirty="0" smtClean="0"/>
          </a:p>
          <a:p>
            <a:pPr eaLnBrk="1" hangingPunct="1"/>
            <a:r>
              <a:rPr lang="en-US" sz="2200" dirty="0" smtClean="0"/>
              <a:t>Iteration variable, val represents a different array element with each loop iteration </a:t>
            </a:r>
          </a:p>
          <a:p>
            <a:pPr eaLnBrk="1" hangingPunct="1"/>
            <a:r>
              <a:rPr lang="en-US" sz="2200" dirty="0" smtClean="0"/>
              <a:t>No need to increment a counter (for an index)</a:t>
            </a:r>
          </a:p>
          <a:p>
            <a:pPr eaLnBrk="1" hangingPunct="1">
              <a:buFontTx/>
              <a:buNone/>
            </a:pPr>
            <a:endParaRPr lang="en-US" sz="2400" dirty="0" smtClean="0"/>
          </a:p>
        </p:txBody>
      </p:sp>
      <p:sp>
        <p:nvSpPr>
          <p:cNvPr id="35846" name="AutoShape 4"/>
          <p:cNvSpPr>
            <a:spLocks noChangeArrowheads="1"/>
          </p:cNvSpPr>
          <p:nvPr/>
        </p:nvSpPr>
        <p:spPr bwMode="auto">
          <a:xfrm>
            <a:off x="6012160" y="2204864"/>
            <a:ext cx="2590800" cy="1524000"/>
          </a:xfrm>
          <a:prstGeom prst="wedgeEllipseCallout">
            <a:avLst>
              <a:gd name="adj1" fmla="val -129704"/>
              <a:gd name="adj2" fmla="val 6651"/>
            </a:avLst>
          </a:prstGeom>
          <a:solidFill>
            <a:srgbClr val="FFCC00"/>
          </a:solidFill>
          <a:ln w="9525">
            <a:solidFill>
              <a:schemeClr val="tx1"/>
            </a:solidFill>
            <a:miter lim="800000"/>
            <a:headEnd/>
            <a:tailEnd/>
          </a:ln>
        </p:spPr>
        <p:txBody>
          <a:bodyPr/>
          <a:lstStyle/>
          <a:p>
            <a:pPr algn="ctr"/>
            <a:r>
              <a:rPr lang="en-US" dirty="0">
                <a:latin typeface="+mn-lt"/>
              </a:rPr>
              <a:t>Displays red, blue, and green on separate lines </a:t>
            </a:r>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Using </a:t>
            </a:r>
            <a:r>
              <a:rPr lang="en-US" sz="3200" dirty="0" err="1" smtClean="0">
                <a:solidFill>
                  <a:schemeClr val="accent6">
                    <a:lumMod val="50000"/>
                  </a:schemeClr>
                </a:solidFill>
              </a:rPr>
              <a:t>foreach</a:t>
            </a:r>
            <a:r>
              <a:rPr lang="en-US" sz="3200" dirty="0" smtClean="0">
                <a:solidFill>
                  <a:schemeClr val="accent6">
                    <a:lumMod val="50000"/>
                  </a:schemeClr>
                </a:solidFill>
              </a:rPr>
              <a:t> with Arrays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74971042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348880"/>
            <a:ext cx="8229600" cy="3672408"/>
          </a:xfrm>
        </p:spPr>
        <p:txBody>
          <a:bodyPr/>
          <a:lstStyle/>
          <a:p>
            <a:pPr marL="400050" lvl="1" indent="0">
              <a:buNone/>
            </a:pPr>
            <a:r>
              <a:rPr lang="en-US" sz="2000" dirty="0">
                <a:solidFill>
                  <a:schemeClr val="accent2"/>
                </a:solidFill>
              </a:rPr>
              <a:t>int</a:t>
            </a:r>
            <a:r>
              <a:rPr lang="en-US" sz="2000" dirty="0"/>
              <a:t> total = 0;</a:t>
            </a:r>
          </a:p>
          <a:p>
            <a:pPr marL="400050" lvl="1" indent="0">
              <a:buNone/>
            </a:pPr>
            <a:r>
              <a:rPr lang="en-US" sz="2000" dirty="0">
                <a:solidFill>
                  <a:schemeClr val="accent2"/>
                </a:solidFill>
              </a:rPr>
              <a:t>double</a:t>
            </a:r>
            <a:r>
              <a:rPr lang="en-US" sz="2000" dirty="0"/>
              <a:t> avg;</a:t>
            </a:r>
          </a:p>
          <a:p>
            <a:pPr marL="400050" lvl="1" indent="0">
              <a:buNone/>
            </a:pPr>
            <a:r>
              <a:rPr lang="en-US" sz="2000" dirty="0" smtClean="0">
                <a:solidFill>
                  <a:schemeClr val="accent2"/>
                </a:solidFill>
              </a:rPr>
              <a:t>foreach</a:t>
            </a:r>
            <a:r>
              <a:rPr lang="en-US" sz="2000" dirty="0" smtClean="0"/>
              <a:t> (</a:t>
            </a:r>
            <a:r>
              <a:rPr lang="en-US" sz="2000" dirty="0">
                <a:solidFill>
                  <a:schemeClr val="accent2"/>
                </a:solidFill>
              </a:rPr>
              <a:t>int </a:t>
            </a:r>
            <a:r>
              <a:rPr lang="en-US" sz="2000" dirty="0"/>
              <a:t>val </a:t>
            </a:r>
            <a:r>
              <a:rPr lang="en-US" sz="2000" dirty="0">
                <a:solidFill>
                  <a:schemeClr val="accent2"/>
                </a:solidFill>
              </a:rPr>
              <a:t>in</a:t>
            </a:r>
            <a:r>
              <a:rPr lang="en-US" sz="2000" dirty="0"/>
              <a:t> score)</a:t>
            </a:r>
          </a:p>
          <a:p>
            <a:pPr marL="400050" lvl="1" indent="0">
              <a:buNone/>
            </a:pPr>
            <a:r>
              <a:rPr lang="en-US" sz="2000" dirty="0"/>
              <a:t>{</a:t>
            </a:r>
          </a:p>
          <a:p>
            <a:pPr marL="400050" lvl="1" indent="0">
              <a:buNone/>
            </a:pPr>
            <a:r>
              <a:rPr lang="en-US" sz="2000" dirty="0" smtClean="0"/>
              <a:t>	total </a:t>
            </a:r>
            <a:r>
              <a:rPr lang="en-US" sz="2000" dirty="0"/>
              <a:t>+= val;</a:t>
            </a:r>
          </a:p>
          <a:p>
            <a:pPr marL="400050" lvl="1" indent="0">
              <a:buNone/>
            </a:pPr>
            <a:r>
              <a:rPr lang="en-US" sz="2000" dirty="0"/>
              <a:t>}</a:t>
            </a:r>
          </a:p>
          <a:p>
            <a:pPr marL="400050" lvl="1" indent="0">
              <a:buNone/>
            </a:pPr>
            <a:r>
              <a:rPr lang="en-US" sz="2000" dirty="0"/>
              <a:t>Console.WriteLine("Total: " + total);</a:t>
            </a:r>
          </a:p>
          <a:p>
            <a:pPr marL="400050" lvl="1" indent="0">
              <a:buNone/>
            </a:pPr>
            <a:r>
              <a:rPr lang="en-US" sz="2000" dirty="0"/>
              <a:t>avg = (</a:t>
            </a:r>
            <a:r>
              <a:rPr lang="en-US" sz="2000" dirty="0">
                <a:solidFill>
                  <a:schemeClr val="accent2"/>
                </a:solidFill>
              </a:rPr>
              <a:t>double</a:t>
            </a:r>
            <a:r>
              <a:rPr lang="en-US" sz="2000" dirty="0"/>
              <a:t>)total / scoreCnt;</a:t>
            </a:r>
          </a:p>
          <a:p>
            <a:pPr marL="400050" lvl="1" indent="0">
              <a:buNone/>
            </a:pPr>
            <a:r>
              <a:rPr lang="en-US" sz="2000" dirty="0"/>
              <a:t>Console.WriteLine("Average: " + avg.ToString("F0"));</a:t>
            </a:r>
          </a:p>
          <a:p>
            <a:pPr marL="400050" lvl="1" indent="0">
              <a:buNone/>
            </a:pPr>
            <a:endParaRPr lang="en-US" sz="2000" dirty="0"/>
          </a:p>
        </p:txBody>
      </p:sp>
      <p:sp>
        <p:nvSpPr>
          <p:cNvPr id="6" name="Oval Callout 5"/>
          <p:cNvSpPr/>
          <p:nvPr/>
        </p:nvSpPr>
        <p:spPr>
          <a:xfrm>
            <a:off x="4860032" y="1844824"/>
            <a:ext cx="2209800" cy="2895600"/>
          </a:xfrm>
          <a:prstGeom prst="wedgeEllipseCallout">
            <a:avLst>
              <a:gd name="adj1" fmla="val -103447"/>
              <a:gd name="adj2" fmla="val 1500"/>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rPr>
              <a:t>val </a:t>
            </a:r>
            <a:r>
              <a:rPr lang="en-US" sz="1700" dirty="0">
                <a:solidFill>
                  <a:schemeClr val="tx1"/>
                </a:solidFill>
              </a:rPr>
              <a:t>is the iteration variable. It represents a different array element with</a:t>
            </a:r>
          </a:p>
          <a:p>
            <a:pPr algn="ctr"/>
            <a:r>
              <a:rPr lang="en-US" sz="1700" dirty="0">
                <a:solidFill>
                  <a:schemeClr val="tx1"/>
                </a:solidFill>
              </a:rPr>
              <a:t>each loop iteration.</a:t>
            </a:r>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Using </a:t>
            </a:r>
            <a:r>
              <a:rPr lang="en-US" sz="3200" dirty="0" err="1" smtClean="0">
                <a:solidFill>
                  <a:schemeClr val="accent6">
                    <a:lumMod val="50000"/>
                  </a:schemeClr>
                </a:solidFill>
              </a:rPr>
              <a:t>foreach</a:t>
            </a:r>
            <a:r>
              <a:rPr lang="en-US" sz="3200" dirty="0" smtClean="0">
                <a:solidFill>
                  <a:schemeClr val="accent6">
                    <a:lumMod val="50000"/>
                  </a:schemeClr>
                </a:solidFill>
              </a:rPr>
              <a:t> with Arrays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66102284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4"/>
          <p:cNvSpPr>
            <a:spLocks noGrp="1" noChangeArrowheads="1"/>
          </p:cNvSpPr>
          <p:nvPr>
            <p:ph type="body" idx="1"/>
          </p:nvPr>
        </p:nvSpPr>
        <p:spPr>
          <a:xfrm>
            <a:off x="467544" y="2348880"/>
            <a:ext cx="8229600" cy="3357736"/>
          </a:xfrm>
        </p:spPr>
        <p:txBody>
          <a:bodyPr/>
          <a:lstStyle/>
          <a:p>
            <a:pPr eaLnBrk="1" hangingPunct="1">
              <a:spcBef>
                <a:spcPct val="60000"/>
              </a:spcBef>
            </a:pPr>
            <a:r>
              <a:rPr lang="en-US" dirty="0" smtClean="0"/>
              <a:t>Base array class </a:t>
            </a:r>
          </a:p>
          <a:p>
            <a:pPr eaLnBrk="1" hangingPunct="1">
              <a:spcBef>
                <a:spcPct val="60000"/>
              </a:spcBef>
            </a:pPr>
            <a:r>
              <a:rPr lang="en-US" dirty="0" smtClean="0"/>
              <a:t>All languages that target Common Language Runtime </a:t>
            </a:r>
          </a:p>
          <a:p>
            <a:pPr eaLnBrk="1" hangingPunct="1">
              <a:spcBef>
                <a:spcPct val="60000"/>
              </a:spcBef>
            </a:pPr>
            <a:r>
              <a:rPr lang="en-US" dirty="0" smtClean="0"/>
              <a:t>More power is available with minimal programming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Class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94858442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251435"/>
            <a:ext cx="7488832" cy="560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Tree>
    <p:extLst>
      <p:ext uri="{BB962C8B-B14F-4D97-AF65-F5344CB8AC3E}">
        <p14:creationId xmlns:p14="http://schemas.microsoft.com/office/powerpoint/2010/main" val="3290354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Numeric Data Types</a:t>
            </a:r>
          </a:p>
        </p:txBody>
      </p:sp>
      <p:sp>
        <p:nvSpPr>
          <p:cNvPr id="12" name="Rectangle 3"/>
          <p:cNvSpPr txBox="1">
            <a:spLocks noChangeArrowheads="1"/>
          </p:cNvSpPr>
          <p:nvPr/>
        </p:nvSpPr>
        <p:spPr>
          <a:xfrm>
            <a:off x="250825" y="2205038"/>
            <a:ext cx="8642350" cy="3960812"/>
          </a:xfrm>
          <a:prstGeom prst="rect">
            <a:avLst/>
          </a:prstGeom>
        </p:spPr>
        <p:txBody>
          <a:bodyPr/>
          <a:lstStyle/>
          <a:p>
            <a:pPr marL="342900" indent="-342900">
              <a:lnSpc>
                <a:spcPct val="90000"/>
              </a:lnSpc>
              <a:spcBef>
                <a:spcPts val="0"/>
              </a:spcBef>
              <a:spcAft>
                <a:spcPts val="1200"/>
              </a:spcAft>
              <a:buFont typeface="Arial" pitchFamily="34" charset="0"/>
              <a:buChar char="•"/>
              <a:defRPr/>
            </a:pPr>
            <a:r>
              <a:rPr lang="en-SG" sz="2400" kern="0" dirty="0">
                <a:latin typeface="+mn-lt"/>
              </a:rPr>
              <a:t>Twelve types belong to the numeric value type. </a:t>
            </a:r>
          </a:p>
          <a:p>
            <a:pPr marL="342900" indent="-342900">
              <a:lnSpc>
                <a:spcPct val="90000"/>
              </a:lnSpc>
              <a:spcBef>
                <a:spcPts val="0"/>
              </a:spcBef>
              <a:spcAft>
                <a:spcPts val="1200"/>
              </a:spcAft>
              <a:buFont typeface="Arial" pitchFamily="34" charset="0"/>
              <a:buChar char="•"/>
              <a:defRPr/>
            </a:pPr>
            <a:r>
              <a:rPr lang="en-SG" sz="2400" kern="0" dirty="0">
                <a:latin typeface="+mn-lt"/>
              </a:rPr>
              <a:t>Nine of them are Integral (whole number types). </a:t>
            </a:r>
          </a:p>
          <a:p>
            <a:pPr marL="342900" indent="-342900">
              <a:lnSpc>
                <a:spcPct val="90000"/>
              </a:lnSpc>
              <a:spcBef>
                <a:spcPts val="0"/>
              </a:spcBef>
              <a:spcAft>
                <a:spcPts val="1200"/>
              </a:spcAft>
              <a:buFont typeface="Arial" pitchFamily="34" charset="0"/>
              <a:buChar char="•"/>
              <a:defRPr/>
            </a:pPr>
            <a:r>
              <a:rPr lang="en-SG" sz="2400" kern="0" dirty="0">
                <a:latin typeface="+mn-lt"/>
              </a:rPr>
              <a:t>Two are floating-point (numbers that can have a fractional value).</a:t>
            </a:r>
          </a:p>
          <a:p>
            <a:pPr marL="342900" indent="-342900">
              <a:lnSpc>
                <a:spcPct val="90000"/>
              </a:lnSpc>
              <a:spcBef>
                <a:spcPts val="0"/>
              </a:spcBef>
              <a:spcAft>
                <a:spcPts val="1200"/>
              </a:spcAft>
              <a:buFont typeface="Arial" pitchFamily="34" charset="0"/>
              <a:buChar char="•"/>
              <a:defRPr/>
            </a:pPr>
            <a:r>
              <a:rPr lang="en-SG" sz="2400" kern="0" dirty="0">
                <a:latin typeface="+mn-lt"/>
              </a:rPr>
              <a:t>One is a decimal type.</a:t>
            </a:r>
          </a:p>
          <a:p>
            <a:pPr marL="342900" indent="-342900">
              <a:lnSpc>
                <a:spcPct val="90000"/>
              </a:lnSpc>
              <a:spcBef>
                <a:spcPts val="0"/>
              </a:spcBef>
              <a:spcAft>
                <a:spcPts val="1200"/>
              </a:spcAft>
              <a:buFont typeface="Arial" pitchFamily="34" charset="0"/>
              <a:buChar char="•"/>
              <a:defRPr/>
            </a:pPr>
            <a:r>
              <a:rPr lang="en-SG" sz="2400" kern="0" dirty="0">
                <a:latin typeface="+mn-lt"/>
              </a:rPr>
              <a:t>Decimal type  was added to C# to eliminate the problems of loss of precision in mathematical operations that might occur.</a:t>
            </a:r>
          </a:p>
          <a:p>
            <a:pPr marL="342900" indent="-342900">
              <a:lnSpc>
                <a:spcPct val="90000"/>
              </a:lnSpc>
              <a:spcBef>
                <a:spcPts val="0"/>
              </a:spcBef>
              <a:spcAft>
                <a:spcPts val="600"/>
              </a:spcAft>
              <a:buFont typeface="Arial" pitchFamily="34" charset="0"/>
              <a:buChar char="•"/>
              <a:defRPr/>
            </a:pPr>
            <a:endParaRPr lang="en-US" sz="1700" b="1" dirty="0">
              <a:solidFill>
                <a:srgbClr val="006600"/>
              </a:solidFill>
              <a:latin typeface="Courier New" pitchFamily="49" charset="0"/>
              <a:cs typeface="Courier New" pitchFamily="49" charset="0"/>
            </a:endParaRPr>
          </a:p>
          <a:p>
            <a:pPr marL="342900" indent="-342900">
              <a:lnSpc>
                <a:spcPct val="90000"/>
              </a:lnSpc>
              <a:spcBef>
                <a:spcPts val="0"/>
              </a:spcBef>
              <a:spcAft>
                <a:spcPts val="600"/>
              </a:spcAft>
              <a:buFont typeface="Arial" pitchFamily="34" charset="0"/>
              <a:buChar char="•"/>
              <a:defRPr/>
            </a:pPr>
            <a:endParaRPr lang="en-US" sz="1700" b="1" dirty="0">
              <a:solidFill>
                <a:srgbClr val="006600"/>
              </a:solidFill>
              <a:latin typeface="Courier New" pitchFamily="49" charset="0"/>
              <a:cs typeface="Courier New" pitchFamily="49" charset="0"/>
            </a:endParaRPr>
          </a:p>
          <a:p>
            <a:pPr marL="0" lvl="1">
              <a:lnSpc>
                <a:spcPct val="90000"/>
              </a:lnSpc>
              <a:spcBef>
                <a:spcPct val="20000"/>
              </a:spcBef>
              <a:buSzPct val="50000"/>
              <a:defRPr/>
            </a:pPr>
            <a:endParaRPr lang="en-US" kern="0" dirty="0">
              <a:latin typeface="+mn-lt"/>
            </a:endParaRPr>
          </a:p>
          <a:p>
            <a:pPr marL="742950" lvl="1" indent="-285750">
              <a:lnSpc>
                <a:spcPct val="90000"/>
              </a:lnSpc>
              <a:spcBef>
                <a:spcPct val="20000"/>
              </a:spcBef>
              <a:buSzPct val="50000"/>
              <a:defRPr/>
            </a:pPr>
            <a:endParaRPr lang="en-US" kern="0" dirty="0">
              <a:latin typeface="+mn-lt"/>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204864"/>
            <a:ext cx="8114078" cy="46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636912"/>
            <a:ext cx="809502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Tree>
    <p:extLst>
      <p:ext uri="{BB962C8B-B14F-4D97-AF65-F5344CB8AC3E}">
        <p14:creationId xmlns:p14="http://schemas.microsoft.com/office/powerpoint/2010/main" val="147675440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535437"/>
            <a:ext cx="8153400" cy="53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Tree>
    <p:extLst>
      <p:ext uri="{BB962C8B-B14F-4D97-AF65-F5344CB8AC3E}">
        <p14:creationId xmlns:p14="http://schemas.microsoft.com/office/powerpoint/2010/main" val="300881973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340768"/>
            <a:ext cx="8153400" cy="470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0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815572"/>
            <a:ext cx="8153400" cy="504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Tree>
    <p:extLst>
      <p:ext uri="{BB962C8B-B14F-4D97-AF65-F5344CB8AC3E}">
        <p14:creationId xmlns:p14="http://schemas.microsoft.com/office/powerpoint/2010/main" val="428396047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2132856"/>
            <a:ext cx="7772400" cy="4114800"/>
          </a:xfrm>
        </p:spPr>
        <p:txBody>
          <a:bodyPr/>
          <a:lstStyle/>
          <a:p>
            <a:pPr marL="0" indent="0">
              <a:buNone/>
            </a:pPr>
            <a:r>
              <a:rPr lang="en-US" sz="1800" dirty="0">
                <a:solidFill>
                  <a:srgbClr val="006600"/>
                </a:solidFill>
              </a:rPr>
              <a:t>// Copies 5 values from waterDepth, beginning </a:t>
            </a:r>
            <a:r>
              <a:rPr lang="en-US" sz="1800" dirty="0" smtClean="0">
                <a:solidFill>
                  <a:srgbClr val="006600"/>
                </a:solidFill>
              </a:rPr>
              <a:t>at index </a:t>
            </a:r>
            <a:r>
              <a:rPr lang="en-US" sz="1800" dirty="0">
                <a:solidFill>
                  <a:srgbClr val="006600"/>
                </a:solidFill>
              </a:rPr>
              <a:t>location 2. Place </a:t>
            </a:r>
            <a:endParaRPr lang="en-US" sz="1800" dirty="0" smtClean="0">
              <a:solidFill>
                <a:srgbClr val="006600"/>
              </a:solidFill>
            </a:endParaRPr>
          </a:p>
          <a:p>
            <a:pPr marL="0" indent="0">
              <a:buNone/>
            </a:pPr>
            <a:r>
              <a:rPr lang="en-US" sz="1800" dirty="0" smtClean="0">
                <a:solidFill>
                  <a:srgbClr val="006600"/>
                </a:solidFill>
              </a:rPr>
              <a:t>// values </a:t>
            </a:r>
            <a:r>
              <a:rPr lang="en-US" sz="1800" dirty="0">
                <a:solidFill>
                  <a:srgbClr val="006600"/>
                </a:solidFill>
              </a:rPr>
              <a:t>in Array W</a:t>
            </a:r>
            <a:r>
              <a:rPr lang="en-US" sz="1800" dirty="0" smtClean="0">
                <a:solidFill>
                  <a:srgbClr val="006600"/>
                </a:solidFill>
              </a:rPr>
              <a:t>, starting </a:t>
            </a:r>
            <a:r>
              <a:rPr lang="en-US" sz="1800" dirty="0">
                <a:solidFill>
                  <a:srgbClr val="006600"/>
                </a:solidFill>
              </a:rPr>
              <a:t>at index location 0.</a:t>
            </a:r>
          </a:p>
          <a:p>
            <a:pPr marL="0" indent="0">
              <a:buNone/>
            </a:pPr>
            <a:r>
              <a:rPr lang="en-US" sz="1800" dirty="0" smtClean="0"/>
              <a:t>Array.Copy (</a:t>
            </a:r>
            <a:r>
              <a:rPr lang="en-US" sz="1800" dirty="0"/>
              <a:t>waterDepth, 2, w, 0, 5);</a:t>
            </a:r>
          </a:p>
          <a:p>
            <a:pPr marL="0" indent="0">
              <a:buNone/>
            </a:pPr>
            <a:endParaRPr lang="en-US" sz="1800" dirty="0" smtClean="0"/>
          </a:p>
          <a:p>
            <a:pPr marL="0" indent="0">
              <a:buNone/>
            </a:pPr>
            <a:r>
              <a:rPr lang="en-US" sz="1800" dirty="0" smtClean="0"/>
              <a:t>Array.Sort (w);		</a:t>
            </a:r>
            <a:r>
              <a:rPr lang="en-US" sz="1800" dirty="0" smtClean="0">
                <a:solidFill>
                  <a:srgbClr val="006600"/>
                </a:solidFill>
              </a:rPr>
              <a:t>// Sorts Array w in ascending order</a:t>
            </a:r>
            <a:endParaRPr lang="en-US" sz="1800" dirty="0">
              <a:solidFill>
                <a:srgbClr val="006600"/>
              </a:solidFill>
            </a:endParaRPr>
          </a:p>
          <a:p>
            <a:pPr marL="0" indent="0">
              <a:buNone/>
            </a:pPr>
            <a:endParaRPr lang="en-US" sz="1800" dirty="0" smtClean="0"/>
          </a:p>
          <a:p>
            <a:pPr marL="0" indent="0">
              <a:buNone/>
            </a:pPr>
            <a:r>
              <a:rPr lang="en-US" sz="1800" dirty="0" smtClean="0"/>
              <a:t>outputMsg </a:t>
            </a:r>
            <a:r>
              <a:rPr lang="en-US" sz="1800" dirty="0"/>
              <a:t>= "Array w Sorted\n\n</a:t>
            </a:r>
            <a:r>
              <a:rPr lang="en-US" sz="1800" dirty="0" smtClean="0"/>
              <a:t>";</a:t>
            </a:r>
            <a:r>
              <a:rPr lang="en-US" sz="1800" dirty="0" smtClean="0">
                <a:solidFill>
                  <a:schemeClr val="accent1"/>
                </a:solidFill>
              </a:rPr>
              <a:t> 	</a:t>
            </a:r>
            <a:r>
              <a:rPr lang="en-US" sz="1800" dirty="0" smtClean="0">
                <a:solidFill>
                  <a:srgbClr val="006600"/>
                </a:solidFill>
              </a:rPr>
              <a:t>// Displays Array w sorted</a:t>
            </a:r>
          </a:p>
          <a:p>
            <a:pPr marL="0" indent="0">
              <a:buNone/>
            </a:pPr>
            <a:r>
              <a:rPr lang="en-US" sz="1800" dirty="0" smtClean="0">
                <a:solidFill>
                  <a:schemeClr val="accent2"/>
                </a:solidFill>
              </a:rPr>
              <a:t>foreach</a:t>
            </a:r>
            <a:r>
              <a:rPr lang="en-US" sz="1800" dirty="0" smtClean="0"/>
              <a:t>(double </a:t>
            </a:r>
            <a:r>
              <a:rPr lang="en-US" sz="1800" dirty="0"/>
              <a:t>wVal </a:t>
            </a:r>
            <a:r>
              <a:rPr lang="en-US" sz="1800" dirty="0">
                <a:solidFill>
                  <a:schemeClr val="accent2"/>
                </a:solidFill>
              </a:rPr>
              <a:t>in</a:t>
            </a:r>
            <a:r>
              <a:rPr lang="en-US" sz="1800" dirty="0"/>
              <a:t> w)</a:t>
            </a:r>
          </a:p>
          <a:p>
            <a:pPr marL="0" indent="0">
              <a:buNone/>
            </a:pPr>
            <a:r>
              <a:rPr lang="en-US" sz="1800" dirty="0"/>
              <a:t>{</a:t>
            </a:r>
          </a:p>
          <a:p>
            <a:pPr marL="0" indent="0">
              <a:buNone/>
            </a:pPr>
            <a:r>
              <a:rPr lang="en-US" sz="1800" dirty="0">
                <a:solidFill>
                  <a:schemeClr val="accent2"/>
                </a:solidFill>
              </a:rPr>
              <a:t> </a:t>
            </a:r>
            <a:r>
              <a:rPr lang="en-US" sz="1800" dirty="0" smtClean="0">
                <a:solidFill>
                  <a:schemeClr val="accent2"/>
                </a:solidFill>
              </a:rPr>
              <a:t>    if </a:t>
            </a:r>
            <a:r>
              <a:rPr lang="en-US" sz="1800" dirty="0"/>
              <a:t>(wVal &gt; 0)</a:t>
            </a:r>
          </a:p>
          <a:p>
            <a:pPr marL="0" indent="0">
              <a:buNone/>
            </a:pPr>
            <a:r>
              <a:rPr lang="en-US" sz="1800" dirty="0" smtClean="0"/>
              <a:t>          outputMsg </a:t>
            </a:r>
            <a:r>
              <a:rPr lang="en-US" sz="1800" dirty="0"/>
              <a:t>+= </a:t>
            </a:r>
            <a:r>
              <a:rPr lang="en-US" sz="1800" dirty="0" smtClean="0"/>
              <a:t> wVal </a:t>
            </a:r>
            <a:r>
              <a:rPr lang="en-US" sz="1800" dirty="0"/>
              <a:t>+ "\n";</a:t>
            </a:r>
          </a:p>
          <a:p>
            <a:pPr marL="0" indent="0">
              <a:buNone/>
            </a:pPr>
            <a:r>
              <a:rPr lang="en-US" sz="1800" dirty="0"/>
              <a:t>}</a:t>
            </a:r>
          </a:p>
          <a:p>
            <a:pPr marL="0" indent="0">
              <a:buNone/>
            </a:pPr>
            <a:endParaRPr lang="en-US" sz="1800" dirty="0"/>
          </a:p>
        </p:txBody>
      </p:sp>
      <p:sp>
        <p:nvSpPr>
          <p:cNvPr id="6" name="Rectangle 5"/>
          <p:cNvSpPr/>
          <p:nvPr/>
        </p:nvSpPr>
        <p:spPr>
          <a:xfrm>
            <a:off x="4932040" y="5877272"/>
            <a:ext cx="4038600" cy="6096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Review UsePredefinedMethods Example </a:t>
            </a:r>
            <a:endParaRPr lang="en-US" dirty="0">
              <a:solidFill>
                <a:schemeClr val="tx1"/>
              </a:solidFill>
            </a:endParaRPr>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Class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7863264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14"/>
          <p:cNvSpPr>
            <a:spLocks noGrp="1" noChangeArrowheads="1"/>
          </p:cNvSpPr>
          <p:nvPr>
            <p:ph type="body" idx="1"/>
          </p:nvPr>
        </p:nvSpPr>
        <p:spPr>
          <a:xfrm>
            <a:off x="539552" y="2492896"/>
            <a:ext cx="7772400" cy="3336776"/>
          </a:xfrm>
        </p:spPr>
        <p:txBody>
          <a:bodyPr/>
          <a:lstStyle/>
          <a:p>
            <a:pPr eaLnBrk="1" hangingPunct="1">
              <a:defRPr/>
            </a:pPr>
            <a:r>
              <a:rPr lang="en-US" sz="2200" dirty="0" smtClean="0"/>
              <a:t>Can send arrays as arguments to methods</a:t>
            </a:r>
          </a:p>
          <a:p>
            <a:pPr eaLnBrk="1" hangingPunct="1">
              <a:defRPr/>
            </a:pPr>
            <a:r>
              <a:rPr lang="en-US" sz="2200" dirty="0" smtClean="0"/>
              <a:t>Heading for method that includes array as a parameter </a:t>
            </a:r>
          </a:p>
          <a:p>
            <a:pPr lvl="1" eaLnBrk="1" hangingPunct="1">
              <a:buFontTx/>
              <a:buNone/>
              <a:defRPr/>
            </a:pPr>
            <a:r>
              <a:rPr lang="en-US" sz="2200" dirty="0" smtClean="0"/>
              <a:t>modifiers returnType identifier (type [ ]  arrayIdentifier...)</a:t>
            </a:r>
          </a:p>
          <a:p>
            <a:pPr lvl="1" eaLnBrk="1" hangingPunct="1">
              <a:defRPr/>
            </a:pPr>
            <a:r>
              <a:rPr lang="en-US" sz="2200" dirty="0" smtClean="0"/>
              <a:t>Open and closed square brackets are required </a:t>
            </a:r>
          </a:p>
          <a:p>
            <a:pPr lvl="1" eaLnBrk="1" hangingPunct="1">
              <a:defRPr/>
            </a:pPr>
            <a:r>
              <a:rPr lang="en-US" sz="2200" dirty="0" smtClean="0"/>
              <a:t>Length or size of the array is not included </a:t>
            </a:r>
          </a:p>
          <a:p>
            <a:pPr eaLnBrk="1" hangingPunct="1">
              <a:defRPr/>
            </a:pPr>
            <a:r>
              <a:rPr lang="en-US" sz="2200" dirty="0" smtClean="0"/>
              <a:t>Example</a:t>
            </a:r>
          </a:p>
          <a:p>
            <a:pPr lvl="1" eaLnBrk="1" hangingPunct="1">
              <a:lnSpc>
                <a:spcPct val="88000"/>
              </a:lnSpc>
              <a:spcBef>
                <a:spcPts val="700"/>
              </a:spcBef>
              <a:buFontTx/>
              <a:buNone/>
              <a:defRPr/>
            </a:pPr>
            <a:r>
              <a:rPr lang="en-US" sz="2200" dirty="0" smtClean="0">
                <a:solidFill>
                  <a:srgbClr val="0000FF"/>
                </a:solidFill>
              </a:rPr>
              <a:t>void</a:t>
            </a:r>
            <a:r>
              <a:rPr lang="en-US" sz="2200" dirty="0" smtClean="0"/>
              <a:t> DisplayArrayContents (</a:t>
            </a:r>
            <a:r>
              <a:rPr lang="en-US" sz="2200" dirty="0" smtClean="0">
                <a:solidFill>
                  <a:srgbClr val="0000FF"/>
                </a:solidFill>
              </a:rPr>
              <a:t>double</a:t>
            </a:r>
            <a:r>
              <a:rPr lang="en-US" sz="2200" dirty="0" smtClean="0"/>
              <a:t> [ ] anArray</a:t>
            </a:r>
            <a:r>
              <a:rPr lang="en-US" sz="2200" dirty="0" smtClean="0">
                <a:latin typeface="+mj-lt"/>
              </a:rPr>
              <a:t>)</a:t>
            </a:r>
          </a:p>
        </p:txBody>
      </p:sp>
      <p:sp>
        <p:nvSpPr>
          <p:cNvPr id="40966" name="Rectangle 4"/>
          <p:cNvSpPr>
            <a:spLocks noChangeArrowheads="1"/>
          </p:cNvSpPr>
          <p:nvPr/>
        </p:nvSpPr>
        <p:spPr bwMode="auto">
          <a:xfrm>
            <a:off x="685800" y="1981200"/>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800" dirty="0"/>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Array As Method Parameters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6173083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12"/>
          <p:cNvSpPr>
            <a:spLocks noGrp="1" noChangeArrowheads="1"/>
          </p:cNvSpPr>
          <p:nvPr>
            <p:ph type="body" idx="1"/>
          </p:nvPr>
        </p:nvSpPr>
        <p:spPr>
          <a:xfrm>
            <a:off x="683568" y="2276872"/>
            <a:ext cx="7772400" cy="4419600"/>
          </a:xfrm>
        </p:spPr>
        <p:txBody>
          <a:bodyPr/>
          <a:lstStyle/>
          <a:p>
            <a:pPr eaLnBrk="1" hangingPunct="1">
              <a:lnSpc>
                <a:spcPct val="90000"/>
              </a:lnSpc>
              <a:spcBef>
                <a:spcPct val="40000"/>
              </a:spcBef>
            </a:pPr>
            <a:r>
              <a:rPr lang="en-US" sz="2200" dirty="0" smtClean="0"/>
              <a:t>Arrays are reference variables</a:t>
            </a:r>
          </a:p>
          <a:p>
            <a:pPr lvl="1" eaLnBrk="1" hangingPunct="1">
              <a:lnSpc>
                <a:spcPct val="90000"/>
              </a:lnSpc>
              <a:spcBef>
                <a:spcPct val="40000"/>
              </a:spcBef>
            </a:pPr>
            <a:r>
              <a:rPr lang="en-US" sz="2200" dirty="0" smtClean="0"/>
              <a:t>No copy is made of the contents</a:t>
            </a:r>
          </a:p>
          <a:p>
            <a:pPr eaLnBrk="1" hangingPunct="1">
              <a:lnSpc>
                <a:spcPct val="90000"/>
              </a:lnSpc>
              <a:spcBef>
                <a:spcPct val="40000"/>
              </a:spcBef>
            </a:pPr>
            <a:r>
              <a:rPr lang="en-US" sz="2200" dirty="0" smtClean="0"/>
              <a:t>Array identifier memory location does not contain a value</a:t>
            </a:r>
            <a:r>
              <a:rPr lang="en-US" sz="2200" dirty="0" smtClean="0">
                <a:cs typeface="Times New Roman" pitchFamily="18" charset="0"/>
              </a:rPr>
              <a:t>, </a:t>
            </a:r>
            <a:r>
              <a:rPr lang="en-US" sz="2200" dirty="0" smtClean="0"/>
              <a:t>but rather an address for the first element</a:t>
            </a:r>
          </a:p>
          <a:p>
            <a:pPr eaLnBrk="1" hangingPunct="1">
              <a:lnSpc>
                <a:spcPct val="90000"/>
              </a:lnSpc>
              <a:spcBef>
                <a:spcPct val="40000"/>
              </a:spcBef>
            </a:pPr>
            <a:r>
              <a:rPr lang="en-US" sz="2200" dirty="0" smtClean="0"/>
              <a:t>Actual call to the method sends the address</a:t>
            </a:r>
          </a:p>
          <a:p>
            <a:pPr lvl="1" eaLnBrk="1" hangingPunct="1">
              <a:lnSpc>
                <a:spcPct val="90000"/>
              </a:lnSpc>
              <a:spcBef>
                <a:spcPct val="40000"/>
              </a:spcBef>
            </a:pPr>
            <a:r>
              <a:rPr lang="en-US" sz="2200" dirty="0" smtClean="0"/>
              <a:t>Call does not include the array size </a:t>
            </a:r>
          </a:p>
          <a:p>
            <a:pPr lvl="1" eaLnBrk="1" hangingPunct="1">
              <a:lnSpc>
                <a:spcPct val="90000"/>
              </a:lnSpc>
              <a:spcBef>
                <a:spcPct val="40000"/>
              </a:spcBef>
            </a:pPr>
            <a:r>
              <a:rPr lang="en-US" sz="2200" dirty="0" smtClean="0"/>
              <a:t>Call does not include the square brackets</a:t>
            </a:r>
          </a:p>
          <a:p>
            <a:pPr eaLnBrk="1" hangingPunct="1">
              <a:lnSpc>
                <a:spcPct val="90000"/>
              </a:lnSpc>
              <a:spcBef>
                <a:spcPct val="40000"/>
              </a:spcBef>
            </a:pPr>
            <a:r>
              <a:rPr lang="en-US" sz="2200" dirty="0" smtClean="0"/>
              <a:t>Example</a:t>
            </a:r>
          </a:p>
          <a:p>
            <a:pPr lvl="2" eaLnBrk="1" hangingPunct="1">
              <a:lnSpc>
                <a:spcPct val="90000"/>
              </a:lnSpc>
              <a:spcBef>
                <a:spcPct val="40000"/>
              </a:spcBef>
              <a:buFontTx/>
              <a:buNone/>
            </a:pPr>
            <a:r>
              <a:rPr lang="en-US" sz="2200" dirty="0" smtClean="0"/>
              <a:t>DisplayArrayContents (waterDepth);</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Pass by Reference</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52959248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2200" dirty="0" smtClean="0">
                <a:solidFill>
                  <a:schemeClr val="accent6">
                    <a:lumMod val="50000"/>
                  </a:schemeClr>
                </a:solidFill>
              </a:rPr>
              <a:t>Example: Using Arrays as Method Arguments</a:t>
            </a:r>
            <a:endParaRPr lang="en-US" sz="2200" b="1" dirty="0" smtClean="0">
              <a:solidFill>
                <a:schemeClr val="accent6">
                  <a:lumMod val="50000"/>
                </a:schemeClr>
              </a:solidFill>
            </a:endParaRPr>
          </a:p>
        </p:txBody>
      </p:sp>
    </p:spTree>
    <p:controls>
      <mc:AlternateContent xmlns:mc="http://schemas.openxmlformats.org/markup-compatibility/2006">
        <mc:Choice xmlns:v="urn:schemas-microsoft-com:vml" Requires="v">
          <p:control spid="152580" name="TextBox1" r:id="rId2" imgW="8785800" imgH="4899600"/>
        </mc:Choice>
        <mc:Fallback>
          <p:control name="TextBox1" r:id="rId2" imgW="8785800" imgH="4899600">
            <p:pic>
              <p:nvPicPr>
                <p:cNvPr id="2" name="TextBox1"/>
                <p:cNvPicPr preferRelativeResize="0">
                  <a:picLocks noChangeArrowheads="1" noChangeShapeType="1"/>
                </p:cNvPicPr>
                <p:nvPr/>
              </p:nvPicPr>
              <p:blipFill>
                <a:blip r:embed="rId5"/>
                <a:srcRect/>
                <a:stretch>
                  <a:fillRect/>
                </a:stretch>
              </p:blipFill>
              <p:spPr bwMode="auto">
                <a:xfrm>
                  <a:off x="179388" y="1844675"/>
                  <a:ext cx="8785225" cy="48974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3397419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381000"/>
            <a:ext cx="1783666" cy="6477000"/>
          </a:xfrm>
          <a:prstGeom prst="rect">
            <a:avLst/>
          </a:prstGeom>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2200" dirty="0" smtClean="0">
                <a:solidFill>
                  <a:schemeClr val="accent6">
                    <a:lumMod val="50000"/>
                  </a:schemeClr>
                </a:solidFill>
              </a:rPr>
              <a:t>Output</a:t>
            </a:r>
            <a:endParaRPr lang="en-US" sz="2200" b="1" dirty="0" smtClean="0">
              <a:solidFill>
                <a:schemeClr val="accent6">
                  <a:lumMod val="50000"/>
                </a:schemeClr>
              </a:solidFill>
            </a:endParaRPr>
          </a:p>
        </p:txBody>
      </p:sp>
    </p:spTree>
    <p:extLst>
      <p:ext uri="{BB962C8B-B14F-4D97-AF65-F5344CB8AC3E}">
        <p14:creationId xmlns:p14="http://schemas.microsoft.com/office/powerpoint/2010/main" val="8271656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type="body" idx="1"/>
          </p:nvPr>
        </p:nvSpPr>
        <p:spPr>
          <a:xfrm>
            <a:off x="467544" y="2348880"/>
            <a:ext cx="8291264" cy="4221832"/>
          </a:xfrm>
        </p:spPr>
        <p:txBody>
          <a:bodyPr/>
          <a:lstStyle/>
          <a:p>
            <a:pPr eaLnBrk="1" hangingPunct="1">
              <a:lnSpc>
                <a:spcPct val="88000"/>
              </a:lnSpc>
              <a:spcBef>
                <a:spcPts val="700"/>
              </a:spcBef>
              <a:buFontTx/>
              <a:buNone/>
            </a:pPr>
            <a:r>
              <a:rPr lang="en-US" sz="2200" dirty="0" smtClean="0">
                <a:solidFill>
                  <a:srgbClr val="339966"/>
                </a:solidFill>
              </a:rPr>
              <a:t>// Instead of doing compile time initialization, input </a:t>
            </a:r>
            <a:r>
              <a:rPr lang="en-US" sz="2200" dirty="0" smtClean="0">
                <a:solidFill>
                  <a:srgbClr val="669900"/>
                </a:solidFill>
              </a:rPr>
              <a:t>values</a:t>
            </a:r>
          </a:p>
          <a:p>
            <a:pPr eaLnBrk="1" hangingPunct="1">
              <a:lnSpc>
                <a:spcPct val="88000"/>
              </a:lnSpc>
              <a:spcBef>
                <a:spcPts val="700"/>
              </a:spcBef>
              <a:buFontTx/>
              <a:buNone/>
            </a:pPr>
            <a:r>
              <a:rPr lang="en-US" sz="2200" dirty="0" smtClean="0">
                <a:solidFill>
                  <a:srgbClr val="0000FF"/>
                </a:solidFill>
              </a:rPr>
              <a:t>public</a:t>
            </a:r>
            <a:r>
              <a:rPr lang="en-US" sz="2200" dirty="0" smtClean="0"/>
              <a:t> </a:t>
            </a:r>
            <a:r>
              <a:rPr lang="en-US" sz="2200" dirty="0" smtClean="0">
                <a:solidFill>
                  <a:srgbClr val="0000FF"/>
                </a:solidFill>
              </a:rPr>
              <a:t>static</a:t>
            </a:r>
            <a:r>
              <a:rPr lang="en-US" sz="2200" dirty="0" smtClean="0"/>
              <a:t> </a:t>
            </a:r>
            <a:r>
              <a:rPr lang="en-US" sz="2200" dirty="0" smtClean="0">
                <a:solidFill>
                  <a:srgbClr val="0000FF"/>
                </a:solidFill>
              </a:rPr>
              <a:t>void</a:t>
            </a:r>
            <a:r>
              <a:rPr lang="en-US" sz="2200" dirty="0" smtClean="0"/>
              <a:t> InputValues(</a:t>
            </a:r>
            <a:r>
              <a:rPr lang="en-US" sz="2200" dirty="0" smtClean="0">
                <a:solidFill>
                  <a:srgbClr val="0000FF"/>
                </a:solidFill>
              </a:rPr>
              <a:t>int</a:t>
            </a:r>
            <a:r>
              <a:rPr lang="en-US" sz="2200" dirty="0" smtClean="0"/>
              <a:t> [ ] temp)</a:t>
            </a:r>
          </a:p>
          <a:p>
            <a:pPr eaLnBrk="1" hangingPunct="1">
              <a:lnSpc>
                <a:spcPct val="88000"/>
              </a:lnSpc>
              <a:spcBef>
                <a:spcPts val="700"/>
              </a:spcBef>
              <a:buFontTx/>
              <a:buNone/>
            </a:pPr>
            <a:r>
              <a:rPr lang="en-US" sz="2200" dirty="0" smtClean="0"/>
              <a:t>{</a:t>
            </a:r>
          </a:p>
          <a:p>
            <a:pPr eaLnBrk="1" hangingPunct="1">
              <a:lnSpc>
                <a:spcPct val="88000"/>
              </a:lnSpc>
              <a:spcBef>
                <a:spcPts val="700"/>
              </a:spcBef>
              <a:buFontTx/>
              <a:buNone/>
            </a:pPr>
            <a:r>
              <a:rPr lang="en-US" sz="2200" dirty="0" smtClean="0">
                <a:solidFill>
                  <a:srgbClr val="0000FF"/>
                </a:solidFill>
              </a:rPr>
              <a:t>       string</a:t>
            </a:r>
            <a:r>
              <a:rPr lang="en-US" sz="2200" dirty="0" smtClean="0"/>
              <a:t> inValue;</a:t>
            </a:r>
          </a:p>
          <a:p>
            <a:pPr eaLnBrk="1" hangingPunct="1">
              <a:lnSpc>
                <a:spcPct val="88000"/>
              </a:lnSpc>
              <a:spcBef>
                <a:spcPts val="700"/>
              </a:spcBef>
              <a:buFontTx/>
              <a:buNone/>
            </a:pPr>
            <a:r>
              <a:rPr lang="en-US" sz="2200" dirty="0" smtClean="0">
                <a:solidFill>
                  <a:srgbClr val="0000FF"/>
                </a:solidFill>
              </a:rPr>
              <a:t>       for</a:t>
            </a:r>
            <a:r>
              <a:rPr lang="en-US" sz="2200" dirty="0" smtClean="0"/>
              <a:t>(</a:t>
            </a:r>
            <a:r>
              <a:rPr lang="en-US" sz="2200" dirty="0" smtClean="0">
                <a:solidFill>
                  <a:srgbClr val="0000FF"/>
                </a:solidFill>
              </a:rPr>
              <a:t>int</a:t>
            </a:r>
            <a:r>
              <a:rPr lang="en-US" sz="2200" dirty="0" smtClean="0"/>
              <a:t> i = 0; i &lt; temp.Length; i++)</a:t>
            </a:r>
          </a:p>
          <a:p>
            <a:pPr eaLnBrk="1" hangingPunct="1">
              <a:lnSpc>
                <a:spcPct val="88000"/>
              </a:lnSpc>
              <a:spcBef>
                <a:spcPts val="700"/>
              </a:spcBef>
              <a:buFontTx/>
              <a:buNone/>
            </a:pPr>
            <a:r>
              <a:rPr lang="en-US" sz="2200" dirty="0" smtClean="0"/>
              <a:t>       {</a:t>
            </a:r>
          </a:p>
          <a:p>
            <a:pPr eaLnBrk="1" hangingPunct="1">
              <a:lnSpc>
                <a:spcPct val="88000"/>
              </a:lnSpc>
              <a:spcBef>
                <a:spcPts val="700"/>
              </a:spcBef>
              <a:buFontTx/>
              <a:buNone/>
            </a:pPr>
            <a:r>
              <a:rPr lang="en-US" sz="2200" dirty="0" smtClean="0"/>
              <a:t>            Console.Write("Enter Temperature {0}: ", i + 1);</a:t>
            </a:r>
          </a:p>
          <a:p>
            <a:pPr eaLnBrk="1" hangingPunct="1">
              <a:lnSpc>
                <a:spcPct val="88000"/>
              </a:lnSpc>
              <a:spcBef>
                <a:spcPts val="700"/>
              </a:spcBef>
              <a:buFontTx/>
              <a:buNone/>
            </a:pPr>
            <a:r>
              <a:rPr lang="en-US" sz="2200" dirty="0" smtClean="0"/>
              <a:t>            inValue = Console.ReadLine( );</a:t>
            </a:r>
          </a:p>
          <a:p>
            <a:pPr eaLnBrk="1" hangingPunct="1">
              <a:lnSpc>
                <a:spcPct val="88000"/>
              </a:lnSpc>
              <a:spcBef>
                <a:spcPts val="700"/>
              </a:spcBef>
              <a:buFontTx/>
              <a:buNone/>
            </a:pPr>
            <a:r>
              <a:rPr lang="en-US" sz="2200" dirty="0" smtClean="0"/>
              <a:t>            temp[i] = </a:t>
            </a:r>
            <a:r>
              <a:rPr lang="en-US" sz="2200" dirty="0" smtClean="0">
                <a:solidFill>
                  <a:srgbClr val="0000FF"/>
                </a:solidFill>
              </a:rPr>
              <a:t>int</a:t>
            </a:r>
            <a:r>
              <a:rPr lang="en-US" sz="2200" dirty="0" smtClean="0"/>
              <a:t>.Parse(inValue);</a:t>
            </a:r>
          </a:p>
          <a:p>
            <a:pPr eaLnBrk="1" hangingPunct="1">
              <a:lnSpc>
                <a:spcPct val="88000"/>
              </a:lnSpc>
              <a:spcBef>
                <a:spcPts val="700"/>
              </a:spcBef>
              <a:buFontTx/>
              <a:buNone/>
            </a:pPr>
            <a:r>
              <a:rPr lang="en-US" sz="2200" dirty="0" smtClean="0"/>
              <a:t>       }</a:t>
            </a:r>
          </a:p>
          <a:p>
            <a:pPr eaLnBrk="1" hangingPunct="1">
              <a:lnSpc>
                <a:spcPct val="80000"/>
              </a:lnSpc>
              <a:buFontTx/>
              <a:buNone/>
            </a:pPr>
            <a:r>
              <a:rPr lang="en-US" sz="2200" dirty="0" smtClean="0"/>
              <a:t>}</a:t>
            </a:r>
          </a:p>
          <a:p>
            <a:pPr eaLnBrk="1" hangingPunct="1">
              <a:lnSpc>
                <a:spcPct val="80000"/>
              </a:lnSpc>
              <a:buFontTx/>
              <a:buNone/>
            </a:pPr>
            <a:endParaRPr lang="en-US" sz="2200" dirty="0" smtClean="0"/>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smtClean="0">
                <a:solidFill>
                  <a:schemeClr val="accent6">
                    <a:lumMod val="50000"/>
                  </a:schemeClr>
                </a:solidFill>
              </a:rPr>
              <a:t>Input Values into an Array</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37347990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14"/>
          <p:cNvSpPr>
            <a:spLocks noGrp="1" noChangeArrowheads="1"/>
          </p:cNvSpPr>
          <p:nvPr>
            <p:ph type="body" idx="1"/>
          </p:nvPr>
        </p:nvSpPr>
        <p:spPr>
          <a:xfrm>
            <a:off x="755576" y="2492896"/>
            <a:ext cx="7772400" cy="3810000"/>
          </a:xfrm>
        </p:spPr>
        <p:txBody>
          <a:bodyPr/>
          <a:lstStyle/>
          <a:p>
            <a:pPr eaLnBrk="1" hangingPunct="1">
              <a:spcBef>
                <a:spcPct val="80000"/>
              </a:spcBef>
            </a:pPr>
            <a:r>
              <a:rPr lang="en-US" sz="2200" dirty="0" smtClean="0"/>
              <a:t>To call InputValues(int [ ] temp)  method </a:t>
            </a:r>
          </a:p>
          <a:p>
            <a:pPr lvl="1" eaLnBrk="1" hangingPunct="1">
              <a:spcBef>
                <a:spcPct val="80000"/>
              </a:spcBef>
              <a:buFontTx/>
              <a:buNone/>
            </a:pPr>
            <a:r>
              <a:rPr lang="en-US" sz="2200" dirty="0" smtClean="0">
                <a:solidFill>
                  <a:srgbClr val="0000FF"/>
                </a:solidFill>
              </a:rPr>
              <a:t>int</a:t>
            </a:r>
            <a:r>
              <a:rPr lang="en-US" sz="2200" dirty="0" smtClean="0"/>
              <a:t> [ ] temperature = </a:t>
            </a:r>
            <a:r>
              <a:rPr lang="en-US" sz="2200" dirty="0" smtClean="0">
                <a:solidFill>
                  <a:srgbClr val="0000FF"/>
                </a:solidFill>
              </a:rPr>
              <a:t>new</a:t>
            </a:r>
            <a:r>
              <a:rPr lang="en-US" sz="2200" dirty="0" smtClean="0"/>
              <a:t> </a:t>
            </a:r>
            <a:r>
              <a:rPr lang="en-US" sz="2200" dirty="0" smtClean="0">
                <a:solidFill>
                  <a:srgbClr val="0000FF"/>
                </a:solidFill>
              </a:rPr>
              <a:t>int</a:t>
            </a:r>
            <a:r>
              <a:rPr lang="en-US" sz="2200" dirty="0" smtClean="0"/>
              <a:t>[5];</a:t>
            </a:r>
          </a:p>
          <a:p>
            <a:pPr lvl="1" eaLnBrk="1" hangingPunct="1">
              <a:spcBef>
                <a:spcPct val="80000"/>
              </a:spcBef>
              <a:buFontTx/>
              <a:buNone/>
            </a:pPr>
            <a:r>
              <a:rPr lang="en-US" sz="2200" dirty="0" smtClean="0"/>
              <a:t>InputValues(temperature);</a:t>
            </a:r>
          </a:p>
          <a:p>
            <a:pPr eaLnBrk="1" hangingPunct="1">
              <a:spcBef>
                <a:spcPct val="80000"/>
              </a:spcBef>
            </a:pPr>
            <a:r>
              <a:rPr lang="en-US" sz="2200" dirty="0" smtClean="0"/>
              <a:t>Next slide, shows the result of inputting 78, 82, 90, 87, and 85</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smtClean="0">
                <a:solidFill>
                  <a:schemeClr val="accent6">
                    <a:lumMod val="50000"/>
                  </a:schemeClr>
                </a:solidFill>
              </a:rPr>
              <a:t>Input Values into an Array</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758139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647700"/>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Integral Types</a:t>
            </a:r>
          </a:p>
        </p:txBody>
      </p:sp>
      <p:pic>
        <p:nvPicPr>
          <p:cNvPr id="1638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413" y="1916113"/>
            <a:ext cx="6192837"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p:cNvSpPr/>
          <p:nvPr/>
        </p:nvSpPr>
        <p:spPr>
          <a:xfrm>
            <a:off x="179388" y="3357563"/>
            <a:ext cx="2160587" cy="107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Most Commonly Used</a:t>
            </a:r>
            <a:endParaRPr lang="en-SG" sz="1600" dirty="0"/>
          </a:p>
        </p:txBody>
      </p:sp>
      <p:sp>
        <p:nvSpPr>
          <p:cNvPr id="7" name="Rounded Rectangle 6"/>
          <p:cNvSpPr/>
          <p:nvPr/>
        </p:nvSpPr>
        <p:spPr>
          <a:xfrm>
            <a:off x="2411413" y="3644900"/>
            <a:ext cx="6481762" cy="504825"/>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2276872"/>
            <a:ext cx="7467600" cy="3973402"/>
          </a:xfrm>
          <a:prstGeom prst="rect">
            <a:avLst/>
          </a:prstGeom>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smtClean="0">
                <a:solidFill>
                  <a:schemeClr val="accent6">
                    <a:lumMod val="50000"/>
                  </a:schemeClr>
                </a:solidFill>
              </a:rPr>
              <a:t>Input Values into an Array</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2302303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idx="1"/>
          </p:nvPr>
        </p:nvSpPr>
        <p:spPr>
          <a:xfrm>
            <a:off x="467544" y="2564904"/>
            <a:ext cx="8229600" cy="3285728"/>
          </a:xfrm>
        </p:spPr>
        <p:txBody>
          <a:bodyPr/>
          <a:lstStyle/>
          <a:p>
            <a:pPr eaLnBrk="1" hangingPunct="1">
              <a:spcBef>
                <a:spcPct val="80000"/>
              </a:spcBef>
            </a:pPr>
            <a:r>
              <a:rPr lang="en-US" sz="2200" dirty="0" smtClean="0"/>
              <a:t>Assignment operator (=) does not work as you would think </a:t>
            </a:r>
          </a:p>
          <a:p>
            <a:pPr lvl="1" eaLnBrk="1" hangingPunct="1">
              <a:spcBef>
                <a:spcPct val="80000"/>
              </a:spcBef>
            </a:pPr>
            <a:r>
              <a:rPr lang="en-US" sz="2200" dirty="0" smtClean="0"/>
              <a:t>Assigned operand contains the same address as the operand on the right of the equal symbol</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smtClean="0">
                <a:solidFill>
                  <a:schemeClr val="accent6">
                    <a:lumMod val="50000"/>
                  </a:schemeClr>
                </a:solidFill>
              </a:rPr>
              <a:t>Array Assignment</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27046114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2315082"/>
            <a:ext cx="8153400" cy="4542918"/>
          </a:xfrm>
          <a:prstGeom prst="rect">
            <a:avLst/>
          </a:prstGeom>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smtClean="0">
                <a:solidFill>
                  <a:schemeClr val="accent6">
                    <a:lumMod val="50000"/>
                  </a:schemeClr>
                </a:solidFill>
              </a:rPr>
              <a:t>Array Assignment</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779353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780928"/>
            <a:ext cx="8229600" cy="3573760"/>
          </a:xfrm>
        </p:spPr>
        <p:txBody>
          <a:bodyPr/>
          <a:lstStyle/>
          <a:p>
            <a:pPr marL="0" indent="0">
              <a:buNone/>
            </a:pPr>
            <a:r>
              <a:rPr lang="en-US" sz="2400" dirty="0">
                <a:solidFill>
                  <a:schemeClr val="accent2"/>
                </a:solidFill>
              </a:rPr>
              <a:t>int</a:t>
            </a:r>
            <a:r>
              <a:rPr lang="en-US" sz="2400" dirty="0"/>
              <a:t> [ ] temperature = </a:t>
            </a:r>
            <a:r>
              <a:rPr lang="en-US" sz="2400" dirty="0">
                <a:solidFill>
                  <a:schemeClr val="accent2"/>
                </a:solidFill>
              </a:rPr>
              <a:t>new</a:t>
            </a:r>
            <a:r>
              <a:rPr lang="en-US" sz="2400" dirty="0"/>
              <a:t> int[5];</a:t>
            </a:r>
          </a:p>
          <a:p>
            <a:pPr marL="0" indent="0">
              <a:buNone/>
            </a:pPr>
            <a:r>
              <a:rPr lang="en-US" sz="2400" dirty="0">
                <a:solidFill>
                  <a:schemeClr val="accent2"/>
                </a:solidFill>
              </a:rPr>
              <a:t>int</a:t>
            </a:r>
            <a:r>
              <a:rPr lang="en-US" sz="2400" dirty="0"/>
              <a:t> [ ] t = </a:t>
            </a:r>
            <a:r>
              <a:rPr lang="en-US" sz="2400" dirty="0">
                <a:solidFill>
                  <a:schemeClr val="accent2"/>
                </a:solidFill>
              </a:rPr>
              <a:t>new</a:t>
            </a:r>
            <a:r>
              <a:rPr lang="en-US" sz="2400" dirty="0"/>
              <a:t> int[5];</a:t>
            </a:r>
          </a:p>
          <a:p>
            <a:pPr marL="0" indent="0">
              <a:buNone/>
            </a:pPr>
            <a:r>
              <a:rPr lang="en-US" sz="2400" dirty="0"/>
              <a:t>InputValues(temperature</a:t>
            </a:r>
            <a:r>
              <a:rPr lang="en-US" sz="2400" dirty="0" smtClean="0"/>
              <a:t>);</a:t>
            </a:r>
          </a:p>
          <a:p>
            <a:pPr marL="0" indent="0">
              <a:buNone/>
            </a:pPr>
            <a:endParaRPr lang="en-US" sz="2400" dirty="0"/>
          </a:p>
          <a:p>
            <a:pPr marL="0" indent="0">
              <a:buNone/>
            </a:pPr>
            <a:endParaRPr lang="en-US" sz="2400" dirty="0" smtClean="0"/>
          </a:p>
          <a:p>
            <a:pPr marL="0" indent="0">
              <a:buNone/>
            </a:pPr>
            <a:r>
              <a:rPr lang="en-US" sz="2400" dirty="0">
                <a:solidFill>
                  <a:schemeClr val="accent2"/>
                </a:solidFill>
              </a:rPr>
              <a:t>public</a:t>
            </a:r>
            <a:r>
              <a:rPr lang="en-US" sz="2400" dirty="0"/>
              <a:t> </a:t>
            </a:r>
            <a:r>
              <a:rPr lang="en-US" sz="2400" dirty="0">
                <a:solidFill>
                  <a:schemeClr val="accent2"/>
                </a:solidFill>
              </a:rPr>
              <a:t>static</a:t>
            </a:r>
            <a:r>
              <a:rPr lang="en-US" sz="2400" dirty="0"/>
              <a:t> </a:t>
            </a:r>
            <a:r>
              <a:rPr lang="en-US" sz="2400" dirty="0">
                <a:solidFill>
                  <a:schemeClr val="accent2"/>
                </a:solidFill>
              </a:rPr>
              <a:t>void</a:t>
            </a:r>
            <a:r>
              <a:rPr lang="en-US" sz="2400" dirty="0"/>
              <a:t> </a:t>
            </a:r>
            <a:r>
              <a:rPr lang="en-US" sz="2400" dirty="0" smtClean="0"/>
              <a:t>InputValues (</a:t>
            </a:r>
            <a:r>
              <a:rPr lang="en-US" sz="2400" dirty="0">
                <a:solidFill>
                  <a:schemeClr val="accent2"/>
                </a:solidFill>
              </a:rPr>
              <a:t>int</a:t>
            </a:r>
            <a:r>
              <a:rPr lang="en-US" sz="2400" dirty="0" smtClean="0"/>
              <a:t> </a:t>
            </a:r>
            <a:r>
              <a:rPr lang="en-US" sz="2400" dirty="0"/>
              <a:t>[ ] temp)</a:t>
            </a:r>
          </a:p>
          <a:p>
            <a:pPr marL="0" indent="0">
              <a:buNone/>
            </a:pPr>
            <a:endParaRPr lang="en-US" sz="2400" dirty="0"/>
          </a:p>
          <a:p>
            <a:endParaRPr lang="en-US" dirty="0"/>
          </a:p>
        </p:txBody>
      </p:sp>
      <p:sp>
        <p:nvSpPr>
          <p:cNvPr id="10"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11"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smtClean="0">
                <a:solidFill>
                  <a:schemeClr val="accent6">
                    <a:lumMod val="50000"/>
                  </a:schemeClr>
                </a:solidFill>
              </a:rPr>
              <a:t>Passing Arrays to Methods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93818856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body" idx="1"/>
          </p:nvPr>
        </p:nvSpPr>
        <p:spPr>
          <a:xfrm>
            <a:off x="323528" y="2492896"/>
            <a:ext cx="8280920" cy="3404592"/>
          </a:xfrm>
        </p:spPr>
        <p:txBody>
          <a:bodyPr/>
          <a:lstStyle/>
          <a:p>
            <a:pPr eaLnBrk="1" hangingPunct="1"/>
            <a:r>
              <a:rPr lang="en-US" sz="2200" dirty="0" smtClean="0"/>
              <a:t>Keyword </a:t>
            </a:r>
            <a:r>
              <a:rPr lang="en-US" sz="2200" dirty="0" smtClean="0">
                <a:solidFill>
                  <a:schemeClr val="accent2"/>
                </a:solidFill>
              </a:rPr>
              <a:t>params </a:t>
            </a:r>
            <a:r>
              <a:rPr lang="en-US" sz="2200" dirty="0" smtClean="0"/>
              <a:t>used </a:t>
            </a:r>
          </a:p>
          <a:p>
            <a:pPr lvl="1" eaLnBrk="1" hangingPunct="1"/>
            <a:r>
              <a:rPr lang="en-US" sz="2200" dirty="0" smtClean="0"/>
              <a:t>Appears in formal parameter list (heading to the method)</a:t>
            </a:r>
          </a:p>
          <a:p>
            <a:pPr lvl="1" eaLnBrk="1" hangingPunct="1"/>
            <a:r>
              <a:rPr lang="en-US" sz="2200" dirty="0" smtClean="0"/>
              <a:t>Must be last parameter listed in the method heading </a:t>
            </a:r>
          </a:p>
          <a:p>
            <a:pPr eaLnBrk="1" hangingPunct="1"/>
            <a:r>
              <a:rPr lang="en-US" sz="2200" dirty="0" smtClean="0"/>
              <a:t>Indicates number of arguments to the method that may vary (the number of arguments is unknown)</a:t>
            </a:r>
          </a:p>
          <a:p>
            <a:pPr eaLnBrk="1" hangingPunct="1"/>
            <a:r>
              <a:rPr lang="en-US" sz="2200" dirty="0" smtClean="0"/>
              <a:t> Parallel array</a:t>
            </a:r>
          </a:p>
          <a:p>
            <a:pPr lvl="1" eaLnBrk="1" hangingPunct="1"/>
            <a:r>
              <a:rPr lang="en-US" sz="2200" dirty="0" smtClean="0"/>
              <a:t>Two or more arrays that have a relationship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err="1" smtClean="0">
                <a:solidFill>
                  <a:schemeClr val="accent6">
                    <a:lumMod val="50000"/>
                  </a:schemeClr>
                </a:solidFill>
              </a:rPr>
              <a:t>Params</a:t>
            </a:r>
            <a:r>
              <a:rPr lang="en-SG" sz="3200" dirty="0" smtClean="0">
                <a:solidFill>
                  <a:schemeClr val="accent6">
                    <a:lumMod val="50000"/>
                  </a:schemeClr>
                </a:solidFill>
              </a:rPr>
              <a:t> Parameter</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5595590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2204864"/>
            <a:ext cx="7704856" cy="3960440"/>
          </a:xfrm>
        </p:spPr>
        <p:txBody>
          <a:bodyPr/>
          <a:lstStyle/>
          <a:p>
            <a:pPr marL="0" indent="0">
              <a:buNone/>
            </a:pPr>
            <a:r>
              <a:rPr lang="en-US" sz="2200" dirty="0">
                <a:solidFill>
                  <a:schemeClr val="accent2"/>
                </a:solidFill>
              </a:rPr>
              <a:t>public static void </a:t>
            </a:r>
            <a:r>
              <a:rPr lang="en-US" sz="2200" dirty="0"/>
              <a:t>Main( )</a:t>
            </a:r>
          </a:p>
          <a:p>
            <a:pPr marL="0" indent="0">
              <a:buNone/>
            </a:pPr>
            <a:r>
              <a:rPr lang="en-US" sz="2200" dirty="0" smtClean="0"/>
              <a:t>{</a:t>
            </a:r>
          </a:p>
          <a:p>
            <a:pPr marL="400050" lvl="1" indent="0">
              <a:buNone/>
            </a:pPr>
            <a:r>
              <a:rPr lang="en-US" sz="2200" dirty="0" smtClean="0"/>
              <a:t>DisplayItems(1</a:t>
            </a:r>
            <a:r>
              <a:rPr lang="en-US" sz="2200" dirty="0"/>
              <a:t>, 2, 3, 5);</a:t>
            </a:r>
          </a:p>
          <a:p>
            <a:pPr marL="400050" lvl="1" indent="0">
              <a:buNone/>
            </a:pPr>
            <a:r>
              <a:rPr lang="en-US" sz="2200" dirty="0">
                <a:solidFill>
                  <a:schemeClr val="accent2"/>
                </a:solidFill>
              </a:rPr>
              <a:t>int</a:t>
            </a:r>
            <a:r>
              <a:rPr lang="en-US" sz="2200" dirty="0"/>
              <a:t>[ ] anArray = </a:t>
            </a:r>
            <a:r>
              <a:rPr lang="en-US" sz="2200" dirty="0">
                <a:solidFill>
                  <a:schemeClr val="accent2"/>
                </a:solidFill>
              </a:rPr>
              <a:t>new int</a:t>
            </a:r>
            <a:r>
              <a:rPr lang="en-US" sz="2200" dirty="0"/>
              <a:t>[5] {100, 200, 300, 400, 500};</a:t>
            </a:r>
          </a:p>
          <a:p>
            <a:pPr marL="400050" lvl="1" indent="0">
              <a:buNone/>
            </a:pPr>
            <a:r>
              <a:rPr lang="en-US" sz="2200" dirty="0"/>
              <a:t>DisplayItems(anArray);</a:t>
            </a:r>
          </a:p>
          <a:p>
            <a:pPr marL="400050" lvl="1" indent="0">
              <a:buNone/>
            </a:pPr>
            <a:r>
              <a:rPr lang="en-US" sz="2200" b="1" dirty="0"/>
              <a:t>DisplayItems</a:t>
            </a:r>
            <a:r>
              <a:rPr lang="en-US" sz="2200" dirty="0"/>
              <a:t>(1500, anArray[1] * anArray[2]);</a:t>
            </a:r>
          </a:p>
          <a:p>
            <a:pPr marL="400050" lvl="1" indent="0">
              <a:buNone/>
            </a:pPr>
            <a:r>
              <a:rPr lang="en-US" sz="2200" dirty="0"/>
              <a:t>Console.ReadKey( );</a:t>
            </a:r>
          </a:p>
          <a:p>
            <a:pPr marL="0" indent="0">
              <a:buNone/>
            </a:pPr>
            <a:r>
              <a:rPr lang="en-US" sz="2200" dirty="0" smtClean="0"/>
              <a:t>}</a:t>
            </a:r>
          </a:p>
          <a:p>
            <a:pPr marL="0" indent="0">
              <a:buNone/>
            </a:pPr>
            <a:r>
              <a:rPr lang="en-US" sz="2200" b="1" dirty="0">
                <a:solidFill>
                  <a:schemeClr val="accent2"/>
                </a:solidFill>
              </a:rPr>
              <a:t>public static void </a:t>
            </a:r>
            <a:r>
              <a:rPr lang="en-US" sz="2200" b="1" dirty="0" smtClean="0"/>
              <a:t>DisplayItems (</a:t>
            </a:r>
            <a:r>
              <a:rPr lang="en-US" sz="2200" b="1" dirty="0">
                <a:solidFill>
                  <a:schemeClr val="accent2"/>
                </a:solidFill>
              </a:rPr>
              <a:t>params int</a:t>
            </a:r>
            <a:r>
              <a:rPr lang="en-US" sz="2200" b="1" dirty="0"/>
              <a:t>[] item)</a:t>
            </a:r>
          </a:p>
          <a:p>
            <a:pPr marL="0" indent="0">
              <a:buNone/>
            </a:pPr>
            <a:endParaRPr lang="en-US" sz="2200" dirty="0"/>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Array</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SG" sz="3200" dirty="0" err="1" smtClean="0">
                <a:solidFill>
                  <a:schemeClr val="accent6">
                    <a:lumMod val="50000"/>
                  </a:schemeClr>
                </a:solidFill>
              </a:rPr>
              <a:t>Params</a:t>
            </a:r>
            <a:r>
              <a:rPr lang="en-SG" sz="3200" dirty="0" smtClean="0">
                <a:solidFill>
                  <a:schemeClr val="accent6">
                    <a:lumMod val="50000"/>
                  </a:schemeClr>
                </a:solidFill>
              </a:rPr>
              <a:t> Parameter</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72596027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71600" y="0"/>
            <a:ext cx="7772400" cy="914400"/>
          </a:xfrm>
        </p:spPr>
        <p:txBody>
          <a:bodyPr/>
          <a:lstStyle/>
          <a:p>
            <a:r>
              <a:rPr lang="en-US" dirty="0" smtClean="0"/>
              <a:t>Two-dimensional arrays </a:t>
            </a:r>
          </a:p>
        </p:txBody>
      </p:sp>
      <p:sp>
        <p:nvSpPr>
          <p:cNvPr id="7" name="Rectangle 3"/>
          <p:cNvSpPr txBox="1">
            <a:spLocks noChangeArrowheads="1"/>
          </p:cNvSpPr>
          <p:nvPr/>
        </p:nvSpPr>
        <p:spPr bwMode="auto">
          <a:xfrm>
            <a:off x="683568" y="1628800"/>
            <a:ext cx="7772400" cy="757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500" b="0" i="0" u="none" strike="noStrike" kern="0" cap="none" spc="0" normalizeH="0" baseline="0" noProof="0" dirty="0" smtClean="0">
                <a:ln>
                  <a:noFill/>
                </a:ln>
                <a:solidFill>
                  <a:schemeClr val="tx1"/>
                </a:solidFill>
                <a:effectLst/>
                <a:uLnTx/>
                <a:uFillTx/>
                <a:latin typeface="+mn-lt"/>
                <a:ea typeface="+mn-ea"/>
                <a:cs typeface="+mn-cs"/>
              </a:rPr>
              <a:t>C# support two-dimensional (</a:t>
            </a:r>
            <a:r>
              <a:rPr kumimoji="0" lang="en-US" sz="2500" b="0" i="0" u="none" strike="noStrike" kern="0" cap="none" spc="0" normalizeH="0" baseline="0" noProof="0" dirty="0" smtClean="0">
                <a:ln>
                  <a:noFill/>
                </a:ln>
                <a:solidFill>
                  <a:schemeClr val="bg2">
                    <a:lumMod val="20000"/>
                    <a:lumOff val="80000"/>
                  </a:schemeClr>
                </a:solidFill>
                <a:effectLst/>
                <a:uLnTx/>
                <a:uFillTx/>
                <a:latin typeface="+mn-lt"/>
                <a:ea typeface="+mn-ea"/>
                <a:cs typeface="+mn-cs"/>
              </a:rPr>
              <a:t>2D</a:t>
            </a:r>
            <a:r>
              <a:rPr kumimoji="0" lang="en-US" sz="2500" b="0" i="0" u="none" strike="noStrike" kern="0" cap="none" spc="0" normalizeH="0" baseline="0" noProof="0" dirty="0" smtClean="0">
                <a:ln>
                  <a:noFill/>
                </a:ln>
                <a:solidFill>
                  <a:schemeClr val="tx1"/>
                </a:solidFill>
                <a:effectLst/>
                <a:uLnTx/>
                <a:uFillTx/>
                <a:latin typeface="+mn-lt"/>
                <a:ea typeface="+mn-ea"/>
                <a:cs typeface="+mn-cs"/>
              </a:rPr>
              <a:t>) arrays:</a:t>
            </a:r>
          </a:p>
        </p:txBody>
      </p:sp>
      <p:sp>
        <p:nvSpPr>
          <p:cNvPr id="10" name="Rectangle 16"/>
          <p:cNvSpPr txBox="1">
            <a:spLocks noChangeArrowheads="1"/>
          </p:cNvSpPr>
          <p:nvPr/>
        </p:nvSpPr>
        <p:spPr>
          <a:xfrm>
            <a:off x="3352800" y="2438400"/>
            <a:ext cx="5029200" cy="1447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500" b="0" i="0" u="none" strike="noStrike" kern="0" cap="none" spc="0" normalizeH="0" baseline="0" noProof="0" dirty="0" smtClean="0">
                <a:ln>
                  <a:noFill/>
                </a:ln>
                <a:solidFill>
                  <a:schemeClr val="tx1"/>
                </a:solidFill>
                <a:effectLst/>
                <a:uLnTx/>
                <a:uFillTx/>
                <a:latin typeface="+mn-lt"/>
                <a:ea typeface="+mn-ea"/>
                <a:cs typeface="+mn-cs"/>
              </a:rPr>
              <a:t>A two-dimensional array may be stored in computer memory in either of two ways:</a:t>
            </a:r>
          </a:p>
        </p:txBody>
      </p:sp>
      <p:grpSp>
        <p:nvGrpSpPr>
          <p:cNvPr id="11" name="Group 80"/>
          <p:cNvGrpSpPr>
            <a:grpSpLocks/>
          </p:cNvGrpSpPr>
          <p:nvPr/>
        </p:nvGrpSpPr>
        <p:grpSpPr bwMode="auto">
          <a:xfrm>
            <a:off x="381000" y="2362200"/>
            <a:ext cx="2819400" cy="2362200"/>
            <a:chOff x="240" y="1488"/>
            <a:chExt cx="1776" cy="1488"/>
          </a:xfrm>
        </p:grpSpPr>
        <p:sp>
          <p:nvSpPr>
            <p:cNvPr id="12" name="Rectangle 4"/>
            <p:cNvSpPr>
              <a:spLocks noChangeArrowheads="1"/>
            </p:cNvSpPr>
            <p:nvPr/>
          </p:nvSpPr>
          <p:spPr bwMode="auto">
            <a:xfrm>
              <a:off x="960" y="196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a</a:t>
              </a:r>
            </a:p>
          </p:txBody>
        </p:sp>
        <p:sp>
          <p:nvSpPr>
            <p:cNvPr id="13" name="Rectangle 5"/>
            <p:cNvSpPr>
              <a:spLocks noChangeArrowheads="1"/>
            </p:cNvSpPr>
            <p:nvPr/>
          </p:nvSpPr>
          <p:spPr bwMode="auto">
            <a:xfrm>
              <a:off x="1440" y="196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c</a:t>
              </a:r>
            </a:p>
          </p:txBody>
        </p:sp>
        <p:sp>
          <p:nvSpPr>
            <p:cNvPr id="14" name="Rectangle 6"/>
            <p:cNvSpPr>
              <a:spLocks noChangeArrowheads="1"/>
            </p:cNvSpPr>
            <p:nvPr/>
          </p:nvSpPr>
          <p:spPr bwMode="auto">
            <a:xfrm>
              <a:off x="1200" y="196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b</a:t>
              </a:r>
            </a:p>
          </p:txBody>
        </p:sp>
        <p:sp>
          <p:nvSpPr>
            <p:cNvPr id="15" name="Rectangle 7"/>
            <p:cNvSpPr>
              <a:spLocks noChangeArrowheads="1"/>
            </p:cNvSpPr>
            <p:nvPr/>
          </p:nvSpPr>
          <p:spPr bwMode="auto">
            <a:xfrm>
              <a:off x="960" y="244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i</a:t>
              </a:r>
            </a:p>
          </p:txBody>
        </p:sp>
        <p:sp>
          <p:nvSpPr>
            <p:cNvPr id="16" name="Rectangle 8"/>
            <p:cNvSpPr>
              <a:spLocks noChangeArrowheads="1"/>
            </p:cNvSpPr>
            <p:nvPr/>
          </p:nvSpPr>
          <p:spPr bwMode="auto">
            <a:xfrm>
              <a:off x="1440" y="244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k</a:t>
              </a:r>
            </a:p>
          </p:txBody>
        </p:sp>
        <p:sp>
          <p:nvSpPr>
            <p:cNvPr id="17" name="Rectangle 9"/>
            <p:cNvSpPr>
              <a:spLocks noChangeArrowheads="1"/>
            </p:cNvSpPr>
            <p:nvPr/>
          </p:nvSpPr>
          <p:spPr bwMode="auto">
            <a:xfrm>
              <a:off x="1200" y="244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j</a:t>
              </a:r>
            </a:p>
          </p:txBody>
        </p:sp>
        <p:sp>
          <p:nvSpPr>
            <p:cNvPr id="18" name="Rectangle 10"/>
            <p:cNvSpPr>
              <a:spLocks noChangeArrowheads="1"/>
            </p:cNvSpPr>
            <p:nvPr/>
          </p:nvSpPr>
          <p:spPr bwMode="auto">
            <a:xfrm>
              <a:off x="960" y="220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e</a:t>
              </a:r>
            </a:p>
          </p:txBody>
        </p:sp>
        <p:sp>
          <p:nvSpPr>
            <p:cNvPr id="19" name="Rectangle 11"/>
            <p:cNvSpPr>
              <a:spLocks noChangeArrowheads="1"/>
            </p:cNvSpPr>
            <p:nvPr/>
          </p:nvSpPr>
          <p:spPr bwMode="auto">
            <a:xfrm>
              <a:off x="1440" y="220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g</a:t>
              </a:r>
            </a:p>
          </p:txBody>
        </p:sp>
        <p:sp>
          <p:nvSpPr>
            <p:cNvPr id="20" name="Rectangle 12"/>
            <p:cNvSpPr>
              <a:spLocks noChangeArrowheads="1"/>
            </p:cNvSpPr>
            <p:nvPr/>
          </p:nvSpPr>
          <p:spPr bwMode="auto">
            <a:xfrm>
              <a:off x="1200" y="220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f</a:t>
              </a:r>
            </a:p>
          </p:txBody>
        </p:sp>
        <p:sp>
          <p:nvSpPr>
            <p:cNvPr id="21" name="Rectangle 13"/>
            <p:cNvSpPr>
              <a:spLocks noChangeArrowheads="1"/>
            </p:cNvSpPr>
            <p:nvPr/>
          </p:nvSpPr>
          <p:spPr bwMode="auto">
            <a:xfrm>
              <a:off x="1680" y="196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d</a:t>
              </a:r>
            </a:p>
          </p:txBody>
        </p:sp>
        <p:sp>
          <p:nvSpPr>
            <p:cNvPr id="22" name="Rectangle 14"/>
            <p:cNvSpPr>
              <a:spLocks noChangeArrowheads="1"/>
            </p:cNvSpPr>
            <p:nvPr/>
          </p:nvSpPr>
          <p:spPr bwMode="auto">
            <a:xfrm>
              <a:off x="1680" y="244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l</a:t>
              </a:r>
            </a:p>
          </p:txBody>
        </p:sp>
        <p:sp>
          <p:nvSpPr>
            <p:cNvPr id="23" name="Rectangle 15"/>
            <p:cNvSpPr>
              <a:spLocks noChangeArrowheads="1"/>
            </p:cNvSpPr>
            <p:nvPr/>
          </p:nvSpPr>
          <p:spPr bwMode="auto">
            <a:xfrm>
              <a:off x="1680" y="2208"/>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h</a:t>
              </a:r>
            </a:p>
          </p:txBody>
        </p:sp>
        <p:sp>
          <p:nvSpPr>
            <p:cNvPr id="24" name="Text Box 17"/>
            <p:cNvSpPr txBox="1">
              <a:spLocks noChangeArrowheads="1"/>
            </p:cNvSpPr>
            <p:nvPr/>
          </p:nvSpPr>
          <p:spPr bwMode="auto">
            <a:xfrm>
              <a:off x="912" y="2688"/>
              <a:ext cx="1104"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99CCFF"/>
                  </a:solidFill>
                </a:rPr>
                <a:t>logical view</a:t>
              </a:r>
              <a:endParaRPr lang="en-US"/>
            </a:p>
          </p:txBody>
        </p:sp>
        <p:sp>
          <p:nvSpPr>
            <p:cNvPr id="25" name="AutoShape 54"/>
            <p:cNvSpPr>
              <a:spLocks/>
            </p:cNvSpPr>
            <p:nvPr/>
          </p:nvSpPr>
          <p:spPr bwMode="auto">
            <a:xfrm>
              <a:off x="720" y="1968"/>
              <a:ext cx="144" cy="720"/>
            </a:xfrm>
            <a:prstGeom prst="leftBrace">
              <a:avLst>
                <a:gd name="adj1" fmla="val 41667"/>
                <a:gd name="adj2" fmla="val 50000"/>
              </a:avLst>
            </a:prstGeom>
            <a:noFill/>
            <a:ln w="28575">
              <a:solidFill>
                <a:srgbClr val="99FF99"/>
              </a:solidFill>
              <a:round/>
              <a:headEnd/>
              <a:tailEnd type="none" w="lg" len="lg"/>
            </a:ln>
          </p:spPr>
          <p:txBody>
            <a:bodyPr wrap="none" anchor="ctr"/>
            <a:lstStyle/>
            <a:p>
              <a:endParaRPr lang="en-US"/>
            </a:p>
          </p:txBody>
        </p:sp>
        <p:sp>
          <p:nvSpPr>
            <p:cNvPr id="26" name="AutoShape 55"/>
            <p:cNvSpPr>
              <a:spLocks/>
            </p:cNvSpPr>
            <p:nvPr/>
          </p:nvSpPr>
          <p:spPr bwMode="auto">
            <a:xfrm rot="5400000">
              <a:off x="1368" y="1320"/>
              <a:ext cx="144" cy="960"/>
            </a:xfrm>
            <a:prstGeom prst="leftBrace">
              <a:avLst>
                <a:gd name="adj1" fmla="val 55556"/>
                <a:gd name="adj2" fmla="val 50000"/>
              </a:avLst>
            </a:prstGeom>
            <a:noFill/>
            <a:ln w="28575">
              <a:solidFill>
                <a:srgbClr val="FF9999"/>
              </a:solidFill>
              <a:round/>
              <a:headEnd/>
              <a:tailEnd type="none" w="lg" len="lg"/>
            </a:ln>
          </p:spPr>
          <p:txBody>
            <a:bodyPr wrap="none" anchor="ctr"/>
            <a:lstStyle/>
            <a:p>
              <a:endParaRPr lang="en-US"/>
            </a:p>
          </p:txBody>
        </p:sp>
        <p:sp>
          <p:nvSpPr>
            <p:cNvPr id="27" name="Text Box 56"/>
            <p:cNvSpPr txBox="1">
              <a:spLocks noChangeArrowheads="1"/>
            </p:cNvSpPr>
            <p:nvPr/>
          </p:nvSpPr>
          <p:spPr bwMode="auto">
            <a:xfrm>
              <a:off x="240" y="2160"/>
              <a:ext cx="576"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99FF99"/>
                  </a:solidFill>
                </a:rPr>
                <a:t>rows</a:t>
              </a:r>
              <a:endParaRPr lang="en-US" i="1">
                <a:solidFill>
                  <a:srgbClr val="99CCFF"/>
                </a:solidFill>
              </a:endParaRPr>
            </a:p>
          </p:txBody>
        </p:sp>
        <p:sp>
          <p:nvSpPr>
            <p:cNvPr id="28" name="Text Box 57"/>
            <p:cNvSpPr txBox="1">
              <a:spLocks noChangeArrowheads="1"/>
            </p:cNvSpPr>
            <p:nvPr/>
          </p:nvSpPr>
          <p:spPr bwMode="auto">
            <a:xfrm>
              <a:off x="1056" y="1488"/>
              <a:ext cx="912"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FF9999"/>
                  </a:solidFill>
                </a:rPr>
                <a:t>columns</a:t>
              </a:r>
              <a:endParaRPr lang="en-US" i="1">
                <a:solidFill>
                  <a:srgbClr val="99CCFF"/>
                </a:solidFill>
              </a:endParaRPr>
            </a:p>
          </p:txBody>
        </p:sp>
      </p:grpSp>
      <p:grpSp>
        <p:nvGrpSpPr>
          <p:cNvPr id="29" name="Group 77"/>
          <p:cNvGrpSpPr>
            <a:grpSpLocks/>
          </p:cNvGrpSpPr>
          <p:nvPr/>
        </p:nvGrpSpPr>
        <p:grpSpPr bwMode="auto">
          <a:xfrm>
            <a:off x="1447800" y="4114800"/>
            <a:ext cx="6934200" cy="1066800"/>
            <a:chOff x="912" y="2592"/>
            <a:chExt cx="4368" cy="672"/>
          </a:xfrm>
        </p:grpSpPr>
        <p:sp>
          <p:nvSpPr>
            <p:cNvPr id="30" name="Rectangle 18"/>
            <p:cNvSpPr>
              <a:spLocks noChangeArrowheads="1"/>
            </p:cNvSpPr>
            <p:nvPr/>
          </p:nvSpPr>
          <p:spPr bwMode="auto">
            <a:xfrm>
              <a:off x="240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a</a:t>
              </a:r>
            </a:p>
          </p:txBody>
        </p:sp>
        <p:sp>
          <p:nvSpPr>
            <p:cNvPr id="31" name="Rectangle 19"/>
            <p:cNvSpPr>
              <a:spLocks noChangeArrowheads="1"/>
            </p:cNvSpPr>
            <p:nvPr/>
          </p:nvSpPr>
          <p:spPr bwMode="auto">
            <a:xfrm>
              <a:off x="288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c</a:t>
              </a:r>
            </a:p>
          </p:txBody>
        </p:sp>
        <p:sp>
          <p:nvSpPr>
            <p:cNvPr id="32" name="Rectangle 20"/>
            <p:cNvSpPr>
              <a:spLocks noChangeArrowheads="1"/>
            </p:cNvSpPr>
            <p:nvPr/>
          </p:nvSpPr>
          <p:spPr bwMode="auto">
            <a:xfrm>
              <a:off x="264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b</a:t>
              </a:r>
            </a:p>
          </p:txBody>
        </p:sp>
        <p:sp>
          <p:nvSpPr>
            <p:cNvPr id="33" name="Rectangle 21"/>
            <p:cNvSpPr>
              <a:spLocks noChangeArrowheads="1"/>
            </p:cNvSpPr>
            <p:nvPr/>
          </p:nvSpPr>
          <p:spPr bwMode="auto">
            <a:xfrm>
              <a:off x="432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i</a:t>
              </a:r>
            </a:p>
          </p:txBody>
        </p:sp>
        <p:sp>
          <p:nvSpPr>
            <p:cNvPr id="34" name="Rectangle 22"/>
            <p:cNvSpPr>
              <a:spLocks noChangeArrowheads="1"/>
            </p:cNvSpPr>
            <p:nvPr/>
          </p:nvSpPr>
          <p:spPr bwMode="auto">
            <a:xfrm>
              <a:off x="480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k</a:t>
              </a:r>
            </a:p>
          </p:txBody>
        </p:sp>
        <p:sp>
          <p:nvSpPr>
            <p:cNvPr id="35" name="Rectangle 23"/>
            <p:cNvSpPr>
              <a:spLocks noChangeArrowheads="1"/>
            </p:cNvSpPr>
            <p:nvPr/>
          </p:nvSpPr>
          <p:spPr bwMode="auto">
            <a:xfrm>
              <a:off x="456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j</a:t>
              </a:r>
            </a:p>
          </p:txBody>
        </p:sp>
        <p:sp>
          <p:nvSpPr>
            <p:cNvPr id="36" name="Rectangle 24"/>
            <p:cNvSpPr>
              <a:spLocks noChangeArrowheads="1"/>
            </p:cNvSpPr>
            <p:nvPr/>
          </p:nvSpPr>
          <p:spPr bwMode="auto">
            <a:xfrm>
              <a:off x="336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e</a:t>
              </a:r>
            </a:p>
          </p:txBody>
        </p:sp>
        <p:sp>
          <p:nvSpPr>
            <p:cNvPr id="37" name="Rectangle 25"/>
            <p:cNvSpPr>
              <a:spLocks noChangeArrowheads="1"/>
            </p:cNvSpPr>
            <p:nvPr/>
          </p:nvSpPr>
          <p:spPr bwMode="auto">
            <a:xfrm>
              <a:off x="384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g</a:t>
              </a:r>
            </a:p>
          </p:txBody>
        </p:sp>
        <p:sp>
          <p:nvSpPr>
            <p:cNvPr id="38" name="Rectangle 26"/>
            <p:cNvSpPr>
              <a:spLocks noChangeArrowheads="1"/>
            </p:cNvSpPr>
            <p:nvPr/>
          </p:nvSpPr>
          <p:spPr bwMode="auto">
            <a:xfrm>
              <a:off x="360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f</a:t>
              </a:r>
            </a:p>
          </p:txBody>
        </p:sp>
        <p:sp>
          <p:nvSpPr>
            <p:cNvPr id="39" name="Rectangle 27"/>
            <p:cNvSpPr>
              <a:spLocks noChangeArrowheads="1"/>
            </p:cNvSpPr>
            <p:nvPr/>
          </p:nvSpPr>
          <p:spPr bwMode="auto">
            <a:xfrm>
              <a:off x="312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d</a:t>
              </a:r>
            </a:p>
          </p:txBody>
        </p:sp>
        <p:sp>
          <p:nvSpPr>
            <p:cNvPr id="40" name="Rectangle 28"/>
            <p:cNvSpPr>
              <a:spLocks noChangeArrowheads="1"/>
            </p:cNvSpPr>
            <p:nvPr/>
          </p:nvSpPr>
          <p:spPr bwMode="auto">
            <a:xfrm>
              <a:off x="504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l</a:t>
              </a:r>
            </a:p>
          </p:txBody>
        </p:sp>
        <p:sp>
          <p:nvSpPr>
            <p:cNvPr id="41" name="Rectangle 29"/>
            <p:cNvSpPr>
              <a:spLocks noChangeArrowheads="1"/>
            </p:cNvSpPr>
            <p:nvPr/>
          </p:nvSpPr>
          <p:spPr bwMode="auto">
            <a:xfrm>
              <a:off x="4080" y="3024"/>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h</a:t>
              </a:r>
            </a:p>
          </p:txBody>
        </p:sp>
        <p:sp>
          <p:nvSpPr>
            <p:cNvPr id="42" name="AutoShape 58"/>
            <p:cNvSpPr>
              <a:spLocks/>
            </p:cNvSpPr>
            <p:nvPr/>
          </p:nvSpPr>
          <p:spPr bwMode="auto">
            <a:xfrm rot="5400000">
              <a:off x="2784" y="2448"/>
              <a:ext cx="144" cy="912"/>
            </a:xfrm>
            <a:prstGeom prst="leftBrace">
              <a:avLst>
                <a:gd name="adj1" fmla="val 52778"/>
                <a:gd name="adj2" fmla="val 50000"/>
              </a:avLst>
            </a:prstGeom>
            <a:noFill/>
            <a:ln w="28575">
              <a:solidFill>
                <a:srgbClr val="99FF99"/>
              </a:solidFill>
              <a:round/>
              <a:headEnd/>
              <a:tailEnd type="none" w="lg" len="lg"/>
            </a:ln>
          </p:spPr>
          <p:txBody>
            <a:bodyPr wrap="none" anchor="ctr"/>
            <a:lstStyle/>
            <a:p>
              <a:endParaRPr lang="en-US"/>
            </a:p>
          </p:txBody>
        </p:sp>
        <p:sp>
          <p:nvSpPr>
            <p:cNvPr id="43" name="Text Box 59"/>
            <p:cNvSpPr txBox="1">
              <a:spLocks noChangeArrowheads="1"/>
            </p:cNvSpPr>
            <p:nvPr/>
          </p:nvSpPr>
          <p:spPr bwMode="auto">
            <a:xfrm>
              <a:off x="2640" y="2592"/>
              <a:ext cx="576"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99FF99"/>
                  </a:solidFill>
                </a:rPr>
                <a:t>row 0</a:t>
              </a:r>
              <a:endParaRPr lang="en-US" i="1">
                <a:solidFill>
                  <a:srgbClr val="99CCFF"/>
                </a:solidFill>
              </a:endParaRPr>
            </a:p>
          </p:txBody>
        </p:sp>
        <p:sp>
          <p:nvSpPr>
            <p:cNvPr id="44" name="Text Box 61"/>
            <p:cNvSpPr txBox="1">
              <a:spLocks noChangeArrowheads="1"/>
            </p:cNvSpPr>
            <p:nvPr/>
          </p:nvSpPr>
          <p:spPr bwMode="auto">
            <a:xfrm>
              <a:off x="3600" y="2592"/>
              <a:ext cx="576"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99FF99"/>
                  </a:solidFill>
                </a:rPr>
                <a:t>row 1</a:t>
              </a:r>
              <a:endParaRPr lang="en-US" i="1">
                <a:solidFill>
                  <a:srgbClr val="99CCFF"/>
                </a:solidFill>
              </a:endParaRPr>
            </a:p>
          </p:txBody>
        </p:sp>
        <p:sp>
          <p:nvSpPr>
            <p:cNvPr id="45" name="Text Box 63"/>
            <p:cNvSpPr txBox="1">
              <a:spLocks noChangeArrowheads="1"/>
            </p:cNvSpPr>
            <p:nvPr/>
          </p:nvSpPr>
          <p:spPr bwMode="auto">
            <a:xfrm>
              <a:off x="4560" y="2592"/>
              <a:ext cx="576" cy="288"/>
            </a:xfrm>
            <a:prstGeom prst="rect">
              <a:avLst/>
            </a:prstGeom>
            <a:noFill/>
            <a:ln w="28575">
              <a:noFill/>
              <a:miter lim="800000"/>
              <a:headEnd/>
              <a:tailEnd type="none" w="lg" len="lg"/>
            </a:ln>
          </p:spPr>
          <p:txBody>
            <a:bodyPr>
              <a:spAutoFit/>
            </a:bodyPr>
            <a:lstStyle/>
            <a:p>
              <a:pPr algn="l">
                <a:spcBef>
                  <a:spcPct val="50000"/>
                </a:spcBef>
              </a:pPr>
              <a:r>
                <a:rPr lang="en-US" i="1" dirty="0">
                  <a:solidFill>
                    <a:srgbClr val="99FF99"/>
                  </a:solidFill>
                </a:rPr>
                <a:t>row 2</a:t>
              </a:r>
              <a:endParaRPr lang="en-US" i="1" dirty="0">
                <a:solidFill>
                  <a:srgbClr val="99CCFF"/>
                </a:solidFill>
              </a:endParaRPr>
            </a:p>
          </p:txBody>
        </p:sp>
        <p:sp>
          <p:nvSpPr>
            <p:cNvPr id="46" name="AutoShape 64"/>
            <p:cNvSpPr>
              <a:spLocks/>
            </p:cNvSpPr>
            <p:nvPr/>
          </p:nvSpPr>
          <p:spPr bwMode="auto">
            <a:xfrm rot="5400000">
              <a:off x="4752" y="2448"/>
              <a:ext cx="144" cy="912"/>
            </a:xfrm>
            <a:prstGeom prst="leftBrace">
              <a:avLst>
                <a:gd name="adj1" fmla="val 52778"/>
                <a:gd name="adj2" fmla="val 50000"/>
              </a:avLst>
            </a:prstGeom>
            <a:noFill/>
            <a:ln w="28575">
              <a:solidFill>
                <a:srgbClr val="99FF99"/>
              </a:solidFill>
              <a:round/>
              <a:headEnd/>
              <a:tailEnd type="none" w="lg" len="lg"/>
            </a:ln>
          </p:spPr>
          <p:txBody>
            <a:bodyPr wrap="none" anchor="ctr"/>
            <a:lstStyle/>
            <a:p>
              <a:endParaRPr lang="en-US"/>
            </a:p>
          </p:txBody>
        </p:sp>
        <p:sp>
          <p:nvSpPr>
            <p:cNvPr id="47" name="AutoShape 65"/>
            <p:cNvSpPr>
              <a:spLocks/>
            </p:cNvSpPr>
            <p:nvPr/>
          </p:nvSpPr>
          <p:spPr bwMode="auto">
            <a:xfrm rot="5400000">
              <a:off x="3744" y="2448"/>
              <a:ext cx="144" cy="912"/>
            </a:xfrm>
            <a:prstGeom prst="leftBrace">
              <a:avLst>
                <a:gd name="adj1" fmla="val 52778"/>
                <a:gd name="adj2" fmla="val 50000"/>
              </a:avLst>
            </a:prstGeom>
            <a:noFill/>
            <a:ln w="28575">
              <a:solidFill>
                <a:srgbClr val="99FF99"/>
              </a:solidFill>
              <a:round/>
              <a:headEnd/>
              <a:tailEnd type="none" w="lg" len="lg"/>
            </a:ln>
          </p:spPr>
          <p:txBody>
            <a:bodyPr wrap="none" anchor="ctr"/>
            <a:lstStyle/>
            <a:p>
              <a:endParaRPr lang="en-US"/>
            </a:p>
          </p:txBody>
        </p:sp>
        <p:sp>
          <p:nvSpPr>
            <p:cNvPr id="48" name="Text Box 66"/>
            <p:cNvSpPr txBox="1">
              <a:spLocks noChangeArrowheads="1"/>
            </p:cNvSpPr>
            <p:nvPr/>
          </p:nvSpPr>
          <p:spPr bwMode="auto">
            <a:xfrm>
              <a:off x="912" y="2976"/>
              <a:ext cx="1488"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99FF99"/>
                  </a:solidFill>
                </a:rPr>
                <a:t>row major order:</a:t>
              </a:r>
              <a:endParaRPr lang="en-US" i="1">
                <a:solidFill>
                  <a:srgbClr val="99CCFF"/>
                </a:solidFill>
              </a:endParaRPr>
            </a:p>
          </p:txBody>
        </p:sp>
      </p:grpSp>
      <p:grpSp>
        <p:nvGrpSpPr>
          <p:cNvPr id="49" name="Group 79"/>
          <p:cNvGrpSpPr>
            <a:grpSpLocks/>
          </p:cNvGrpSpPr>
          <p:nvPr/>
        </p:nvGrpSpPr>
        <p:grpSpPr bwMode="auto">
          <a:xfrm>
            <a:off x="1066800" y="5257800"/>
            <a:ext cx="7315200" cy="1143000"/>
            <a:chOff x="384" y="3312"/>
            <a:chExt cx="4608" cy="720"/>
          </a:xfrm>
        </p:grpSpPr>
        <p:sp>
          <p:nvSpPr>
            <p:cNvPr id="50" name="Rectangle 42"/>
            <p:cNvSpPr>
              <a:spLocks noChangeArrowheads="1"/>
            </p:cNvSpPr>
            <p:nvPr/>
          </p:nvSpPr>
          <p:spPr bwMode="auto">
            <a:xfrm>
              <a:off x="211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a</a:t>
              </a:r>
            </a:p>
          </p:txBody>
        </p:sp>
        <p:sp>
          <p:nvSpPr>
            <p:cNvPr id="51" name="Rectangle 43"/>
            <p:cNvSpPr>
              <a:spLocks noChangeArrowheads="1"/>
            </p:cNvSpPr>
            <p:nvPr/>
          </p:nvSpPr>
          <p:spPr bwMode="auto">
            <a:xfrm>
              <a:off x="259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i</a:t>
              </a:r>
            </a:p>
          </p:txBody>
        </p:sp>
        <p:sp>
          <p:nvSpPr>
            <p:cNvPr id="52" name="Rectangle 44"/>
            <p:cNvSpPr>
              <a:spLocks noChangeArrowheads="1"/>
            </p:cNvSpPr>
            <p:nvPr/>
          </p:nvSpPr>
          <p:spPr bwMode="auto">
            <a:xfrm>
              <a:off x="235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e</a:t>
              </a:r>
            </a:p>
          </p:txBody>
        </p:sp>
        <p:sp>
          <p:nvSpPr>
            <p:cNvPr id="53" name="Rectangle 45"/>
            <p:cNvSpPr>
              <a:spLocks noChangeArrowheads="1"/>
            </p:cNvSpPr>
            <p:nvPr/>
          </p:nvSpPr>
          <p:spPr bwMode="auto">
            <a:xfrm>
              <a:off x="403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k</a:t>
              </a:r>
            </a:p>
          </p:txBody>
        </p:sp>
        <p:sp>
          <p:nvSpPr>
            <p:cNvPr id="54" name="Rectangle 46"/>
            <p:cNvSpPr>
              <a:spLocks noChangeArrowheads="1"/>
            </p:cNvSpPr>
            <p:nvPr/>
          </p:nvSpPr>
          <p:spPr bwMode="auto">
            <a:xfrm>
              <a:off x="451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h</a:t>
              </a:r>
            </a:p>
          </p:txBody>
        </p:sp>
        <p:sp>
          <p:nvSpPr>
            <p:cNvPr id="55" name="Rectangle 47"/>
            <p:cNvSpPr>
              <a:spLocks noChangeArrowheads="1"/>
            </p:cNvSpPr>
            <p:nvPr/>
          </p:nvSpPr>
          <p:spPr bwMode="auto">
            <a:xfrm>
              <a:off x="427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d</a:t>
              </a:r>
            </a:p>
          </p:txBody>
        </p:sp>
        <p:sp>
          <p:nvSpPr>
            <p:cNvPr id="56" name="Rectangle 48"/>
            <p:cNvSpPr>
              <a:spLocks noChangeArrowheads="1"/>
            </p:cNvSpPr>
            <p:nvPr/>
          </p:nvSpPr>
          <p:spPr bwMode="auto">
            <a:xfrm>
              <a:off x="307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f</a:t>
              </a:r>
            </a:p>
          </p:txBody>
        </p:sp>
        <p:sp>
          <p:nvSpPr>
            <p:cNvPr id="57" name="Rectangle 49"/>
            <p:cNvSpPr>
              <a:spLocks noChangeArrowheads="1"/>
            </p:cNvSpPr>
            <p:nvPr/>
          </p:nvSpPr>
          <p:spPr bwMode="auto">
            <a:xfrm>
              <a:off x="355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c</a:t>
              </a:r>
            </a:p>
          </p:txBody>
        </p:sp>
        <p:sp>
          <p:nvSpPr>
            <p:cNvPr id="58" name="Rectangle 50"/>
            <p:cNvSpPr>
              <a:spLocks noChangeArrowheads="1"/>
            </p:cNvSpPr>
            <p:nvPr/>
          </p:nvSpPr>
          <p:spPr bwMode="auto">
            <a:xfrm>
              <a:off x="331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j</a:t>
              </a:r>
            </a:p>
          </p:txBody>
        </p:sp>
        <p:sp>
          <p:nvSpPr>
            <p:cNvPr id="59" name="Rectangle 51"/>
            <p:cNvSpPr>
              <a:spLocks noChangeArrowheads="1"/>
            </p:cNvSpPr>
            <p:nvPr/>
          </p:nvSpPr>
          <p:spPr bwMode="auto">
            <a:xfrm>
              <a:off x="283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b</a:t>
              </a:r>
            </a:p>
          </p:txBody>
        </p:sp>
        <p:sp>
          <p:nvSpPr>
            <p:cNvPr id="60" name="Rectangle 52"/>
            <p:cNvSpPr>
              <a:spLocks noChangeArrowheads="1"/>
            </p:cNvSpPr>
            <p:nvPr/>
          </p:nvSpPr>
          <p:spPr bwMode="auto">
            <a:xfrm>
              <a:off x="475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l</a:t>
              </a:r>
            </a:p>
          </p:txBody>
        </p:sp>
        <p:sp>
          <p:nvSpPr>
            <p:cNvPr id="61" name="Rectangle 53"/>
            <p:cNvSpPr>
              <a:spLocks noChangeArrowheads="1"/>
            </p:cNvSpPr>
            <p:nvPr/>
          </p:nvSpPr>
          <p:spPr bwMode="auto">
            <a:xfrm>
              <a:off x="3792" y="3792"/>
              <a:ext cx="240"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g</a:t>
              </a:r>
            </a:p>
          </p:txBody>
        </p:sp>
        <p:sp>
          <p:nvSpPr>
            <p:cNvPr id="62" name="AutoShape 69"/>
            <p:cNvSpPr>
              <a:spLocks/>
            </p:cNvSpPr>
            <p:nvPr/>
          </p:nvSpPr>
          <p:spPr bwMode="auto">
            <a:xfrm rot="5400000">
              <a:off x="2352" y="3312"/>
              <a:ext cx="192" cy="672"/>
            </a:xfrm>
            <a:prstGeom prst="leftBrace">
              <a:avLst>
                <a:gd name="adj1" fmla="val 29167"/>
                <a:gd name="adj2" fmla="val 50000"/>
              </a:avLst>
            </a:prstGeom>
            <a:noFill/>
            <a:ln w="28575">
              <a:solidFill>
                <a:srgbClr val="FF9999"/>
              </a:solidFill>
              <a:round/>
              <a:headEnd/>
              <a:tailEnd type="none" w="lg" len="lg"/>
            </a:ln>
          </p:spPr>
          <p:txBody>
            <a:bodyPr wrap="none" anchor="ctr"/>
            <a:lstStyle/>
            <a:p>
              <a:endParaRPr lang="en-US"/>
            </a:p>
          </p:txBody>
        </p:sp>
        <p:sp>
          <p:nvSpPr>
            <p:cNvPr id="63" name="AutoShape 70"/>
            <p:cNvSpPr>
              <a:spLocks/>
            </p:cNvSpPr>
            <p:nvPr/>
          </p:nvSpPr>
          <p:spPr bwMode="auto">
            <a:xfrm rot="5400000">
              <a:off x="4512" y="3312"/>
              <a:ext cx="192" cy="672"/>
            </a:xfrm>
            <a:prstGeom prst="leftBrace">
              <a:avLst>
                <a:gd name="adj1" fmla="val 29167"/>
                <a:gd name="adj2" fmla="val 50000"/>
              </a:avLst>
            </a:prstGeom>
            <a:noFill/>
            <a:ln w="28575">
              <a:solidFill>
                <a:srgbClr val="FF9999"/>
              </a:solidFill>
              <a:round/>
              <a:headEnd/>
              <a:tailEnd type="none" w="lg" len="lg"/>
            </a:ln>
          </p:spPr>
          <p:txBody>
            <a:bodyPr wrap="none" anchor="ctr"/>
            <a:lstStyle/>
            <a:p>
              <a:endParaRPr lang="en-US"/>
            </a:p>
          </p:txBody>
        </p:sp>
        <p:sp>
          <p:nvSpPr>
            <p:cNvPr id="64" name="AutoShape 71"/>
            <p:cNvSpPr>
              <a:spLocks/>
            </p:cNvSpPr>
            <p:nvPr/>
          </p:nvSpPr>
          <p:spPr bwMode="auto">
            <a:xfrm rot="5400000">
              <a:off x="3792" y="3312"/>
              <a:ext cx="192" cy="672"/>
            </a:xfrm>
            <a:prstGeom prst="leftBrace">
              <a:avLst>
                <a:gd name="adj1" fmla="val 29167"/>
                <a:gd name="adj2" fmla="val 50000"/>
              </a:avLst>
            </a:prstGeom>
            <a:noFill/>
            <a:ln w="28575">
              <a:solidFill>
                <a:srgbClr val="FF9999"/>
              </a:solidFill>
              <a:round/>
              <a:headEnd/>
              <a:tailEnd type="none" w="lg" len="lg"/>
            </a:ln>
          </p:spPr>
          <p:txBody>
            <a:bodyPr wrap="none" anchor="ctr"/>
            <a:lstStyle/>
            <a:p>
              <a:endParaRPr lang="en-US"/>
            </a:p>
          </p:txBody>
        </p:sp>
        <p:sp>
          <p:nvSpPr>
            <p:cNvPr id="65" name="AutoShape 72"/>
            <p:cNvSpPr>
              <a:spLocks/>
            </p:cNvSpPr>
            <p:nvPr/>
          </p:nvSpPr>
          <p:spPr bwMode="auto">
            <a:xfrm rot="5400000">
              <a:off x="3072" y="3312"/>
              <a:ext cx="192" cy="672"/>
            </a:xfrm>
            <a:prstGeom prst="leftBrace">
              <a:avLst>
                <a:gd name="adj1" fmla="val 29167"/>
                <a:gd name="adj2" fmla="val 50000"/>
              </a:avLst>
            </a:prstGeom>
            <a:noFill/>
            <a:ln w="28575">
              <a:solidFill>
                <a:srgbClr val="FF9999"/>
              </a:solidFill>
              <a:round/>
              <a:headEnd/>
              <a:tailEnd type="none" w="lg" len="lg"/>
            </a:ln>
          </p:spPr>
          <p:txBody>
            <a:bodyPr wrap="none" anchor="ctr"/>
            <a:lstStyle/>
            <a:p>
              <a:endParaRPr lang="en-US"/>
            </a:p>
          </p:txBody>
        </p:sp>
        <p:sp>
          <p:nvSpPr>
            <p:cNvPr id="66" name="Text Box 73"/>
            <p:cNvSpPr txBox="1">
              <a:spLocks noChangeArrowheads="1"/>
            </p:cNvSpPr>
            <p:nvPr/>
          </p:nvSpPr>
          <p:spPr bwMode="auto">
            <a:xfrm>
              <a:off x="2208" y="3312"/>
              <a:ext cx="528"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FF9999"/>
                  </a:solidFill>
                </a:rPr>
                <a:t>col 0</a:t>
              </a:r>
            </a:p>
          </p:txBody>
        </p:sp>
        <p:sp>
          <p:nvSpPr>
            <p:cNvPr id="67" name="Text Box 74"/>
            <p:cNvSpPr txBox="1">
              <a:spLocks noChangeArrowheads="1"/>
            </p:cNvSpPr>
            <p:nvPr/>
          </p:nvSpPr>
          <p:spPr bwMode="auto">
            <a:xfrm>
              <a:off x="2928" y="3312"/>
              <a:ext cx="528"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FF9999"/>
                  </a:solidFill>
                </a:rPr>
                <a:t>col 1</a:t>
              </a:r>
            </a:p>
          </p:txBody>
        </p:sp>
        <p:sp>
          <p:nvSpPr>
            <p:cNvPr id="68" name="Text Box 75"/>
            <p:cNvSpPr txBox="1">
              <a:spLocks noChangeArrowheads="1"/>
            </p:cNvSpPr>
            <p:nvPr/>
          </p:nvSpPr>
          <p:spPr bwMode="auto">
            <a:xfrm>
              <a:off x="3648" y="3312"/>
              <a:ext cx="528"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FF9999"/>
                  </a:solidFill>
                </a:rPr>
                <a:t>col 2</a:t>
              </a:r>
            </a:p>
          </p:txBody>
        </p:sp>
        <p:sp>
          <p:nvSpPr>
            <p:cNvPr id="69" name="Text Box 76"/>
            <p:cNvSpPr txBox="1">
              <a:spLocks noChangeArrowheads="1"/>
            </p:cNvSpPr>
            <p:nvPr/>
          </p:nvSpPr>
          <p:spPr bwMode="auto">
            <a:xfrm>
              <a:off x="4320" y="3312"/>
              <a:ext cx="528"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FF9999"/>
                  </a:solidFill>
                </a:rPr>
                <a:t>col 3</a:t>
              </a:r>
            </a:p>
          </p:txBody>
        </p:sp>
        <p:sp>
          <p:nvSpPr>
            <p:cNvPr id="70" name="Text Box 78"/>
            <p:cNvSpPr txBox="1">
              <a:spLocks noChangeArrowheads="1"/>
            </p:cNvSpPr>
            <p:nvPr/>
          </p:nvSpPr>
          <p:spPr bwMode="auto">
            <a:xfrm>
              <a:off x="384" y="3744"/>
              <a:ext cx="1728" cy="288"/>
            </a:xfrm>
            <a:prstGeom prst="rect">
              <a:avLst/>
            </a:prstGeom>
            <a:noFill/>
            <a:ln w="28575">
              <a:noFill/>
              <a:miter lim="800000"/>
              <a:headEnd/>
              <a:tailEnd type="none" w="lg" len="lg"/>
            </a:ln>
          </p:spPr>
          <p:txBody>
            <a:bodyPr>
              <a:spAutoFit/>
            </a:bodyPr>
            <a:lstStyle/>
            <a:p>
              <a:pPr algn="l">
                <a:spcBef>
                  <a:spcPct val="50000"/>
                </a:spcBef>
              </a:pPr>
              <a:r>
                <a:rPr lang="en-US" i="1">
                  <a:solidFill>
                    <a:srgbClr val="FF9999"/>
                  </a:solidFill>
                </a:rPr>
                <a:t>column major order:</a:t>
              </a:r>
            </a:p>
          </p:txBody>
        </p:sp>
      </p:grpSp>
    </p:spTree>
    <p:extLst>
      <p:ext uri="{BB962C8B-B14F-4D97-AF65-F5344CB8AC3E}">
        <p14:creationId xmlns:p14="http://schemas.microsoft.com/office/powerpoint/2010/main" val="372596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71600" y="0"/>
            <a:ext cx="7772400" cy="914400"/>
          </a:xfrm>
        </p:spPr>
        <p:txBody>
          <a:bodyPr/>
          <a:lstStyle/>
          <a:p>
            <a:r>
              <a:rPr lang="en-US" dirty="0" smtClean="0"/>
              <a:t>Two-dimensional arrays </a:t>
            </a:r>
          </a:p>
        </p:txBody>
      </p:sp>
      <p:sp>
        <p:nvSpPr>
          <p:cNvPr id="72" name="Rectangle 3"/>
          <p:cNvSpPr txBox="1">
            <a:spLocks noChangeArrowheads="1"/>
          </p:cNvSpPr>
          <p:nvPr/>
        </p:nvSpPr>
        <p:spPr bwMode="auto">
          <a:xfrm>
            <a:off x="683568" y="1844824"/>
            <a:ext cx="7772400" cy="117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In a 2D array, we generally consider the first index to be the row, and the second to be the column: </a:t>
            </a:r>
            <a:r>
              <a:rPr kumimoji="0" lang="en-US" sz="2300" b="0" i="0" u="none" strike="noStrike" kern="0" cap="none" spc="0" normalizeH="0" baseline="0" noProof="0" dirty="0" smtClean="0">
                <a:ln>
                  <a:noFill/>
                </a:ln>
                <a:solidFill>
                  <a:srgbClr val="FFFF99"/>
                </a:solidFill>
                <a:effectLst/>
                <a:uLnTx/>
                <a:uFillTx/>
                <a:latin typeface="Verdana" pitchFamily="34" charset="0"/>
                <a:ea typeface="+mn-ea"/>
                <a:cs typeface="+mn-cs"/>
              </a:rPr>
              <a:t>a[</a:t>
            </a:r>
            <a:r>
              <a:rPr kumimoji="0" lang="en-US" sz="2300" b="0" i="1" u="none" strike="noStrike" kern="0" cap="none" spc="0" normalizeH="0" baseline="0" noProof="0" dirty="0" smtClean="0">
                <a:ln>
                  <a:noFill/>
                </a:ln>
                <a:solidFill>
                  <a:srgbClr val="FFFF99"/>
                </a:solidFill>
                <a:effectLst/>
                <a:uLnTx/>
                <a:uFillTx/>
                <a:latin typeface="Verdana" pitchFamily="34" charset="0"/>
                <a:ea typeface="+mn-ea"/>
                <a:cs typeface="+mn-cs"/>
              </a:rPr>
              <a:t>row, </a:t>
            </a:r>
            <a:r>
              <a:rPr kumimoji="0" lang="en-US" sz="2300" b="0" i="1" u="none" strike="noStrike" kern="0" cap="none" spc="0" normalizeH="0" baseline="0" noProof="0" dirty="0" err="1" smtClean="0">
                <a:ln>
                  <a:noFill/>
                </a:ln>
                <a:solidFill>
                  <a:srgbClr val="FFFF99"/>
                </a:solidFill>
                <a:effectLst/>
                <a:uLnTx/>
                <a:uFillTx/>
                <a:latin typeface="Verdana" pitchFamily="34" charset="0"/>
                <a:ea typeface="+mn-ea"/>
                <a:cs typeface="+mn-cs"/>
              </a:rPr>
              <a:t>col</a:t>
            </a:r>
            <a:r>
              <a:rPr kumimoji="0" lang="en-US" sz="2300" b="0" i="0" u="none" strike="noStrike" kern="0" cap="none" spc="0" normalizeH="0" baseline="0" noProof="0" dirty="0" smtClean="0">
                <a:ln>
                  <a:noFill/>
                </a:ln>
                <a:solidFill>
                  <a:srgbClr val="FFFF99"/>
                </a:solidFill>
                <a:effectLst/>
                <a:uLnTx/>
                <a:uFillTx/>
                <a:latin typeface="Verdana" pitchFamily="34" charset="0"/>
                <a:ea typeface="+mn-ea"/>
                <a:cs typeface="+mn-cs"/>
              </a:rPr>
              <a:t>]</a:t>
            </a: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73" name="Group 28"/>
          <p:cNvGrpSpPr>
            <a:grpSpLocks/>
          </p:cNvGrpSpPr>
          <p:nvPr/>
        </p:nvGrpSpPr>
        <p:grpSpPr bwMode="auto">
          <a:xfrm>
            <a:off x="1763688" y="3284984"/>
            <a:ext cx="4648200" cy="2346325"/>
            <a:chOff x="192" y="2122"/>
            <a:chExt cx="2928" cy="1478"/>
          </a:xfrm>
        </p:grpSpPr>
        <p:sp>
          <p:nvSpPr>
            <p:cNvPr id="74" name="Rectangle 4"/>
            <p:cNvSpPr>
              <a:spLocks noChangeArrowheads="1"/>
            </p:cNvSpPr>
            <p:nvPr/>
          </p:nvSpPr>
          <p:spPr bwMode="auto">
            <a:xfrm>
              <a:off x="864" y="2640"/>
              <a:ext cx="432" cy="240"/>
            </a:xfrm>
            <a:prstGeom prst="rect">
              <a:avLst/>
            </a:prstGeom>
            <a:noFill/>
            <a:ln w="28575">
              <a:solidFill>
                <a:srgbClr val="FFFF99"/>
              </a:solidFill>
              <a:miter lim="800000"/>
              <a:headEnd/>
              <a:tailEnd type="none" w="lg" len="lg"/>
            </a:ln>
          </p:spPr>
          <p:txBody>
            <a:bodyPr wrap="none" anchor="ctr"/>
            <a:lstStyle/>
            <a:p>
              <a:r>
                <a:rPr lang="en-US" i="1"/>
                <a:t>0,0</a:t>
              </a:r>
              <a:endParaRPr lang="en-US"/>
            </a:p>
          </p:txBody>
        </p:sp>
        <p:sp>
          <p:nvSpPr>
            <p:cNvPr id="75" name="Rectangle 5"/>
            <p:cNvSpPr>
              <a:spLocks noChangeArrowheads="1"/>
            </p:cNvSpPr>
            <p:nvPr/>
          </p:nvSpPr>
          <p:spPr bwMode="auto">
            <a:xfrm>
              <a:off x="1296" y="2640"/>
              <a:ext cx="432" cy="240"/>
            </a:xfrm>
            <a:prstGeom prst="rect">
              <a:avLst/>
            </a:prstGeom>
            <a:noFill/>
            <a:ln w="28575">
              <a:solidFill>
                <a:srgbClr val="FFFF99"/>
              </a:solidFill>
              <a:miter lim="800000"/>
              <a:headEnd/>
              <a:tailEnd type="none" w="lg" len="lg"/>
            </a:ln>
          </p:spPr>
          <p:txBody>
            <a:bodyPr wrap="none" anchor="ctr"/>
            <a:lstStyle/>
            <a:p>
              <a:r>
                <a:rPr lang="en-US" i="1"/>
                <a:t>0,1</a:t>
              </a:r>
              <a:endParaRPr lang="en-US"/>
            </a:p>
          </p:txBody>
        </p:sp>
        <p:sp>
          <p:nvSpPr>
            <p:cNvPr id="76" name="Rectangle 6"/>
            <p:cNvSpPr>
              <a:spLocks noChangeArrowheads="1"/>
            </p:cNvSpPr>
            <p:nvPr/>
          </p:nvSpPr>
          <p:spPr bwMode="auto">
            <a:xfrm>
              <a:off x="1728" y="2640"/>
              <a:ext cx="432" cy="240"/>
            </a:xfrm>
            <a:prstGeom prst="rect">
              <a:avLst/>
            </a:prstGeom>
            <a:noFill/>
            <a:ln w="28575">
              <a:solidFill>
                <a:srgbClr val="FFFF99"/>
              </a:solidFill>
              <a:miter lim="800000"/>
              <a:headEnd/>
              <a:tailEnd type="none" w="lg" len="lg"/>
            </a:ln>
          </p:spPr>
          <p:txBody>
            <a:bodyPr wrap="none" anchor="ctr"/>
            <a:lstStyle/>
            <a:p>
              <a:r>
                <a:rPr lang="en-US" i="1"/>
                <a:t>0,2</a:t>
              </a:r>
              <a:endParaRPr lang="en-US"/>
            </a:p>
          </p:txBody>
        </p:sp>
        <p:sp>
          <p:nvSpPr>
            <p:cNvPr id="77" name="Rectangle 7"/>
            <p:cNvSpPr>
              <a:spLocks noChangeArrowheads="1"/>
            </p:cNvSpPr>
            <p:nvPr/>
          </p:nvSpPr>
          <p:spPr bwMode="auto">
            <a:xfrm>
              <a:off x="2160" y="2640"/>
              <a:ext cx="432" cy="240"/>
            </a:xfrm>
            <a:prstGeom prst="rect">
              <a:avLst/>
            </a:prstGeom>
            <a:noFill/>
            <a:ln w="28575">
              <a:solidFill>
                <a:srgbClr val="FFFF99"/>
              </a:solidFill>
              <a:miter lim="800000"/>
              <a:headEnd/>
              <a:tailEnd type="none" w="lg" len="lg"/>
            </a:ln>
          </p:spPr>
          <p:txBody>
            <a:bodyPr wrap="none" anchor="ctr"/>
            <a:lstStyle/>
            <a:p>
              <a:r>
                <a:rPr lang="en-US" i="1"/>
                <a:t>0,3</a:t>
              </a:r>
              <a:endParaRPr lang="en-US"/>
            </a:p>
          </p:txBody>
        </p:sp>
        <p:sp>
          <p:nvSpPr>
            <p:cNvPr id="78" name="Rectangle 8"/>
            <p:cNvSpPr>
              <a:spLocks noChangeArrowheads="1"/>
            </p:cNvSpPr>
            <p:nvPr/>
          </p:nvSpPr>
          <p:spPr bwMode="auto">
            <a:xfrm>
              <a:off x="2592" y="2640"/>
              <a:ext cx="432" cy="240"/>
            </a:xfrm>
            <a:prstGeom prst="rect">
              <a:avLst/>
            </a:prstGeom>
            <a:noFill/>
            <a:ln w="28575">
              <a:solidFill>
                <a:srgbClr val="FFFF99"/>
              </a:solidFill>
              <a:miter lim="800000"/>
              <a:headEnd/>
              <a:tailEnd type="none" w="lg" len="lg"/>
            </a:ln>
          </p:spPr>
          <p:txBody>
            <a:bodyPr wrap="none" anchor="ctr"/>
            <a:lstStyle/>
            <a:p>
              <a:r>
                <a:rPr lang="en-US" i="1"/>
                <a:t>0,4</a:t>
              </a:r>
              <a:endParaRPr lang="en-US"/>
            </a:p>
          </p:txBody>
        </p:sp>
        <p:sp>
          <p:nvSpPr>
            <p:cNvPr id="79" name="Rectangle 9"/>
            <p:cNvSpPr>
              <a:spLocks noChangeArrowheads="1"/>
            </p:cNvSpPr>
            <p:nvPr/>
          </p:nvSpPr>
          <p:spPr bwMode="auto">
            <a:xfrm>
              <a:off x="864" y="2880"/>
              <a:ext cx="432" cy="240"/>
            </a:xfrm>
            <a:prstGeom prst="rect">
              <a:avLst/>
            </a:prstGeom>
            <a:noFill/>
            <a:ln w="28575">
              <a:solidFill>
                <a:srgbClr val="FFFF99"/>
              </a:solidFill>
              <a:miter lim="800000"/>
              <a:headEnd/>
              <a:tailEnd type="none" w="lg" len="lg"/>
            </a:ln>
          </p:spPr>
          <p:txBody>
            <a:bodyPr wrap="none" anchor="ctr"/>
            <a:lstStyle/>
            <a:p>
              <a:r>
                <a:rPr lang="en-US" i="1"/>
                <a:t>1,0</a:t>
              </a:r>
              <a:endParaRPr lang="en-US"/>
            </a:p>
          </p:txBody>
        </p:sp>
        <p:sp>
          <p:nvSpPr>
            <p:cNvPr id="80" name="Rectangle 10"/>
            <p:cNvSpPr>
              <a:spLocks noChangeArrowheads="1"/>
            </p:cNvSpPr>
            <p:nvPr/>
          </p:nvSpPr>
          <p:spPr bwMode="auto">
            <a:xfrm>
              <a:off x="1296" y="2880"/>
              <a:ext cx="432" cy="240"/>
            </a:xfrm>
            <a:prstGeom prst="rect">
              <a:avLst/>
            </a:prstGeom>
            <a:noFill/>
            <a:ln w="28575">
              <a:solidFill>
                <a:srgbClr val="FFFF99"/>
              </a:solidFill>
              <a:miter lim="800000"/>
              <a:headEnd/>
              <a:tailEnd type="none" w="lg" len="lg"/>
            </a:ln>
          </p:spPr>
          <p:txBody>
            <a:bodyPr wrap="none" anchor="ctr"/>
            <a:lstStyle/>
            <a:p>
              <a:r>
                <a:rPr lang="en-US" i="1"/>
                <a:t>1,1</a:t>
              </a:r>
              <a:endParaRPr lang="en-US"/>
            </a:p>
          </p:txBody>
        </p:sp>
        <p:sp>
          <p:nvSpPr>
            <p:cNvPr id="81" name="Rectangle 11"/>
            <p:cNvSpPr>
              <a:spLocks noChangeArrowheads="1"/>
            </p:cNvSpPr>
            <p:nvPr/>
          </p:nvSpPr>
          <p:spPr bwMode="auto">
            <a:xfrm>
              <a:off x="1728" y="2880"/>
              <a:ext cx="432" cy="240"/>
            </a:xfrm>
            <a:prstGeom prst="rect">
              <a:avLst/>
            </a:prstGeom>
            <a:noFill/>
            <a:ln w="28575">
              <a:solidFill>
                <a:srgbClr val="FFFF99"/>
              </a:solidFill>
              <a:miter lim="800000"/>
              <a:headEnd/>
              <a:tailEnd type="none" w="lg" len="lg"/>
            </a:ln>
          </p:spPr>
          <p:txBody>
            <a:bodyPr wrap="none" anchor="ctr"/>
            <a:lstStyle/>
            <a:p>
              <a:r>
                <a:rPr lang="en-US" i="1"/>
                <a:t>1,2</a:t>
              </a:r>
              <a:endParaRPr lang="en-US"/>
            </a:p>
          </p:txBody>
        </p:sp>
        <p:sp>
          <p:nvSpPr>
            <p:cNvPr id="82" name="Rectangle 12"/>
            <p:cNvSpPr>
              <a:spLocks noChangeArrowheads="1"/>
            </p:cNvSpPr>
            <p:nvPr/>
          </p:nvSpPr>
          <p:spPr bwMode="auto">
            <a:xfrm>
              <a:off x="2160" y="2880"/>
              <a:ext cx="432" cy="240"/>
            </a:xfrm>
            <a:prstGeom prst="rect">
              <a:avLst/>
            </a:prstGeom>
            <a:noFill/>
            <a:ln w="28575">
              <a:solidFill>
                <a:srgbClr val="FFFF99"/>
              </a:solidFill>
              <a:miter lim="800000"/>
              <a:headEnd/>
              <a:tailEnd type="none" w="lg" len="lg"/>
            </a:ln>
          </p:spPr>
          <p:txBody>
            <a:bodyPr wrap="none" anchor="ctr"/>
            <a:lstStyle/>
            <a:p>
              <a:r>
                <a:rPr lang="en-US" i="1"/>
                <a:t>1,3</a:t>
              </a:r>
              <a:endParaRPr lang="en-US"/>
            </a:p>
          </p:txBody>
        </p:sp>
        <p:sp>
          <p:nvSpPr>
            <p:cNvPr id="83" name="Rectangle 13"/>
            <p:cNvSpPr>
              <a:spLocks noChangeArrowheads="1"/>
            </p:cNvSpPr>
            <p:nvPr/>
          </p:nvSpPr>
          <p:spPr bwMode="auto">
            <a:xfrm>
              <a:off x="2592" y="2880"/>
              <a:ext cx="432" cy="240"/>
            </a:xfrm>
            <a:prstGeom prst="rect">
              <a:avLst/>
            </a:prstGeom>
            <a:noFill/>
            <a:ln w="28575">
              <a:solidFill>
                <a:srgbClr val="FFFF99"/>
              </a:solidFill>
              <a:miter lim="800000"/>
              <a:headEnd/>
              <a:tailEnd type="none" w="lg" len="lg"/>
            </a:ln>
          </p:spPr>
          <p:txBody>
            <a:bodyPr wrap="none" anchor="ctr"/>
            <a:lstStyle/>
            <a:p>
              <a:r>
                <a:rPr lang="en-US" i="1"/>
                <a:t>1,4</a:t>
              </a:r>
              <a:endParaRPr lang="en-US"/>
            </a:p>
          </p:txBody>
        </p:sp>
        <p:sp>
          <p:nvSpPr>
            <p:cNvPr id="84" name="Rectangle 14"/>
            <p:cNvSpPr>
              <a:spLocks noChangeArrowheads="1"/>
            </p:cNvSpPr>
            <p:nvPr/>
          </p:nvSpPr>
          <p:spPr bwMode="auto">
            <a:xfrm>
              <a:off x="864" y="3120"/>
              <a:ext cx="432" cy="240"/>
            </a:xfrm>
            <a:prstGeom prst="rect">
              <a:avLst/>
            </a:prstGeom>
            <a:noFill/>
            <a:ln w="28575">
              <a:solidFill>
                <a:srgbClr val="FFFF99"/>
              </a:solidFill>
              <a:miter lim="800000"/>
              <a:headEnd/>
              <a:tailEnd type="none" w="lg" len="lg"/>
            </a:ln>
          </p:spPr>
          <p:txBody>
            <a:bodyPr wrap="none" anchor="ctr"/>
            <a:lstStyle/>
            <a:p>
              <a:r>
                <a:rPr lang="en-US" i="1"/>
                <a:t>2,0</a:t>
              </a:r>
              <a:endParaRPr lang="en-US"/>
            </a:p>
          </p:txBody>
        </p:sp>
        <p:sp>
          <p:nvSpPr>
            <p:cNvPr id="85" name="Rectangle 15"/>
            <p:cNvSpPr>
              <a:spLocks noChangeArrowheads="1"/>
            </p:cNvSpPr>
            <p:nvPr/>
          </p:nvSpPr>
          <p:spPr bwMode="auto">
            <a:xfrm>
              <a:off x="1296" y="3120"/>
              <a:ext cx="432" cy="240"/>
            </a:xfrm>
            <a:prstGeom prst="rect">
              <a:avLst/>
            </a:prstGeom>
            <a:noFill/>
            <a:ln w="28575">
              <a:solidFill>
                <a:srgbClr val="FFFF99"/>
              </a:solidFill>
              <a:miter lim="800000"/>
              <a:headEnd/>
              <a:tailEnd type="none" w="lg" len="lg"/>
            </a:ln>
          </p:spPr>
          <p:txBody>
            <a:bodyPr wrap="none" anchor="ctr"/>
            <a:lstStyle/>
            <a:p>
              <a:r>
                <a:rPr lang="en-US" i="1"/>
                <a:t>2,1</a:t>
              </a:r>
              <a:endParaRPr lang="en-US"/>
            </a:p>
          </p:txBody>
        </p:sp>
        <p:sp>
          <p:nvSpPr>
            <p:cNvPr id="86" name="Rectangle 16"/>
            <p:cNvSpPr>
              <a:spLocks noChangeArrowheads="1"/>
            </p:cNvSpPr>
            <p:nvPr/>
          </p:nvSpPr>
          <p:spPr bwMode="auto">
            <a:xfrm>
              <a:off x="1728" y="3120"/>
              <a:ext cx="432" cy="240"/>
            </a:xfrm>
            <a:prstGeom prst="rect">
              <a:avLst/>
            </a:prstGeom>
            <a:noFill/>
            <a:ln w="28575">
              <a:solidFill>
                <a:srgbClr val="FFFF99"/>
              </a:solidFill>
              <a:miter lim="800000"/>
              <a:headEnd/>
              <a:tailEnd type="none" w="lg" len="lg"/>
            </a:ln>
          </p:spPr>
          <p:txBody>
            <a:bodyPr wrap="none" anchor="ctr"/>
            <a:lstStyle/>
            <a:p>
              <a:r>
                <a:rPr lang="en-US" i="1"/>
                <a:t>2,2</a:t>
              </a:r>
              <a:endParaRPr lang="en-US"/>
            </a:p>
          </p:txBody>
        </p:sp>
        <p:sp>
          <p:nvSpPr>
            <p:cNvPr id="87" name="Rectangle 17"/>
            <p:cNvSpPr>
              <a:spLocks noChangeArrowheads="1"/>
            </p:cNvSpPr>
            <p:nvPr/>
          </p:nvSpPr>
          <p:spPr bwMode="auto">
            <a:xfrm>
              <a:off x="2160" y="3120"/>
              <a:ext cx="432" cy="240"/>
            </a:xfrm>
            <a:prstGeom prst="rect">
              <a:avLst/>
            </a:prstGeom>
            <a:noFill/>
            <a:ln w="28575">
              <a:solidFill>
                <a:srgbClr val="FFFF99"/>
              </a:solidFill>
              <a:miter lim="800000"/>
              <a:headEnd/>
              <a:tailEnd type="none" w="lg" len="lg"/>
            </a:ln>
          </p:spPr>
          <p:txBody>
            <a:bodyPr wrap="none" anchor="ctr"/>
            <a:lstStyle/>
            <a:p>
              <a:r>
                <a:rPr lang="en-US" i="1"/>
                <a:t>2,3</a:t>
              </a:r>
              <a:endParaRPr lang="en-US"/>
            </a:p>
          </p:txBody>
        </p:sp>
        <p:sp>
          <p:nvSpPr>
            <p:cNvPr id="88" name="Rectangle 18"/>
            <p:cNvSpPr>
              <a:spLocks noChangeArrowheads="1"/>
            </p:cNvSpPr>
            <p:nvPr/>
          </p:nvSpPr>
          <p:spPr bwMode="auto">
            <a:xfrm>
              <a:off x="2592" y="3120"/>
              <a:ext cx="432" cy="240"/>
            </a:xfrm>
            <a:prstGeom prst="rect">
              <a:avLst/>
            </a:prstGeom>
            <a:noFill/>
            <a:ln w="28575">
              <a:solidFill>
                <a:srgbClr val="FFFF99"/>
              </a:solidFill>
              <a:miter lim="800000"/>
              <a:headEnd/>
              <a:tailEnd type="none" w="lg" len="lg"/>
            </a:ln>
          </p:spPr>
          <p:txBody>
            <a:bodyPr wrap="none" anchor="ctr"/>
            <a:lstStyle/>
            <a:p>
              <a:r>
                <a:rPr lang="en-US" i="1"/>
                <a:t>2,4</a:t>
              </a:r>
              <a:endParaRPr lang="en-US"/>
            </a:p>
          </p:txBody>
        </p:sp>
        <p:sp>
          <p:nvSpPr>
            <p:cNvPr id="89" name="Rectangle 19"/>
            <p:cNvSpPr>
              <a:spLocks noChangeArrowheads="1"/>
            </p:cNvSpPr>
            <p:nvPr/>
          </p:nvSpPr>
          <p:spPr bwMode="auto">
            <a:xfrm>
              <a:off x="864" y="3360"/>
              <a:ext cx="432" cy="240"/>
            </a:xfrm>
            <a:prstGeom prst="rect">
              <a:avLst/>
            </a:prstGeom>
            <a:noFill/>
            <a:ln w="28575">
              <a:solidFill>
                <a:srgbClr val="FFFF99"/>
              </a:solidFill>
              <a:miter lim="800000"/>
              <a:headEnd/>
              <a:tailEnd type="none" w="lg" len="lg"/>
            </a:ln>
          </p:spPr>
          <p:txBody>
            <a:bodyPr wrap="none" anchor="ctr"/>
            <a:lstStyle/>
            <a:p>
              <a:r>
                <a:rPr lang="en-US" i="1"/>
                <a:t>3,0</a:t>
              </a:r>
              <a:endParaRPr lang="en-US"/>
            </a:p>
          </p:txBody>
        </p:sp>
        <p:sp>
          <p:nvSpPr>
            <p:cNvPr id="90" name="Rectangle 20"/>
            <p:cNvSpPr>
              <a:spLocks noChangeArrowheads="1"/>
            </p:cNvSpPr>
            <p:nvPr/>
          </p:nvSpPr>
          <p:spPr bwMode="auto">
            <a:xfrm>
              <a:off x="1296" y="3360"/>
              <a:ext cx="432" cy="240"/>
            </a:xfrm>
            <a:prstGeom prst="rect">
              <a:avLst/>
            </a:prstGeom>
            <a:noFill/>
            <a:ln w="28575">
              <a:solidFill>
                <a:srgbClr val="FFFF99"/>
              </a:solidFill>
              <a:miter lim="800000"/>
              <a:headEnd/>
              <a:tailEnd type="none" w="lg" len="lg"/>
            </a:ln>
          </p:spPr>
          <p:txBody>
            <a:bodyPr wrap="none" anchor="ctr"/>
            <a:lstStyle/>
            <a:p>
              <a:r>
                <a:rPr lang="en-US" i="1"/>
                <a:t>3,1</a:t>
              </a:r>
              <a:endParaRPr lang="en-US"/>
            </a:p>
          </p:txBody>
        </p:sp>
        <p:sp>
          <p:nvSpPr>
            <p:cNvPr id="91" name="Rectangle 21"/>
            <p:cNvSpPr>
              <a:spLocks noChangeArrowheads="1"/>
            </p:cNvSpPr>
            <p:nvPr/>
          </p:nvSpPr>
          <p:spPr bwMode="auto">
            <a:xfrm>
              <a:off x="1728" y="3360"/>
              <a:ext cx="432" cy="240"/>
            </a:xfrm>
            <a:prstGeom prst="rect">
              <a:avLst/>
            </a:prstGeom>
            <a:noFill/>
            <a:ln w="28575">
              <a:solidFill>
                <a:srgbClr val="FFFF99"/>
              </a:solidFill>
              <a:miter lim="800000"/>
              <a:headEnd/>
              <a:tailEnd type="none" w="lg" len="lg"/>
            </a:ln>
          </p:spPr>
          <p:txBody>
            <a:bodyPr wrap="none" anchor="ctr"/>
            <a:lstStyle/>
            <a:p>
              <a:r>
                <a:rPr lang="en-US" i="1"/>
                <a:t>3,2</a:t>
              </a:r>
              <a:endParaRPr lang="en-US"/>
            </a:p>
          </p:txBody>
        </p:sp>
        <p:sp>
          <p:nvSpPr>
            <p:cNvPr id="92" name="Rectangle 22"/>
            <p:cNvSpPr>
              <a:spLocks noChangeArrowheads="1"/>
            </p:cNvSpPr>
            <p:nvPr/>
          </p:nvSpPr>
          <p:spPr bwMode="auto">
            <a:xfrm>
              <a:off x="2160" y="3360"/>
              <a:ext cx="432" cy="240"/>
            </a:xfrm>
            <a:prstGeom prst="rect">
              <a:avLst/>
            </a:prstGeom>
            <a:noFill/>
            <a:ln w="28575">
              <a:solidFill>
                <a:srgbClr val="FFFF99"/>
              </a:solidFill>
              <a:miter lim="800000"/>
              <a:headEnd/>
              <a:tailEnd type="none" w="lg" len="lg"/>
            </a:ln>
          </p:spPr>
          <p:txBody>
            <a:bodyPr wrap="none" anchor="ctr"/>
            <a:lstStyle/>
            <a:p>
              <a:r>
                <a:rPr lang="en-US" i="1"/>
                <a:t>3,3</a:t>
              </a:r>
              <a:endParaRPr lang="en-US"/>
            </a:p>
          </p:txBody>
        </p:sp>
        <p:sp>
          <p:nvSpPr>
            <p:cNvPr id="93" name="Rectangle 23"/>
            <p:cNvSpPr>
              <a:spLocks noChangeArrowheads="1"/>
            </p:cNvSpPr>
            <p:nvPr/>
          </p:nvSpPr>
          <p:spPr bwMode="auto">
            <a:xfrm>
              <a:off x="2592" y="3360"/>
              <a:ext cx="432" cy="240"/>
            </a:xfrm>
            <a:prstGeom prst="rect">
              <a:avLst/>
            </a:prstGeom>
            <a:noFill/>
            <a:ln w="28575">
              <a:solidFill>
                <a:srgbClr val="FFFF99"/>
              </a:solidFill>
              <a:miter lim="800000"/>
              <a:headEnd/>
              <a:tailEnd type="none" w="lg" len="lg"/>
            </a:ln>
          </p:spPr>
          <p:txBody>
            <a:bodyPr wrap="none" anchor="ctr"/>
            <a:lstStyle/>
            <a:p>
              <a:r>
                <a:rPr lang="en-US" i="1"/>
                <a:t>3,4</a:t>
              </a:r>
              <a:endParaRPr lang="en-US"/>
            </a:p>
          </p:txBody>
        </p:sp>
        <p:sp>
          <p:nvSpPr>
            <p:cNvPr id="94" name="Text Box 24"/>
            <p:cNvSpPr txBox="1">
              <a:spLocks noChangeArrowheads="1"/>
            </p:cNvSpPr>
            <p:nvPr/>
          </p:nvSpPr>
          <p:spPr bwMode="auto">
            <a:xfrm>
              <a:off x="624" y="2592"/>
              <a:ext cx="288" cy="978"/>
            </a:xfrm>
            <a:prstGeom prst="rect">
              <a:avLst/>
            </a:prstGeom>
            <a:noFill/>
            <a:ln w="28575">
              <a:noFill/>
              <a:miter lim="800000"/>
              <a:headEnd/>
              <a:tailEnd type="none" w="lg" len="lg"/>
            </a:ln>
          </p:spPr>
          <p:txBody>
            <a:bodyPr>
              <a:spAutoFit/>
            </a:bodyPr>
            <a:lstStyle/>
            <a:p>
              <a:pPr algn="l">
                <a:spcBef>
                  <a:spcPct val="50000"/>
                </a:spcBef>
              </a:pPr>
              <a:r>
                <a:rPr lang="en-US" i="1"/>
                <a:t>0</a:t>
              </a:r>
              <a:br>
                <a:rPr lang="en-US" i="1"/>
              </a:br>
              <a:r>
                <a:rPr lang="en-US" i="1"/>
                <a:t>1</a:t>
              </a:r>
              <a:br>
                <a:rPr lang="en-US" i="1"/>
              </a:br>
              <a:r>
                <a:rPr lang="en-US" i="1"/>
                <a:t>2</a:t>
              </a:r>
              <a:br>
                <a:rPr lang="en-US" i="1"/>
              </a:br>
              <a:r>
                <a:rPr lang="en-US" i="1"/>
                <a:t>3</a:t>
              </a:r>
            </a:p>
          </p:txBody>
        </p:sp>
        <p:sp>
          <p:nvSpPr>
            <p:cNvPr id="95" name="Text Box 25"/>
            <p:cNvSpPr txBox="1">
              <a:spLocks noChangeArrowheads="1"/>
            </p:cNvSpPr>
            <p:nvPr/>
          </p:nvSpPr>
          <p:spPr bwMode="auto">
            <a:xfrm>
              <a:off x="960" y="2122"/>
              <a:ext cx="2160" cy="518"/>
            </a:xfrm>
            <a:prstGeom prst="rect">
              <a:avLst/>
            </a:prstGeom>
            <a:noFill/>
            <a:ln w="28575">
              <a:noFill/>
              <a:miter lim="800000"/>
              <a:headEnd/>
              <a:tailEnd type="none" w="lg" len="lg"/>
            </a:ln>
          </p:spPr>
          <p:txBody>
            <a:bodyPr>
              <a:spAutoFit/>
            </a:bodyPr>
            <a:lstStyle/>
            <a:p>
              <a:pPr algn="l">
                <a:spcBef>
                  <a:spcPct val="50000"/>
                </a:spcBef>
              </a:pPr>
              <a:r>
                <a:rPr lang="en-US" i="1" dirty="0"/>
                <a:t>            columns</a:t>
              </a:r>
              <a:br>
                <a:rPr lang="en-US" i="1" dirty="0"/>
              </a:br>
              <a:r>
                <a:rPr lang="en-US" i="1" dirty="0"/>
                <a:t>0       1       2       3       4</a:t>
              </a:r>
            </a:p>
          </p:txBody>
        </p:sp>
        <p:sp>
          <p:nvSpPr>
            <p:cNvPr id="96" name="Text Box 27"/>
            <p:cNvSpPr txBox="1">
              <a:spLocks noChangeArrowheads="1"/>
            </p:cNvSpPr>
            <p:nvPr/>
          </p:nvSpPr>
          <p:spPr bwMode="auto">
            <a:xfrm>
              <a:off x="192" y="2928"/>
              <a:ext cx="528" cy="288"/>
            </a:xfrm>
            <a:prstGeom prst="rect">
              <a:avLst/>
            </a:prstGeom>
            <a:noFill/>
            <a:ln w="28575">
              <a:noFill/>
              <a:miter lim="800000"/>
              <a:headEnd/>
              <a:tailEnd type="none" w="lg" len="lg"/>
            </a:ln>
          </p:spPr>
          <p:txBody>
            <a:bodyPr>
              <a:spAutoFit/>
            </a:bodyPr>
            <a:lstStyle/>
            <a:p>
              <a:pPr algn="l">
                <a:spcBef>
                  <a:spcPct val="50000"/>
                </a:spcBef>
              </a:pPr>
              <a:r>
                <a:rPr lang="en-US" i="1"/>
                <a:t>rows</a:t>
              </a:r>
            </a:p>
          </p:txBody>
        </p:sp>
      </p:grpSp>
    </p:spTree>
    <p:extLst>
      <p:ext uri="{BB962C8B-B14F-4D97-AF65-F5344CB8AC3E}">
        <p14:creationId xmlns:p14="http://schemas.microsoft.com/office/powerpoint/2010/main" val="372596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71600" y="0"/>
            <a:ext cx="7772400" cy="914400"/>
          </a:xfrm>
        </p:spPr>
        <p:txBody>
          <a:bodyPr/>
          <a:lstStyle/>
          <a:p>
            <a:r>
              <a:rPr lang="en-US" dirty="0" smtClean="0"/>
              <a:t>Two-dimensional arrays </a:t>
            </a:r>
          </a:p>
        </p:txBody>
      </p:sp>
      <p:sp>
        <p:nvSpPr>
          <p:cNvPr id="28" name="Rectangle 3"/>
          <p:cNvSpPr txBox="1">
            <a:spLocks noChangeArrowheads="1"/>
          </p:cNvSpPr>
          <p:nvPr/>
        </p:nvSpPr>
        <p:spPr bwMode="auto">
          <a:xfrm>
            <a:off x="467544" y="1484784"/>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C# supports rectangular, non-rectangular and jagged arrays</a:t>
            </a:r>
          </a:p>
          <a:p>
            <a:pPr marL="342900" marR="0" lvl="0" indent="-342900" algn="l" defTabSz="914400" rtl="0" eaLnBrk="0" fontAlgn="base" latinLnBrk="0" hangingPunct="0">
              <a:lnSpc>
                <a:spcPct val="80000"/>
              </a:lnSpc>
              <a:spcBef>
                <a:spcPct val="20000"/>
              </a:spcBef>
              <a:spcAft>
                <a:spcPct val="0"/>
              </a:spcAft>
              <a:buClrTx/>
              <a:buSzTx/>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Arrays can be of 1 or more dimensions</a:t>
            </a:r>
          </a:p>
          <a:p>
            <a:pPr marL="342900" marR="0" lvl="0" indent="-342900" algn="l" defTabSz="914400" rtl="0" eaLnBrk="0" fontAlgn="base" latinLnBrk="0" hangingPunct="0">
              <a:lnSpc>
                <a:spcPct val="80000"/>
              </a:lnSpc>
              <a:spcBef>
                <a:spcPct val="20000"/>
              </a:spcBef>
              <a:spcAft>
                <a:spcPct val="0"/>
              </a:spcAft>
              <a:buClrTx/>
              <a:buSzTx/>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To declare a rectangular array</a:t>
            </a: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Courier New" pitchFamily="49" charset="0"/>
            </a:endParaRP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Courier New" pitchFamily="49" charset="0"/>
            </a:endParaRP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 int2d = new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[2,3];</a:t>
            </a: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for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a:t>
            </a:r>
            <a:r>
              <a:rPr kumimoji="0" lang="en-US" sz="2400" b="0" i="0" u="none" strike="noStrike" kern="0" cap="none" spc="0" normalizeH="0" baseline="0" noProof="0" dirty="0" smtClean="0">
                <a:ln>
                  <a:noFill/>
                </a:ln>
                <a:solidFill>
                  <a:srgbClr val="FFFF00"/>
                </a:solidFill>
                <a:effectLst/>
                <a:uLnTx/>
                <a:uFillTx/>
                <a:latin typeface="Courier New" pitchFamily="49" charset="0"/>
              </a:rPr>
              <a:t> = 0; I &lt; 2;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a:t>
            </a:r>
            <a:r>
              <a:rPr kumimoji="0" lang="en-US" sz="2400" b="0" i="0" u="none" strike="noStrike" kern="0" cap="none" spc="0" normalizeH="0" baseline="0" noProof="0" dirty="0" smtClean="0">
                <a:ln>
                  <a:noFill/>
                </a:ln>
                <a:solidFill>
                  <a:srgbClr val="FFFF00"/>
                </a:solidFill>
                <a:effectLst/>
                <a:uLnTx/>
                <a:uFillTx/>
                <a:latin typeface="Courier New" pitchFamily="49" charset="0"/>
              </a:rPr>
              <a:t>++) {</a:t>
            </a: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	for(</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 j = 0; j &lt; 3; j++) {</a:t>
            </a: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		int2d[</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i,j</a:t>
            </a:r>
            <a:r>
              <a:rPr kumimoji="0" lang="en-US" sz="2400" b="0" i="0" u="none" strike="noStrike" kern="0" cap="none" spc="0" normalizeH="0" baseline="0" noProof="0" dirty="0" smtClean="0">
                <a:ln>
                  <a:noFill/>
                </a:ln>
                <a:solidFill>
                  <a:srgbClr val="FFFF00"/>
                </a:solidFill>
                <a:effectLst/>
                <a:uLnTx/>
                <a:uFillTx/>
                <a:latin typeface="Courier New" pitchFamily="49" charset="0"/>
              </a:rPr>
              <a:t>] =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i+j</a:t>
            </a:r>
            <a:r>
              <a:rPr kumimoji="0" lang="en-US" sz="2400" b="0" i="0" u="none" strike="noStrike" kern="0" cap="none" spc="0" normalizeH="0" baseline="0" noProof="0" dirty="0" smtClean="0">
                <a:ln>
                  <a:noFill/>
                </a:ln>
                <a:solidFill>
                  <a:srgbClr val="FFFF00"/>
                </a:solidFill>
                <a:effectLst/>
                <a:uLnTx/>
                <a:uFillTx/>
                <a:latin typeface="Courier New" pitchFamily="49" charset="0"/>
              </a:rPr>
              <a:t>;</a:t>
            </a: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	}</a:t>
            </a:r>
          </a:p>
          <a:p>
            <a:pPr marL="742950" marR="0" lvl="1" indent="-285750" algn="l" defTabSz="914400" rtl="0" eaLnBrk="0" fontAlgn="base" latinLnBrk="0" hangingPunct="0">
              <a:lnSpc>
                <a:spcPct val="8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a:t>
            </a:r>
            <a:endParaRPr kumimoji="0" lang="en-US" sz="2400" b="0" i="0" u="none" strike="noStrike" kern="0" cap="none" spc="0" normalizeH="0" baseline="0" noProof="0" dirty="0">
              <a:ln>
                <a:noFill/>
              </a:ln>
              <a:solidFill>
                <a:srgbClr val="FFFF00"/>
              </a:solidFill>
              <a:effectLst/>
              <a:uLnTx/>
              <a:uFillTx/>
              <a:latin typeface="Courier New" pitchFamily="49" charset="0"/>
            </a:endParaRPr>
          </a:p>
        </p:txBody>
      </p:sp>
    </p:spTree>
    <p:extLst>
      <p:ext uri="{BB962C8B-B14F-4D97-AF65-F5344CB8AC3E}">
        <p14:creationId xmlns:p14="http://schemas.microsoft.com/office/powerpoint/2010/main" val="372596027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71600" y="0"/>
            <a:ext cx="7772400" cy="914400"/>
          </a:xfrm>
        </p:spPr>
        <p:txBody>
          <a:bodyPr/>
          <a:lstStyle/>
          <a:p>
            <a:r>
              <a:rPr lang="en-US" dirty="0" smtClean="0"/>
              <a:t>Two-dimensional arrays </a:t>
            </a:r>
          </a:p>
        </p:txBody>
      </p:sp>
      <p:sp>
        <p:nvSpPr>
          <p:cNvPr id="4" name="Rectangle 2"/>
          <p:cNvSpPr txBox="1">
            <a:spLocks noChangeArrowheads="1"/>
          </p:cNvSpPr>
          <p:nvPr/>
        </p:nvSpPr>
        <p:spPr bwMode="auto">
          <a:xfrm>
            <a:off x="696144" y="1066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bg1"/>
                </a:solidFill>
                <a:effectLst/>
                <a:uLnTx/>
                <a:uFillTx/>
                <a:latin typeface="+mj-lt"/>
                <a:ea typeface="+mj-ea"/>
                <a:cs typeface="+mj-cs"/>
              </a:rPr>
              <a:t>Nonrectangular</a:t>
            </a:r>
            <a:r>
              <a:rPr kumimoji="0" lang="en-US" sz="4000" b="0" i="0" u="none" strike="noStrike" kern="0" cap="none" spc="0" normalizeH="0" noProof="0" dirty="0" smtClean="0">
                <a:ln>
                  <a:noFill/>
                </a:ln>
                <a:solidFill>
                  <a:schemeClr val="bg1"/>
                </a:solidFill>
                <a:effectLst/>
                <a:uLnTx/>
                <a:uFillTx/>
                <a:latin typeface="+mj-lt"/>
                <a:ea typeface="+mj-ea"/>
                <a:cs typeface="+mj-cs"/>
              </a:rPr>
              <a:t> </a:t>
            </a:r>
            <a:r>
              <a:rPr kumimoji="0" lang="en-US" sz="4000" b="0" i="0" u="none" strike="noStrike" kern="0" cap="none" spc="0" normalizeH="0" baseline="0" noProof="0" dirty="0" smtClean="0">
                <a:ln>
                  <a:noFill/>
                </a:ln>
                <a:solidFill>
                  <a:schemeClr val="bg1"/>
                </a:solidFill>
                <a:effectLst/>
                <a:uLnTx/>
                <a:uFillTx/>
                <a:latin typeface="+mj-lt"/>
                <a:ea typeface="+mj-ea"/>
                <a:cs typeface="+mj-cs"/>
              </a:rPr>
              <a:t>arrays</a:t>
            </a:r>
          </a:p>
        </p:txBody>
      </p:sp>
      <p:sp>
        <p:nvSpPr>
          <p:cNvPr id="5" name="Rectangle 3"/>
          <p:cNvSpPr txBox="1">
            <a:spLocks noChangeArrowheads="1"/>
          </p:cNvSpPr>
          <p:nvPr/>
        </p:nvSpPr>
        <p:spPr bwMode="auto">
          <a:xfrm>
            <a:off x="467544" y="2514600"/>
            <a:ext cx="5410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
              <a:tabLst/>
              <a:defRPr/>
            </a:pP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int</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 ragged = new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int</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[4][];</a:t>
            </a:r>
            <a:b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br>
            <a:endPar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
              <a:tabLst/>
              <a:defRPr/>
            </a:pP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for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int</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 0;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&lt; 4;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a:t>
            </a:r>
            <a:b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b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ragged[</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 new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int</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+ 1];</a:t>
            </a:r>
            <a:b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b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a:t>
            </a:r>
            <a:endParaRPr kumimoji="0" lang="en-US" sz="2000" b="0" i="0" u="none" strike="noStrike" kern="0" cap="none" spc="0" normalizeH="0" baseline="0" noProof="0" dirty="0" smtClean="0">
              <a:ln>
                <a:noFill/>
              </a:ln>
              <a:solidFill>
                <a:srgbClr val="FFFF00"/>
              </a:solidFill>
              <a:effectLst/>
              <a:uLnTx/>
              <a:uFillTx/>
              <a:latin typeface="Verdana" pitchFamily="34" charset="0"/>
              <a:ea typeface="+mn-ea"/>
              <a:cs typeface="+mn-cs"/>
            </a:endParaRPr>
          </a:p>
        </p:txBody>
      </p:sp>
      <p:sp>
        <p:nvSpPr>
          <p:cNvPr id="7" name="Rectangle 4"/>
          <p:cNvSpPr txBox="1">
            <a:spLocks noChangeArrowheads="1"/>
          </p:cNvSpPr>
          <p:nvPr/>
        </p:nvSpPr>
        <p:spPr>
          <a:xfrm>
            <a:off x="467544" y="4876800"/>
            <a:ext cx="7772400" cy="19812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
              <a:tabLst/>
              <a:defRPr/>
            </a:pP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for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int</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 0;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&lt; 4;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a:t>
            </a:r>
            <a:b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b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for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int</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j = 0; j &lt; ragged[</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].length; j++) {</a:t>
            </a:r>
            <a:b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b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ragged[</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][j] = 10 * </a:t>
            </a:r>
            <a:r>
              <a:rPr kumimoji="0" lang="en-US" sz="2400" b="0" i="0" u="none" strike="noStrike" kern="0" cap="none" spc="0" normalizeH="0" baseline="0" noProof="0" dirty="0" err="1" smtClean="0">
                <a:ln>
                  <a:noFill/>
                </a:ln>
                <a:solidFill>
                  <a:srgbClr val="FFFF00"/>
                </a:solidFill>
                <a:effectLst/>
                <a:uLnTx/>
                <a:uFillTx/>
                <a:latin typeface="Verdana" pitchFamily="34" charset="0"/>
                <a:ea typeface="+mn-ea"/>
                <a:cs typeface="+mn-cs"/>
              </a:rPr>
              <a:t>i</a:t>
            </a: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 j;</a:t>
            </a:r>
            <a:b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b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    }</a:t>
            </a:r>
            <a:b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br>
            <a:r>
              <a:rPr kumimoji="0" lang="en-US" sz="2400" b="0" i="0" u="none" strike="noStrike" kern="0" cap="none" spc="0" normalizeH="0" baseline="0" noProof="0" dirty="0" smtClean="0">
                <a:ln>
                  <a:noFill/>
                </a:ln>
                <a:solidFill>
                  <a:srgbClr val="FFFF00"/>
                </a:solidFill>
                <a:effectLst/>
                <a:uLnTx/>
                <a:uFillTx/>
                <a:latin typeface="Verdana" pitchFamily="34" charset="0"/>
                <a:ea typeface="+mn-ea"/>
                <a:cs typeface="+mn-cs"/>
              </a:rPr>
              <a:t>}</a:t>
            </a:r>
            <a:endParaRPr kumimoji="0" lang="en-US" sz="2000" b="0" i="0" u="none" strike="noStrike" kern="0" cap="none" spc="0" normalizeH="0" baseline="0" noProof="0" dirty="0" smtClean="0">
              <a:ln>
                <a:noFill/>
              </a:ln>
              <a:solidFill>
                <a:srgbClr val="FFFF00"/>
              </a:solidFill>
              <a:effectLst/>
              <a:uLnTx/>
              <a:uFillTx/>
              <a:latin typeface="Verdana" pitchFamily="34" charset="0"/>
              <a:ea typeface="+mn-ea"/>
              <a:cs typeface="+mn-cs"/>
            </a:endParaRPr>
          </a:p>
        </p:txBody>
      </p:sp>
      <p:grpSp>
        <p:nvGrpSpPr>
          <p:cNvPr id="8" name="Group 30"/>
          <p:cNvGrpSpPr>
            <a:grpSpLocks/>
          </p:cNvGrpSpPr>
          <p:nvPr/>
        </p:nvGrpSpPr>
        <p:grpSpPr bwMode="auto">
          <a:xfrm>
            <a:off x="6030144" y="2562225"/>
            <a:ext cx="2590800" cy="1962150"/>
            <a:chOff x="3792" y="1134"/>
            <a:chExt cx="1632" cy="1236"/>
          </a:xfrm>
        </p:grpSpPr>
        <p:grpSp>
          <p:nvGrpSpPr>
            <p:cNvPr id="9" name="Group 17"/>
            <p:cNvGrpSpPr>
              <a:grpSpLocks/>
            </p:cNvGrpSpPr>
            <p:nvPr/>
          </p:nvGrpSpPr>
          <p:grpSpPr bwMode="auto">
            <a:xfrm>
              <a:off x="4032" y="1392"/>
              <a:ext cx="1344" cy="960"/>
              <a:chOff x="4032" y="1392"/>
              <a:chExt cx="1344" cy="960"/>
            </a:xfrm>
          </p:grpSpPr>
          <p:sp>
            <p:nvSpPr>
              <p:cNvPr id="12" name="Rectangle 5"/>
              <p:cNvSpPr>
                <a:spLocks noChangeArrowheads="1"/>
              </p:cNvSpPr>
              <p:nvPr/>
            </p:nvSpPr>
            <p:spPr bwMode="auto">
              <a:xfrm>
                <a:off x="4032" y="139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13" name="Rectangle 6"/>
              <p:cNvSpPr>
                <a:spLocks noChangeArrowheads="1"/>
              </p:cNvSpPr>
              <p:nvPr/>
            </p:nvSpPr>
            <p:spPr bwMode="auto">
              <a:xfrm>
                <a:off x="4032" y="163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14" name="Rectangle 7"/>
              <p:cNvSpPr>
                <a:spLocks noChangeArrowheads="1"/>
              </p:cNvSpPr>
              <p:nvPr/>
            </p:nvSpPr>
            <p:spPr bwMode="auto">
              <a:xfrm>
                <a:off x="4032" y="187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15" name="Rectangle 8"/>
              <p:cNvSpPr>
                <a:spLocks noChangeArrowheads="1"/>
              </p:cNvSpPr>
              <p:nvPr/>
            </p:nvSpPr>
            <p:spPr bwMode="auto">
              <a:xfrm>
                <a:off x="4032" y="211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16" name="Rectangle 9"/>
              <p:cNvSpPr>
                <a:spLocks noChangeArrowheads="1"/>
              </p:cNvSpPr>
              <p:nvPr/>
            </p:nvSpPr>
            <p:spPr bwMode="auto">
              <a:xfrm>
                <a:off x="4368" y="163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17" name="Rectangle 10"/>
              <p:cNvSpPr>
                <a:spLocks noChangeArrowheads="1"/>
              </p:cNvSpPr>
              <p:nvPr/>
            </p:nvSpPr>
            <p:spPr bwMode="auto">
              <a:xfrm>
                <a:off x="4368" y="187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18" name="Rectangle 11"/>
              <p:cNvSpPr>
                <a:spLocks noChangeArrowheads="1"/>
              </p:cNvSpPr>
              <p:nvPr/>
            </p:nvSpPr>
            <p:spPr bwMode="auto">
              <a:xfrm>
                <a:off x="4368" y="211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19" name="Rectangle 12"/>
              <p:cNvSpPr>
                <a:spLocks noChangeArrowheads="1"/>
              </p:cNvSpPr>
              <p:nvPr/>
            </p:nvSpPr>
            <p:spPr bwMode="auto">
              <a:xfrm>
                <a:off x="5040" y="211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20" name="Rectangle 13"/>
              <p:cNvSpPr>
                <a:spLocks noChangeArrowheads="1"/>
              </p:cNvSpPr>
              <p:nvPr/>
            </p:nvSpPr>
            <p:spPr bwMode="auto">
              <a:xfrm>
                <a:off x="4704" y="1872"/>
                <a:ext cx="336" cy="240"/>
              </a:xfrm>
              <a:prstGeom prst="rect">
                <a:avLst/>
              </a:prstGeom>
              <a:noFill/>
              <a:ln w="28575">
                <a:solidFill>
                  <a:srgbClr val="FFFF99"/>
                </a:solidFill>
                <a:miter lim="800000"/>
                <a:headEnd/>
                <a:tailEnd type="none" w="lg" len="lg"/>
              </a:ln>
            </p:spPr>
            <p:txBody>
              <a:bodyPr wrap="none" anchor="ctr"/>
              <a:lstStyle/>
              <a:p>
                <a:endParaRPr lang="en-US"/>
              </a:p>
            </p:txBody>
          </p:sp>
          <p:sp>
            <p:nvSpPr>
              <p:cNvPr id="21" name="Rectangle 14"/>
              <p:cNvSpPr>
                <a:spLocks noChangeArrowheads="1"/>
              </p:cNvSpPr>
              <p:nvPr/>
            </p:nvSpPr>
            <p:spPr bwMode="auto">
              <a:xfrm>
                <a:off x="4704" y="2112"/>
                <a:ext cx="336" cy="240"/>
              </a:xfrm>
              <a:prstGeom prst="rect">
                <a:avLst/>
              </a:prstGeom>
              <a:noFill/>
              <a:ln w="28575">
                <a:solidFill>
                  <a:srgbClr val="FFFF99"/>
                </a:solidFill>
                <a:miter lim="800000"/>
                <a:headEnd/>
                <a:tailEnd type="none" w="lg" len="lg"/>
              </a:ln>
            </p:spPr>
            <p:txBody>
              <a:bodyPr wrap="none" anchor="ctr"/>
              <a:lstStyle/>
              <a:p>
                <a:endParaRPr lang="en-US"/>
              </a:p>
            </p:txBody>
          </p:sp>
        </p:grpSp>
        <p:sp>
          <p:nvSpPr>
            <p:cNvPr id="10" name="Text Box 15"/>
            <p:cNvSpPr txBox="1">
              <a:spLocks noChangeArrowheads="1"/>
            </p:cNvSpPr>
            <p:nvPr/>
          </p:nvSpPr>
          <p:spPr bwMode="auto">
            <a:xfrm>
              <a:off x="3792" y="1392"/>
              <a:ext cx="288" cy="978"/>
            </a:xfrm>
            <a:prstGeom prst="rect">
              <a:avLst/>
            </a:prstGeom>
            <a:noFill/>
            <a:ln w="28575">
              <a:noFill/>
              <a:miter lim="800000"/>
              <a:headEnd/>
              <a:tailEnd type="none" w="lg" len="lg"/>
            </a:ln>
          </p:spPr>
          <p:txBody>
            <a:bodyPr>
              <a:spAutoFit/>
            </a:bodyPr>
            <a:lstStyle/>
            <a:p>
              <a:pPr algn="l">
                <a:spcBef>
                  <a:spcPct val="50000"/>
                </a:spcBef>
              </a:pPr>
              <a:r>
                <a:rPr lang="en-US" i="1"/>
                <a:t>0</a:t>
              </a:r>
              <a:br>
                <a:rPr lang="en-US" i="1"/>
              </a:br>
              <a:r>
                <a:rPr lang="en-US" i="1"/>
                <a:t>1</a:t>
              </a:r>
              <a:br>
                <a:rPr lang="en-US" i="1"/>
              </a:br>
              <a:r>
                <a:rPr lang="en-US" i="1"/>
                <a:t>2</a:t>
              </a:r>
              <a:br>
                <a:rPr lang="en-US" i="1"/>
              </a:br>
              <a:r>
                <a:rPr lang="en-US" i="1"/>
                <a:t>3</a:t>
              </a:r>
            </a:p>
          </p:txBody>
        </p:sp>
        <p:sp>
          <p:nvSpPr>
            <p:cNvPr id="11" name="Text Box 16"/>
            <p:cNvSpPr txBox="1">
              <a:spLocks noChangeArrowheads="1"/>
            </p:cNvSpPr>
            <p:nvPr/>
          </p:nvSpPr>
          <p:spPr bwMode="auto">
            <a:xfrm>
              <a:off x="4032" y="1134"/>
              <a:ext cx="1392" cy="978"/>
            </a:xfrm>
            <a:prstGeom prst="rect">
              <a:avLst/>
            </a:prstGeom>
            <a:noFill/>
            <a:ln w="28575">
              <a:noFill/>
              <a:miter lim="800000"/>
              <a:headEnd/>
              <a:tailEnd type="none" w="lg" len="lg"/>
            </a:ln>
          </p:spPr>
          <p:txBody>
            <a:bodyPr>
              <a:spAutoFit/>
            </a:bodyPr>
            <a:lstStyle/>
            <a:p>
              <a:pPr algn="l">
                <a:spcBef>
                  <a:spcPct val="50000"/>
                </a:spcBef>
              </a:pPr>
              <a:r>
                <a:rPr lang="en-US" i="1"/>
                <a:t>  0</a:t>
              </a:r>
              <a:br>
                <a:rPr lang="en-US" i="1"/>
              </a:br>
              <a:r>
                <a:rPr lang="en-US" i="1"/>
                <a:t>         1</a:t>
              </a:r>
              <a:br>
                <a:rPr lang="en-US" i="1"/>
              </a:br>
              <a:r>
                <a:rPr lang="en-US" i="1"/>
                <a:t>                2</a:t>
              </a:r>
              <a:br>
                <a:rPr lang="en-US" i="1"/>
              </a:br>
              <a:r>
                <a:rPr lang="en-US" i="1"/>
                <a:t>                       3</a:t>
              </a:r>
            </a:p>
          </p:txBody>
        </p:sp>
      </p:grpSp>
      <p:grpSp>
        <p:nvGrpSpPr>
          <p:cNvPr id="22" name="Group 29"/>
          <p:cNvGrpSpPr>
            <a:grpSpLocks/>
          </p:cNvGrpSpPr>
          <p:nvPr/>
        </p:nvGrpSpPr>
        <p:grpSpPr bwMode="auto">
          <a:xfrm>
            <a:off x="6411144" y="2971800"/>
            <a:ext cx="2133600" cy="1524000"/>
            <a:chOff x="4128" y="3312"/>
            <a:chExt cx="1344" cy="960"/>
          </a:xfrm>
        </p:grpSpPr>
        <p:sp>
          <p:nvSpPr>
            <p:cNvPr id="23" name="Rectangle 19"/>
            <p:cNvSpPr>
              <a:spLocks noChangeArrowheads="1"/>
            </p:cNvSpPr>
            <p:nvPr/>
          </p:nvSpPr>
          <p:spPr bwMode="auto">
            <a:xfrm>
              <a:off x="4128" y="331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 0</a:t>
              </a:r>
            </a:p>
          </p:txBody>
        </p:sp>
        <p:sp>
          <p:nvSpPr>
            <p:cNvPr id="24" name="Rectangle 20"/>
            <p:cNvSpPr>
              <a:spLocks noChangeArrowheads="1"/>
            </p:cNvSpPr>
            <p:nvPr/>
          </p:nvSpPr>
          <p:spPr bwMode="auto">
            <a:xfrm>
              <a:off x="4128" y="355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10</a:t>
              </a:r>
            </a:p>
          </p:txBody>
        </p:sp>
        <p:sp>
          <p:nvSpPr>
            <p:cNvPr id="25" name="Rectangle 21"/>
            <p:cNvSpPr>
              <a:spLocks noChangeArrowheads="1"/>
            </p:cNvSpPr>
            <p:nvPr/>
          </p:nvSpPr>
          <p:spPr bwMode="auto">
            <a:xfrm>
              <a:off x="4128" y="379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20</a:t>
              </a:r>
            </a:p>
          </p:txBody>
        </p:sp>
        <p:sp>
          <p:nvSpPr>
            <p:cNvPr id="26" name="Rectangle 22"/>
            <p:cNvSpPr>
              <a:spLocks noChangeArrowheads="1"/>
            </p:cNvSpPr>
            <p:nvPr/>
          </p:nvSpPr>
          <p:spPr bwMode="auto">
            <a:xfrm>
              <a:off x="4128" y="403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30</a:t>
              </a:r>
            </a:p>
          </p:txBody>
        </p:sp>
        <p:sp>
          <p:nvSpPr>
            <p:cNvPr id="27" name="Rectangle 23"/>
            <p:cNvSpPr>
              <a:spLocks noChangeArrowheads="1"/>
            </p:cNvSpPr>
            <p:nvPr/>
          </p:nvSpPr>
          <p:spPr bwMode="auto">
            <a:xfrm>
              <a:off x="4464" y="355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11</a:t>
              </a:r>
            </a:p>
          </p:txBody>
        </p:sp>
        <p:sp>
          <p:nvSpPr>
            <p:cNvPr id="29" name="Rectangle 24"/>
            <p:cNvSpPr>
              <a:spLocks noChangeArrowheads="1"/>
            </p:cNvSpPr>
            <p:nvPr/>
          </p:nvSpPr>
          <p:spPr bwMode="auto">
            <a:xfrm>
              <a:off x="4464" y="379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21</a:t>
              </a:r>
            </a:p>
          </p:txBody>
        </p:sp>
        <p:sp>
          <p:nvSpPr>
            <p:cNvPr id="30" name="Rectangle 25"/>
            <p:cNvSpPr>
              <a:spLocks noChangeArrowheads="1"/>
            </p:cNvSpPr>
            <p:nvPr/>
          </p:nvSpPr>
          <p:spPr bwMode="auto">
            <a:xfrm>
              <a:off x="4464" y="403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31</a:t>
              </a:r>
            </a:p>
          </p:txBody>
        </p:sp>
        <p:sp>
          <p:nvSpPr>
            <p:cNvPr id="31" name="Rectangle 26"/>
            <p:cNvSpPr>
              <a:spLocks noChangeArrowheads="1"/>
            </p:cNvSpPr>
            <p:nvPr/>
          </p:nvSpPr>
          <p:spPr bwMode="auto">
            <a:xfrm>
              <a:off x="5136" y="403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33</a:t>
              </a:r>
            </a:p>
          </p:txBody>
        </p:sp>
        <p:sp>
          <p:nvSpPr>
            <p:cNvPr id="32" name="Rectangle 27"/>
            <p:cNvSpPr>
              <a:spLocks noChangeArrowheads="1"/>
            </p:cNvSpPr>
            <p:nvPr/>
          </p:nvSpPr>
          <p:spPr bwMode="auto">
            <a:xfrm>
              <a:off x="4800" y="379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22</a:t>
              </a:r>
            </a:p>
          </p:txBody>
        </p:sp>
        <p:sp>
          <p:nvSpPr>
            <p:cNvPr id="33" name="Rectangle 28"/>
            <p:cNvSpPr>
              <a:spLocks noChangeArrowheads="1"/>
            </p:cNvSpPr>
            <p:nvPr/>
          </p:nvSpPr>
          <p:spPr bwMode="auto">
            <a:xfrm>
              <a:off x="4800" y="4032"/>
              <a:ext cx="336" cy="240"/>
            </a:xfrm>
            <a:prstGeom prst="rect">
              <a:avLst/>
            </a:prstGeom>
            <a:noFill/>
            <a:ln w="28575">
              <a:solidFill>
                <a:srgbClr val="FFFF99"/>
              </a:solidFill>
              <a:miter lim="800000"/>
              <a:headEnd/>
              <a:tailEnd type="none" w="lg" len="lg"/>
            </a:ln>
          </p:spPr>
          <p:txBody>
            <a:bodyPr wrap="none" anchor="ctr"/>
            <a:lstStyle/>
            <a:p>
              <a:r>
                <a:rPr lang="en-US">
                  <a:solidFill>
                    <a:srgbClr val="FFFF99"/>
                  </a:solidFill>
                  <a:latin typeface="Verdana" pitchFamily="34" charset="0"/>
                </a:rPr>
                <a:t>32</a:t>
              </a:r>
            </a:p>
          </p:txBody>
        </p:sp>
      </p:grpSp>
    </p:spTree>
    <p:extLst>
      <p:ext uri="{BB962C8B-B14F-4D97-AF65-F5344CB8AC3E}">
        <p14:creationId xmlns:p14="http://schemas.microsoft.com/office/powerpoint/2010/main" val="372596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Floating-Point Types</a:t>
            </a:r>
          </a:p>
        </p:txBody>
      </p:sp>
      <p:pic>
        <p:nvPicPr>
          <p:cNvPr id="174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1844675"/>
            <a:ext cx="66008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p:cNvSpPr/>
          <p:nvPr/>
        </p:nvSpPr>
        <p:spPr>
          <a:xfrm>
            <a:off x="0" y="2420938"/>
            <a:ext cx="2160588" cy="107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Most Commonly Used</a:t>
            </a:r>
            <a:endParaRPr lang="en-SG" sz="1600" dirty="0"/>
          </a:p>
        </p:txBody>
      </p:sp>
      <p:sp>
        <p:nvSpPr>
          <p:cNvPr id="7" name="Rounded Rectangle 6"/>
          <p:cNvSpPr/>
          <p:nvPr/>
        </p:nvSpPr>
        <p:spPr>
          <a:xfrm>
            <a:off x="2268538" y="2708275"/>
            <a:ext cx="6480175" cy="504825"/>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pic>
        <p:nvPicPr>
          <p:cNvPr id="174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8038" y="3357563"/>
            <a:ext cx="2376487"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Rectangle 8"/>
          <p:cNvSpPr>
            <a:spLocks noChangeArrowheads="1"/>
          </p:cNvSpPr>
          <p:nvPr/>
        </p:nvSpPr>
        <p:spPr bwMode="auto">
          <a:xfrm>
            <a:off x="684213" y="4941888"/>
            <a:ext cx="80645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463" indent="-2714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buFont typeface="Arial" charset="0"/>
              <a:buChar char="•"/>
            </a:pPr>
            <a:r>
              <a:rPr lang="en-SG" altLang="en-US"/>
              <a:t>it is necessary to attach the suffix </a:t>
            </a:r>
            <a:r>
              <a:rPr lang="en-SG" altLang="en-US" b="1"/>
              <a:t>f</a:t>
            </a:r>
            <a:r>
              <a:rPr lang="en-SG" altLang="en-US"/>
              <a:t> or </a:t>
            </a:r>
            <a:r>
              <a:rPr lang="en-SG" altLang="en-US" b="1"/>
              <a:t>F</a:t>
            </a:r>
            <a:r>
              <a:rPr lang="en-SG" altLang="en-US"/>
              <a:t> onto the end of a number to indicate float. </a:t>
            </a:r>
          </a:p>
          <a:p>
            <a:pPr eaLnBrk="1" hangingPunct="1">
              <a:buFont typeface="Arial" charset="0"/>
              <a:buChar char="•"/>
            </a:pPr>
            <a:r>
              <a:rPr lang="en-SG" altLang="en-US"/>
              <a:t>Without the suffix, a syntax error will occur as the number is treated as a double.</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71600" y="0"/>
            <a:ext cx="7772400" cy="914400"/>
          </a:xfrm>
        </p:spPr>
        <p:txBody>
          <a:bodyPr/>
          <a:lstStyle/>
          <a:p>
            <a:r>
              <a:rPr lang="en-US" dirty="0" smtClean="0"/>
              <a:t>Two-dimensional arrays </a:t>
            </a:r>
          </a:p>
        </p:txBody>
      </p:sp>
      <p:sp>
        <p:nvSpPr>
          <p:cNvPr id="4" name="Rectangle 2"/>
          <p:cNvSpPr txBox="1">
            <a:spLocks noChangeArrowheads="1"/>
          </p:cNvSpPr>
          <p:nvPr/>
        </p:nvSpPr>
        <p:spPr bwMode="auto">
          <a:xfrm>
            <a:off x="467544" y="968896"/>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bg1"/>
                </a:solidFill>
                <a:effectLst/>
                <a:uLnTx/>
                <a:uFillTx/>
                <a:latin typeface="+mj-lt"/>
                <a:ea typeface="+mj-ea"/>
                <a:cs typeface="+mj-cs"/>
              </a:rPr>
              <a:t>Jagged Arrays</a:t>
            </a:r>
            <a:endParaRPr kumimoji="0" lang="en-US" sz="4000" b="0" i="0" u="none" strike="noStrike" kern="0" cap="none" spc="0" normalizeH="0" baseline="0" noProof="0" dirty="0">
              <a:ln>
                <a:noFill/>
              </a:ln>
              <a:solidFill>
                <a:schemeClr val="bg1"/>
              </a:solidFill>
              <a:effectLst/>
              <a:uLnTx/>
              <a:uFillTx/>
              <a:latin typeface="+mj-lt"/>
              <a:ea typeface="+mj-ea"/>
              <a:cs typeface="+mj-cs"/>
            </a:endParaRPr>
          </a:p>
        </p:txBody>
      </p:sp>
      <p:sp>
        <p:nvSpPr>
          <p:cNvPr id="5" name="Rectangle 3"/>
          <p:cNvSpPr txBox="1">
            <a:spLocks noChangeArrowheads="1"/>
          </p:cNvSpPr>
          <p:nvPr/>
        </p:nvSpPr>
        <p:spPr bwMode="auto">
          <a:xfrm>
            <a:off x="467544" y="2492896"/>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These are really arrays of arrays</a:t>
            </a:r>
          </a:p>
          <a:p>
            <a:pPr marL="342900" marR="0" lvl="0" indent="-342900" algn="l" defTabSz="914400" rtl="0" eaLnBrk="0" fontAlgn="base" latinLnBrk="0" hangingPunct="0">
              <a:lnSpc>
                <a:spcPct val="90000"/>
              </a:lnSpc>
              <a:spcBef>
                <a:spcPct val="20000"/>
              </a:spcBef>
              <a:spcAft>
                <a:spcPct val="0"/>
              </a:spcAft>
              <a:buClrTx/>
              <a:buSzTx/>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Each member must be created as a separate array</a:t>
            </a:r>
          </a:p>
          <a:p>
            <a:pPr marL="342900" marR="0" lvl="0" indent="-342900" algn="l" defTabSz="914400" rtl="0" eaLnBrk="0" fontAlgn="base" latinLnBrk="0" hangingPunct="0">
              <a:lnSpc>
                <a:spcPct val="90000"/>
              </a:lnSpc>
              <a:spcBef>
                <a:spcPct val="20000"/>
              </a:spcBef>
              <a:spcAft>
                <a:spcPct val="0"/>
              </a:spcAft>
              <a:buClrTx/>
              <a:buSzTx/>
              <a:buFont typeface="Wingdings" pitchFamily="2" charset="2"/>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Note the difference in subscripting</a:t>
            </a:r>
          </a:p>
          <a:p>
            <a:pPr marL="742950" marR="0" lvl="1" indent="-285750" algn="l" defTabSz="914400" rtl="0" eaLnBrk="0" fontAlgn="base" latinLnBrk="0" hangingPunct="0">
              <a:lnSpc>
                <a:spcPct val="90000"/>
              </a:lnSpc>
              <a:spcBef>
                <a:spcPct val="20000"/>
              </a:spcBef>
              <a:spcAft>
                <a:spcPct val="0"/>
              </a:spcAft>
              <a:buClrTx/>
              <a:buSzPct val="5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Courier New" pitchFamily="49" charset="0"/>
            </a:endParaRPr>
          </a:p>
          <a:p>
            <a:pPr marL="742950" marR="0" lvl="1" indent="-285750" algn="l" defTabSz="914400" rtl="0" eaLnBrk="0" fontAlgn="base" latinLnBrk="0" hangingPunct="0">
              <a:lnSpc>
                <a:spcPct val="9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 jag[][] = new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[2][];</a:t>
            </a:r>
          </a:p>
          <a:p>
            <a:pPr marL="742950" marR="0" lvl="1" indent="-285750" algn="l" defTabSz="914400" rtl="0" eaLnBrk="0" fontAlgn="base" latinLnBrk="0" hangingPunct="0">
              <a:lnSpc>
                <a:spcPct val="9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jag[0] = new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[5];</a:t>
            </a:r>
          </a:p>
          <a:p>
            <a:pPr marL="742950" marR="0" lvl="1" indent="-285750" algn="l" defTabSz="914400" rtl="0" eaLnBrk="0" fontAlgn="base" latinLnBrk="0" hangingPunct="0">
              <a:lnSpc>
                <a:spcPct val="9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jag[1] = new </a:t>
            </a:r>
            <a:r>
              <a:rPr kumimoji="0" lang="en-US" sz="2400" b="0" i="0" u="none" strike="noStrike" kern="0" cap="none" spc="0" normalizeH="0" baseline="0" noProof="0" dirty="0" err="1" smtClean="0">
                <a:ln>
                  <a:noFill/>
                </a:ln>
                <a:solidFill>
                  <a:srgbClr val="FFFF00"/>
                </a:solidFill>
                <a:effectLst/>
                <a:uLnTx/>
                <a:uFillTx/>
                <a:latin typeface="Courier New" pitchFamily="49" charset="0"/>
              </a:rPr>
              <a:t>int</a:t>
            </a:r>
            <a:r>
              <a:rPr kumimoji="0" lang="en-US" sz="2400" b="0" i="0" u="none" strike="noStrike" kern="0" cap="none" spc="0" normalizeH="0" baseline="0" noProof="0" dirty="0" smtClean="0">
                <a:ln>
                  <a:noFill/>
                </a:ln>
                <a:solidFill>
                  <a:srgbClr val="FFFF00"/>
                </a:solidFill>
                <a:effectLst/>
                <a:uLnTx/>
                <a:uFillTx/>
                <a:latin typeface="Courier New" pitchFamily="49" charset="0"/>
              </a:rPr>
              <a:t>[10];</a:t>
            </a:r>
          </a:p>
          <a:p>
            <a:pPr marL="742950" marR="0" lvl="1" indent="-285750" algn="l" defTabSz="914400" rtl="0" eaLnBrk="0" fontAlgn="base" latinLnBrk="0" hangingPunct="0">
              <a:lnSpc>
                <a:spcPct val="90000"/>
              </a:lnSpc>
              <a:spcBef>
                <a:spcPct val="2000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rgbClr val="FFFF00"/>
                </a:solidFill>
                <a:effectLst/>
                <a:uLnTx/>
                <a:uFillTx/>
                <a:latin typeface="Courier New" pitchFamily="49" charset="0"/>
              </a:rPr>
              <a:t>jag[0][1] = 15;</a:t>
            </a:r>
            <a:endParaRPr kumimoji="0" lang="en-US" sz="2400" b="0" i="0" u="none" strike="noStrike" kern="0" cap="none" spc="0" normalizeH="0" baseline="0" noProof="0" dirty="0">
              <a:ln>
                <a:noFill/>
              </a:ln>
              <a:solidFill>
                <a:srgbClr val="FFFF00"/>
              </a:solidFill>
              <a:effectLst/>
              <a:uLnTx/>
              <a:uFillTx/>
              <a:latin typeface="Courier New" pitchFamily="49" charset="0"/>
            </a:endParaRPr>
          </a:p>
        </p:txBody>
      </p:sp>
    </p:spTree>
    <p:extLst>
      <p:ext uri="{BB962C8B-B14F-4D97-AF65-F5344CB8AC3E}">
        <p14:creationId xmlns:p14="http://schemas.microsoft.com/office/powerpoint/2010/main" val="3725960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Decimal Type</a:t>
            </a:r>
          </a:p>
        </p:txBody>
      </p:sp>
      <p:sp>
        <p:nvSpPr>
          <p:cNvPr id="18436" name="Rectangle 7"/>
          <p:cNvSpPr>
            <a:spLocks noChangeArrowheads="1"/>
          </p:cNvSpPr>
          <p:nvPr/>
        </p:nvSpPr>
        <p:spPr bwMode="auto">
          <a:xfrm>
            <a:off x="323850" y="1844675"/>
            <a:ext cx="864076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buFont typeface="Arial" charset="0"/>
              <a:buChar char="•"/>
            </a:pPr>
            <a:r>
              <a:rPr lang="en-SG" altLang="en-US" dirty="0"/>
              <a:t>The decimal value type is new to modern programming languages. </a:t>
            </a:r>
          </a:p>
          <a:p>
            <a:pPr eaLnBrk="1" hangingPunct="1">
              <a:spcAft>
                <a:spcPts val="600"/>
              </a:spcAft>
              <a:buFont typeface="Arial" charset="0"/>
              <a:buChar char="•"/>
            </a:pPr>
            <a:r>
              <a:rPr lang="en-SG" altLang="en-US" dirty="0"/>
              <a:t>It is the most suitable type for storing monetary data items because it allows both integral (whole) numbers and a fractional portion. </a:t>
            </a:r>
          </a:p>
          <a:p>
            <a:pPr eaLnBrk="1" hangingPunct="1">
              <a:spcAft>
                <a:spcPts val="600"/>
              </a:spcAft>
              <a:buFont typeface="Arial" charset="0"/>
              <a:buChar char="•"/>
            </a:pPr>
            <a:r>
              <a:rPr lang="en-SG" altLang="en-US" dirty="0"/>
              <a:t>It provides for greater precision than what is found with floating-point types because 128 bits are used to represent the value.</a:t>
            </a:r>
          </a:p>
          <a:p>
            <a:pPr eaLnBrk="1" hangingPunct="1">
              <a:spcAft>
                <a:spcPts val="600"/>
              </a:spcAft>
              <a:buFont typeface="Arial" charset="0"/>
              <a:buChar char="•"/>
            </a:pPr>
            <a:r>
              <a:rPr lang="en-SG" altLang="en-US" dirty="0"/>
              <a:t>Numbers ranging from negative -79,228,162,514,264,337,593,543,950,335 to positive 79,228,162,514,264,337,593,543,950,335 can be stored in a decimal value type (28 to 29 digits are possible with the decimal).</a:t>
            </a:r>
          </a:p>
        </p:txBody>
      </p:sp>
      <p:pic>
        <p:nvPicPr>
          <p:cNvPr id="184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38" y="4437063"/>
            <a:ext cx="2951162"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8"/>
          <p:cNvSpPr>
            <a:spLocks noChangeArrowheads="1"/>
          </p:cNvSpPr>
          <p:nvPr/>
        </p:nvSpPr>
        <p:spPr bwMode="auto">
          <a:xfrm>
            <a:off x="395288" y="5373688"/>
            <a:ext cx="80645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463" indent="-2714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buFont typeface="Arial" charset="0"/>
              <a:buChar char="•"/>
            </a:pPr>
            <a:r>
              <a:rPr lang="en-SG" altLang="en-US" dirty="0"/>
              <a:t>it is necessary to attach the suffix </a:t>
            </a:r>
            <a:r>
              <a:rPr lang="en-SG" altLang="en-US" b="1" dirty="0"/>
              <a:t>m</a:t>
            </a:r>
            <a:r>
              <a:rPr lang="en-SG" altLang="en-US" dirty="0"/>
              <a:t> or </a:t>
            </a:r>
            <a:r>
              <a:rPr lang="en-SG" altLang="en-US" b="1" dirty="0"/>
              <a:t>M</a:t>
            </a:r>
            <a:r>
              <a:rPr lang="en-SG" altLang="en-US" dirty="0"/>
              <a:t> onto the end of a number to indicate decimal. </a:t>
            </a:r>
          </a:p>
          <a:p>
            <a:pPr eaLnBrk="1" hangingPunct="1">
              <a:buFont typeface="Arial" charset="0"/>
              <a:buChar char="•"/>
            </a:pPr>
            <a:r>
              <a:rPr lang="en-SG" altLang="en-US" dirty="0"/>
              <a:t>Without the suffix, a syntax error will occur as the number is treated as a double.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Boolean </a:t>
            </a:r>
            <a:r>
              <a:rPr lang="en-US" sz="3200" b="1" kern="0" dirty="0" smtClean="0">
                <a:solidFill>
                  <a:schemeClr val="accent6">
                    <a:lumMod val="50000"/>
                  </a:schemeClr>
                </a:solidFill>
                <a:latin typeface="+mj-lt"/>
                <a:ea typeface="+mj-ea"/>
                <a:cs typeface="+mj-cs"/>
              </a:rPr>
              <a:t>Type (</a:t>
            </a:r>
            <a:r>
              <a:rPr lang="en-US" sz="3200" b="1" kern="0" dirty="0" err="1" smtClean="0">
                <a:solidFill>
                  <a:schemeClr val="accent6">
                    <a:lumMod val="50000"/>
                  </a:schemeClr>
                </a:solidFill>
                <a:latin typeface="+mj-lt"/>
                <a:ea typeface="+mj-ea"/>
                <a:cs typeface="+mj-cs"/>
              </a:rPr>
              <a:t>bool</a:t>
            </a:r>
            <a:r>
              <a:rPr lang="en-US" sz="3200" b="1" kern="0" dirty="0" smtClean="0">
                <a:solidFill>
                  <a:schemeClr val="accent6">
                    <a:lumMod val="50000"/>
                  </a:schemeClr>
                </a:solidFill>
                <a:latin typeface="+mj-lt"/>
                <a:ea typeface="+mj-ea"/>
                <a:cs typeface="+mj-cs"/>
              </a:rPr>
              <a:t>)</a:t>
            </a:r>
            <a:endParaRPr lang="en-US" sz="3200" b="1" kern="0" dirty="0">
              <a:solidFill>
                <a:schemeClr val="accent6">
                  <a:lumMod val="50000"/>
                </a:schemeClr>
              </a:solidFill>
              <a:latin typeface="+mj-lt"/>
              <a:ea typeface="+mj-ea"/>
              <a:cs typeface="+mj-cs"/>
            </a:endParaRPr>
          </a:p>
        </p:txBody>
      </p:sp>
      <p:sp>
        <p:nvSpPr>
          <p:cNvPr id="7" name="Rectangle 3"/>
          <p:cNvSpPr txBox="1">
            <a:spLocks noChangeArrowheads="1"/>
          </p:cNvSpPr>
          <p:nvPr/>
        </p:nvSpPr>
        <p:spPr>
          <a:xfrm>
            <a:off x="457200" y="1989138"/>
            <a:ext cx="8229600" cy="4137025"/>
          </a:xfrm>
          <a:prstGeom prst="rect">
            <a:avLst/>
          </a:prstGeom>
        </p:spPr>
        <p:txBody>
          <a:bodyPr/>
          <a:lstStyle/>
          <a:p>
            <a:pPr marL="342900" indent="-342900">
              <a:spcBef>
                <a:spcPct val="20000"/>
              </a:spcBef>
              <a:buFont typeface="Arial" pitchFamily="34" charset="0"/>
              <a:buChar char="•"/>
              <a:defRPr/>
            </a:pPr>
            <a:r>
              <a:rPr lang="en-US" sz="2400" kern="0" dirty="0">
                <a:latin typeface="+mn-lt"/>
              </a:rPr>
              <a:t>Boolean logic is based on true or false comparisons</a:t>
            </a:r>
          </a:p>
          <a:p>
            <a:pPr marL="342900" indent="-342900">
              <a:spcBef>
                <a:spcPct val="20000"/>
              </a:spcBef>
              <a:buFont typeface="Arial" pitchFamily="34" charset="0"/>
              <a:buChar char="•"/>
              <a:defRPr/>
            </a:pPr>
            <a:r>
              <a:rPr lang="en-US" sz="2400" b="1" kern="0" dirty="0">
                <a:latin typeface="+mn-lt"/>
              </a:rPr>
              <a:t>Boolean variables</a:t>
            </a:r>
            <a:r>
              <a:rPr lang="en-US" sz="2400" kern="0" dirty="0">
                <a:latin typeface="+mn-lt"/>
              </a:rPr>
              <a:t> can hold only one of two values:  true or false</a:t>
            </a:r>
          </a:p>
          <a:p>
            <a:pPr marL="342900" indent="-342900">
              <a:spcBef>
                <a:spcPct val="20000"/>
              </a:spcBef>
              <a:buFont typeface="Arial" pitchFamily="34" charset="0"/>
              <a:buChar char="•"/>
              <a:defRPr/>
            </a:pPr>
            <a:r>
              <a:rPr lang="en-US" sz="2400" kern="0" dirty="0">
                <a:latin typeface="+mn-lt"/>
              </a:rPr>
              <a:t>You can assign values based on the result of comparisons to Boolean variables</a:t>
            </a:r>
            <a:endParaRPr lang="en-US" sz="2400" b="1" kern="0" dirty="0">
              <a:latin typeface="+mn-lt"/>
            </a:endParaRPr>
          </a:p>
        </p:txBody>
      </p:sp>
      <p:sp>
        <p:nvSpPr>
          <p:cNvPr id="2" name="Rectangle 1"/>
          <p:cNvSpPr/>
          <p:nvPr/>
        </p:nvSpPr>
        <p:spPr>
          <a:xfrm>
            <a:off x="2051720" y="4590254"/>
            <a:ext cx="4752528" cy="1336776"/>
          </a:xfrm>
          <a:prstGeom prst="rect">
            <a:avLst/>
          </a:prstGeom>
        </p:spPr>
        <p:txBody>
          <a:bodyPr wrap="square">
            <a:spAutoFit/>
          </a:bodyPr>
          <a:lstStyle/>
          <a:p>
            <a:pPr marL="0" lvl="2" eaLnBrk="1" hangingPunct="1">
              <a:lnSpc>
                <a:spcPct val="88000"/>
              </a:lnSpc>
              <a:spcBef>
                <a:spcPts val="700"/>
              </a:spcBef>
              <a:buFontTx/>
              <a:buNone/>
            </a:pPr>
            <a:r>
              <a:rPr lang="en-US" b="1" dirty="0" err="1" smtClean="0">
                <a:solidFill>
                  <a:srgbClr val="0000FF"/>
                </a:solidFill>
                <a:latin typeface="Courier" pitchFamily="49" charset="0"/>
              </a:rPr>
              <a:t>bool</a:t>
            </a:r>
            <a:r>
              <a:rPr lang="en-US" b="1" dirty="0" smtClean="0">
                <a:solidFill>
                  <a:srgbClr val="0000FF"/>
                </a:solidFill>
                <a:latin typeface="Courier" pitchFamily="49" charset="0"/>
              </a:rPr>
              <a:t> </a:t>
            </a:r>
            <a:r>
              <a:rPr lang="en-US" b="1" dirty="0" err="1" smtClean="0">
                <a:solidFill>
                  <a:schemeClr val="tx2"/>
                </a:solidFill>
                <a:latin typeface="Courier" pitchFamily="49" charset="0"/>
              </a:rPr>
              <a:t>isSmaller</a:t>
            </a:r>
            <a:r>
              <a:rPr lang="en-US" b="1" dirty="0" smtClean="0">
                <a:solidFill>
                  <a:schemeClr val="tx2"/>
                </a:solidFill>
                <a:latin typeface="Courier" pitchFamily="49" charset="0"/>
              </a:rPr>
              <a:t> = </a:t>
            </a:r>
            <a:r>
              <a:rPr lang="en-US" b="1" dirty="0" smtClean="0">
                <a:solidFill>
                  <a:srgbClr val="0000FF"/>
                </a:solidFill>
                <a:latin typeface="Courier" pitchFamily="49" charset="0"/>
              </a:rPr>
              <a:t>true</a:t>
            </a:r>
            <a:r>
              <a:rPr lang="en-US" b="1" dirty="0" smtClean="0">
                <a:solidFill>
                  <a:schemeClr val="tx2"/>
                </a:solidFill>
                <a:latin typeface="Courier" pitchFamily="49" charset="0"/>
              </a:rPr>
              <a:t>;</a:t>
            </a:r>
            <a:r>
              <a:rPr lang="en-US" b="1" dirty="0" smtClean="0">
                <a:solidFill>
                  <a:srgbClr val="0000FF"/>
                </a:solidFill>
                <a:latin typeface="Courier" pitchFamily="49" charset="0"/>
              </a:rPr>
              <a:t> </a:t>
            </a:r>
          </a:p>
          <a:p>
            <a:pPr marL="0" lvl="2" eaLnBrk="1" hangingPunct="1">
              <a:lnSpc>
                <a:spcPct val="88000"/>
              </a:lnSpc>
              <a:spcBef>
                <a:spcPts val="700"/>
              </a:spcBef>
              <a:buFontTx/>
              <a:buNone/>
            </a:pPr>
            <a:r>
              <a:rPr lang="en-US" sz="1800" b="1" dirty="0" err="1" smtClean="0">
                <a:solidFill>
                  <a:srgbClr val="0000FF"/>
                </a:solidFill>
                <a:latin typeface="Courier" pitchFamily="49" charset="0"/>
              </a:rPr>
              <a:t>bool</a:t>
            </a:r>
            <a:r>
              <a:rPr lang="en-US" sz="1800" b="1" dirty="0" smtClean="0">
                <a:solidFill>
                  <a:srgbClr val="0000FF"/>
                </a:solidFill>
                <a:latin typeface="Courier" pitchFamily="49" charset="0"/>
              </a:rPr>
              <a:t> </a:t>
            </a:r>
            <a:r>
              <a:rPr lang="en-US" sz="1800" b="1" dirty="0" err="1" smtClean="0">
                <a:solidFill>
                  <a:schemeClr val="tx2"/>
                </a:solidFill>
                <a:latin typeface="Courier" pitchFamily="49" charset="0"/>
              </a:rPr>
              <a:t>isBigger</a:t>
            </a:r>
            <a:r>
              <a:rPr lang="en-US" sz="1800" b="1" dirty="0" smtClean="0">
                <a:solidFill>
                  <a:schemeClr val="tx2"/>
                </a:solidFill>
                <a:latin typeface="Courier" pitchFamily="49" charset="0"/>
              </a:rPr>
              <a:t> = 5 &gt; 4;  </a:t>
            </a:r>
            <a:r>
              <a:rPr lang="en-US" sz="1800" b="1" dirty="0" smtClean="0">
                <a:solidFill>
                  <a:srgbClr val="006600"/>
                </a:solidFill>
                <a:latin typeface="Courier" pitchFamily="49" charset="0"/>
              </a:rPr>
              <a:t>//true</a:t>
            </a:r>
          </a:p>
          <a:p>
            <a:pPr marL="0" lvl="2" eaLnBrk="1" hangingPunct="1">
              <a:lnSpc>
                <a:spcPct val="88000"/>
              </a:lnSpc>
              <a:spcBef>
                <a:spcPts val="700"/>
              </a:spcBef>
              <a:buFontTx/>
              <a:buNone/>
            </a:pPr>
            <a:r>
              <a:rPr lang="en-US" b="1" dirty="0" err="1" smtClean="0">
                <a:solidFill>
                  <a:srgbClr val="0000FF"/>
                </a:solidFill>
                <a:latin typeface="Courier" pitchFamily="49" charset="0"/>
              </a:rPr>
              <a:t>bool</a:t>
            </a:r>
            <a:r>
              <a:rPr lang="en-US" b="1" dirty="0" smtClean="0">
                <a:solidFill>
                  <a:srgbClr val="0000FF"/>
                </a:solidFill>
                <a:latin typeface="Courier" pitchFamily="49" charset="0"/>
              </a:rPr>
              <a:t> </a:t>
            </a:r>
            <a:r>
              <a:rPr lang="en-US" b="1" dirty="0" err="1" smtClean="0">
                <a:solidFill>
                  <a:schemeClr val="tx2"/>
                </a:solidFill>
                <a:latin typeface="Courier" pitchFamily="49" charset="0"/>
              </a:rPr>
              <a:t>isOkay</a:t>
            </a:r>
            <a:r>
              <a:rPr lang="en-US" b="1" dirty="0" smtClean="0">
                <a:solidFill>
                  <a:schemeClr val="tx2"/>
                </a:solidFill>
                <a:latin typeface="Courier" pitchFamily="49" charset="0"/>
              </a:rPr>
              <a:t> = 4 != 4;  </a:t>
            </a:r>
            <a:r>
              <a:rPr lang="en-US" b="1" dirty="0" smtClean="0">
                <a:solidFill>
                  <a:srgbClr val="006600"/>
                </a:solidFill>
                <a:latin typeface="Courier" pitchFamily="49" charset="0"/>
              </a:rPr>
              <a:t>//false</a:t>
            </a:r>
            <a:endParaRPr lang="en-US" sz="1800" b="1" dirty="0" smtClean="0">
              <a:solidFill>
                <a:srgbClr val="006600"/>
              </a:solidFill>
              <a:latin typeface="Courier" pitchFamily="49" charset="0"/>
            </a:endParaRPr>
          </a:p>
          <a:p>
            <a:pPr lvl="2" eaLnBrk="1" hangingPunct="1">
              <a:lnSpc>
                <a:spcPct val="88000"/>
              </a:lnSpc>
              <a:spcBef>
                <a:spcPts val="700"/>
              </a:spcBef>
              <a:buFontTx/>
              <a:buNone/>
            </a:pPr>
            <a:r>
              <a:rPr lang="en-US" sz="1800" b="1" dirty="0" smtClean="0">
                <a:latin typeface="Courier" pitchFamily="49"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Char Type</a:t>
            </a:r>
          </a:p>
        </p:txBody>
      </p:sp>
      <p:sp>
        <p:nvSpPr>
          <p:cNvPr id="6" name="Rectangle 3"/>
          <p:cNvSpPr txBox="1">
            <a:spLocks noChangeArrowheads="1"/>
          </p:cNvSpPr>
          <p:nvPr/>
        </p:nvSpPr>
        <p:spPr>
          <a:xfrm>
            <a:off x="323850" y="2332038"/>
            <a:ext cx="8640763" cy="3976687"/>
          </a:xfrm>
          <a:prstGeom prst="rect">
            <a:avLst/>
          </a:prstGeom>
        </p:spPr>
        <p:txBody>
          <a:bodyPr/>
          <a:lstStyle/>
          <a:p>
            <a:pPr marL="342900" indent="-342900">
              <a:spcBef>
                <a:spcPct val="20000"/>
              </a:spcBef>
              <a:buFont typeface="Arial" pitchFamily="34" charset="0"/>
              <a:buChar char="•"/>
              <a:defRPr/>
            </a:pPr>
            <a:r>
              <a:rPr lang="en-US" sz="1900" kern="0" dirty="0">
                <a:latin typeface="+mn-lt"/>
              </a:rPr>
              <a:t>The char data type is used to hold a single character (‘A’,’b’,’9’).</a:t>
            </a:r>
          </a:p>
          <a:p>
            <a:pPr marL="342900" indent="-342900">
              <a:spcBef>
                <a:spcPct val="20000"/>
              </a:spcBef>
              <a:buFont typeface="Arial" pitchFamily="34" charset="0"/>
              <a:buChar char="•"/>
              <a:defRPr/>
            </a:pPr>
            <a:r>
              <a:rPr lang="en-US" sz="1900" kern="0" dirty="0">
                <a:latin typeface="+mn-lt"/>
              </a:rPr>
              <a:t>A number can be a character only if it is enclosed in a single quotation mark (</a:t>
            </a:r>
            <a:r>
              <a:rPr lang="en-US" sz="1900" kern="0" dirty="0">
                <a:latin typeface="Courier New" pitchFamily="49" charset="0"/>
                <a:cs typeface="Courier New" pitchFamily="49" charset="0"/>
              </a:rPr>
              <a:t>char </a:t>
            </a:r>
            <a:r>
              <a:rPr lang="en-US" sz="1900" kern="0" dirty="0" err="1">
                <a:latin typeface="Courier New" pitchFamily="49" charset="0"/>
                <a:cs typeface="Courier New" pitchFamily="49" charset="0"/>
              </a:rPr>
              <a:t>aChar</a:t>
            </a:r>
            <a:r>
              <a:rPr lang="en-US" sz="1900" kern="0" dirty="0">
                <a:latin typeface="Courier New" pitchFamily="49" charset="0"/>
                <a:cs typeface="Courier New" pitchFamily="49" charset="0"/>
              </a:rPr>
              <a:t> = 9; </a:t>
            </a:r>
            <a:r>
              <a:rPr lang="en-US" sz="1900" kern="0" dirty="0">
                <a:latin typeface="+mn-lt"/>
              </a:rPr>
              <a:t>is illegal).</a:t>
            </a:r>
          </a:p>
          <a:p>
            <a:pPr marL="342900" indent="-342900">
              <a:spcBef>
                <a:spcPct val="20000"/>
              </a:spcBef>
              <a:buFont typeface="Arial" pitchFamily="34" charset="0"/>
              <a:buChar char="•"/>
              <a:defRPr/>
            </a:pPr>
            <a:r>
              <a:rPr lang="en-US" sz="1900" kern="0" dirty="0">
                <a:latin typeface="+mn-lt"/>
              </a:rPr>
              <a:t>You can store any character in a char variable, including </a:t>
            </a:r>
            <a:r>
              <a:rPr lang="en-US" sz="1900" u="sng" kern="0" dirty="0">
                <a:latin typeface="+mn-lt"/>
              </a:rPr>
              <a:t>escape sequences</a:t>
            </a:r>
            <a:r>
              <a:rPr lang="en-US" sz="1900" kern="0" dirty="0">
                <a:latin typeface="+mn-lt"/>
              </a:rPr>
              <a:t> and space.</a:t>
            </a:r>
          </a:p>
          <a:p>
            <a:pPr marL="342900" indent="-342900">
              <a:spcBef>
                <a:spcPct val="20000"/>
              </a:spcBef>
              <a:buFont typeface="Arial" pitchFamily="34" charset="0"/>
              <a:buChar char="•"/>
              <a:defRPr/>
            </a:pPr>
            <a:r>
              <a:rPr lang="en-US" sz="1900" kern="0" dirty="0">
                <a:latin typeface="+mn-lt"/>
              </a:rPr>
              <a:t>Characters in C# are represented in </a:t>
            </a:r>
            <a:r>
              <a:rPr lang="en-US" sz="1900" b="1" kern="0" dirty="0">
                <a:latin typeface="+mn-lt"/>
              </a:rPr>
              <a:t>Unicode.</a:t>
            </a:r>
            <a:endParaRPr lang="en-US" sz="1900" kern="0" dirty="0">
              <a:latin typeface="+mn-lt"/>
            </a:endParaRPr>
          </a:p>
          <a:p>
            <a:pPr marL="342900" indent="-342900">
              <a:spcBef>
                <a:spcPct val="20000"/>
              </a:spcBef>
              <a:buFont typeface="Wingdings" pitchFamily="2" charset="2"/>
              <a:buChar char="§"/>
              <a:defRPr/>
            </a:pPr>
            <a:endParaRPr lang="en-US" sz="1900" kern="0" dirty="0">
              <a:latin typeface="+mn-lt"/>
            </a:endParaRPr>
          </a:p>
        </p:txBody>
      </p:sp>
      <p:pic>
        <p:nvPicPr>
          <p:cNvPr id="2048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38" y="4652963"/>
            <a:ext cx="4175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Char Type</a:t>
            </a:r>
          </a:p>
        </p:txBody>
      </p:sp>
      <p:pic>
        <p:nvPicPr>
          <p:cNvPr id="2150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2276475"/>
            <a:ext cx="6408738"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8" name="Rectangle 3"/>
          <p:cNvSpPr txBox="1">
            <a:spLocks noChangeArrowheads="1"/>
          </p:cNvSpPr>
          <p:nvPr/>
        </p:nvSpPr>
        <p:spPr>
          <a:xfrm>
            <a:off x="1331913" y="1916113"/>
            <a:ext cx="3322637" cy="411162"/>
          </a:xfrm>
          <a:prstGeom prst="rect">
            <a:avLst/>
          </a:prstGeom>
        </p:spPr>
        <p:txBody>
          <a:bodyPr/>
          <a:lstStyle/>
          <a:p>
            <a:pPr marL="342900" indent="-342900">
              <a:spcBef>
                <a:spcPct val="20000"/>
              </a:spcBef>
              <a:defRPr/>
            </a:pPr>
            <a:r>
              <a:rPr lang="en-US" kern="0" dirty="0">
                <a:latin typeface="+mn-lt"/>
              </a:rPr>
              <a:t>Common Escape Sequences</a:t>
            </a:r>
          </a:p>
        </p:txBody>
      </p:sp>
      <p:sp>
        <p:nvSpPr>
          <p:cNvPr id="21510" name="Rectangle 8"/>
          <p:cNvSpPr>
            <a:spLocks noChangeArrowheads="1"/>
          </p:cNvSpPr>
          <p:nvPr/>
        </p:nvSpPr>
        <p:spPr bwMode="auto">
          <a:xfrm>
            <a:off x="1403350" y="5445125"/>
            <a:ext cx="5472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SG" altLang="en-US"/>
          </a:p>
          <a:p>
            <a:pPr eaLnBrk="1" hangingPunct="1"/>
            <a:r>
              <a:rPr lang="en-SG" altLang="en-US">
                <a:latin typeface="Courier New" pitchFamily="49" charset="0"/>
                <a:cs typeface="Courier New" pitchFamily="49" charset="0"/>
              </a:rPr>
              <a:t>Console.WriteLine("\"he\\llo\"");</a:t>
            </a:r>
          </a:p>
          <a:p>
            <a:pPr eaLnBrk="1" hangingPunct="1"/>
            <a:r>
              <a:rPr lang="en-SG" altLang="en-US"/>
              <a:t>will print :</a:t>
            </a:r>
          </a:p>
          <a:p>
            <a:pPr eaLnBrk="1" hangingPunct="1"/>
            <a:r>
              <a:rPr lang="en-SG" altLang="en-US" b="1"/>
              <a:t>"he\llo"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s</a:t>
            </a:r>
            <a:r>
              <a:rPr lang="en-US" sz="3200" b="1" kern="0" dirty="0" smtClean="0">
                <a:solidFill>
                  <a:schemeClr val="accent6">
                    <a:lumMod val="50000"/>
                  </a:schemeClr>
                </a:solidFill>
                <a:latin typeface="+mj-lt"/>
                <a:ea typeface="+mj-ea"/>
                <a:cs typeface="+mj-cs"/>
              </a:rPr>
              <a:t>tring </a:t>
            </a:r>
            <a:r>
              <a:rPr lang="en-US" sz="3200" b="1" kern="0" dirty="0">
                <a:solidFill>
                  <a:schemeClr val="accent6">
                    <a:lumMod val="50000"/>
                  </a:schemeClr>
                </a:solidFill>
                <a:latin typeface="+mj-lt"/>
                <a:ea typeface="+mj-ea"/>
                <a:cs typeface="+mj-cs"/>
              </a:rPr>
              <a:t>Type</a:t>
            </a:r>
          </a:p>
        </p:txBody>
      </p:sp>
      <p:sp>
        <p:nvSpPr>
          <p:cNvPr id="11" name="Rectangle 3"/>
          <p:cNvSpPr txBox="1">
            <a:spLocks noChangeArrowheads="1"/>
          </p:cNvSpPr>
          <p:nvPr/>
        </p:nvSpPr>
        <p:spPr>
          <a:xfrm>
            <a:off x="468313" y="1844675"/>
            <a:ext cx="8351837" cy="1368425"/>
          </a:xfrm>
          <a:prstGeom prst="rect">
            <a:avLst/>
          </a:prstGeom>
        </p:spPr>
        <p:txBody>
          <a:bodyPr/>
          <a:lstStyle/>
          <a:p>
            <a:pPr marL="342900" indent="-342900">
              <a:spcBef>
                <a:spcPct val="20000"/>
              </a:spcBef>
              <a:buFont typeface="Arial" pitchFamily="34" charset="0"/>
              <a:buChar char="•"/>
              <a:defRPr/>
            </a:pPr>
            <a:r>
              <a:rPr lang="en-US" kern="0" dirty="0">
                <a:latin typeface="+mn-lt"/>
              </a:rPr>
              <a:t>In C# the string data type holds a series of characters.</a:t>
            </a:r>
          </a:p>
          <a:p>
            <a:pPr marL="342900" indent="-342900">
              <a:spcBef>
                <a:spcPct val="20000"/>
              </a:spcBef>
              <a:buFont typeface="Arial" pitchFamily="34" charset="0"/>
              <a:buChar char="•"/>
              <a:defRPr/>
            </a:pPr>
            <a:r>
              <a:rPr lang="en-US" kern="0" dirty="0">
                <a:latin typeface="+mn-lt"/>
              </a:rPr>
              <a:t>C# recommends that you use the </a:t>
            </a:r>
            <a:r>
              <a:rPr lang="en-US" b="1" kern="0" dirty="0">
                <a:latin typeface="+mn-lt"/>
              </a:rPr>
              <a:t>Equals()</a:t>
            </a:r>
            <a:r>
              <a:rPr lang="en-US" kern="0" dirty="0">
                <a:latin typeface="+mn-lt"/>
              </a:rPr>
              <a:t> and </a:t>
            </a:r>
            <a:r>
              <a:rPr lang="en-US" b="1" kern="0" dirty="0">
                <a:latin typeface="+mn-lt"/>
              </a:rPr>
              <a:t>Compare()</a:t>
            </a:r>
            <a:r>
              <a:rPr lang="en-US" kern="0" dirty="0">
                <a:latin typeface="+mn-lt"/>
              </a:rPr>
              <a:t> methods to compare strings.</a:t>
            </a:r>
          </a:p>
          <a:p>
            <a:pPr marL="342900" indent="-342900">
              <a:spcBef>
                <a:spcPct val="20000"/>
              </a:spcBef>
              <a:buFont typeface="Arial" pitchFamily="34" charset="0"/>
              <a:buChar char="•"/>
              <a:defRPr/>
            </a:pPr>
            <a:r>
              <a:rPr lang="en-US" kern="0" dirty="0">
                <a:latin typeface="+mn-lt"/>
              </a:rPr>
              <a:t>A string is considered greater than another string when it is greater </a:t>
            </a:r>
            <a:r>
              <a:rPr lang="en-US" b="1" kern="0" dirty="0">
                <a:latin typeface="+mn-lt"/>
              </a:rPr>
              <a:t>lexically.</a:t>
            </a:r>
          </a:p>
        </p:txBody>
      </p:sp>
      <p:pic>
        <p:nvPicPr>
          <p:cNvPr id="225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3643313"/>
            <a:ext cx="518477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4525" y="4292600"/>
            <a:ext cx="3143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12"/>
          <p:cNvSpPr>
            <a:spLocks noChangeArrowheads="1"/>
          </p:cNvSpPr>
          <p:nvPr/>
        </p:nvSpPr>
        <p:spPr bwMode="auto">
          <a:xfrm>
            <a:off x="5651500" y="3933825"/>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t>output: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SG" altLang="en-US" sz="3600" dirty="0" smtClean="0"/>
              <a:t>Learning Objectives</a:t>
            </a:r>
          </a:p>
        </p:txBody>
      </p:sp>
      <p:sp>
        <p:nvSpPr>
          <p:cNvPr id="7" name="Rectangle 6"/>
          <p:cNvSpPr/>
          <p:nvPr/>
        </p:nvSpPr>
        <p:spPr>
          <a:xfrm>
            <a:off x="179512" y="1772816"/>
            <a:ext cx="8784976" cy="4247317"/>
          </a:xfrm>
          <a:prstGeom prst="rect">
            <a:avLst/>
          </a:prstGeom>
        </p:spPr>
        <p:txBody>
          <a:bodyPr wrap="square">
            <a:spAutoFit/>
          </a:bodyPr>
          <a:lstStyle/>
          <a:p>
            <a:r>
              <a:rPr lang="en-US" sz="2400" b="1" dirty="0" smtClean="0">
                <a:solidFill>
                  <a:schemeClr val="accent6">
                    <a:lumMod val="50000"/>
                  </a:schemeClr>
                </a:solidFill>
              </a:rPr>
              <a:t>At the end of this topic, you should be able to:</a:t>
            </a:r>
          </a:p>
          <a:p>
            <a:endParaRPr lang="en-SG" sz="2400" dirty="0" smtClean="0"/>
          </a:p>
          <a:p>
            <a:pPr marL="450850" indent="-450850">
              <a:spcAft>
                <a:spcPts val="600"/>
              </a:spcAft>
              <a:buFont typeface="Arial" pitchFamily="34" charset="0"/>
              <a:buChar char="•"/>
            </a:pPr>
            <a:r>
              <a:rPr lang="en-SG" sz="2400" dirty="0" smtClean="0">
                <a:solidFill>
                  <a:srgbClr val="7030A0"/>
                </a:solidFill>
              </a:rPr>
              <a:t>Explain the basic building blocks of C# programming.</a:t>
            </a:r>
          </a:p>
          <a:p>
            <a:pPr marL="450850" indent="-450850">
              <a:spcAft>
                <a:spcPts val="600"/>
              </a:spcAft>
              <a:buFont typeface="Arial" pitchFamily="34" charset="0"/>
              <a:buChar char="•"/>
            </a:pPr>
            <a:r>
              <a:rPr lang="en-SG" sz="2400" dirty="0" smtClean="0">
                <a:solidFill>
                  <a:srgbClr val="7030A0"/>
                </a:solidFill>
              </a:rPr>
              <a:t>Explain C# programming syntaxes.</a:t>
            </a:r>
          </a:p>
          <a:p>
            <a:pPr marL="450850" indent="-450850">
              <a:spcAft>
                <a:spcPts val="600"/>
              </a:spcAft>
              <a:buFont typeface="Arial" pitchFamily="34" charset="0"/>
              <a:buChar char="•"/>
            </a:pPr>
            <a:r>
              <a:rPr lang="en-SG" sz="2400" dirty="0" smtClean="0">
                <a:solidFill>
                  <a:srgbClr val="7030A0"/>
                </a:solidFill>
              </a:rPr>
              <a:t>Use control structures to solve basic problems.</a:t>
            </a:r>
          </a:p>
          <a:p>
            <a:pPr marL="450850" indent="-450850">
              <a:spcAft>
                <a:spcPts val="600"/>
              </a:spcAft>
              <a:buFont typeface="Arial" pitchFamily="34" charset="0"/>
              <a:buChar char="•"/>
            </a:pPr>
            <a:r>
              <a:rPr lang="en-SG" sz="2400" dirty="0" smtClean="0">
                <a:solidFill>
                  <a:srgbClr val="7030A0"/>
                </a:solidFill>
              </a:rPr>
              <a:t>Appreciate the use of divide and conquer approaches to solve complex problem.</a:t>
            </a:r>
          </a:p>
          <a:p>
            <a:pPr marL="450850" indent="-450850">
              <a:spcAft>
                <a:spcPts val="600"/>
              </a:spcAft>
              <a:buFont typeface="Arial" pitchFamily="34" charset="0"/>
              <a:buChar char="•"/>
            </a:pPr>
            <a:r>
              <a:rPr lang="en-SG" sz="2400" dirty="0" smtClean="0">
                <a:solidFill>
                  <a:srgbClr val="7030A0"/>
                </a:solidFill>
              </a:rPr>
              <a:t>Use methods to develop a modular program.</a:t>
            </a:r>
          </a:p>
          <a:p>
            <a:pPr marL="450850" indent="-450850">
              <a:spcAft>
                <a:spcPts val="600"/>
              </a:spcAft>
              <a:buFont typeface="Arial" pitchFamily="34" charset="0"/>
              <a:buChar char="•"/>
            </a:pPr>
            <a:r>
              <a:rPr lang="en-SG" sz="2400" dirty="0" smtClean="0">
                <a:solidFill>
                  <a:srgbClr val="7030A0"/>
                </a:solidFill>
              </a:rPr>
              <a:t>Develop a solution for a problem using arrays.</a:t>
            </a:r>
          </a:p>
          <a:p>
            <a:pPr marL="450850" indent="-450850">
              <a:spcAft>
                <a:spcPts val="600"/>
              </a:spcAft>
              <a:buFont typeface="Arial" pitchFamily="34" charset="0"/>
              <a:buChar char="•"/>
            </a:pPr>
            <a:r>
              <a:rPr lang="en-SG" sz="2400" dirty="0" smtClean="0">
                <a:solidFill>
                  <a:srgbClr val="7030A0"/>
                </a:solidFill>
              </a:rPr>
              <a:t>Use C# to develop a solution to a problem.</a:t>
            </a:r>
            <a:endParaRPr lang="en-SG" sz="2400" dirty="0">
              <a:solidFill>
                <a:srgbClr val="7030A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smtClean="0">
                <a:solidFill>
                  <a:schemeClr val="accent6">
                    <a:lumMod val="50000"/>
                  </a:schemeClr>
                </a:solidFill>
                <a:latin typeface="+mj-lt"/>
                <a:ea typeface="+mj-ea"/>
                <a:cs typeface="+mj-cs"/>
              </a:rPr>
              <a:t>Counting Characters in a string</a:t>
            </a:r>
            <a:endParaRPr lang="en-US" sz="3200" b="1" kern="0" dirty="0">
              <a:solidFill>
                <a:schemeClr val="accent6">
                  <a:lumMod val="50000"/>
                </a:schemeClr>
              </a:solidFill>
              <a:latin typeface="+mj-lt"/>
              <a:ea typeface="+mj-ea"/>
              <a:cs typeface="+mj-cs"/>
            </a:endParaRPr>
          </a:p>
        </p:txBody>
      </p:sp>
      <p:sp>
        <p:nvSpPr>
          <p:cNvPr id="8" name="Rectangle 2"/>
          <p:cNvSpPr txBox="1">
            <a:spLocks noChangeArrowheads="1"/>
          </p:cNvSpPr>
          <p:nvPr/>
        </p:nvSpPr>
        <p:spPr>
          <a:xfrm>
            <a:off x="611560" y="2133600"/>
            <a:ext cx="8077200" cy="395969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3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Length</a:t>
            </a:r>
            <a:r>
              <a:rPr kumimoji="0" lang="en-US" sz="3200" b="0" i="0" u="none" strike="noStrike" kern="0" cap="none" spc="0" normalizeH="0" baseline="0" noProof="0" dirty="0" smtClean="0">
                <a:ln>
                  <a:noFill/>
                </a:ln>
                <a:solidFill>
                  <a:schemeClr val="tx1"/>
                </a:solidFill>
                <a:effectLst/>
                <a:uLnTx/>
                <a:uFillTx/>
                <a:latin typeface="+mn-lt"/>
                <a:ea typeface="+mn-ea"/>
                <a:cs typeface="+mn-cs"/>
              </a:rPr>
              <a:t> </a:t>
            </a:r>
            <a:r>
              <a:rPr kumimoji="0" lang="en-US" sz="3200" b="1" i="0" u="none" strike="noStrike" kern="0" cap="none" spc="0" normalizeH="0" baseline="0" noProof="0" dirty="0" smtClean="0">
                <a:ln>
                  <a:noFill/>
                </a:ln>
                <a:solidFill>
                  <a:schemeClr val="tx1"/>
                </a:solidFill>
                <a:effectLst/>
                <a:uLnTx/>
                <a:uFillTx/>
                <a:latin typeface="+mn-lt"/>
                <a:ea typeface="+mn-ea"/>
                <a:cs typeface="+mn-cs"/>
              </a:rPr>
              <a:t>property</a:t>
            </a:r>
            <a:r>
              <a:rPr kumimoji="0" lang="en-US" sz="3200" b="0" i="0" u="none" strike="noStrike" kern="0" cap="none" spc="0" normalizeH="0" baseline="0" noProof="0" dirty="0" smtClean="0">
                <a:ln>
                  <a:noFill/>
                </a:ln>
                <a:solidFill>
                  <a:schemeClr val="tx1"/>
                </a:solidFill>
                <a:effectLst/>
                <a:uLnTx/>
                <a:uFillTx/>
                <a:latin typeface="+mn-lt"/>
                <a:ea typeface="+mn-ea"/>
                <a:cs typeface="+mn-cs"/>
              </a:rPr>
              <a:t>: String class property that returns the number of characters in a string</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3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IsNullOrEmpty</a:t>
            </a:r>
            <a:r>
              <a:rPr kumimoji="0" lang="en-US" sz="3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3200" b="1" i="0" u="none" strike="noStrike" kern="0" cap="none" spc="0" normalizeH="0" baseline="0" noProof="0" dirty="0" smtClean="0">
                <a:ln>
                  <a:noFill/>
                </a:ln>
                <a:solidFill>
                  <a:schemeClr val="tx1"/>
                </a:solidFill>
                <a:effectLst/>
                <a:uLnTx/>
                <a:uFillTx/>
                <a:latin typeface="+mn-lt"/>
                <a:ea typeface="+mn-ea"/>
                <a:cs typeface="Courier New" pitchFamily="49" charset="0"/>
              </a:rPr>
              <a:t> </a:t>
            </a:r>
            <a:r>
              <a:rPr kumimoji="0" lang="en-US" sz="3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3200" b="0" i="0" u="none" strike="noStrike" kern="0" cap="none" spc="0" normalizeH="0" baseline="0" noProof="0" dirty="0" smtClean="0">
                <a:ln>
                  <a:noFill/>
                </a:ln>
                <a:solidFill>
                  <a:schemeClr val="tx1"/>
                </a:solidFill>
                <a:effectLst/>
                <a:uLnTx/>
                <a:uFillTx/>
                <a:latin typeface="+mn-lt"/>
                <a:ea typeface="+mn-ea"/>
                <a:cs typeface="+mn-cs"/>
              </a:rPr>
              <a:t>: returns true if a string variable contains an empty string, false if the string has 1 or more characters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smtClean="0">
                <a:solidFill>
                  <a:schemeClr val="accent6">
                    <a:lumMod val="50000"/>
                  </a:schemeClr>
                </a:solidFill>
                <a:latin typeface="+mj-lt"/>
                <a:ea typeface="+mj-ea"/>
                <a:cs typeface="+mj-cs"/>
              </a:rPr>
              <a:t>Uppercase &amp; Lowercase</a:t>
            </a:r>
            <a:endParaRPr lang="en-US" sz="3200" b="1" kern="0" dirty="0">
              <a:solidFill>
                <a:schemeClr val="accent6">
                  <a:lumMod val="50000"/>
                </a:schemeClr>
              </a:solidFill>
              <a:latin typeface="+mj-lt"/>
              <a:ea typeface="+mj-ea"/>
              <a:cs typeface="+mj-cs"/>
            </a:endParaRPr>
          </a:p>
        </p:txBody>
      </p:sp>
      <p:sp>
        <p:nvSpPr>
          <p:cNvPr id="5" name="Rectangle 2"/>
          <p:cNvSpPr txBox="1">
            <a:spLocks noChangeArrowheads="1"/>
          </p:cNvSpPr>
          <p:nvPr/>
        </p:nvSpPr>
        <p:spPr>
          <a:xfrm>
            <a:off x="685800" y="2132856"/>
            <a:ext cx="8458200" cy="4572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3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ToLower</a:t>
            </a:r>
            <a:r>
              <a:rPr kumimoji="0" lang="en-US" sz="23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300" b="1" i="0" u="none" strike="noStrike" kern="0" cap="none" spc="0" normalizeH="0" baseline="0" noProof="0" dirty="0" smtClean="0">
                <a:ln>
                  <a:noFill/>
                </a:ln>
                <a:solidFill>
                  <a:schemeClr val="tx1"/>
                </a:solidFill>
                <a:effectLst/>
                <a:uLnTx/>
                <a:uFillTx/>
                <a:latin typeface="+mn-lt"/>
                <a:ea typeface="+mn-ea"/>
                <a:cs typeface="Courier New" pitchFamily="49" charset="0"/>
              </a:rPr>
              <a:t> </a:t>
            </a:r>
            <a:r>
              <a:rPr kumimoji="0" lang="en-US" sz="23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300" b="0" i="0" u="none" strike="noStrike" kern="0" cap="none" spc="0" normalizeH="0" baseline="0" noProof="0" dirty="0" smtClean="0">
                <a:ln>
                  <a:noFill/>
                </a:ln>
                <a:solidFill>
                  <a:schemeClr val="tx1"/>
                </a:solidFill>
                <a:effectLst/>
                <a:uLnTx/>
                <a:uFillTx/>
                <a:latin typeface="+mn-lt"/>
                <a:ea typeface="+mn-ea"/>
                <a:cs typeface="+mn-cs"/>
              </a:rPr>
              <a:t>: converts a text string to lowercase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3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ToUpper</a:t>
            </a:r>
            <a:r>
              <a:rPr kumimoji="0" lang="en-US" sz="23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300" b="1" i="0" u="none" strike="noStrike" kern="0" cap="none" spc="0" normalizeH="0" baseline="0" noProof="0" dirty="0" smtClean="0">
                <a:ln>
                  <a:noFill/>
                </a:ln>
                <a:solidFill>
                  <a:schemeClr val="tx1"/>
                </a:solidFill>
                <a:effectLst/>
                <a:uLnTx/>
                <a:uFillTx/>
                <a:latin typeface="+mn-lt"/>
                <a:ea typeface="+mn-ea"/>
                <a:cs typeface="Courier New" pitchFamily="49" charset="0"/>
              </a:rPr>
              <a:t> </a:t>
            </a:r>
            <a:r>
              <a:rPr kumimoji="0" lang="en-US" sz="23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300" b="0" i="0" u="none" strike="noStrike" kern="0" cap="none" spc="0" normalizeH="0" baseline="0" noProof="0" dirty="0" smtClean="0">
                <a:ln>
                  <a:noFill/>
                </a:ln>
                <a:solidFill>
                  <a:schemeClr val="tx1"/>
                </a:solidFill>
                <a:effectLst/>
                <a:uLnTx/>
                <a:uFillTx/>
                <a:latin typeface="+mn-lt"/>
                <a:ea typeface="+mn-ea"/>
                <a:cs typeface="+mn-cs"/>
              </a:rPr>
              <a:t>: converts a text string to uppercase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Syntax:  simply append the method to the string variable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Example:  </a:t>
            </a:r>
          </a:p>
          <a:p>
            <a:pPr marL="742950" lvl="1" indent="-285750" eaLnBrk="0" hangingPunct="0">
              <a:spcBef>
                <a:spcPct val="20000"/>
              </a:spcBef>
              <a:buSzPct val="50000"/>
            </a:pPr>
            <a:r>
              <a:rPr lang="en-US" sz="2300" b="1" kern="0" dirty="0">
                <a:solidFill>
                  <a:schemeClr val="accent6">
                    <a:lumMod val="50000"/>
                  </a:schemeClr>
                </a:solidFill>
                <a:latin typeface="Courier New" pitchFamily="49" charset="0"/>
                <a:cs typeface="Courier New" pitchFamily="49" charset="0"/>
              </a:rPr>
              <a:t>s</a:t>
            </a:r>
            <a:r>
              <a:rPr kumimoji="0" lang="en-US" sz="2300" b="1" i="0" u="none" strike="noStrike" kern="0" cap="none" spc="0" normalizeH="0" baseline="0" noProof="0" dirty="0" err="1" smtClean="0">
                <a:ln>
                  <a:noFill/>
                </a:ln>
                <a:solidFill>
                  <a:schemeClr val="accent6">
                    <a:lumMod val="50000"/>
                  </a:schemeClr>
                </a:solidFill>
                <a:effectLst/>
                <a:uLnTx/>
                <a:uFillTx/>
                <a:latin typeface="Courier New" pitchFamily="49" charset="0"/>
                <a:cs typeface="Courier New" pitchFamily="49" charset="0"/>
              </a:rPr>
              <a:t>tring</a:t>
            </a:r>
            <a:r>
              <a:rPr kumimoji="0" lang="en-US" sz="2300" b="1" i="0" u="none" strike="noStrike" kern="0" cap="none" spc="0" normalizeH="0" baseline="0" noProof="0" dirty="0" smtClean="0">
                <a:ln>
                  <a:noFill/>
                </a:ln>
                <a:solidFill>
                  <a:schemeClr val="accent6">
                    <a:lumMod val="50000"/>
                  </a:schemeClr>
                </a:solidFill>
                <a:effectLst/>
                <a:uLnTx/>
                <a:uFillTx/>
                <a:latin typeface="Courier New" pitchFamily="49" charset="0"/>
                <a:cs typeface="Courier New" pitchFamily="49" charset="0"/>
              </a:rPr>
              <a:t> </a:t>
            </a:r>
            <a:r>
              <a:rPr kumimoji="0" lang="en-US" sz="2300" b="1" i="0" u="none" strike="noStrike" kern="0" cap="none" spc="0" normalizeH="0" baseline="0" noProof="0" dirty="0" err="1" smtClean="0">
                <a:ln>
                  <a:noFill/>
                </a:ln>
                <a:solidFill>
                  <a:schemeClr val="accent6">
                    <a:lumMod val="50000"/>
                  </a:schemeClr>
                </a:solidFill>
                <a:effectLst/>
                <a:uLnTx/>
                <a:uFillTx/>
                <a:latin typeface="Courier New" pitchFamily="49" charset="0"/>
                <a:cs typeface="Courier New" pitchFamily="49" charset="0"/>
              </a:rPr>
              <a:t>myName</a:t>
            </a:r>
            <a:r>
              <a:rPr lang="en-US" sz="2300" b="1" kern="0" dirty="0" smtClean="0">
                <a:solidFill>
                  <a:schemeClr val="accent6">
                    <a:lumMod val="50000"/>
                  </a:schemeClr>
                </a:solidFill>
                <a:latin typeface="Courier New" pitchFamily="49" charset="0"/>
                <a:cs typeface="Courier New" pitchFamily="49" charset="0"/>
              </a:rPr>
              <a:t> = </a:t>
            </a:r>
            <a:r>
              <a:rPr lang="en-US" sz="2300" b="1" kern="0" dirty="0" smtClean="0">
                <a:solidFill>
                  <a:schemeClr val="tx2"/>
                </a:solidFill>
                <a:latin typeface="Courier New" pitchFamily="49" charset="0"/>
                <a:cs typeface="Courier New" pitchFamily="49" charset="0"/>
              </a:rPr>
              <a:t>"</a:t>
            </a:r>
            <a:r>
              <a:rPr lang="en-US" sz="2300" b="1" kern="0" dirty="0" err="1" smtClean="0">
                <a:solidFill>
                  <a:schemeClr val="tx2"/>
                </a:solidFill>
                <a:latin typeface="Courier New" pitchFamily="49" charset="0"/>
                <a:cs typeface="Courier New" pitchFamily="49" charset="0"/>
              </a:rPr>
              <a:t>sHuAi</a:t>
            </a:r>
            <a:r>
              <a:rPr lang="en-US" sz="2300" b="1" kern="0" dirty="0" smtClean="0">
                <a:solidFill>
                  <a:schemeClr val="tx2"/>
                </a:solidFill>
                <a:latin typeface="Courier New" pitchFamily="49" charset="0"/>
                <a:cs typeface="Courier New" pitchFamily="49" charset="0"/>
              </a:rPr>
              <a:t> </a:t>
            </a:r>
            <a:r>
              <a:rPr lang="en-US" sz="2300" b="1" kern="0" dirty="0" err="1" smtClean="0">
                <a:solidFill>
                  <a:schemeClr val="tx2"/>
                </a:solidFill>
                <a:latin typeface="Courier New" pitchFamily="49" charset="0"/>
                <a:cs typeface="Courier New" pitchFamily="49" charset="0"/>
              </a:rPr>
              <a:t>gE</a:t>
            </a:r>
            <a:r>
              <a:rPr lang="en-US" sz="2300" b="1" kern="0" dirty="0" smtClean="0">
                <a:solidFill>
                  <a:schemeClr val="tx2"/>
                </a:solidFill>
                <a:latin typeface="Courier New" pitchFamily="49" charset="0"/>
                <a:cs typeface="Courier New" pitchFamily="49" charset="0"/>
              </a:rPr>
              <a:t>";</a:t>
            </a:r>
            <a:endParaRPr kumimoji="0" lang="en-US" sz="2300" b="1" i="0" u="none" strike="noStrike" kern="0" cap="none" spc="0" normalizeH="0" baseline="0" noProof="0" dirty="0" smtClean="0">
              <a:ln>
                <a:noFill/>
              </a:ln>
              <a:solidFill>
                <a:schemeClr val="tx2"/>
              </a:solidFill>
              <a:effectLst/>
              <a:uLnTx/>
              <a:uFillTx/>
              <a:latin typeface="Courier New" pitchFamily="49" charset="0"/>
              <a:cs typeface="Courier New" pitchFamily="49" charset="0"/>
            </a:endParaRPr>
          </a:p>
          <a:p>
            <a:pPr marL="742950" marR="0" lvl="1" indent="-285750" algn="l" defTabSz="914400" rtl="0" eaLnBrk="0" fontAlgn="base" latinLnBrk="0" hangingPunct="0">
              <a:lnSpc>
                <a:spcPct val="100000"/>
              </a:lnSpc>
              <a:spcBef>
                <a:spcPct val="20000"/>
              </a:spcBef>
              <a:spcAft>
                <a:spcPct val="0"/>
              </a:spcAft>
              <a:buClrTx/>
              <a:buSzPct val="50000"/>
              <a:buFontTx/>
              <a:buNone/>
              <a:tabLst/>
              <a:defRPr/>
            </a:pPr>
            <a:r>
              <a:rPr kumimoji="0" lang="en-US" sz="2300" b="1" i="0" u="none" strike="noStrike" kern="0" cap="none" spc="0" normalizeH="0" baseline="0" noProof="0" dirty="0" err="1" smtClean="0">
                <a:ln>
                  <a:noFill/>
                </a:ln>
                <a:solidFill>
                  <a:schemeClr val="accent6">
                    <a:lumMod val="50000"/>
                  </a:schemeClr>
                </a:solidFill>
                <a:effectLst/>
                <a:uLnTx/>
                <a:uFillTx/>
                <a:latin typeface="Courier New" pitchFamily="49" charset="0"/>
                <a:cs typeface="Courier New" pitchFamily="49" charset="0"/>
              </a:rPr>
              <a:t>Console.WriteLine</a:t>
            </a:r>
            <a:r>
              <a:rPr kumimoji="0" lang="en-US" sz="2300" b="1" i="0" u="none" strike="noStrike" kern="0" cap="none" spc="0" normalizeH="0" baseline="0" noProof="0" dirty="0" smtClean="0">
                <a:ln>
                  <a:noFill/>
                </a:ln>
                <a:solidFill>
                  <a:schemeClr val="accent6">
                    <a:lumMod val="50000"/>
                  </a:schemeClr>
                </a:solidFill>
                <a:effectLst/>
                <a:uLnTx/>
                <a:uFillTx/>
                <a:latin typeface="Courier New" pitchFamily="49" charset="0"/>
                <a:cs typeface="Courier New" pitchFamily="49" charset="0"/>
              </a:rPr>
              <a:t>(</a:t>
            </a:r>
            <a:r>
              <a:rPr kumimoji="0" lang="en-US" sz="2300" b="1" i="0" u="none" strike="noStrike" kern="0" cap="none" spc="0" normalizeH="0" baseline="0" noProof="0" dirty="0" err="1" smtClean="0">
                <a:ln>
                  <a:noFill/>
                </a:ln>
                <a:solidFill>
                  <a:schemeClr val="accent6">
                    <a:lumMod val="50000"/>
                  </a:schemeClr>
                </a:solidFill>
                <a:effectLst/>
                <a:uLnTx/>
                <a:uFillTx/>
                <a:latin typeface="Courier New" pitchFamily="49" charset="0"/>
                <a:cs typeface="Courier New" pitchFamily="49" charset="0"/>
              </a:rPr>
              <a:t>myName.ToUpper</a:t>
            </a:r>
            <a:r>
              <a:rPr kumimoji="0" lang="en-US" sz="2300" b="1" i="0" u="none" strike="noStrike" kern="0" cap="none" spc="0" normalizeH="0" baseline="0" noProof="0" dirty="0" smtClean="0">
                <a:ln>
                  <a:noFill/>
                </a:ln>
                <a:solidFill>
                  <a:schemeClr val="accent6">
                    <a:lumMod val="50000"/>
                  </a:schemeClr>
                </a:solidFill>
                <a:effectLst/>
                <a:uLnTx/>
                <a:uFillTx/>
                <a:latin typeface="Courier New" pitchFamily="49" charset="0"/>
                <a:cs typeface="Courier New" pitchFamily="49" charset="0"/>
              </a:rPr>
              <a:t>());</a:t>
            </a:r>
          </a:p>
          <a:p>
            <a:pPr marL="742950" lvl="1" indent="-285750" eaLnBrk="0" hangingPunct="0">
              <a:spcBef>
                <a:spcPct val="20000"/>
              </a:spcBef>
              <a:buSzPct val="50000"/>
            </a:pPr>
            <a:r>
              <a:rPr lang="en-US" sz="2300" b="1" kern="0" dirty="0" smtClean="0">
                <a:solidFill>
                  <a:srgbClr val="006600"/>
                </a:solidFill>
                <a:latin typeface="Courier New" pitchFamily="49" charset="0"/>
                <a:cs typeface="Courier New" pitchFamily="49" charset="0"/>
              </a:rPr>
              <a:t>// SHUAI GE is printed</a:t>
            </a:r>
          </a:p>
          <a:p>
            <a:pPr marL="742950" marR="0" lvl="1" indent="-285750" algn="l" defTabSz="914400" rtl="0" eaLnBrk="0" fontAlgn="base" latinLnBrk="0" hangingPunct="0">
              <a:lnSpc>
                <a:spcPct val="100000"/>
              </a:lnSpc>
              <a:spcBef>
                <a:spcPct val="20000"/>
              </a:spcBef>
              <a:spcAft>
                <a:spcPct val="0"/>
              </a:spcAft>
              <a:buClrTx/>
              <a:buSzPct val="50000"/>
              <a:buFontTx/>
              <a:buNone/>
              <a:tabLst/>
              <a:defRPr/>
            </a:pPr>
            <a:endParaRPr kumimoji="0" lang="en-US" sz="2300" b="1"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Original value of the variable is not changed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smtClean="0">
                <a:solidFill>
                  <a:schemeClr val="accent6">
                    <a:lumMod val="50000"/>
                  </a:schemeClr>
                </a:solidFill>
                <a:latin typeface="+mj-lt"/>
                <a:ea typeface="+mj-ea"/>
                <a:cs typeface="+mj-cs"/>
              </a:rPr>
              <a:t>Trimming strings</a:t>
            </a:r>
            <a:endParaRPr lang="en-US" sz="3200" b="1" kern="0" dirty="0">
              <a:solidFill>
                <a:schemeClr val="accent6">
                  <a:lumMod val="50000"/>
                </a:schemeClr>
              </a:solidFill>
              <a:latin typeface="+mj-lt"/>
              <a:ea typeface="+mj-ea"/>
              <a:cs typeface="+mj-cs"/>
            </a:endParaRPr>
          </a:p>
        </p:txBody>
      </p:sp>
      <p:sp>
        <p:nvSpPr>
          <p:cNvPr id="5" name="Rectangle 2"/>
          <p:cNvSpPr txBox="1">
            <a:spLocks noChangeArrowheads="1"/>
          </p:cNvSpPr>
          <p:nvPr/>
        </p:nvSpPr>
        <p:spPr>
          <a:xfrm>
            <a:off x="539552" y="1844824"/>
            <a:ext cx="8077200" cy="1333128"/>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Use trimming methods of the </a:t>
            </a:r>
            <a:r>
              <a:rPr kumimoji="0" lang="en-US"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String</a:t>
            </a:r>
            <a:r>
              <a:rPr kumimoji="0" lang="en-US" b="0" i="0" u="none" strike="noStrike" kern="0" cap="none" spc="0" normalizeH="0" baseline="0" noProof="0" dirty="0" smtClean="0">
                <a:ln>
                  <a:noFill/>
                </a:ln>
                <a:solidFill>
                  <a:schemeClr val="tx1"/>
                </a:solidFill>
                <a:effectLst/>
                <a:uLnTx/>
                <a:uFillTx/>
                <a:latin typeface="+mn-lt"/>
                <a:ea typeface="+mn-ea"/>
                <a:cs typeface="+mn-cs"/>
              </a:rPr>
              <a:t> class to remove spaces or characters from a text string</a:t>
            </a:r>
          </a:p>
        </p:txBody>
      </p:sp>
      <p:pic>
        <p:nvPicPr>
          <p:cNvPr id="6" name="Picture 6" descr="H:\Chimborazo\ASP.NET\Figures\CH05\TAB05x01.jpg"/>
          <p:cNvPicPr>
            <a:picLocks noChangeAspect="1" noChangeArrowheads="1"/>
          </p:cNvPicPr>
          <p:nvPr/>
        </p:nvPicPr>
        <p:blipFill>
          <a:blip r:embed="rId3" cstate="print"/>
          <a:srcRect l="1749"/>
          <a:stretch>
            <a:fillRect/>
          </a:stretch>
        </p:blipFill>
        <p:spPr bwMode="auto">
          <a:xfrm>
            <a:off x="683568" y="2564904"/>
            <a:ext cx="8085137" cy="2190750"/>
          </a:xfrm>
          <a:prstGeom prst="rect">
            <a:avLst/>
          </a:prstGeom>
          <a:noFill/>
          <a:ln w="9525">
            <a:noFill/>
            <a:miter lim="800000"/>
            <a:headEnd/>
            <a:tailEnd/>
          </a:ln>
        </p:spPr>
      </p:pic>
      <p:sp>
        <p:nvSpPr>
          <p:cNvPr id="7" name="Rectangle 2"/>
          <p:cNvSpPr txBox="1">
            <a:spLocks noChangeArrowheads="1"/>
          </p:cNvSpPr>
          <p:nvPr/>
        </p:nvSpPr>
        <p:spPr>
          <a:xfrm>
            <a:off x="611560" y="4869160"/>
            <a:ext cx="8077200" cy="158417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If no argument is included, the trimming methods will remove spaces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Can specify which characters to remove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b="0" i="0" u="none" strike="noStrike" kern="0" cap="none" spc="0" normalizeH="0" baseline="0" noProof="0" smtClean="0">
                <a:ln>
                  <a:noFill/>
                </a:ln>
                <a:solidFill>
                  <a:schemeClr val="tx1"/>
                </a:solidFill>
                <a:effectLst/>
                <a:uLnTx/>
                <a:uFillTx/>
                <a:latin typeface="+mn-lt"/>
                <a:ea typeface="+mn-ea"/>
                <a:cs typeface="+mn-cs"/>
              </a:rPr>
              <a:t>Can pass a character array argument to the trimming methods to remove any character in the array from the text string</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smtClean="0">
                <a:solidFill>
                  <a:schemeClr val="accent6">
                    <a:lumMod val="50000"/>
                  </a:schemeClr>
                </a:solidFill>
                <a:latin typeface="+mj-lt"/>
                <a:ea typeface="+mj-ea"/>
                <a:cs typeface="+mj-cs"/>
              </a:rPr>
              <a:t>Padding strings</a:t>
            </a:r>
            <a:endParaRPr lang="en-US" sz="3200" b="1" kern="0" dirty="0">
              <a:solidFill>
                <a:schemeClr val="accent6">
                  <a:lumMod val="50000"/>
                </a:schemeClr>
              </a:solidFill>
              <a:latin typeface="+mj-lt"/>
              <a:ea typeface="+mj-ea"/>
              <a:cs typeface="+mj-cs"/>
            </a:endParaRPr>
          </a:p>
        </p:txBody>
      </p:sp>
      <p:sp>
        <p:nvSpPr>
          <p:cNvPr id="5" name="Rectangle 2"/>
          <p:cNvSpPr txBox="1">
            <a:spLocks noChangeArrowheads="1"/>
          </p:cNvSpPr>
          <p:nvPr/>
        </p:nvSpPr>
        <p:spPr>
          <a:xfrm>
            <a:off x="467544" y="2060848"/>
            <a:ext cx="8077200" cy="4572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Use padding methods of the </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String</a:t>
            </a:r>
            <a:r>
              <a:rPr kumimoji="0" lang="en-US" sz="2200" b="0" i="0" u="none" strike="noStrike" kern="0" cap="none" spc="0" normalizeH="0" baseline="0" noProof="0" dirty="0" smtClean="0">
                <a:ln>
                  <a:noFill/>
                </a:ln>
                <a:solidFill>
                  <a:schemeClr val="tx1"/>
                </a:solidFill>
                <a:effectLst/>
                <a:uLnTx/>
                <a:uFillTx/>
                <a:latin typeface="+mn-lt"/>
                <a:ea typeface="+mn-ea"/>
                <a:cs typeface="+mn-cs"/>
              </a:rPr>
              <a:t> class to add characters to the beginning or end of a string</a:t>
            </a:r>
          </a:p>
          <a:p>
            <a:pPr marL="742950" marR="0" lvl="1" indent="-285750" algn="l" defTabSz="914400" rtl="0" eaLnBrk="0" fontAlgn="base" latinLnBrk="0" hangingPunct="0">
              <a:lnSpc>
                <a:spcPct val="100000"/>
              </a:lnSpc>
              <a:spcBef>
                <a:spcPct val="20000"/>
              </a:spcBef>
              <a:spcAft>
                <a:spcPct val="0"/>
              </a:spcAft>
              <a:buClrTx/>
              <a:buSzPct val="50000"/>
              <a:buFont typeface="Arial" pitchFamily="34" charset="0"/>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Length</a:t>
            </a:r>
            <a:r>
              <a:rPr kumimoji="0" lang="en-US" sz="2200" b="0" i="0" u="none" strike="noStrike" kern="0" cap="none" spc="0" normalizeH="0" baseline="0" noProof="0" dirty="0" smtClean="0">
                <a:ln>
                  <a:noFill/>
                </a:ln>
                <a:solidFill>
                  <a:schemeClr val="tx1"/>
                </a:solidFill>
                <a:effectLst/>
                <a:uLnTx/>
                <a:uFillTx/>
                <a:latin typeface="+mn-lt"/>
              </a:rPr>
              <a:t> argument: represents total length of string after padding, not the number of characters to add</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6" name="Picture 6" descr="H:\Chimborazo\ASP.NET\Figures\CH05\TAB05x02.jpg"/>
          <p:cNvPicPr>
            <a:picLocks noChangeAspect="1" noChangeArrowheads="1"/>
          </p:cNvPicPr>
          <p:nvPr/>
        </p:nvPicPr>
        <p:blipFill>
          <a:blip r:embed="rId3" cstate="print"/>
          <a:srcRect/>
          <a:stretch>
            <a:fillRect/>
          </a:stretch>
        </p:blipFill>
        <p:spPr bwMode="auto">
          <a:xfrm>
            <a:off x="395536" y="3861048"/>
            <a:ext cx="791845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Finding and Extracting Characters and Substrings</a:t>
            </a:r>
            <a:endParaRPr lang="en-US" sz="2900" b="1" kern="0" dirty="0">
              <a:solidFill>
                <a:schemeClr val="accent6">
                  <a:lumMod val="50000"/>
                </a:schemeClr>
              </a:solidFill>
              <a:latin typeface="+mj-lt"/>
              <a:ea typeface="+mj-ea"/>
              <a:cs typeface="+mj-cs"/>
            </a:endParaRPr>
          </a:p>
        </p:txBody>
      </p:sp>
      <p:sp>
        <p:nvSpPr>
          <p:cNvPr id="5" name="Content Placeholder 2"/>
          <p:cNvSpPr txBox="1">
            <a:spLocks/>
          </p:cNvSpPr>
          <p:nvPr/>
        </p:nvSpPr>
        <p:spPr>
          <a:xfrm>
            <a:off x="467544" y="2132856"/>
            <a:ext cx="8077200" cy="4572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It is common to extract characters and substrings from strings</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Example: extract the name portion of an e-mail address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C# has several methods for finding and extracting characters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Contains()</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returns true if the specified text was found in the string</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StartsWith</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200" b="1" i="0" u="none" strike="noStrike" kern="0" cap="none" spc="0" normalizeH="0" baseline="0" noProof="0" dirty="0" smtClean="0">
                <a:ln>
                  <a:noFill/>
                </a:ln>
                <a:solidFill>
                  <a:schemeClr val="tx1"/>
                </a:solidFill>
                <a:effectLst/>
                <a:uLnTx/>
                <a:uFillTx/>
                <a:latin typeface="+mn-lt"/>
                <a:ea typeface="+mn-ea"/>
                <a:cs typeface="+mn-cs"/>
              </a:rPr>
              <a:t> 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determines whether the specified text appears at the beginning of the string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Finding and Extracting Characters and Substrings</a:t>
            </a:r>
            <a:endParaRPr lang="en-US" sz="2900" b="1" kern="0" dirty="0">
              <a:solidFill>
                <a:schemeClr val="accent6">
                  <a:lumMod val="50000"/>
                </a:schemeClr>
              </a:solidFill>
              <a:latin typeface="+mj-lt"/>
              <a:ea typeface="+mj-ea"/>
              <a:cs typeface="+mj-cs"/>
            </a:endParaRPr>
          </a:p>
        </p:txBody>
      </p:sp>
      <p:sp>
        <p:nvSpPr>
          <p:cNvPr id="6" name="Content Placeholder 2"/>
          <p:cNvSpPr txBox="1">
            <a:spLocks/>
          </p:cNvSpPr>
          <p:nvPr/>
        </p:nvSpPr>
        <p:spPr>
          <a:xfrm>
            <a:off x="251520" y="2209800"/>
            <a:ext cx="8712968" cy="46482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EndsWith</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determines whether the specified text appears at the end of the string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Some string methods return a numeric position</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Character positions in a string start at position 0</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IndexOf</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returns the position of the first instance of the specified character(s) in the string</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Returns -1 if the character is not found</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Can specify a starting position for finding a match</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LastIndexOf</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returns the position of the last occurrence of the specified character(s) in the string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Finding and Extracting Characters and Substrings</a:t>
            </a:r>
            <a:endParaRPr lang="en-US" sz="2900" b="1" kern="0" dirty="0">
              <a:solidFill>
                <a:schemeClr val="accent6">
                  <a:lumMod val="50000"/>
                </a:schemeClr>
              </a:solidFill>
              <a:latin typeface="+mj-lt"/>
              <a:ea typeface="+mj-ea"/>
              <a:cs typeface="+mj-cs"/>
            </a:endParaRPr>
          </a:p>
        </p:txBody>
      </p:sp>
      <p:sp>
        <p:nvSpPr>
          <p:cNvPr id="5" name="Content Placeholder 2"/>
          <p:cNvSpPr txBox="1">
            <a:spLocks/>
          </p:cNvSpPr>
          <p:nvPr/>
        </p:nvSpPr>
        <p:spPr>
          <a:xfrm>
            <a:off x="251520" y="2060848"/>
            <a:ext cx="8712968" cy="4572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Substring()</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extracts text from a string starting at the specified position</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Can specify the number of characters to be extracted</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Chars</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property</a:t>
            </a:r>
            <a:r>
              <a:rPr kumimoji="0" lang="en-US" sz="2200" b="0" i="0" u="none" strike="noStrike" kern="0" cap="none" spc="0" normalizeH="0" baseline="0" noProof="0" dirty="0" smtClean="0">
                <a:ln>
                  <a:noFill/>
                </a:ln>
                <a:solidFill>
                  <a:schemeClr val="tx1"/>
                </a:solidFill>
                <a:effectLst/>
                <a:uLnTx/>
                <a:uFillTx/>
                <a:latin typeface="+mn-lt"/>
                <a:ea typeface="+mn-ea"/>
                <a:cs typeface="+mn-cs"/>
              </a:rPr>
              <a:t>: retrieves a character by its specified index in a text string	</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Do not actually refer to it in your code</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Use brackets enclosing the index position</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Example: </a:t>
            </a:r>
            <a:r>
              <a:rPr kumimoji="0" lang="en-US" sz="2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myString</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[6]</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pic>
        <p:nvPicPr>
          <p:cNvPr id="5" name="Picture 7" descr="H:\Chimborazo\ASP.NET\Figures\CH05\TAB05x03a.jpg"/>
          <p:cNvPicPr>
            <a:picLocks noChangeAspect="1" noChangeArrowheads="1"/>
          </p:cNvPicPr>
          <p:nvPr/>
        </p:nvPicPr>
        <p:blipFill>
          <a:blip r:embed="rId3" cstate="print"/>
          <a:srcRect/>
          <a:stretch>
            <a:fillRect/>
          </a:stretch>
        </p:blipFill>
        <p:spPr bwMode="auto">
          <a:xfrm>
            <a:off x="2123728" y="914400"/>
            <a:ext cx="631825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pic>
        <p:nvPicPr>
          <p:cNvPr id="5" name="Picture 2" descr="H:\Chimborazo\ASP.NET\Figures\CH05\TAB05x03b.jpg"/>
          <p:cNvPicPr>
            <a:picLocks noChangeAspect="1" noChangeArrowheads="1"/>
          </p:cNvPicPr>
          <p:nvPr/>
        </p:nvPicPr>
        <p:blipFill>
          <a:blip r:embed="rId3" cstate="print"/>
          <a:srcRect/>
          <a:stretch>
            <a:fillRect/>
          </a:stretch>
        </p:blipFill>
        <p:spPr bwMode="auto">
          <a:xfrm>
            <a:off x="755576" y="2708920"/>
            <a:ext cx="7510463" cy="3352800"/>
          </a:xfrm>
          <a:prstGeom prst="rect">
            <a:avLst/>
          </a:prstGeom>
          <a:noFill/>
          <a:ln w="9525">
            <a:noFill/>
            <a:miter lim="800000"/>
            <a:headEnd/>
            <a:tailEnd/>
          </a:ln>
        </p:spPr>
      </p:pic>
      <p:sp>
        <p:nvSpPr>
          <p:cNvPr id="6"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Finding and Extracting Characters and Substrings</a:t>
            </a:r>
            <a:endParaRPr lang="en-US" sz="2900" b="1" kern="0" dirty="0">
              <a:solidFill>
                <a:schemeClr val="accent6">
                  <a:lumMod val="50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6"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Replacing characters and strings</a:t>
            </a:r>
            <a:endParaRPr lang="en-US" sz="2900" b="1" kern="0" dirty="0">
              <a:solidFill>
                <a:schemeClr val="accent6">
                  <a:lumMod val="50000"/>
                </a:schemeClr>
              </a:solidFill>
              <a:latin typeface="+mj-lt"/>
              <a:ea typeface="+mj-ea"/>
              <a:cs typeface="+mj-cs"/>
            </a:endParaRPr>
          </a:p>
        </p:txBody>
      </p:sp>
      <p:sp>
        <p:nvSpPr>
          <p:cNvPr id="7" name="Content Placeholder 12"/>
          <p:cNvSpPr txBox="1">
            <a:spLocks/>
          </p:cNvSpPr>
          <p:nvPr/>
        </p:nvSpPr>
        <p:spPr>
          <a:xfrm>
            <a:off x="539552" y="2420888"/>
            <a:ext cx="8077200" cy="302433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Replace()</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replaces all instances of a specified character or text within a string</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Syntax: </a:t>
            </a:r>
            <a:r>
              <a:rPr kumimoji="0" lang="en-US" sz="2200" b="0" i="1"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string.Replace</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en-US" sz="2200" b="0" i="1"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oldText</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 </a:t>
            </a:r>
            <a:r>
              <a:rPr kumimoji="0" lang="en-US" sz="2200" b="0" i="1"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newText</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Replace()</a:t>
            </a:r>
            <a:r>
              <a:rPr kumimoji="0" lang="en-US" sz="2200" b="0" i="0" u="none" strike="noStrike" kern="0" cap="none" spc="0" normalizeH="0" baseline="0" noProof="0" dirty="0" smtClean="0">
                <a:ln>
                  <a:noFill/>
                </a:ln>
                <a:solidFill>
                  <a:schemeClr val="tx1"/>
                </a:solidFill>
                <a:effectLst/>
                <a:uLnTx/>
                <a:uFillTx/>
                <a:latin typeface="+mn-lt"/>
                <a:ea typeface="+mn-ea"/>
                <a:cs typeface="+mn-cs"/>
              </a:rPr>
              <a:t> method is case sensitive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SG" altLang="en-US" sz="2800" smtClean="0"/>
              <a:t> Introducing C# with an example</a:t>
            </a:r>
          </a:p>
        </p:txBody>
      </p:sp>
      <p:sp>
        <p:nvSpPr>
          <p:cNvPr id="15365" name="Freeform 5"/>
          <p:cNvSpPr>
            <a:spLocks noEditPoints="1"/>
          </p:cNvSpPr>
          <p:nvPr/>
        </p:nvSpPr>
        <p:spPr bwMode="gray">
          <a:xfrm rot="-1358056">
            <a:off x="1077913" y="25384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21176"/>
                  <a:invGamma/>
                </a:schemeClr>
              </a:gs>
              <a:gs pos="100000">
                <a:schemeClr val="bg2"/>
              </a:gs>
            </a:gsLst>
            <a:lin ang="0" scaled="1"/>
          </a:gradFill>
          <a:ln w="0">
            <a:noFill/>
            <a:prstDash val="solid"/>
            <a:round/>
            <a:headEnd/>
            <a:tailEnd/>
          </a:ln>
        </p:spPr>
        <p:txBody>
          <a:bodyPr/>
          <a:lstStyle/>
          <a:p>
            <a:pPr>
              <a:defRPr/>
            </a:pPr>
            <a:endParaRPr lang="en-SG"/>
          </a:p>
        </p:txBody>
      </p:sp>
      <p:sp>
        <p:nvSpPr>
          <p:cNvPr id="6148" name="Rectangle 17"/>
          <p:cNvSpPr>
            <a:spLocks noChangeArrowheads="1"/>
          </p:cNvSpPr>
          <p:nvPr/>
        </p:nvSpPr>
        <p:spPr bwMode="auto">
          <a:xfrm>
            <a:off x="250825" y="1773238"/>
            <a:ext cx="842486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sz="1500" b="1" dirty="0">
                <a:solidFill>
                  <a:schemeClr val="tx2"/>
                </a:solidFill>
                <a:latin typeface="Courier New" pitchFamily="49" charset="0"/>
                <a:cs typeface="Courier New" pitchFamily="49" charset="0"/>
              </a:rPr>
              <a:t>namespace</a:t>
            </a:r>
            <a:r>
              <a:rPr lang="en-SG" altLang="en-US" sz="1500" dirty="0">
                <a:solidFill>
                  <a:schemeClr val="tx2"/>
                </a:solidFill>
                <a:latin typeface="Courier New" pitchFamily="49" charset="0"/>
                <a:cs typeface="Courier New" pitchFamily="49" charset="0"/>
              </a:rPr>
              <a:t> chap02 </a:t>
            </a:r>
            <a:r>
              <a:rPr lang="en-SG" altLang="en-US" sz="1500" b="1" dirty="0">
                <a:solidFill>
                  <a:srgbClr val="FF0000"/>
                </a:solidFill>
                <a:latin typeface="Courier New" pitchFamily="49" charset="0"/>
                <a:cs typeface="Courier New" pitchFamily="49" charset="0"/>
              </a:rPr>
              <a:t>{</a:t>
            </a:r>
          </a:p>
          <a:p>
            <a:pPr eaLnBrk="1" hangingPunct="1"/>
            <a:r>
              <a:rPr lang="en-SG" altLang="en-US" sz="1500" dirty="0">
                <a:solidFill>
                  <a:schemeClr val="tx2"/>
                </a:solidFill>
                <a:latin typeface="Courier New" pitchFamily="49" charset="0"/>
                <a:cs typeface="Courier New" pitchFamily="49" charset="0"/>
              </a:rPr>
              <a:t>    class Sample1  {</a:t>
            </a:r>
          </a:p>
          <a:p>
            <a:pPr eaLnBrk="1" hangingPunct="1"/>
            <a:r>
              <a:rPr lang="en-SG" altLang="en-US" sz="1500" dirty="0">
                <a:solidFill>
                  <a:schemeClr val="tx2"/>
                </a:solidFill>
                <a:latin typeface="Courier New" pitchFamily="49" charset="0"/>
                <a:cs typeface="Courier New" pitchFamily="49" charset="0"/>
              </a:rPr>
              <a:t>        </a:t>
            </a:r>
            <a:r>
              <a:rPr lang="en-SG" altLang="en-US" sz="1500" dirty="0">
                <a:solidFill>
                  <a:srgbClr val="006600"/>
                </a:solidFill>
                <a:latin typeface="Courier New" pitchFamily="49" charset="0"/>
                <a:cs typeface="Courier New" pitchFamily="49" charset="0"/>
              </a:rPr>
              <a:t>/* main method */</a:t>
            </a:r>
          </a:p>
          <a:p>
            <a:pPr eaLnBrk="1" hangingPunct="1"/>
            <a:r>
              <a:rPr lang="en-SG" altLang="en-US" sz="1500" dirty="0">
                <a:solidFill>
                  <a:schemeClr val="tx2"/>
                </a:solidFill>
                <a:latin typeface="Courier New" pitchFamily="49" charset="0"/>
                <a:cs typeface="Courier New" pitchFamily="49" charset="0"/>
              </a:rPr>
              <a:t>        static void </a:t>
            </a:r>
            <a:r>
              <a:rPr lang="en-SG" altLang="en-US" sz="1500" b="1" dirty="0">
                <a:solidFill>
                  <a:schemeClr val="tx2"/>
                </a:solidFill>
                <a:latin typeface="Courier New" pitchFamily="49" charset="0"/>
                <a:cs typeface="Courier New" pitchFamily="49" charset="0"/>
              </a:rPr>
              <a:t>Main</a:t>
            </a:r>
            <a:r>
              <a:rPr lang="en-SG" altLang="en-US" sz="1500" dirty="0">
                <a:solidFill>
                  <a:schemeClr val="tx2"/>
                </a:solidFill>
                <a:latin typeface="Courier New" pitchFamily="49" charset="0"/>
                <a:cs typeface="Courier New" pitchFamily="49" charset="0"/>
              </a:rPr>
              <a:t>(string[] </a:t>
            </a:r>
            <a:r>
              <a:rPr lang="en-SG" altLang="en-US" sz="1500" dirty="0" err="1">
                <a:solidFill>
                  <a:schemeClr val="tx2"/>
                </a:solidFill>
                <a:latin typeface="Courier New" pitchFamily="49" charset="0"/>
                <a:cs typeface="Courier New" pitchFamily="49" charset="0"/>
              </a:rPr>
              <a:t>args</a:t>
            </a:r>
            <a:r>
              <a:rPr lang="en-SG" altLang="en-US" sz="1500" dirty="0">
                <a:solidFill>
                  <a:schemeClr val="tx2"/>
                </a:solidFill>
                <a:latin typeface="Courier New" pitchFamily="49" charset="0"/>
                <a:cs typeface="Courier New" pitchFamily="49" charset="0"/>
              </a:rPr>
              <a:t>) {</a:t>
            </a:r>
          </a:p>
          <a:p>
            <a:pPr eaLnBrk="1" hangingPunct="1"/>
            <a:r>
              <a:rPr lang="en-SG" altLang="en-US" sz="1500" dirty="0">
                <a:solidFill>
                  <a:schemeClr val="tx2"/>
                </a:solidFill>
                <a:latin typeface="Courier New" pitchFamily="49" charset="0"/>
                <a:cs typeface="Courier New" pitchFamily="49" charset="0"/>
              </a:rPr>
              <a:t>            </a:t>
            </a:r>
            <a:r>
              <a:rPr lang="en-SG" altLang="en-US" sz="1500" dirty="0">
                <a:solidFill>
                  <a:srgbClr val="006600"/>
                </a:solidFill>
                <a:latin typeface="Courier New" pitchFamily="49" charset="0"/>
                <a:cs typeface="Courier New" pitchFamily="49" charset="0"/>
              </a:rPr>
              <a:t>//declaring variables</a:t>
            </a:r>
          </a:p>
          <a:p>
            <a:pPr eaLnBrk="1" hangingPunct="1"/>
            <a:r>
              <a:rPr lang="en-SG" altLang="en-US" sz="1500" dirty="0">
                <a:solidFill>
                  <a:schemeClr val="tx2"/>
                </a:solidFill>
                <a:latin typeface="Courier New" pitchFamily="49" charset="0"/>
                <a:cs typeface="Courier New" pitchFamily="49" charset="0"/>
              </a:rPr>
              <a:t>            double radius;</a:t>
            </a:r>
          </a:p>
          <a:p>
            <a:pPr eaLnBrk="1" hangingPunct="1"/>
            <a:r>
              <a:rPr lang="en-SG" altLang="en-US" sz="1500" dirty="0">
                <a:solidFill>
                  <a:schemeClr val="tx2"/>
                </a:solidFill>
                <a:latin typeface="Courier New" pitchFamily="49" charset="0"/>
                <a:cs typeface="Courier New" pitchFamily="49" charset="0"/>
              </a:rPr>
              <a:t>            double area;</a:t>
            </a:r>
          </a:p>
          <a:p>
            <a:pPr eaLnBrk="1" hangingPunct="1"/>
            <a:endParaRPr lang="en-SG" altLang="en-US" sz="1500" dirty="0">
              <a:solidFill>
                <a:schemeClr val="tx2"/>
              </a:solidFill>
              <a:latin typeface="Courier New" pitchFamily="49" charset="0"/>
              <a:cs typeface="Courier New" pitchFamily="49" charset="0"/>
            </a:endParaRPr>
          </a:p>
          <a:p>
            <a:pPr eaLnBrk="1" hangingPunct="1"/>
            <a:r>
              <a:rPr lang="en-SG" altLang="en-US" sz="1500" dirty="0">
                <a:solidFill>
                  <a:schemeClr val="tx2"/>
                </a:solidFill>
                <a:latin typeface="Courier New" pitchFamily="49" charset="0"/>
                <a:cs typeface="Courier New" pitchFamily="49" charset="0"/>
              </a:rPr>
              <a:t>            </a:t>
            </a:r>
            <a:r>
              <a:rPr lang="en-SG" altLang="en-US" sz="1500" dirty="0">
                <a:solidFill>
                  <a:srgbClr val="006600"/>
                </a:solidFill>
                <a:latin typeface="Courier New" pitchFamily="49" charset="0"/>
                <a:cs typeface="Courier New" pitchFamily="49" charset="0"/>
              </a:rPr>
              <a:t>//assign a radius value</a:t>
            </a:r>
          </a:p>
          <a:p>
            <a:pPr eaLnBrk="1" hangingPunct="1"/>
            <a:r>
              <a:rPr lang="en-SG" altLang="en-US" sz="1500" dirty="0">
                <a:solidFill>
                  <a:schemeClr val="tx2"/>
                </a:solidFill>
                <a:latin typeface="Courier New" pitchFamily="49" charset="0"/>
                <a:cs typeface="Courier New" pitchFamily="49" charset="0"/>
              </a:rPr>
              <a:t>            radius = 20;</a:t>
            </a:r>
          </a:p>
          <a:p>
            <a:pPr eaLnBrk="1" hangingPunct="1"/>
            <a:endParaRPr lang="en-SG" altLang="en-US" sz="1500" dirty="0">
              <a:solidFill>
                <a:schemeClr val="tx2"/>
              </a:solidFill>
              <a:latin typeface="Courier New" pitchFamily="49" charset="0"/>
              <a:cs typeface="Courier New" pitchFamily="49" charset="0"/>
            </a:endParaRPr>
          </a:p>
          <a:p>
            <a:pPr eaLnBrk="1" hangingPunct="1"/>
            <a:r>
              <a:rPr lang="en-SG" altLang="en-US" sz="1500" dirty="0">
                <a:solidFill>
                  <a:schemeClr val="tx2"/>
                </a:solidFill>
                <a:latin typeface="Courier New" pitchFamily="49" charset="0"/>
                <a:cs typeface="Courier New" pitchFamily="49" charset="0"/>
              </a:rPr>
              <a:t>            </a:t>
            </a:r>
            <a:r>
              <a:rPr lang="en-SG" altLang="en-US" sz="1500" dirty="0">
                <a:solidFill>
                  <a:srgbClr val="006600"/>
                </a:solidFill>
                <a:latin typeface="Courier New" pitchFamily="49" charset="0"/>
                <a:cs typeface="Courier New" pitchFamily="49" charset="0"/>
              </a:rPr>
              <a:t>//compute area</a:t>
            </a:r>
          </a:p>
          <a:p>
            <a:pPr eaLnBrk="1" hangingPunct="1"/>
            <a:r>
              <a:rPr lang="en-SG" altLang="en-US" sz="1500" dirty="0">
                <a:solidFill>
                  <a:schemeClr val="tx2"/>
                </a:solidFill>
                <a:latin typeface="Courier New" pitchFamily="49" charset="0"/>
                <a:cs typeface="Courier New" pitchFamily="49" charset="0"/>
              </a:rPr>
              <a:t>            area = radius * radius * 3.14159;</a:t>
            </a:r>
          </a:p>
          <a:p>
            <a:pPr eaLnBrk="1" hangingPunct="1"/>
            <a:endParaRPr lang="en-SG" altLang="en-US" sz="1500" dirty="0">
              <a:solidFill>
                <a:schemeClr val="tx2"/>
              </a:solidFill>
              <a:latin typeface="Courier New" pitchFamily="49" charset="0"/>
              <a:cs typeface="Courier New" pitchFamily="49" charset="0"/>
            </a:endParaRPr>
          </a:p>
          <a:p>
            <a:pPr eaLnBrk="1" hangingPunct="1"/>
            <a:r>
              <a:rPr lang="en-SG" altLang="en-US" sz="1500" dirty="0">
                <a:solidFill>
                  <a:schemeClr val="tx2"/>
                </a:solidFill>
                <a:latin typeface="Courier New" pitchFamily="49" charset="0"/>
                <a:cs typeface="Courier New" pitchFamily="49" charset="0"/>
              </a:rPr>
              <a:t>            </a:t>
            </a:r>
            <a:r>
              <a:rPr lang="en-SG" altLang="en-US" sz="1500" dirty="0">
                <a:solidFill>
                  <a:srgbClr val="006600"/>
                </a:solidFill>
                <a:latin typeface="Courier New" pitchFamily="49" charset="0"/>
                <a:cs typeface="Courier New" pitchFamily="49" charset="0"/>
              </a:rPr>
              <a:t>//display result</a:t>
            </a:r>
          </a:p>
          <a:p>
            <a:pPr eaLnBrk="1" hangingPunct="1"/>
            <a:r>
              <a:rPr lang="en-SG" altLang="en-US" sz="1500" dirty="0">
                <a:solidFill>
                  <a:schemeClr val="tx2"/>
                </a:solidFill>
                <a:latin typeface="Courier New" pitchFamily="49" charset="0"/>
                <a:cs typeface="Courier New" pitchFamily="49" charset="0"/>
              </a:rPr>
              <a:t>            </a:t>
            </a:r>
            <a:r>
              <a:rPr lang="en-SG" altLang="en-US" sz="1500" b="1" dirty="0" err="1">
                <a:solidFill>
                  <a:schemeClr val="tx2"/>
                </a:solidFill>
                <a:latin typeface="Courier New" pitchFamily="49" charset="0"/>
                <a:cs typeface="Courier New" pitchFamily="49" charset="0"/>
              </a:rPr>
              <a:t>Console.WriteLine</a:t>
            </a:r>
            <a:r>
              <a:rPr lang="en-SG" altLang="en-US" sz="1500" dirty="0">
                <a:solidFill>
                  <a:schemeClr val="tx2"/>
                </a:solidFill>
                <a:latin typeface="Courier New" pitchFamily="49" charset="0"/>
                <a:cs typeface="Courier New" pitchFamily="49" charset="0"/>
              </a:rPr>
              <a:t>("The area of the circle of radius " +  </a:t>
            </a:r>
          </a:p>
          <a:p>
            <a:pPr eaLnBrk="1" hangingPunct="1"/>
            <a:r>
              <a:rPr lang="en-SG" altLang="en-US" sz="1500" dirty="0">
                <a:solidFill>
                  <a:schemeClr val="tx2"/>
                </a:solidFill>
                <a:latin typeface="Courier New" pitchFamily="49" charset="0"/>
                <a:cs typeface="Courier New" pitchFamily="49" charset="0"/>
              </a:rPr>
              <a:t>                               radius + " is " + area + ".");</a:t>
            </a:r>
          </a:p>
          <a:p>
            <a:pPr eaLnBrk="1" hangingPunct="1"/>
            <a:endParaRPr lang="en-SG" altLang="en-US" sz="1500" dirty="0">
              <a:solidFill>
                <a:schemeClr val="tx2"/>
              </a:solidFill>
              <a:latin typeface="Courier New" pitchFamily="49" charset="0"/>
              <a:cs typeface="Courier New" pitchFamily="49" charset="0"/>
            </a:endParaRPr>
          </a:p>
          <a:p>
            <a:pPr eaLnBrk="1" hangingPunct="1"/>
            <a:r>
              <a:rPr lang="en-SG" altLang="en-US" sz="1500" dirty="0">
                <a:solidFill>
                  <a:schemeClr val="tx2"/>
                </a:solidFill>
                <a:latin typeface="Courier New" pitchFamily="49" charset="0"/>
                <a:cs typeface="Courier New" pitchFamily="49" charset="0"/>
              </a:rPr>
              <a:t>            </a:t>
            </a:r>
            <a:r>
              <a:rPr lang="en-SG" altLang="en-US" sz="1500" dirty="0" err="1">
                <a:solidFill>
                  <a:schemeClr val="tx2"/>
                </a:solidFill>
                <a:latin typeface="Courier New" pitchFamily="49" charset="0"/>
                <a:cs typeface="Courier New" pitchFamily="49" charset="0"/>
              </a:rPr>
              <a:t>Console.ReadKey</a:t>
            </a:r>
            <a:r>
              <a:rPr lang="en-SG" altLang="en-US" sz="1500" dirty="0">
                <a:solidFill>
                  <a:schemeClr val="tx2"/>
                </a:solidFill>
                <a:latin typeface="Courier New" pitchFamily="49" charset="0"/>
                <a:cs typeface="Courier New" pitchFamily="49" charset="0"/>
              </a:rPr>
              <a:t>();</a:t>
            </a:r>
          </a:p>
          <a:p>
            <a:pPr eaLnBrk="1" hangingPunct="1"/>
            <a:r>
              <a:rPr lang="en-SG" altLang="en-US" sz="1500" dirty="0">
                <a:solidFill>
                  <a:schemeClr val="tx2"/>
                </a:solidFill>
                <a:latin typeface="Courier New" pitchFamily="49" charset="0"/>
                <a:cs typeface="Courier New" pitchFamily="49" charset="0"/>
              </a:rPr>
              <a:t>        }  </a:t>
            </a:r>
            <a:r>
              <a:rPr lang="en-SG" altLang="en-US" sz="1500" dirty="0">
                <a:solidFill>
                  <a:srgbClr val="006600"/>
                </a:solidFill>
                <a:latin typeface="Courier New" pitchFamily="49" charset="0"/>
                <a:cs typeface="Courier New" pitchFamily="49" charset="0"/>
              </a:rPr>
              <a:t>//end main</a:t>
            </a:r>
          </a:p>
          <a:p>
            <a:pPr eaLnBrk="1" hangingPunct="1"/>
            <a:r>
              <a:rPr lang="en-SG" altLang="en-US" sz="1500" dirty="0">
                <a:solidFill>
                  <a:schemeClr val="tx2"/>
                </a:solidFill>
                <a:latin typeface="Courier New" pitchFamily="49" charset="0"/>
                <a:cs typeface="Courier New" pitchFamily="49" charset="0"/>
              </a:rPr>
              <a:t>    }  </a:t>
            </a:r>
            <a:r>
              <a:rPr lang="en-SG" altLang="en-US" sz="1500" dirty="0">
                <a:solidFill>
                  <a:srgbClr val="006600"/>
                </a:solidFill>
                <a:latin typeface="Courier New" pitchFamily="49" charset="0"/>
                <a:cs typeface="Courier New" pitchFamily="49" charset="0"/>
              </a:rPr>
              <a:t>//end class</a:t>
            </a:r>
          </a:p>
          <a:p>
            <a:pPr eaLnBrk="1" hangingPunct="1"/>
            <a:r>
              <a:rPr lang="en-SG" altLang="en-US" sz="1500" b="1" dirty="0">
                <a:solidFill>
                  <a:srgbClr val="FF0000"/>
                </a:solidFill>
                <a:latin typeface="Courier New" pitchFamily="49" charset="0"/>
                <a:cs typeface="Courier New" pitchFamily="49" charset="0"/>
              </a:rPr>
              <a:t>}</a:t>
            </a:r>
            <a:r>
              <a:rPr lang="en-SG" altLang="en-US" sz="1500" dirty="0">
                <a:solidFill>
                  <a:schemeClr val="tx2"/>
                </a:solidFill>
                <a:latin typeface="Courier New" pitchFamily="49" charset="0"/>
                <a:cs typeface="Courier New" pitchFamily="49" charset="0"/>
              </a:rPr>
              <a:t>  </a:t>
            </a:r>
            <a:r>
              <a:rPr lang="en-SG" altLang="en-US" sz="1500" dirty="0">
                <a:solidFill>
                  <a:srgbClr val="006600"/>
                </a:solidFill>
                <a:latin typeface="Courier New" pitchFamily="49" charset="0"/>
                <a:cs typeface="Courier New" pitchFamily="49" charset="0"/>
              </a:rPr>
              <a:t>//end namespace</a:t>
            </a:r>
          </a:p>
        </p:txBody>
      </p:sp>
      <p:sp>
        <p:nvSpPr>
          <p:cNvPr id="21" name="Rectangular Callout 20"/>
          <p:cNvSpPr/>
          <p:nvPr/>
        </p:nvSpPr>
        <p:spPr>
          <a:xfrm>
            <a:off x="0" y="1268413"/>
            <a:ext cx="2843213" cy="5048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t>This is equivalent to ‘package’ in Java</a:t>
            </a:r>
            <a:endParaRPr lang="en-SG" sz="1400" b="1" dirty="0"/>
          </a:p>
        </p:txBody>
      </p:sp>
      <p:sp>
        <p:nvSpPr>
          <p:cNvPr id="22" name="Left Arrow 21"/>
          <p:cNvSpPr/>
          <p:nvPr/>
        </p:nvSpPr>
        <p:spPr>
          <a:xfrm>
            <a:off x="5076825" y="2349500"/>
            <a:ext cx="2303463" cy="5746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t>Main with capital ‘M’</a:t>
            </a:r>
            <a:endParaRPr lang="en-SG" sz="1400" b="1" dirty="0"/>
          </a:p>
        </p:txBody>
      </p:sp>
      <p:sp>
        <p:nvSpPr>
          <p:cNvPr id="23" name="Rounded Rectangle 22"/>
          <p:cNvSpPr/>
          <p:nvPr/>
        </p:nvSpPr>
        <p:spPr>
          <a:xfrm>
            <a:off x="6732240" y="4293096"/>
            <a:ext cx="2160588"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t>This is how you print output</a:t>
            </a:r>
            <a:endParaRPr lang="en-SG" sz="1400" b="1" dirty="0"/>
          </a:p>
        </p:txBody>
      </p:sp>
      <p:cxnSp>
        <p:nvCxnSpPr>
          <p:cNvPr id="25" name="Straight Arrow Connector 24"/>
          <p:cNvCxnSpPr>
            <a:stCxn id="23" idx="1"/>
          </p:cNvCxnSpPr>
          <p:nvPr/>
        </p:nvCxnSpPr>
        <p:spPr>
          <a:xfrm flipH="1">
            <a:off x="3923928" y="4724896"/>
            <a:ext cx="2808312" cy="504304"/>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Left Arrow 26"/>
          <p:cNvSpPr/>
          <p:nvPr/>
        </p:nvSpPr>
        <p:spPr>
          <a:xfrm>
            <a:off x="3059113" y="1844675"/>
            <a:ext cx="3960812" cy="576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t>A class is enclosed within namespace { }</a:t>
            </a:r>
            <a:endParaRPr lang="en-SG" sz="1400" b="1" dirty="0"/>
          </a:p>
        </p:txBody>
      </p:sp>
      <p:sp>
        <p:nvSpPr>
          <p:cNvPr id="10" name="Rounded Rectangle 9"/>
          <p:cNvSpPr/>
          <p:nvPr/>
        </p:nvSpPr>
        <p:spPr>
          <a:xfrm>
            <a:off x="6119664" y="3573016"/>
            <a:ext cx="30243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t>Semi-colon is used to end a statement (just like Java)</a:t>
            </a:r>
            <a:endParaRPr lang="en-SG" sz="1400" b="1" dirty="0"/>
          </a:p>
        </p:txBody>
      </p:sp>
      <p:cxnSp>
        <p:nvCxnSpPr>
          <p:cNvPr id="11" name="Straight Arrow Connector 10"/>
          <p:cNvCxnSpPr>
            <a:stCxn id="10" idx="1"/>
          </p:cNvCxnSpPr>
          <p:nvPr/>
        </p:nvCxnSpPr>
        <p:spPr>
          <a:xfrm flipH="1">
            <a:off x="3131840" y="3861048"/>
            <a:ext cx="2987824" cy="144016"/>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6"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Comparing Strings</a:t>
            </a:r>
            <a:endParaRPr lang="en-US" sz="2900" b="1" kern="0" dirty="0">
              <a:solidFill>
                <a:schemeClr val="accent6">
                  <a:lumMod val="50000"/>
                </a:schemeClr>
              </a:solidFill>
              <a:latin typeface="+mj-lt"/>
              <a:ea typeface="+mj-ea"/>
              <a:cs typeface="+mj-cs"/>
            </a:endParaRPr>
          </a:p>
        </p:txBody>
      </p:sp>
      <p:sp>
        <p:nvSpPr>
          <p:cNvPr id="5" name="Rectangle 2"/>
          <p:cNvSpPr txBox="1">
            <a:spLocks noChangeArrowheads="1"/>
          </p:cNvSpPr>
          <p:nvPr/>
        </p:nvSpPr>
        <p:spPr>
          <a:xfrm>
            <a:off x="467544" y="1981200"/>
            <a:ext cx="8208912" cy="4876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Comparison operators can be used with strings as well as numbers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lang="en-US" sz="2200" b="1" kern="0" dirty="0">
                <a:latin typeface="Courier New" pitchFamily="49" charset="0"/>
                <a:cs typeface="Courier New" pitchFamily="49" charset="0"/>
              </a:rPr>
              <a:t>s</a:t>
            </a:r>
            <a:r>
              <a:rPr kumimoji="0" lang="en-US" sz="2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tring</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0" i="0" u="none" strike="noStrike" kern="0" cap="none" spc="0" normalizeH="0" baseline="0" noProof="0" dirty="0" smtClean="0">
                <a:ln>
                  <a:noFill/>
                </a:ln>
                <a:solidFill>
                  <a:schemeClr val="tx1"/>
                </a:solidFill>
                <a:effectLst/>
                <a:uLnTx/>
                <a:uFillTx/>
                <a:latin typeface="+mn-lt"/>
                <a:ea typeface="+mn-ea"/>
                <a:cs typeface="+mn-cs"/>
              </a:rPr>
              <a:t>class also provides comparison methods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Equals()</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compares two strings to determine if they contain the same value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Syntax: </a:t>
            </a:r>
            <a:r>
              <a:rPr kumimoji="0" lang="en-US" sz="2200" b="0" i="1"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string.Equals</a:t>
            </a:r>
            <a:r>
              <a:rPr kumimoji="0" lang="en-US" sz="2200" b="0" i="1"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(string);</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Compare()</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US" sz="2200" b="1" i="0" u="none" strike="noStrike" kern="0" cap="none" spc="0" normalizeH="0" baseline="0" noProof="0" dirty="0" smtClean="0">
                <a:ln>
                  <a:noFill/>
                </a:ln>
                <a:solidFill>
                  <a:schemeClr val="tx1"/>
                </a:solidFill>
                <a:effectLst/>
                <a:uLnTx/>
                <a:uFillTx/>
                <a:latin typeface="+mn-lt"/>
                <a:ea typeface="+mn-ea"/>
                <a:cs typeface="+mn-cs"/>
              </a:rPr>
              <a:t>method</a:t>
            </a:r>
            <a:r>
              <a:rPr kumimoji="0" lang="en-US" sz="2200" b="0" i="0" u="none" strike="noStrike" kern="0" cap="none" spc="0" normalizeH="0" baseline="0" noProof="0" dirty="0" smtClean="0">
                <a:ln>
                  <a:noFill/>
                </a:ln>
                <a:solidFill>
                  <a:schemeClr val="tx1"/>
                </a:solidFill>
                <a:effectLst/>
                <a:uLnTx/>
                <a:uFillTx/>
                <a:latin typeface="+mn-lt"/>
                <a:ea typeface="+mn-ea"/>
                <a:cs typeface="+mn-cs"/>
              </a:rPr>
              <a:t>: compares two strings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Syntax: </a:t>
            </a:r>
            <a:r>
              <a:rPr kumimoji="0" lang="en-US" sz="2200" b="0" i="1"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string.Compare</a:t>
            </a:r>
            <a:r>
              <a:rPr kumimoji="0" lang="en-US" sz="2200" b="0" i="1"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(string1,string2)</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Returns 0 if </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string1</a:t>
            </a:r>
            <a:r>
              <a:rPr kumimoji="0" lang="en-US" sz="2200" b="0" i="0" u="none" strike="noStrike" kern="0" cap="none" spc="0" normalizeH="0" baseline="0" noProof="0" dirty="0" smtClean="0">
                <a:ln>
                  <a:noFill/>
                </a:ln>
                <a:solidFill>
                  <a:schemeClr val="tx1"/>
                </a:solidFill>
                <a:effectLst/>
                <a:uLnTx/>
                <a:uFillTx/>
                <a:latin typeface="+mn-lt"/>
              </a:rPr>
              <a:t> and </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string2</a:t>
            </a:r>
            <a:r>
              <a:rPr kumimoji="0" lang="en-US" sz="2200" b="0" i="0" u="none" strike="noStrike" kern="0" cap="none" spc="0" normalizeH="0" baseline="0" noProof="0" dirty="0" smtClean="0">
                <a:ln>
                  <a:noFill/>
                </a:ln>
                <a:solidFill>
                  <a:schemeClr val="tx1"/>
                </a:solidFill>
                <a:effectLst/>
                <a:uLnTx/>
                <a:uFillTx/>
                <a:latin typeface="+mn-lt"/>
              </a:rPr>
              <a:t> are equivalent</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Returns &gt;0 if </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string2</a:t>
            </a:r>
            <a:r>
              <a:rPr kumimoji="0" lang="en-US" sz="2200" b="0" i="0" u="none" strike="noStrike" kern="0" cap="none" spc="0" normalizeH="0" baseline="0" noProof="0" dirty="0" smtClean="0">
                <a:ln>
                  <a:noFill/>
                </a:ln>
                <a:solidFill>
                  <a:schemeClr val="tx1"/>
                </a:solidFill>
                <a:effectLst/>
                <a:uLnTx/>
                <a:uFillTx/>
                <a:latin typeface="+mn-lt"/>
              </a:rPr>
              <a:t> sorts before </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string1</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Returns -1 if </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string1</a:t>
            </a:r>
            <a:r>
              <a:rPr kumimoji="0" lang="en-US" sz="2200" b="0" i="0" u="none" strike="noStrike" kern="0" cap="none" spc="0" normalizeH="0" baseline="0" noProof="0" dirty="0" smtClean="0">
                <a:ln>
                  <a:noFill/>
                </a:ln>
                <a:solidFill>
                  <a:schemeClr val="tx1"/>
                </a:solidFill>
                <a:effectLst/>
                <a:uLnTx/>
                <a:uFillTx/>
                <a:latin typeface="+mn-lt"/>
              </a:rPr>
              <a:t> sorts before </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6"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Comparing Strings</a:t>
            </a:r>
            <a:endParaRPr lang="en-US" sz="2900" b="1" kern="0" dirty="0">
              <a:solidFill>
                <a:schemeClr val="accent6">
                  <a:lumMod val="50000"/>
                </a:schemeClr>
              </a:solidFill>
              <a:latin typeface="+mj-lt"/>
              <a:ea typeface="+mj-ea"/>
              <a:cs typeface="+mj-cs"/>
            </a:endParaRPr>
          </a:p>
        </p:txBody>
      </p:sp>
      <p:pic>
        <p:nvPicPr>
          <p:cNvPr id="7" name="Picture 7" descr="I:\Chimborazo\ASP.NET\Figures\CH05\TAB05x04.jpg"/>
          <p:cNvPicPr>
            <a:picLocks noChangeAspect="1" noChangeArrowheads="1"/>
          </p:cNvPicPr>
          <p:nvPr/>
        </p:nvPicPr>
        <p:blipFill>
          <a:blip r:embed="rId3" cstate="print"/>
          <a:srcRect/>
          <a:stretch>
            <a:fillRect/>
          </a:stretch>
        </p:blipFill>
        <p:spPr bwMode="auto">
          <a:xfrm>
            <a:off x="467544" y="2204864"/>
            <a:ext cx="8021638" cy="305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6"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2900" b="1" dirty="0" smtClean="0">
                <a:solidFill>
                  <a:schemeClr val="accent6">
                    <a:lumMod val="50000"/>
                  </a:schemeClr>
                </a:solidFill>
              </a:rPr>
              <a:t>Combining Characters and Substrings</a:t>
            </a:r>
            <a:endParaRPr lang="en-US" sz="2900" b="1" kern="0" dirty="0">
              <a:solidFill>
                <a:schemeClr val="accent6">
                  <a:lumMod val="50000"/>
                </a:schemeClr>
              </a:solidFill>
              <a:latin typeface="+mj-lt"/>
              <a:ea typeface="+mj-ea"/>
              <a:cs typeface="+mj-cs"/>
            </a:endParaRPr>
          </a:p>
        </p:txBody>
      </p:sp>
      <p:sp>
        <p:nvSpPr>
          <p:cNvPr id="5" name="Rectangle 2"/>
          <p:cNvSpPr txBox="1">
            <a:spLocks noChangeArrowheads="1"/>
          </p:cNvSpPr>
          <p:nvPr/>
        </p:nvSpPr>
        <p:spPr>
          <a:xfrm>
            <a:off x="539552" y="1988840"/>
            <a:ext cx="8077200" cy="4572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To combine text strings, you can use:</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Concatenation operator (+) </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0" i="0" u="none" strike="noStrike" kern="0" cap="none" spc="0" normalizeH="0" baseline="0" noProof="0" dirty="0" smtClean="0">
                <a:ln>
                  <a:noFill/>
                </a:ln>
                <a:solidFill>
                  <a:schemeClr val="tx1"/>
                </a:solidFill>
                <a:effectLst/>
                <a:uLnTx/>
                <a:uFillTx/>
                <a:latin typeface="+mn-lt"/>
              </a:rPr>
              <a:t>Compound assignment operator (+=)</a:t>
            </a:r>
          </a:p>
          <a:p>
            <a:pPr marL="742950" marR="0" lvl="1" indent="-285750" algn="l" defTabSz="914400" rtl="0" eaLnBrk="0" fontAlgn="base" latinLnBrk="0" hangingPunct="0">
              <a:lnSpc>
                <a:spcPct val="100000"/>
              </a:lnSpc>
              <a:spcBef>
                <a:spcPct val="20000"/>
              </a:spcBef>
              <a:spcAft>
                <a:spcPct val="0"/>
              </a:spcAft>
              <a:buClrTx/>
              <a:buSzPct val="50000"/>
              <a:buFont typeface="Wingdings 2" pitchFamily="18" charset="2"/>
              <a:buChar char=""/>
              <a:tabLst/>
              <a:defRPr/>
            </a:pPr>
            <a:r>
              <a:rPr kumimoji="0" lang="en-US" sz="2200" b="1"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Concat</a:t>
            </a:r>
            <a:r>
              <a:rPr kumimoji="0" lang="en-US" sz="2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a:t>
            </a:r>
            <a:r>
              <a:rPr kumimoji="0" lang="en-US" sz="2200" b="0" i="0" u="none" strike="noStrike" kern="0" cap="none" spc="0" normalizeH="0" baseline="0" noProof="0" dirty="0" smtClean="0">
                <a:ln>
                  <a:noFill/>
                </a:ln>
                <a:solidFill>
                  <a:schemeClr val="tx1"/>
                </a:solidFill>
                <a:effectLst/>
                <a:uLnTx/>
                <a:uFillTx/>
                <a:latin typeface="+mn-lt"/>
              </a:rPr>
              <a:t>method of the </a:t>
            </a:r>
            <a:r>
              <a:rPr kumimoji="0" lang="en-US" sz="2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a:t>
            </a:r>
            <a:r>
              <a:rPr kumimoji="0" lang="en-US" sz="2200" b="0" i="0" u="none" strike="noStrike" kern="0" cap="none" spc="0" normalizeH="0" baseline="0" noProof="0" dirty="0" smtClean="0">
                <a:ln>
                  <a:noFill/>
                </a:ln>
                <a:solidFill>
                  <a:schemeClr val="tx1"/>
                </a:solidFill>
                <a:effectLst/>
                <a:uLnTx/>
                <a:uFillTx/>
                <a:latin typeface="+mn-lt"/>
              </a:rPr>
              <a:t> class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Concat</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200" b="0" i="0" u="none" strike="noStrike" kern="0" cap="none" spc="0" normalizeH="0" baseline="0" noProof="0" dirty="0" smtClean="0">
                <a:ln>
                  <a:noFill/>
                </a:ln>
                <a:solidFill>
                  <a:schemeClr val="tx1"/>
                </a:solidFill>
                <a:effectLst/>
                <a:uLnTx/>
                <a:uFillTx/>
                <a:latin typeface="+mn-lt"/>
                <a:ea typeface="+mn-ea"/>
                <a:cs typeface="+mn-cs"/>
              </a:rPr>
              <a:t> method: creates a new string by combining strings passed as arguments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Syntax: </a:t>
            </a:r>
          </a:p>
          <a:p>
            <a:pPr marL="742950" marR="0" lvl="1" indent="-285750" algn="l" defTabSz="914400" rtl="0" eaLnBrk="0" fontAlgn="base" latinLnBrk="0" hangingPunct="0">
              <a:lnSpc>
                <a:spcPct val="100000"/>
              </a:lnSpc>
              <a:spcBef>
                <a:spcPct val="20000"/>
              </a:spcBef>
              <a:spcAft>
                <a:spcPct val="0"/>
              </a:spcAft>
              <a:buClrTx/>
              <a:buSzPct val="50000"/>
              <a:buFontTx/>
              <a:buNone/>
              <a:tabLst/>
              <a:defRPr/>
            </a:pP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  </a:t>
            </a:r>
            <a:r>
              <a:rPr kumimoji="0" lang="en-US" sz="2200" b="0" i="1"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string.Concat</a:t>
            </a:r>
            <a:r>
              <a:rPr kumimoji="0" lang="en-US" sz="2200" b="0" i="1" u="none" strike="noStrike" kern="0" cap="none" spc="0" normalizeH="0" baseline="0" noProof="0" dirty="0" smtClean="0">
                <a:ln>
                  <a:noFill/>
                </a:ln>
                <a:solidFill>
                  <a:schemeClr val="tx1"/>
                </a:solidFill>
                <a:effectLst/>
                <a:uLnTx/>
                <a:uFillTx/>
                <a:latin typeface="Courier New" pitchFamily="49" charset="0"/>
                <a:cs typeface="Courier New" pitchFamily="49" charset="0"/>
              </a:rPr>
              <a:t>(string1, string2,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Insert()</a:t>
            </a:r>
            <a:r>
              <a:rPr kumimoji="0" lang="en-US" sz="2200" b="0" i="0" u="none" strike="noStrike" kern="0" cap="none" spc="0" normalizeH="0" baseline="0" noProof="0" dirty="0" smtClean="0">
                <a:ln>
                  <a:noFill/>
                </a:ln>
                <a:solidFill>
                  <a:schemeClr val="tx1"/>
                </a:solidFill>
                <a:effectLst/>
                <a:uLnTx/>
                <a:uFillTx/>
                <a:latin typeface="+mn-lt"/>
                <a:ea typeface="+mn-ea"/>
                <a:cs typeface="+mn-cs"/>
              </a:rPr>
              <a:t> method: inserts text at the specified index position within the string</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Syntax: </a:t>
            </a:r>
            <a:r>
              <a:rPr kumimoji="0" lang="en-US" sz="2200" b="0" i="1"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string.Insert</a:t>
            </a:r>
            <a:r>
              <a:rPr kumimoji="0" lang="en-US" sz="2200" b="0" i="1"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2200" b="0" i="1" u="none" strike="noStrike" kern="0" cap="none" spc="0" normalizeH="0" baseline="0" noProof="0" dirty="0" err="1" smtClean="0">
                <a:ln>
                  <a:noFill/>
                </a:ln>
                <a:solidFill>
                  <a:schemeClr val="tx1"/>
                </a:solidFill>
                <a:effectLst/>
                <a:uLnTx/>
                <a:uFillTx/>
                <a:latin typeface="Courier New" pitchFamily="49" charset="0"/>
                <a:ea typeface="+mn-ea"/>
                <a:cs typeface="Courier New" pitchFamily="49" charset="0"/>
              </a:rPr>
              <a:t>index,text</a:t>
            </a:r>
            <a:r>
              <a:rPr kumimoji="0" lang="en-US" sz="2200" b="0" i="1"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SG" altLang="en-US" sz="3600" dirty="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smtClean="0">
                <a:solidFill>
                  <a:schemeClr val="accent6">
                    <a:lumMod val="50000"/>
                  </a:schemeClr>
                </a:solidFill>
                <a:latin typeface="+mj-lt"/>
                <a:ea typeface="+mj-ea"/>
                <a:cs typeface="+mj-cs"/>
              </a:rPr>
              <a:t>Formatting Numbers with </a:t>
            </a:r>
            <a:r>
              <a:rPr lang="en-US" sz="3200" b="1" kern="0" dirty="0" err="1" smtClean="0">
                <a:solidFill>
                  <a:schemeClr val="accent6">
                    <a:lumMod val="50000"/>
                  </a:schemeClr>
                </a:solidFill>
                <a:latin typeface="Courier" pitchFamily="49" charset="0"/>
                <a:ea typeface="+mj-ea"/>
                <a:cs typeface="+mj-cs"/>
              </a:rPr>
              <a:t>ToString</a:t>
            </a:r>
            <a:r>
              <a:rPr lang="en-US" sz="3200" b="1" kern="0" dirty="0" smtClean="0">
                <a:solidFill>
                  <a:schemeClr val="accent6">
                    <a:lumMod val="50000"/>
                  </a:schemeClr>
                </a:solidFill>
                <a:latin typeface="Courier" pitchFamily="49" charset="0"/>
                <a:ea typeface="+mj-ea"/>
                <a:cs typeface="+mj-cs"/>
              </a:rPr>
              <a:t>()</a:t>
            </a:r>
            <a:endParaRPr lang="en-US" sz="3200" b="1" kern="0" dirty="0">
              <a:solidFill>
                <a:schemeClr val="accent6">
                  <a:lumMod val="50000"/>
                </a:schemeClr>
              </a:solidFill>
              <a:latin typeface="Courier" pitchFamily="49" charset="0"/>
              <a:ea typeface="+mj-ea"/>
              <a:cs typeface="+mj-cs"/>
            </a:endParaRPr>
          </a:p>
        </p:txBody>
      </p:sp>
      <p:sp>
        <p:nvSpPr>
          <p:cNvPr id="9" name="Content Placeholder 2"/>
          <p:cNvSpPr txBox="1">
            <a:spLocks/>
          </p:cNvSpPr>
          <p:nvPr/>
        </p:nvSpPr>
        <p:spPr>
          <a:xfrm>
            <a:off x="467544" y="2132856"/>
            <a:ext cx="8229600" cy="1828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The </a:t>
            </a:r>
            <a:r>
              <a:rPr kumimoji="0" lang="en-US" sz="2200" b="0" i="0" u="none" strike="noStrike" kern="0" cap="none" spc="0" normalizeH="0" baseline="0" noProof="0" dirty="0" err="1" smtClean="0">
                <a:ln>
                  <a:noFill/>
                </a:ln>
                <a:solidFill>
                  <a:schemeClr val="tx1"/>
                </a:solidFill>
                <a:effectLst/>
                <a:uLnTx/>
                <a:uFillTx/>
                <a:latin typeface="+mn-lt"/>
                <a:ea typeface="+mn-ea"/>
                <a:cs typeface="+mn-cs"/>
              </a:rPr>
              <a:t>ToString</a:t>
            </a:r>
            <a:r>
              <a:rPr kumimoji="0" lang="en-US" sz="2200" b="0" i="0" u="none" strike="noStrike" kern="0" cap="none" spc="0" normalizeH="0" baseline="0" noProof="0" dirty="0" smtClean="0">
                <a:ln>
                  <a:noFill/>
                </a:ln>
                <a:solidFill>
                  <a:schemeClr val="tx1"/>
                </a:solidFill>
                <a:effectLst/>
                <a:uLnTx/>
                <a:uFillTx/>
                <a:latin typeface="+mn-lt"/>
                <a:ea typeface="+mn-ea"/>
                <a:cs typeface="+mn-cs"/>
              </a:rPr>
              <a:t> method can optionally format a number to appear in a specific way</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The following table lists the “format strings” and how they work with sample outputs</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10" name="Table 9"/>
          <p:cNvGraphicFramePr>
            <a:graphicFrameLocks noGrp="1"/>
          </p:cNvGraphicFramePr>
          <p:nvPr/>
        </p:nvGraphicFramePr>
        <p:xfrm>
          <a:off x="539552" y="4005064"/>
          <a:ext cx="8001000" cy="2344738"/>
        </p:xfrm>
        <a:graphic>
          <a:graphicData uri="http://schemas.openxmlformats.org/drawingml/2006/table">
            <a:tbl>
              <a:tblPr/>
              <a:tblGrid>
                <a:gridCol w="1143000"/>
                <a:gridCol w="2514600"/>
                <a:gridCol w="1143000"/>
                <a:gridCol w="1376363"/>
                <a:gridCol w="1824037"/>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lumMod val="50000"/>
                            </a:schemeClr>
                          </a:solidFill>
                          <a:effectLst/>
                          <a:latin typeface="Arial" charset="0"/>
                          <a:cs typeface="Arial" charset="0"/>
                        </a:rPr>
                        <a:t>Format String</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lumMod val="50000"/>
                            </a:schemeClr>
                          </a:solidFill>
                          <a:effectLst/>
                          <a:latin typeface="Arial" charset="0"/>
                          <a:cs typeface="Arial" charset="0"/>
                        </a:rPr>
                        <a:t>Description</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lumMod val="50000"/>
                            </a:schemeClr>
                          </a:solidFill>
                          <a:effectLst/>
                          <a:latin typeface="Arial" charset="0"/>
                          <a:cs typeface="Arial" charset="0"/>
                        </a:rPr>
                        <a:t>Number</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lumMod val="50000"/>
                            </a:schemeClr>
                          </a:solidFill>
                          <a:effectLst/>
                          <a:latin typeface="Arial" charset="0"/>
                          <a:cs typeface="Arial" charset="0"/>
                        </a:rPr>
                        <a:t>ToString</a:t>
                      </a:r>
                      <a:r>
                        <a:rPr kumimoji="0" lang="en-US" sz="1200" b="1" i="0" u="none" strike="noStrike" cap="none" normalizeH="0" baseline="0" dirty="0" smtClean="0">
                          <a:ln>
                            <a:noFill/>
                          </a:ln>
                          <a:solidFill>
                            <a:schemeClr val="tx1">
                              <a:lumMod val="50000"/>
                            </a:schemeClr>
                          </a:solidFill>
                          <a:effectLst/>
                          <a:latin typeface="Arial" charset="0"/>
                          <a:cs typeface="Arial"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lumMod val="50000"/>
                            </a:schemeClr>
                          </a:solidFill>
                          <a:effectLst/>
                          <a:latin typeface="Arial" charset="0"/>
                          <a:cs typeface="Arial" charset="0"/>
                        </a:rPr>
                        <a:t>Result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“N” or “n”</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Number format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ToString(“n3”)</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12.300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1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“F” or “f”</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Fixed-point scientific format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123456.0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ToString("f2")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123456.00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“E” or “e”</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Exponential scientific format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123456.0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ToString("e3")</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1.235e+005</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“C” or “c”</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Currency format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-1234567.8</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ToString("C")</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($1,234,567.80)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“P” or “p”</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Percentage format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lumMod val="50000"/>
                            </a:schemeClr>
                          </a:solidFill>
                          <a:effectLst/>
                          <a:latin typeface="Arial" charset="0"/>
                          <a:cs typeface="Arial" charset="0"/>
                        </a:rPr>
                        <a:t>.234</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lumMod val="50000"/>
                            </a:schemeClr>
                          </a:solidFill>
                          <a:effectLst/>
                          <a:latin typeface="Arial" charset="0"/>
                          <a:cs typeface="Arial" charset="0"/>
                        </a:rPr>
                        <a:t>ToString</a:t>
                      </a:r>
                      <a:r>
                        <a:rPr kumimoji="0" lang="en-US" sz="1200" b="0" i="0" u="none" strike="noStrike" cap="none" normalizeH="0" baseline="0" dirty="0" smtClean="0">
                          <a:ln>
                            <a:noFill/>
                          </a:ln>
                          <a:solidFill>
                            <a:schemeClr val="tx1">
                              <a:lumMod val="50000"/>
                            </a:schemeClr>
                          </a:solidFill>
                          <a:effectLst/>
                          <a:latin typeface="Arial" charset="0"/>
                          <a:cs typeface="Arial" charset="0"/>
                        </a:rPr>
                        <a:t>("P")</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charset="0"/>
                          <a:cs typeface="Arial" charset="0"/>
                        </a:rPr>
                        <a:t>23.40%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dirty="0" smtClean="0"/>
              <a:t>Constant</a:t>
            </a:r>
          </a:p>
        </p:txBody>
      </p:sp>
      <p:pic>
        <p:nvPicPr>
          <p:cNvPr id="501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562600"/>
            <a:ext cx="12573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11"/>
          <p:cNvSpPr>
            <a:spLocks noChangeArrowheads="1"/>
          </p:cNvSpPr>
          <p:nvPr/>
        </p:nvSpPr>
        <p:spPr bwMode="auto">
          <a:xfrm>
            <a:off x="685800" y="1981199"/>
            <a:ext cx="8206680"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8000"/>
              </a:lnSpc>
              <a:spcBef>
                <a:spcPts val="700"/>
              </a:spcBef>
              <a:buFontTx/>
              <a:buChar char="•"/>
            </a:pPr>
            <a:r>
              <a:rPr lang="en-US" sz="2800" dirty="0"/>
              <a:t>Add the keyword </a:t>
            </a:r>
            <a:r>
              <a:rPr lang="en-US" sz="2800" b="1" u="sng" dirty="0">
                <a:solidFill>
                  <a:schemeClr val="accent6">
                    <a:lumMod val="75000"/>
                  </a:schemeClr>
                </a:solidFill>
                <a:latin typeface="Courier" pitchFamily="49" charset="0"/>
              </a:rPr>
              <a:t>const</a:t>
            </a:r>
            <a:r>
              <a:rPr lang="en-US" sz="2800" dirty="0"/>
              <a:t> to a declaration</a:t>
            </a:r>
          </a:p>
          <a:p>
            <a:pPr marL="342900" indent="-342900">
              <a:lnSpc>
                <a:spcPct val="88000"/>
              </a:lnSpc>
              <a:spcBef>
                <a:spcPts val="700"/>
              </a:spcBef>
              <a:buFontTx/>
              <a:buChar char="•"/>
            </a:pPr>
            <a:r>
              <a:rPr lang="en-US" sz="2800" dirty="0"/>
              <a:t>Value cannot be changed  </a:t>
            </a:r>
          </a:p>
          <a:p>
            <a:pPr marL="342900" indent="-342900">
              <a:lnSpc>
                <a:spcPct val="88000"/>
              </a:lnSpc>
              <a:spcBef>
                <a:spcPts val="700"/>
              </a:spcBef>
              <a:buFontTx/>
              <a:buChar char="•"/>
            </a:pPr>
            <a:r>
              <a:rPr lang="en-US" sz="2800" dirty="0"/>
              <a:t>Standard naming convention </a:t>
            </a:r>
          </a:p>
          <a:p>
            <a:pPr marL="342900" indent="-342900">
              <a:spcBef>
                <a:spcPct val="20000"/>
              </a:spcBef>
              <a:buFontTx/>
              <a:buChar char="•"/>
            </a:pPr>
            <a:endParaRPr lang="en-US" sz="2800" dirty="0" smtClean="0"/>
          </a:p>
          <a:p>
            <a:pPr>
              <a:spcBef>
                <a:spcPct val="20000"/>
              </a:spcBef>
            </a:pPr>
            <a:r>
              <a:rPr lang="en-US" sz="2800" dirty="0" smtClean="0"/>
              <a:t>Syntax:</a:t>
            </a:r>
            <a:endParaRPr lang="en-US" sz="2800" dirty="0"/>
          </a:p>
          <a:p>
            <a:pPr marL="742950" lvl="1" indent="-285750">
              <a:spcBef>
                <a:spcPct val="20000"/>
              </a:spcBef>
              <a:buFontTx/>
              <a:buChar char="–"/>
            </a:pPr>
            <a:r>
              <a:rPr lang="en-US" sz="2600" b="1" dirty="0">
                <a:solidFill>
                  <a:srgbClr val="7030A0"/>
                </a:solidFill>
                <a:latin typeface="Courier" pitchFamily="49" charset="0"/>
              </a:rPr>
              <a:t>const</a:t>
            </a:r>
            <a:r>
              <a:rPr lang="en-US" sz="2600" b="1" dirty="0">
                <a:solidFill>
                  <a:schemeClr val="accent2">
                    <a:lumMod val="75000"/>
                  </a:schemeClr>
                </a:solidFill>
                <a:latin typeface="Courier" pitchFamily="49" charset="0"/>
              </a:rPr>
              <a:t> type </a:t>
            </a:r>
            <a:r>
              <a:rPr lang="en-US" sz="2600" b="1" dirty="0">
                <a:solidFill>
                  <a:schemeClr val="tx2"/>
                </a:solidFill>
                <a:latin typeface="Courier" pitchFamily="49" charset="0"/>
              </a:rPr>
              <a:t>identifier = expression;</a:t>
            </a:r>
            <a:endParaRPr lang="en-US" sz="2600" b="1" noProof="1">
              <a:solidFill>
                <a:schemeClr val="tx2"/>
              </a:solidFill>
              <a:latin typeface="Courier" pitchFamily="49" charset="0"/>
            </a:endParaRPr>
          </a:p>
        </p:txBody>
      </p:sp>
      <p:sp>
        <p:nvSpPr>
          <p:cNvPr id="50183" name="Text Box 16"/>
          <p:cNvSpPr txBox="1">
            <a:spLocks noChangeArrowheads="1"/>
          </p:cNvSpPr>
          <p:nvPr/>
        </p:nvSpPr>
        <p:spPr bwMode="auto">
          <a:xfrm>
            <a:off x="769978" y="4978041"/>
            <a:ext cx="7696200" cy="180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lnSpc>
                <a:spcPct val="88000"/>
              </a:lnSpc>
              <a:spcBef>
                <a:spcPts val="700"/>
              </a:spcBef>
            </a:pPr>
            <a:r>
              <a:rPr lang="en-US" dirty="0">
                <a:solidFill>
                  <a:schemeClr val="accent2"/>
                </a:solidFill>
                <a:latin typeface="Courier" pitchFamily="49" charset="0"/>
              </a:rPr>
              <a:t>const double</a:t>
            </a:r>
            <a:r>
              <a:rPr lang="en-US" dirty="0">
                <a:latin typeface="Courier" pitchFamily="49" charset="0"/>
              </a:rPr>
              <a:t> TAX_RATE = 0.0675;  </a:t>
            </a:r>
          </a:p>
          <a:p>
            <a:pPr lvl="1" eaLnBrk="1" hangingPunct="1">
              <a:lnSpc>
                <a:spcPct val="88000"/>
              </a:lnSpc>
              <a:spcBef>
                <a:spcPts val="700"/>
              </a:spcBef>
            </a:pPr>
            <a:r>
              <a:rPr lang="en-US" dirty="0">
                <a:solidFill>
                  <a:schemeClr val="accent2"/>
                </a:solidFill>
                <a:latin typeface="Courier" pitchFamily="49" charset="0"/>
              </a:rPr>
              <a:t>const int</a:t>
            </a:r>
            <a:r>
              <a:rPr lang="en-US" dirty="0">
                <a:latin typeface="Courier" pitchFamily="49" charset="0"/>
              </a:rPr>
              <a:t> SPEED = 70;</a:t>
            </a:r>
          </a:p>
          <a:p>
            <a:pPr lvl="1" eaLnBrk="1" hangingPunct="1">
              <a:lnSpc>
                <a:spcPct val="88000"/>
              </a:lnSpc>
              <a:spcBef>
                <a:spcPts val="700"/>
              </a:spcBef>
            </a:pPr>
            <a:r>
              <a:rPr lang="en-US" dirty="0">
                <a:solidFill>
                  <a:schemeClr val="accent2"/>
                </a:solidFill>
                <a:latin typeface="Courier" pitchFamily="49" charset="0"/>
              </a:rPr>
              <a:t>const char</a:t>
            </a:r>
            <a:r>
              <a:rPr lang="en-US" dirty="0">
                <a:latin typeface="Courier" pitchFamily="49" charset="0"/>
              </a:rPr>
              <a:t> HIGHEST_GRADE = </a:t>
            </a:r>
            <a:r>
              <a:rPr lang="en-US" dirty="0" smtClean="0">
                <a:latin typeface="Courier" pitchFamily="49" charset="0"/>
              </a:rPr>
              <a:t>'A'; </a:t>
            </a:r>
            <a:endParaRPr lang="en-US" dirty="0">
              <a:latin typeface="Courier" pitchFamily="49" charset="0"/>
            </a:endParaRPr>
          </a:p>
          <a:p>
            <a:pPr eaLnBrk="1" hangingPunct="1">
              <a:spcBef>
                <a:spcPct val="50000"/>
              </a:spcBef>
            </a:pPr>
            <a:endParaRPr lang="en-US" dirty="0"/>
          </a:p>
        </p:txBody>
      </p:sp>
      <p:sp>
        <p:nvSpPr>
          <p:cNvPr id="2" name="Rounded Rectangle 1"/>
          <p:cNvSpPr/>
          <p:nvPr/>
        </p:nvSpPr>
        <p:spPr>
          <a:xfrm>
            <a:off x="457200" y="3789040"/>
            <a:ext cx="8147248" cy="2592288"/>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7813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Assignment Operator</a:t>
            </a:r>
          </a:p>
        </p:txBody>
      </p:sp>
      <p:sp>
        <p:nvSpPr>
          <p:cNvPr id="11" name="Rectangle 3"/>
          <p:cNvSpPr txBox="1">
            <a:spLocks noChangeArrowheads="1"/>
          </p:cNvSpPr>
          <p:nvPr/>
        </p:nvSpPr>
        <p:spPr>
          <a:xfrm>
            <a:off x="468313" y="1844675"/>
            <a:ext cx="8351837" cy="1368425"/>
          </a:xfrm>
          <a:prstGeom prst="rect">
            <a:avLst/>
          </a:prstGeom>
        </p:spPr>
        <p:txBody>
          <a:bodyPr/>
          <a:lstStyle/>
          <a:p>
            <a:pPr marL="342900" indent="-342900">
              <a:spcBef>
                <a:spcPct val="20000"/>
              </a:spcBef>
              <a:buFont typeface="Arial" pitchFamily="34" charset="0"/>
              <a:buChar char="•"/>
              <a:defRPr/>
            </a:pPr>
            <a:r>
              <a:rPr lang="en-US" kern="0" dirty="0">
                <a:latin typeface="+mn-lt"/>
              </a:rPr>
              <a:t>Equal Sign (</a:t>
            </a:r>
            <a:r>
              <a:rPr lang="en-US" b="1" dirty="0">
                <a:solidFill>
                  <a:srgbClr val="FF0000"/>
                </a:solidFill>
              </a:rPr>
              <a:t>=</a:t>
            </a:r>
            <a:r>
              <a:rPr lang="en-US" kern="0" dirty="0">
                <a:latin typeface="+mn-lt"/>
              </a:rPr>
              <a:t>) is used as the assignment operator.</a:t>
            </a:r>
          </a:p>
          <a:p>
            <a:pPr marL="342900" indent="-342900">
              <a:spcBef>
                <a:spcPct val="20000"/>
              </a:spcBef>
              <a:buFont typeface="Arial" pitchFamily="34" charset="0"/>
              <a:buChar char="•"/>
              <a:defRPr/>
            </a:pPr>
            <a:r>
              <a:rPr lang="en-US" dirty="0"/>
              <a:t>After a variable is declared, you can assign a value to it using the assignment operator (</a:t>
            </a:r>
            <a:r>
              <a:rPr lang="en-US" b="1" dirty="0">
                <a:solidFill>
                  <a:srgbClr val="FF0000"/>
                </a:solidFill>
              </a:rPr>
              <a:t>=</a:t>
            </a:r>
            <a:r>
              <a:rPr lang="en-US" dirty="0"/>
              <a:t>). </a:t>
            </a:r>
          </a:p>
          <a:p>
            <a:pPr marL="342900" indent="-342900">
              <a:spcBef>
                <a:spcPct val="20000"/>
              </a:spcBef>
              <a:buFont typeface="Arial" pitchFamily="34" charset="0"/>
              <a:buChar char="•"/>
              <a:defRPr/>
            </a:pPr>
            <a:r>
              <a:rPr lang="en-US" kern="0" dirty="0">
                <a:latin typeface="+mn-lt"/>
              </a:rPr>
              <a:t>Value is always assigned from </a:t>
            </a:r>
            <a:r>
              <a:rPr lang="en-US" b="1" kern="0" dirty="0">
                <a:latin typeface="+mn-lt"/>
              </a:rPr>
              <a:t>right-to-left</a:t>
            </a:r>
            <a:r>
              <a:rPr lang="en-US" kern="0" dirty="0">
                <a:latin typeface="+mn-lt"/>
              </a:rPr>
              <a:t>.</a:t>
            </a:r>
            <a:endParaRPr lang="en-US" b="1" kern="0" dirty="0">
              <a:latin typeface="+mn-lt"/>
            </a:endParaRPr>
          </a:p>
        </p:txBody>
      </p:sp>
      <p:sp>
        <p:nvSpPr>
          <p:cNvPr id="23557" name="Rectangle 3"/>
          <p:cNvSpPr txBox="1">
            <a:spLocks noChangeArrowheads="1"/>
          </p:cNvSpPr>
          <p:nvPr/>
        </p:nvSpPr>
        <p:spPr bwMode="auto">
          <a:xfrm>
            <a:off x="1116013" y="3860800"/>
            <a:ext cx="574198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spcAft>
                <a:spcPct val="25000"/>
              </a:spcAft>
              <a:buFont typeface="Monotype Sorts" pitchFamily="2" charset="2"/>
              <a:buNone/>
            </a:pPr>
            <a:r>
              <a:rPr lang="en-US" altLang="en-US">
                <a:latin typeface="Courier New" pitchFamily="49" charset="0"/>
              </a:rPr>
              <a:t>x = 1;          // Assign 1 to x;</a:t>
            </a:r>
          </a:p>
          <a:p>
            <a:pPr>
              <a:spcBef>
                <a:spcPct val="50000"/>
              </a:spcBef>
              <a:buFont typeface="Monotype Sorts" pitchFamily="2" charset="2"/>
              <a:buNone/>
            </a:pPr>
            <a:r>
              <a:rPr lang="en-US" altLang="en-US">
                <a:latin typeface="Courier New" pitchFamily="49" charset="0"/>
              </a:rPr>
              <a:t>radius = 1.0;   // Assign 1.0 to radius;</a:t>
            </a:r>
          </a:p>
          <a:p>
            <a:pPr>
              <a:spcBef>
                <a:spcPct val="50000"/>
              </a:spcBef>
              <a:buFont typeface="Monotype Sorts" pitchFamily="2" charset="2"/>
              <a:buNone/>
            </a:pPr>
            <a:r>
              <a:rPr lang="en-US" altLang="en-US">
                <a:latin typeface="Courier New" pitchFamily="49" charset="0"/>
              </a:rPr>
              <a:t>a = 'A';        // Assign 'A' to a;</a:t>
            </a:r>
            <a:br>
              <a:rPr lang="en-US" altLang="en-US">
                <a:latin typeface="Courier New" pitchFamily="49" charset="0"/>
              </a:rPr>
            </a:br>
            <a:endParaRPr lang="en-US" altLang="en-US">
              <a:solidFill>
                <a:schemeClr val="tx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Relational Operators</a:t>
            </a:r>
          </a:p>
        </p:txBody>
      </p:sp>
      <p:pic>
        <p:nvPicPr>
          <p:cNvPr id="2458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2276475"/>
            <a:ext cx="771048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Arithmetic Operator</a:t>
            </a:r>
          </a:p>
        </p:txBody>
      </p:sp>
      <p:pic>
        <p:nvPicPr>
          <p:cNvPr id="256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1916113"/>
            <a:ext cx="65532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6"/>
          <p:cNvSpPr>
            <a:spLocks noChangeArrowheads="1"/>
          </p:cNvSpPr>
          <p:nvPr/>
        </p:nvSpPr>
        <p:spPr bwMode="auto">
          <a:xfrm>
            <a:off x="468313" y="5013325"/>
            <a:ext cx="849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i="1" u="sng"/>
              <a:t>Note</a:t>
            </a:r>
            <a:endParaRPr lang="en-SG" altLang="en-US" b="1" i="1" u="sng"/>
          </a:p>
          <a:p>
            <a:pPr eaLnBrk="1" hangingPunct="1">
              <a:buFont typeface="Arial" charset="0"/>
              <a:buChar char="•"/>
            </a:pPr>
            <a:r>
              <a:rPr lang="en-SG" altLang="en-US"/>
              <a:t>+ once used with a string, it becomes a concatenation operator (joining 2 operands together).</a:t>
            </a:r>
          </a:p>
          <a:p>
            <a:pPr eaLnBrk="1" hangingPunct="1">
              <a:buFont typeface="Arial" charset="0"/>
              <a:buChar char="•"/>
            </a:pPr>
            <a:r>
              <a:rPr lang="en-SG" altLang="en-US"/>
              <a:t>modulus only works on integral types of data.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Arithmetic Operator</a:t>
            </a:r>
          </a:p>
        </p:txBody>
      </p:sp>
      <p:sp>
        <p:nvSpPr>
          <p:cNvPr id="26628" name="Rectangle 6"/>
          <p:cNvSpPr>
            <a:spLocks noChangeArrowheads="1"/>
          </p:cNvSpPr>
          <p:nvPr/>
        </p:nvSpPr>
        <p:spPr bwMode="auto">
          <a:xfrm>
            <a:off x="647700" y="5013325"/>
            <a:ext cx="81724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i="1" u="sng"/>
              <a:t>Note</a:t>
            </a:r>
            <a:endParaRPr lang="en-SG" altLang="en-US" b="1" i="1" u="sng"/>
          </a:p>
          <a:p>
            <a:pPr eaLnBrk="1" hangingPunct="1">
              <a:buFont typeface="Arial" charset="0"/>
              <a:buChar char="•"/>
            </a:pPr>
            <a:r>
              <a:rPr lang="en-SG" altLang="en-US"/>
              <a:t>C# (just like Java) treats a whole number as an </a:t>
            </a:r>
            <a:r>
              <a:rPr lang="en-SG" altLang="en-US" b="1" i="1"/>
              <a:t>int</a:t>
            </a:r>
            <a:r>
              <a:rPr lang="en-SG" altLang="en-US"/>
              <a:t> type.</a:t>
            </a:r>
          </a:p>
          <a:p>
            <a:pPr eaLnBrk="1" hangingPunct="1">
              <a:buFont typeface="Arial" charset="0"/>
              <a:buChar char="•"/>
            </a:pPr>
            <a:r>
              <a:rPr lang="en-US" altLang="en-US"/>
              <a:t>When you divide two integers (using the division operator or the modulus operator), the result is  ALWAYS an integer</a:t>
            </a:r>
          </a:p>
          <a:p>
            <a:pPr eaLnBrk="1" hangingPunct="1"/>
            <a:endParaRPr lang="en-SG" altLang="en-US"/>
          </a:p>
        </p:txBody>
      </p:sp>
      <p:pic>
        <p:nvPicPr>
          <p:cNvPr id="266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349500"/>
            <a:ext cx="80692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Increment &amp; Decrement Operators</a:t>
            </a:r>
          </a:p>
        </p:txBody>
      </p:sp>
      <p:sp>
        <p:nvSpPr>
          <p:cNvPr id="27652" name="Rectangle 7"/>
          <p:cNvSpPr>
            <a:spLocks noChangeArrowheads="1"/>
          </p:cNvSpPr>
          <p:nvPr/>
        </p:nvSpPr>
        <p:spPr bwMode="auto">
          <a:xfrm>
            <a:off x="323850" y="1916113"/>
            <a:ext cx="8458200" cy="3282950"/>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marL="1371600" indent="-1371600" eaLnBrk="0" hangingPunct="0">
              <a:tabLst>
                <a:tab pos="3433763" algn="l"/>
              </a:tabLst>
              <a:defRPr>
                <a:solidFill>
                  <a:schemeClr val="tx1"/>
                </a:solidFill>
                <a:latin typeface="Arial" charset="0"/>
              </a:defRPr>
            </a:lvl1pPr>
            <a:lvl2pPr marL="742950" indent="-285750" eaLnBrk="0" hangingPunct="0">
              <a:tabLst>
                <a:tab pos="3433763" algn="l"/>
              </a:tabLst>
              <a:defRPr>
                <a:solidFill>
                  <a:schemeClr val="tx1"/>
                </a:solidFill>
                <a:latin typeface="Arial" charset="0"/>
              </a:defRPr>
            </a:lvl2pPr>
            <a:lvl3pPr marL="1143000" indent="-228600" eaLnBrk="0" hangingPunct="0">
              <a:tabLst>
                <a:tab pos="3433763" algn="l"/>
              </a:tabLst>
              <a:defRPr>
                <a:solidFill>
                  <a:schemeClr val="tx1"/>
                </a:solidFill>
                <a:latin typeface="Arial" charset="0"/>
              </a:defRPr>
            </a:lvl3pPr>
            <a:lvl4pPr marL="1600200" indent="-228600" eaLnBrk="0" hangingPunct="0">
              <a:tabLst>
                <a:tab pos="3433763" algn="l"/>
              </a:tabLst>
              <a:defRPr>
                <a:solidFill>
                  <a:schemeClr val="tx1"/>
                </a:solidFill>
                <a:latin typeface="Arial" charset="0"/>
              </a:defRPr>
            </a:lvl4pPr>
            <a:lvl5pPr marL="2057400" indent="-228600" eaLnBrk="0" hangingPunct="0">
              <a:tabLst>
                <a:tab pos="3433763" algn="l"/>
              </a:tabLst>
              <a:defRPr>
                <a:solidFill>
                  <a:schemeClr val="tx1"/>
                </a:solidFill>
                <a:latin typeface="Arial" charset="0"/>
              </a:defRPr>
            </a:lvl5pPr>
            <a:lvl6pPr marL="2514600" indent="-228600" eaLnBrk="0" fontAlgn="base" hangingPunct="0">
              <a:spcBef>
                <a:spcPct val="0"/>
              </a:spcBef>
              <a:spcAft>
                <a:spcPct val="0"/>
              </a:spcAft>
              <a:tabLst>
                <a:tab pos="3433763" algn="l"/>
              </a:tabLst>
              <a:defRPr>
                <a:solidFill>
                  <a:schemeClr val="tx1"/>
                </a:solidFill>
                <a:latin typeface="Arial" charset="0"/>
              </a:defRPr>
            </a:lvl6pPr>
            <a:lvl7pPr marL="2971800" indent="-228600" eaLnBrk="0" fontAlgn="base" hangingPunct="0">
              <a:spcBef>
                <a:spcPct val="0"/>
              </a:spcBef>
              <a:spcAft>
                <a:spcPct val="0"/>
              </a:spcAft>
              <a:tabLst>
                <a:tab pos="3433763" algn="l"/>
              </a:tabLst>
              <a:defRPr>
                <a:solidFill>
                  <a:schemeClr val="tx1"/>
                </a:solidFill>
                <a:latin typeface="Arial" charset="0"/>
              </a:defRPr>
            </a:lvl7pPr>
            <a:lvl8pPr marL="3429000" indent="-228600" eaLnBrk="0" fontAlgn="base" hangingPunct="0">
              <a:spcBef>
                <a:spcPct val="0"/>
              </a:spcBef>
              <a:spcAft>
                <a:spcPct val="0"/>
              </a:spcAft>
              <a:tabLst>
                <a:tab pos="3433763" algn="l"/>
              </a:tabLst>
              <a:defRPr>
                <a:solidFill>
                  <a:schemeClr val="tx1"/>
                </a:solidFill>
                <a:latin typeface="Arial" charset="0"/>
              </a:defRPr>
            </a:lvl8pPr>
            <a:lvl9pPr marL="3886200" indent="-228600" eaLnBrk="0" fontAlgn="base" hangingPunct="0">
              <a:spcBef>
                <a:spcPct val="0"/>
              </a:spcBef>
              <a:spcAft>
                <a:spcPct val="0"/>
              </a:spcAft>
              <a:tabLst>
                <a:tab pos="3433763" algn="l"/>
              </a:tabLst>
              <a:defRPr>
                <a:solidFill>
                  <a:schemeClr val="tx1"/>
                </a:solidFill>
                <a:latin typeface="Arial" charset="0"/>
              </a:defRPr>
            </a:lvl9pPr>
          </a:lstStyle>
          <a:p>
            <a:r>
              <a:rPr lang="en-US" altLang="en-US" sz="1600" b="1" u="sng" dirty="0">
                <a:latin typeface="Times New Roman" pitchFamily="18" charset="0"/>
                <a:cs typeface="Times New Roman" pitchFamily="18" charset="0"/>
              </a:rPr>
              <a:t>Operator</a:t>
            </a:r>
            <a:r>
              <a:rPr lang="en-US" altLang="en-US" sz="1600" b="1" dirty="0">
                <a:latin typeface="Times New Roman" pitchFamily="18" charset="0"/>
                <a:cs typeface="Times New Roman" pitchFamily="18" charset="0"/>
              </a:rPr>
              <a:t>	</a:t>
            </a:r>
            <a:r>
              <a:rPr lang="en-US" altLang="en-US" sz="1600" b="1" u="sng" dirty="0">
                <a:latin typeface="Times New Roman" pitchFamily="18" charset="0"/>
                <a:cs typeface="Times New Roman" pitchFamily="18" charset="0"/>
              </a:rPr>
              <a:t>Name</a:t>
            </a:r>
            <a:r>
              <a:rPr lang="en-US" altLang="en-US" sz="1600" b="1" dirty="0">
                <a:latin typeface="Times New Roman" pitchFamily="18" charset="0"/>
                <a:cs typeface="Times New Roman" pitchFamily="18" charset="0"/>
              </a:rPr>
              <a:t>	</a:t>
            </a:r>
            <a:r>
              <a:rPr lang="en-US" altLang="en-US" sz="1600" b="1" u="sng" dirty="0">
                <a:latin typeface="Times New Roman" pitchFamily="18" charset="0"/>
                <a:cs typeface="Times New Roman" pitchFamily="18" charset="0"/>
              </a:rPr>
              <a:t>Description</a:t>
            </a:r>
            <a:r>
              <a:rPr lang="en-US" altLang="en-US" sz="1600" b="1" dirty="0">
                <a:latin typeface="Times New Roman" pitchFamily="18" charset="0"/>
                <a:cs typeface="Times New Roman" pitchFamily="18" charset="0"/>
              </a:rPr>
              <a:t>	</a:t>
            </a:r>
          </a:p>
          <a:p>
            <a:endParaRPr lang="en-US" altLang="en-US" sz="1600" b="1" dirty="0">
              <a:latin typeface="Times New Roman" pitchFamily="18" charset="0"/>
              <a:cs typeface="Times New Roman" pitchFamily="18" charset="0"/>
            </a:endParaRPr>
          </a:p>
          <a:p>
            <a:r>
              <a:rPr lang="en-US" altLang="en-US" sz="1600" b="1" dirty="0">
                <a:latin typeface="Times New Roman" pitchFamily="18" charset="0"/>
                <a:cs typeface="Times New Roman" pitchFamily="18" charset="0"/>
              </a:rPr>
              <a:t>++</a:t>
            </a:r>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t>
            </a:r>
            <a:r>
              <a:rPr lang="en-US" altLang="en-US" sz="1600" b="1" dirty="0" err="1">
                <a:latin typeface="Times New Roman" pitchFamily="18" charset="0"/>
                <a:cs typeface="Times New Roman" pitchFamily="18" charset="0"/>
              </a:rPr>
              <a:t>preincrement</a:t>
            </a:r>
            <a:r>
              <a:rPr lang="en-US" altLang="en-US" sz="1600" b="1" dirty="0">
                <a:latin typeface="Times New Roman" pitchFamily="18" charset="0"/>
                <a:cs typeface="Times New Roman" pitchFamily="18" charset="0"/>
              </a:rPr>
              <a:t>	The expression (++</a:t>
            </a:r>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increments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by 1 and 	evaluates to the </a:t>
            </a:r>
            <a:r>
              <a:rPr lang="en-US" altLang="en-US" sz="1600" b="1" i="1" dirty="0">
                <a:latin typeface="Times New Roman" pitchFamily="18" charset="0"/>
                <a:cs typeface="Times New Roman" pitchFamily="18" charset="0"/>
              </a:rPr>
              <a:t>new</a:t>
            </a:r>
            <a:r>
              <a:rPr lang="en-US" altLang="en-US" sz="1600" b="1" dirty="0">
                <a:latin typeface="Times New Roman" pitchFamily="18" charset="0"/>
                <a:cs typeface="Times New Roman" pitchFamily="18" charset="0"/>
              </a:rPr>
              <a:t> value in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t>
            </a:r>
            <a:r>
              <a:rPr lang="en-US" altLang="en-US" sz="1600" b="1" i="1" dirty="0">
                <a:latin typeface="Times New Roman" pitchFamily="18" charset="0"/>
                <a:cs typeface="Times New Roman" pitchFamily="18" charset="0"/>
              </a:rPr>
              <a:t>after</a:t>
            </a:r>
            <a:r>
              <a:rPr lang="en-US" altLang="en-US" sz="1600" b="1" dirty="0">
                <a:latin typeface="Times New Roman" pitchFamily="18" charset="0"/>
                <a:cs typeface="Times New Roman" pitchFamily="18" charset="0"/>
              </a:rPr>
              <a:t> the increment.</a:t>
            </a:r>
          </a:p>
          <a:p>
            <a:endParaRPr lang="en-US" altLang="en-US" sz="1600" b="1" dirty="0">
              <a:latin typeface="Times New Roman" pitchFamily="18" charset="0"/>
              <a:cs typeface="Times New Roman" pitchFamily="18" charset="0"/>
            </a:endParaRPr>
          </a:p>
          <a:p>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t>
            </a:r>
            <a:r>
              <a:rPr lang="en-US" altLang="en-US" sz="1600" b="1" dirty="0" err="1">
                <a:latin typeface="Times New Roman" pitchFamily="18" charset="0"/>
                <a:cs typeface="Times New Roman" pitchFamily="18" charset="0"/>
              </a:rPr>
              <a:t>postincrement</a:t>
            </a:r>
            <a:r>
              <a:rPr lang="en-US" altLang="en-US" sz="1600" b="1" dirty="0">
                <a:latin typeface="Times New Roman" pitchFamily="18" charset="0"/>
                <a:cs typeface="Times New Roman" pitchFamily="18" charset="0"/>
              </a:rPr>
              <a:t>	The expression (</a:t>
            </a:r>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evaluates to the </a:t>
            </a:r>
            <a:r>
              <a:rPr lang="en-US" altLang="en-US" sz="1600" b="1" i="1" dirty="0">
                <a:latin typeface="Times New Roman" pitchFamily="18" charset="0"/>
                <a:cs typeface="Times New Roman" pitchFamily="18" charset="0"/>
              </a:rPr>
              <a:t>original</a:t>
            </a:r>
            <a:r>
              <a:rPr lang="en-US" altLang="en-US" sz="1600" b="1" dirty="0">
                <a:latin typeface="Times New Roman" pitchFamily="18" charset="0"/>
                <a:cs typeface="Times New Roman" pitchFamily="18" charset="0"/>
              </a:rPr>
              <a:t> value </a:t>
            </a:r>
          </a:p>
          <a:p>
            <a:r>
              <a:rPr lang="en-US" altLang="en-US" sz="1600" b="1" dirty="0">
                <a:latin typeface="Times New Roman" pitchFamily="18" charset="0"/>
                <a:cs typeface="Times New Roman" pitchFamily="18" charset="0"/>
              </a:rPr>
              <a:t>		in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and increments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by 1. </a:t>
            </a:r>
          </a:p>
          <a:p>
            <a:endParaRPr lang="en-US" altLang="en-US" sz="1600" b="1" dirty="0">
              <a:latin typeface="Times New Roman" pitchFamily="18" charset="0"/>
              <a:cs typeface="Times New Roman" pitchFamily="18" charset="0"/>
            </a:endParaRPr>
          </a:p>
          <a:p>
            <a:r>
              <a:rPr lang="en-US" altLang="en-US" sz="1600" b="1" dirty="0">
                <a:latin typeface="Times New Roman" pitchFamily="18" charset="0"/>
                <a:cs typeface="Times New Roman" pitchFamily="18" charset="0"/>
              </a:rPr>
              <a:t>--</a:t>
            </a:r>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t>
            </a:r>
            <a:r>
              <a:rPr lang="en-US" altLang="en-US" sz="1600" b="1" dirty="0" err="1">
                <a:latin typeface="Times New Roman" pitchFamily="18" charset="0"/>
                <a:cs typeface="Times New Roman" pitchFamily="18" charset="0"/>
              </a:rPr>
              <a:t>predecrement</a:t>
            </a:r>
            <a:r>
              <a:rPr lang="en-US" altLang="en-US" sz="1600" b="1" dirty="0">
                <a:latin typeface="Times New Roman" pitchFamily="18" charset="0"/>
                <a:cs typeface="Times New Roman" pitchFamily="18" charset="0"/>
              </a:rPr>
              <a:t>	The expression (--</a:t>
            </a:r>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decrements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by 1 and 	evaluates to the </a:t>
            </a:r>
            <a:r>
              <a:rPr lang="en-US" altLang="en-US" sz="1600" b="1" i="1" dirty="0">
                <a:latin typeface="Times New Roman" pitchFamily="18" charset="0"/>
                <a:cs typeface="Times New Roman" pitchFamily="18" charset="0"/>
              </a:rPr>
              <a:t>new</a:t>
            </a:r>
            <a:r>
              <a:rPr lang="en-US" altLang="en-US" sz="1600" b="1" dirty="0">
                <a:latin typeface="Times New Roman" pitchFamily="18" charset="0"/>
                <a:cs typeface="Times New Roman" pitchFamily="18" charset="0"/>
              </a:rPr>
              <a:t> value in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t>
            </a:r>
            <a:r>
              <a:rPr lang="en-US" altLang="en-US" sz="1600" b="1" i="1" dirty="0">
                <a:latin typeface="Times New Roman" pitchFamily="18" charset="0"/>
                <a:cs typeface="Times New Roman" pitchFamily="18" charset="0"/>
              </a:rPr>
              <a:t>after</a:t>
            </a:r>
            <a:r>
              <a:rPr lang="en-US" altLang="en-US" sz="1600" b="1" dirty="0">
                <a:latin typeface="Times New Roman" pitchFamily="18" charset="0"/>
                <a:cs typeface="Times New Roman" pitchFamily="18" charset="0"/>
              </a:rPr>
              <a:t> the decrement. </a:t>
            </a:r>
          </a:p>
          <a:p>
            <a:endParaRPr lang="en-US" altLang="en-US" sz="1600" b="1" dirty="0">
              <a:latin typeface="Times New Roman" pitchFamily="18" charset="0"/>
              <a:cs typeface="Times New Roman" pitchFamily="18" charset="0"/>
            </a:endParaRPr>
          </a:p>
          <a:p>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t>
            </a:r>
            <a:r>
              <a:rPr lang="en-US" altLang="en-US" sz="1600" b="1" dirty="0" err="1">
                <a:latin typeface="Times New Roman" pitchFamily="18" charset="0"/>
                <a:cs typeface="Times New Roman" pitchFamily="18" charset="0"/>
              </a:rPr>
              <a:t>postdecrement</a:t>
            </a:r>
            <a:r>
              <a:rPr lang="en-US" altLang="en-US" sz="1600" b="1" dirty="0">
                <a:latin typeface="Times New Roman" pitchFamily="18" charset="0"/>
                <a:cs typeface="Times New Roman" pitchFamily="18" charset="0"/>
              </a:rPr>
              <a:t>   	The expression (</a:t>
            </a:r>
            <a:r>
              <a:rPr lang="en-US" altLang="en-US" sz="1600" b="1"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evaluates to the </a:t>
            </a:r>
            <a:r>
              <a:rPr lang="en-US" altLang="en-US" sz="1600" b="1" i="1" dirty="0">
                <a:latin typeface="Times New Roman" pitchFamily="18" charset="0"/>
                <a:cs typeface="Times New Roman" pitchFamily="18" charset="0"/>
              </a:rPr>
              <a:t>original</a:t>
            </a:r>
            <a:r>
              <a:rPr lang="en-US" altLang="en-US" sz="1600" b="1" dirty="0">
                <a:latin typeface="Times New Roman" pitchFamily="18" charset="0"/>
                <a:cs typeface="Times New Roman" pitchFamily="18" charset="0"/>
              </a:rPr>
              <a:t> value </a:t>
            </a:r>
          </a:p>
          <a:p>
            <a:r>
              <a:rPr lang="en-US" altLang="en-US" sz="1600" b="1" dirty="0">
                <a:latin typeface="Times New Roman" pitchFamily="18" charset="0"/>
                <a:cs typeface="Times New Roman" pitchFamily="18" charset="0"/>
              </a:rPr>
              <a:t>		in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and decrements </a:t>
            </a:r>
            <a:r>
              <a:rPr lang="en-US" altLang="en-US" sz="1600" b="1" u="sng" dirty="0" err="1">
                <a:latin typeface="Times New Roman" pitchFamily="18" charset="0"/>
                <a:cs typeface="Times New Roman" pitchFamily="18" charset="0"/>
              </a:rPr>
              <a:t>var</a:t>
            </a:r>
            <a:r>
              <a:rPr lang="en-US" altLang="en-US" sz="1600" b="1" dirty="0">
                <a:latin typeface="Times New Roman" pitchFamily="18" charset="0"/>
                <a:cs typeface="Times New Roman" pitchFamily="18" charset="0"/>
              </a:rPr>
              <a:t> by 1. </a:t>
            </a:r>
          </a:p>
        </p:txBody>
      </p:sp>
      <p:sp>
        <p:nvSpPr>
          <p:cNvPr id="9" name="Rectangle 3"/>
          <p:cNvSpPr txBox="1">
            <a:spLocks noChangeArrowheads="1"/>
          </p:cNvSpPr>
          <p:nvPr/>
        </p:nvSpPr>
        <p:spPr>
          <a:xfrm>
            <a:off x="0" y="5334000"/>
            <a:ext cx="8964613" cy="1524000"/>
          </a:xfrm>
          <a:prstGeom prst="rect">
            <a:avLst/>
          </a:prstGeom>
        </p:spPr>
        <p:txBody>
          <a:bodyPr/>
          <a:lstStyle/>
          <a:p>
            <a:pPr marL="342900" indent="-342900">
              <a:lnSpc>
                <a:spcPct val="90000"/>
              </a:lnSpc>
              <a:spcBef>
                <a:spcPct val="20000"/>
              </a:spcBef>
              <a:spcAft>
                <a:spcPts val="1200"/>
              </a:spcAft>
              <a:buFont typeface="Wingdings" pitchFamily="2" charset="2"/>
              <a:buChar char="§"/>
              <a:defRPr/>
            </a:pPr>
            <a:r>
              <a:rPr lang="en-GB" kern="0" dirty="0">
                <a:latin typeface="+mn-lt"/>
              </a:rPr>
              <a:t>If </a:t>
            </a:r>
            <a:r>
              <a:rPr lang="en-GB" kern="0" dirty="0">
                <a:solidFill>
                  <a:srgbClr val="006600"/>
                </a:solidFill>
                <a:latin typeface="+mn-lt"/>
              </a:rPr>
              <a:t>++k or --k occurs in an expression</a:t>
            </a:r>
            <a:r>
              <a:rPr lang="en-GB" kern="0" dirty="0">
                <a:latin typeface="+mn-lt"/>
              </a:rPr>
              <a:t>, k is incremented or decremented by 1 </a:t>
            </a:r>
            <a:r>
              <a:rPr lang="en-GB" kern="0" dirty="0">
                <a:solidFill>
                  <a:srgbClr val="FF0000"/>
                </a:solidFill>
                <a:latin typeface="+mn-lt"/>
              </a:rPr>
              <a:t>before</a:t>
            </a:r>
            <a:r>
              <a:rPr lang="en-GB" kern="0" dirty="0">
                <a:latin typeface="+mn-lt"/>
              </a:rPr>
              <a:t> its </a:t>
            </a:r>
            <a:r>
              <a:rPr lang="en-GB" i="1" kern="0" dirty="0">
                <a:latin typeface="+mn-lt"/>
              </a:rPr>
              <a:t>new</a:t>
            </a:r>
            <a:r>
              <a:rPr lang="en-GB" kern="0" dirty="0">
                <a:latin typeface="+mn-lt"/>
              </a:rPr>
              <a:t> value is used in the expression. </a:t>
            </a:r>
          </a:p>
          <a:p>
            <a:pPr marL="342900" indent="-342900">
              <a:lnSpc>
                <a:spcPct val="90000"/>
              </a:lnSpc>
              <a:spcBef>
                <a:spcPct val="20000"/>
              </a:spcBef>
              <a:buFont typeface="Wingdings" pitchFamily="2" charset="2"/>
              <a:buChar char="§"/>
              <a:defRPr/>
            </a:pPr>
            <a:r>
              <a:rPr lang="en-GB" kern="0" dirty="0">
                <a:latin typeface="+mn-lt"/>
              </a:rPr>
              <a:t>If </a:t>
            </a:r>
            <a:r>
              <a:rPr lang="en-GB" kern="0" dirty="0">
                <a:solidFill>
                  <a:srgbClr val="006600"/>
                </a:solidFill>
                <a:latin typeface="+mn-lt"/>
              </a:rPr>
              <a:t>k++ or k-- occurs in an expression</a:t>
            </a:r>
            <a:r>
              <a:rPr lang="en-GB" kern="0" dirty="0">
                <a:latin typeface="+mn-lt"/>
              </a:rPr>
              <a:t>, k is incremented or decremented </a:t>
            </a:r>
            <a:r>
              <a:rPr lang="en-GB" kern="0" dirty="0">
                <a:solidFill>
                  <a:srgbClr val="FF0000"/>
                </a:solidFill>
                <a:latin typeface="+mn-lt"/>
              </a:rPr>
              <a:t>after</a:t>
            </a:r>
            <a:r>
              <a:rPr lang="en-GB" kern="0" dirty="0">
                <a:latin typeface="+mn-lt"/>
              </a:rPr>
              <a:t> its </a:t>
            </a:r>
            <a:r>
              <a:rPr lang="en-GB" i="1" kern="0" dirty="0">
                <a:latin typeface="+mn-lt"/>
              </a:rPr>
              <a:t>original</a:t>
            </a:r>
            <a:r>
              <a:rPr lang="en-GB" kern="0" dirty="0">
                <a:latin typeface="+mn-lt"/>
              </a:rPr>
              <a:t> value is used in the expression.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SG" altLang="en-US" sz="3600" smtClean="0"/>
              <a:t>Facts about C#</a:t>
            </a:r>
          </a:p>
        </p:txBody>
      </p:sp>
      <p:sp>
        <p:nvSpPr>
          <p:cNvPr id="9" name="Rectangle 3"/>
          <p:cNvSpPr txBox="1">
            <a:spLocks noChangeArrowheads="1"/>
          </p:cNvSpPr>
          <p:nvPr/>
        </p:nvSpPr>
        <p:spPr>
          <a:xfrm>
            <a:off x="539750" y="1700213"/>
            <a:ext cx="8229600" cy="4897437"/>
          </a:xfrm>
          <a:prstGeom prst="rect">
            <a:avLst/>
          </a:prstGeom>
        </p:spPr>
        <p:txBody>
          <a:bodyPr/>
          <a:lstStyle/>
          <a:p>
            <a:pPr marL="342900" indent="-342900">
              <a:spcBef>
                <a:spcPct val="20000"/>
              </a:spcBef>
              <a:spcAft>
                <a:spcPts val="600"/>
              </a:spcAft>
              <a:buFont typeface="Wingdings" pitchFamily="2" charset="2"/>
              <a:buChar char="§"/>
              <a:defRPr/>
            </a:pPr>
            <a:r>
              <a:rPr lang="en-US" sz="2400" kern="0" dirty="0">
                <a:latin typeface="+mn-lt"/>
              </a:rPr>
              <a:t>C# is a language developed by Microsoft .</a:t>
            </a:r>
          </a:p>
          <a:p>
            <a:pPr marL="342900" indent="-342900">
              <a:spcBef>
                <a:spcPct val="20000"/>
              </a:spcBef>
              <a:spcAft>
                <a:spcPts val="600"/>
              </a:spcAft>
              <a:buFont typeface="Wingdings" pitchFamily="2" charset="2"/>
              <a:buChar char="§"/>
              <a:defRPr/>
            </a:pPr>
            <a:r>
              <a:rPr lang="en-SG" sz="2400" kern="0" dirty="0">
                <a:latin typeface="+mn-lt"/>
              </a:rPr>
              <a:t>C# is intended to be a simple, modern, general-purpose, object-oriented programming language.</a:t>
            </a:r>
          </a:p>
          <a:p>
            <a:pPr marL="342900" indent="-342900">
              <a:spcBef>
                <a:spcPct val="20000"/>
              </a:spcBef>
              <a:spcAft>
                <a:spcPts val="600"/>
              </a:spcAft>
              <a:buFont typeface="Wingdings" pitchFamily="2" charset="2"/>
              <a:buChar char="§"/>
              <a:defRPr/>
            </a:pPr>
            <a:r>
              <a:rPr lang="en-US" sz="2400" kern="0" dirty="0">
                <a:latin typeface="+mn-lt"/>
              </a:rPr>
              <a:t>C# exists as part of the </a:t>
            </a:r>
            <a:r>
              <a:rPr lang="en-US" sz="2400" b="1" kern="0" dirty="0">
                <a:latin typeface="+mn-lt"/>
              </a:rPr>
              <a:t>Visual Studio .NET</a:t>
            </a:r>
            <a:r>
              <a:rPr lang="en-US" sz="2400" kern="0" dirty="0">
                <a:latin typeface="+mn-lt"/>
              </a:rPr>
              <a:t> package.</a:t>
            </a:r>
          </a:p>
          <a:p>
            <a:pPr marL="342900" indent="-342900">
              <a:spcBef>
                <a:spcPct val="20000"/>
              </a:spcBef>
              <a:spcAft>
                <a:spcPts val="600"/>
              </a:spcAft>
              <a:buFont typeface="Wingdings" pitchFamily="2" charset="2"/>
              <a:buChar char="§"/>
              <a:defRPr/>
            </a:pPr>
            <a:r>
              <a:rPr lang="en-SG" sz="2400" kern="0" dirty="0">
                <a:latin typeface="+mn-lt"/>
              </a:rPr>
              <a:t>C# is intended to be suitable for writing applications for both hosted and embedded systems, ranging from the very large that use sophisticated operating systems, down to the very small having dedicated functions.</a:t>
            </a:r>
          </a:p>
          <a:p>
            <a:pPr marL="342900" indent="-342900">
              <a:spcBef>
                <a:spcPct val="20000"/>
              </a:spcBef>
              <a:spcAft>
                <a:spcPts val="600"/>
              </a:spcAft>
              <a:buFont typeface="Wingdings" pitchFamily="2" charset="2"/>
              <a:buChar char="§"/>
              <a:defRPr/>
            </a:pPr>
            <a:r>
              <a:rPr lang="en-US" sz="2400" kern="0" dirty="0">
                <a:latin typeface="+mn-lt"/>
              </a:rPr>
              <a:t>In other words, just like Java, you can use C# language to build from enterprise applications down to mobile applications.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196975"/>
            <a:ext cx="9144000" cy="576263"/>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Increment &amp; Decrement Operators</a:t>
            </a:r>
          </a:p>
        </p:txBody>
      </p:sp>
      <p:sp>
        <p:nvSpPr>
          <p:cNvPr id="7" name="Rectangle 3"/>
          <p:cNvSpPr txBox="1">
            <a:spLocks noChangeArrowheads="1"/>
          </p:cNvSpPr>
          <p:nvPr/>
        </p:nvSpPr>
        <p:spPr>
          <a:xfrm>
            <a:off x="533400" y="1773238"/>
            <a:ext cx="8229600" cy="4949825"/>
          </a:xfrm>
          <a:prstGeom prst="rect">
            <a:avLst/>
          </a:prstGeom>
        </p:spPr>
        <p:txBody>
          <a:bodyPr/>
          <a:lstStyle/>
          <a:p>
            <a:pPr marL="342900" indent="-342900">
              <a:spcBef>
                <a:spcPct val="20000"/>
              </a:spcBef>
              <a:defRPr/>
            </a:pPr>
            <a:r>
              <a:rPr lang="en-US" sz="2800" kern="0" dirty="0" err="1">
                <a:latin typeface="+mn-lt"/>
              </a:rPr>
              <a:t>int</a:t>
            </a:r>
            <a:r>
              <a:rPr lang="en-US" sz="2800" kern="0" dirty="0">
                <a:latin typeface="+mn-lt"/>
              </a:rPr>
              <a:t> a = 1; </a:t>
            </a:r>
            <a:r>
              <a:rPr lang="en-US" sz="2800" kern="0" dirty="0" err="1">
                <a:latin typeface="+mn-lt"/>
              </a:rPr>
              <a:t>int</a:t>
            </a:r>
            <a:r>
              <a:rPr lang="en-US" sz="2800" kern="0" dirty="0">
                <a:latin typeface="+mn-lt"/>
              </a:rPr>
              <a:t> b = 2; </a:t>
            </a:r>
            <a:r>
              <a:rPr lang="en-US" sz="2800" kern="0" dirty="0" err="1">
                <a:latin typeface="+mn-lt"/>
              </a:rPr>
              <a:t>int</a:t>
            </a:r>
            <a:r>
              <a:rPr lang="en-US" sz="2800" kern="0" dirty="0">
                <a:latin typeface="+mn-lt"/>
              </a:rPr>
              <a:t> c = 3;</a:t>
            </a:r>
          </a:p>
          <a:p>
            <a:pPr marL="342900" indent="-342900">
              <a:spcBef>
                <a:spcPct val="20000"/>
              </a:spcBef>
              <a:defRPr/>
            </a:pPr>
            <a:r>
              <a:rPr lang="en-US" sz="2800" kern="0" dirty="0">
                <a:latin typeface="+mn-lt"/>
              </a:rPr>
              <a:t>a =   ++b                +      </a:t>
            </a:r>
            <a:r>
              <a:rPr lang="en-US" sz="2800" kern="0" dirty="0" err="1">
                <a:latin typeface="+mn-lt"/>
              </a:rPr>
              <a:t>c++</a:t>
            </a:r>
            <a:r>
              <a:rPr lang="en-US" sz="2800" kern="0" dirty="0">
                <a:latin typeface="+mn-lt"/>
              </a:rPr>
              <a:t>;</a:t>
            </a:r>
          </a:p>
          <a:p>
            <a:pPr marL="342900" indent="-342900">
              <a:spcBef>
                <a:spcPct val="20000"/>
              </a:spcBef>
              <a:defRPr/>
            </a:pPr>
            <a:endParaRPr lang="en-US" sz="2800" kern="0" dirty="0">
              <a:latin typeface="+mn-lt"/>
            </a:endParaRPr>
          </a:p>
          <a:p>
            <a:pPr marL="342900" indent="-342900">
              <a:spcBef>
                <a:spcPct val="20000"/>
              </a:spcBef>
              <a:defRPr/>
            </a:pPr>
            <a:endParaRPr lang="en-US" sz="2800" kern="0" dirty="0">
              <a:latin typeface="+mn-lt"/>
            </a:endParaRPr>
          </a:p>
          <a:p>
            <a:pPr marL="342900" indent="-342900">
              <a:spcBef>
                <a:spcPct val="20000"/>
              </a:spcBef>
              <a:defRPr/>
            </a:pPr>
            <a:endParaRPr lang="en-US" sz="2800" kern="0" dirty="0">
              <a:latin typeface="+mn-lt"/>
            </a:endParaRPr>
          </a:p>
          <a:p>
            <a:pPr marL="342900" indent="-342900">
              <a:spcBef>
                <a:spcPct val="20000"/>
              </a:spcBef>
              <a:defRPr/>
            </a:pPr>
            <a:endParaRPr lang="en-US" sz="2800" kern="0" dirty="0">
              <a:latin typeface="+mn-lt"/>
            </a:endParaRPr>
          </a:p>
          <a:p>
            <a:pPr marL="342900" indent="-342900">
              <a:spcBef>
                <a:spcPct val="20000"/>
              </a:spcBef>
              <a:defRPr/>
            </a:pPr>
            <a:r>
              <a:rPr lang="en-US" sz="2800" kern="0" dirty="0">
                <a:latin typeface="+mn-lt"/>
              </a:rPr>
              <a:t>a =     3                  +        3;</a:t>
            </a:r>
          </a:p>
          <a:p>
            <a:pPr marL="342900" indent="-342900">
              <a:spcBef>
                <a:spcPct val="20000"/>
              </a:spcBef>
              <a:defRPr/>
            </a:pPr>
            <a:r>
              <a:rPr lang="en-US" sz="2400" kern="0" dirty="0" err="1">
                <a:latin typeface="+mn-lt"/>
              </a:rPr>
              <a:t>Console.WriteLine</a:t>
            </a:r>
            <a:r>
              <a:rPr lang="en-US" sz="2400" kern="0" dirty="0">
                <a:latin typeface="+mn-lt"/>
              </a:rPr>
              <a:t>(a);</a:t>
            </a:r>
          </a:p>
          <a:p>
            <a:pPr marL="342900" indent="-342900">
              <a:spcBef>
                <a:spcPct val="20000"/>
              </a:spcBef>
              <a:defRPr/>
            </a:pPr>
            <a:r>
              <a:rPr lang="en-US" sz="2400" kern="0" dirty="0" err="1"/>
              <a:t>Console.WriteLine</a:t>
            </a:r>
            <a:r>
              <a:rPr lang="en-US" sz="2400" kern="0" dirty="0">
                <a:latin typeface="+mn-lt"/>
              </a:rPr>
              <a:t>(b);</a:t>
            </a:r>
          </a:p>
          <a:p>
            <a:pPr marL="342900" indent="-342900">
              <a:spcBef>
                <a:spcPct val="20000"/>
              </a:spcBef>
              <a:defRPr/>
            </a:pPr>
            <a:r>
              <a:rPr lang="en-US" sz="2400" kern="0" dirty="0" err="1"/>
              <a:t>Console.WriteLine</a:t>
            </a:r>
            <a:r>
              <a:rPr lang="en-US" sz="2400" kern="0" dirty="0">
                <a:latin typeface="+mn-lt"/>
              </a:rPr>
              <a:t>(c);</a:t>
            </a:r>
          </a:p>
        </p:txBody>
      </p:sp>
      <p:sp>
        <p:nvSpPr>
          <p:cNvPr id="10" name="Line 4"/>
          <p:cNvSpPr>
            <a:spLocks noChangeShapeType="1"/>
          </p:cNvSpPr>
          <p:nvPr/>
        </p:nvSpPr>
        <p:spPr bwMode="auto">
          <a:xfrm>
            <a:off x="1701800" y="2684463"/>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11" name="Text Box 5"/>
          <p:cNvSpPr txBox="1">
            <a:spLocks noChangeArrowheads="1"/>
          </p:cNvSpPr>
          <p:nvPr/>
        </p:nvSpPr>
        <p:spPr bwMode="auto">
          <a:xfrm>
            <a:off x="0" y="3141663"/>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latin typeface="Tahoma" pitchFamily="34" charset="0"/>
              </a:rPr>
              <a:t>b is incremented first (b = 3)</a:t>
            </a:r>
          </a:p>
        </p:txBody>
      </p:sp>
      <p:sp>
        <p:nvSpPr>
          <p:cNvPr id="12" name="Text Box 6"/>
          <p:cNvSpPr txBox="1">
            <a:spLocks noChangeArrowheads="1"/>
          </p:cNvSpPr>
          <p:nvPr/>
        </p:nvSpPr>
        <p:spPr bwMode="auto">
          <a:xfrm>
            <a:off x="152400" y="3956050"/>
            <a:ext cx="3062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latin typeface="Tahoma" pitchFamily="34" charset="0"/>
              </a:rPr>
              <a:t>Then </a:t>
            </a:r>
            <a:r>
              <a:rPr lang="en-US" altLang="en-US">
                <a:solidFill>
                  <a:srgbClr val="FF0000"/>
                </a:solidFill>
                <a:latin typeface="Tahoma" pitchFamily="34" charset="0"/>
              </a:rPr>
              <a:t>new</a:t>
            </a:r>
            <a:r>
              <a:rPr lang="en-US" altLang="en-US">
                <a:latin typeface="Tahoma" pitchFamily="34" charset="0"/>
              </a:rPr>
              <a:t> value of b is used</a:t>
            </a:r>
          </a:p>
        </p:txBody>
      </p:sp>
      <p:sp>
        <p:nvSpPr>
          <p:cNvPr id="13" name="Line 7"/>
          <p:cNvSpPr>
            <a:spLocks noChangeShapeType="1"/>
          </p:cNvSpPr>
          <p:nvPr/>
        </p:nvSpPr>
        <p:spPr bwMode="auto">
          <a:xfrm>
            <a:off x="1701800" y="3509963"/>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14" name="Line 8"/>
          <p:cNvSpPr>
            <a:spLocks noChangeShapeType="1"/>
          </p:cNvSpPr>
          <p:nvPr/>
        </p:nvSpPr>
        <p:spPr bwMode="auto">
          <a:xfrm>
            <a:off x="1701800" y="4360863"/>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grpSp>
        <p:nvGrpSpPr>
          <p:cNvPr id="2" name="Group 19"/>
          <p:cNvGrpSpPr>
            <a:grpSpLocks/>
          </p:cNvGrpSpPr>
          <p:nvPr/>
        </p:nvGrpSpPr>
        <p:grpSpPr bwMode="auto">
          <a:xfrm>
            <a:off x="3490913" y="2760663"/>
            <a:ext cx="2452687" cy="2133600"/>
            <a:chOff x="2343" y="1488"/>
            <a:chExt cx="1545" cy="1344"/>
          </a:xfrm>
        </p:grpSpPr>
        <p:grpSp>
          <p:nvGrpSpPr>
            <p:cNvPr id="28688" name="Group 18"/>
            <p:cNvGrpSpPr>
              <a:grpSpLocks/>
            </p:cNvGrpSpPr>
            <p:nvPr/>
          </p:nvGrpSpPr>
          <p:grpSpPr bwMode="auto">
            <a:xfrm>
              <a:off x="2343" y="1488"/>
              <a:ext cx="1545" cy="671"/>
              <a:chOff x="2343" y="1488"/>
              <a:chExt cx="1545" cy="671"/>
            </a:xfrm>
          </p:grpSpPr>
          <p:sp>
            <p:nvSpPr>
              <p:cNvPr id="28690" name="Line 9"/>
              <p:cNvSpPr>
                <a:spLocks noChangeShapeType="1"/>
              </p:cNvSpPr>
              <p:nvPr/>
            </p:nvSpPr>
            <p:spPr bwMode="auto">
              <a:xfrm>
                <a:off x="3063" y="1488"/>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28691" name="Text Box 11"/>
              <p:cNvSpPr txBox="1">
                <a:spLocks noChangeArrowheads="1"/>
              </p:cNvSpPr>
              <p:nvPr/>
            </p:nvSpPr>
            <p:spPr bwMode="auto">
              <a:xfrm>
                <a:off x="2343" y="1755"/>
                <a:ext cx="154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a:solidFill>
                      <a:srgbClr val="FF0000"/>
                    </a:solidFill>
                    <a:latin typeface="Tahoma" pitchFamily="34" charset="0"/>
                  </a:rPr>
                  <a:t>Original</a:t>
                </a:r>
                <a:r>
                  <a:rPr lang="en-US" altLang="en-US">
                    <a:latin typeface="Tahoma" pitchFamily="34" charset="0"/>
                  </a:rPr>
                  <a:t> value of c is used</a:t>
                </a:r>
              </a:p>
            </p:txBody>
          </p:sp>
        </p:grpSp>
        <p:sp>
          <p:nvSpPr>
            <p:cNvPr id="28689" name="Line 12"/>
            <p:cNvSpPr>
              <a:spLocks noChangeShapeType="1"/>
            </p:cNvSpPr>
            <p:nvPr/>
          </p:nvSpPr>
          <p:spPr bwMode="auto">
            <a:xfrm>
              <a:off x="3072" y="2160"/>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grpSp>
      <p:grpSp>
        <p:nvGrpSpPr>
          <p:cNvPr id="5" name="Group 20"/>
          <p:cNvGrpSpPr>
            <a:grpSpLocks/>
          </p:cNvGrpSpPr>
          <p:nvPr/>
        </p:nvGrpSpPr>
        <p:grpSpPr bwMode="auto">
          <a:xfrm>
            <a:off x="5334000" y="2608263"/>
            <a:ext cx="3200400" cy="2851150"/>
            <a:chOff x="3504" y="1392"/>
            <a:chExt cx="2016" cy="1796"/>
          </a:xfrm>
        </p:grpSpPr>
        <p:sp>
          <p:nvSpPr>
            <p:cNvPr id="28684" name="Text Box 10"/>
            <p:cNvSpPr txBox="1">
              <a:spLocks noChangeArrowheads="1"/>
            </p:cNvSpPr>
            <p:nvPr/>
          </p:nvSpPr>
          <p:spPr bwMode="auto">
            <a:xfrm>
              <a:off x="3984" y="2784"/>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latin typeface="Tahoma" pitchFamily="34" charset="0"/>
                </a:rPr>
                <a:t>Then c is incremented. (c = 4)</a:t>
              </a:r>
            </a:p>
          </p:txBody>
        </p:sp>
        <p:grpSp>
          <p:nvGrpSpPr>
            <p:cNvPr id="28685" name="Group 17"/>
            <p:cNvGrpSpPr>
              <a:grpSpLocks/>
            </p:cNvGrpSpPr>
            <p:nvPr/>
          </p:nvGrpSpPr>
          <p:grpSpPr bwMode="auto">
            <a:xfrm>
              <a:off x="3504" y="1392"/>
              <a:ext cx="960" cy="1344"/>
              <a:chOff x="3504" y="1392"/>
              <a:chExt cx="960" cy="1344"/>
            </a:xfrm>
          </p:grpSpPr>
          <p:sp>
            <p:nvSpPr>
              <p:cNvPr id="28686" name="Line 13"/>
              <p:cNvSpPr>
                <a:spLocks noChangeShapeType="1"/>
              </p:cNvSpPr>
              <p:nvPr/>
            </p:nvSpPr>
            <p:spPr bwMode="auto">
              <a:xfrm>
                <a:off x="4464" y="1392"/>
                <a:ext cx="0" cy="13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28687" name="Line 16"/>
              <p:cNvSpPr>
                <a:spLocks noChangeShapeType="1"/>
              </p:cNvSpPr>
              <p:nvPr/>
            </p:nvSpPr>
            <p:spPr bwMode="auto">
              <a:xfrm flipH="1">
                <a:off x="3504" y="139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Compound Operators</a:t>
            </a:r>
          </a:p>
        </p:txBody>
      </p:sp>
      <p:pic>
        <p:nvPicPr>
          <p:cNvPr id="2970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1916113"/>
            <a:ext cx="648017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4"/>
          <p:cNvSpPr>
            <a:spLocks noChangeArrowheads="1"/>
          </p:cNvSpPr>
          <p:nvPr/>
        </p:nvSpPr>
        <p:spPr bwMode="auto">
          <a:xfrm>
            <a:off x="971550" y="5373688"/>
            <a:ext cx="720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C# provides you with several shortcut ways to count and accumulate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Compound Operators</a:t>
            </a:r>
          </a:p>
        </p:txBody>
      </p:sp>
      <p:sp>
        <p:nvSpPr>
          <p:cNvPr id="30724" name="Text Box 3"/>
          <p:cNvSpPr txBox="1">
            <a:spLocks noChangeArrowheads="1"/>
          </p:cNvSpPr>
          <p:nvPr/>
        </p:nvSpPr>
        <p:spPr bwMode="auto">
          <a:xfrm>
            <a:off x="1619250" y="2133600"/>
            <a:ext cx="6096000" cy="39909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tabLst>
                <a:tab pos="1771650" algn="l"/>
                <a:tab pos="3657600" algn="l"/>
              </a:tabLst>
              <a:defRPr>
                <a:solidFill>
                  <a:schemeClr val="tx1"/>
                </a:solidFill>
                <a:latin typeface="Arial" charset="0"/>
              </a:defRPr>
            </a:lvl1pPr>
            <a:lvl2pPr marL="742950" indent="-285750" eaLnBrk="0" hangingPunct="0">
              <a:tabLst>
                <a:tab pos="1771650" algn="l"/>
                <a:tab pos="3657600" algn="l"/>
              </a:tabLst>
              <a:defRPr>
                <a:solidFill>
                  <a:schemeClr val="tx1"/>
                </a:solidFill>
                <a:latin typeface="Arial" charset="0"/>
              </a:defRPr>
            </a:lvl2pPr>
            <a:lvl3pPr marL="1143000" indent="-228600" eaLnBrk="0" hangingPunct="0">
              <a:tabLst>
                <a:tab pos="1771650" algn="l"/>
                <a:tab pos="3657600" algn="l"/>
              </a:tabLst>
              <a:defRPr>
                <a:solidFill>
                  <a:schemeClr val="tx1"/>
                </a:solidFill>
                <a:latin typeface="Arial" charset="0"/>
              </a:defRPr>
            </a:lvl3pPr>
            <a:lvl4pPr marL="1600200" indent="-228600" eaLnBrk="0" hangingPunct="0">
              <a:tabLst>
                <a:tab pos="1771650" algn="l"/>
                <a:tab pos="3657600" algn="l"/>
              </a:tabLst>
              <a:defRPr>
                <a:solidFill>
                  <a:schemeClr val="tx1"/>
                </a:solidFill>
                <a:latin typeface="Arial" charset="0"/>
              </a:defRPr>
            </a:lvl4pPr>
            <a:lvl5pPr marL="2057400" indent="-228600" eaLnBrk="0" hangingPunct="0">
              <a:tabLst>
                <a:tab pos="1771650" algn="l"/>
                <a:tab pos="3657600" algn="l"/>
              </a:tabLst>
              <a:defRPr>
                <a:solidFill>
                  <a:schemeClr val="tx1"/>
                </a:solidFill>
                <a:latin typeface="Arial" charset="0"/>
              </a:defRPr>
            </a:lvl5pPr>
            <a:lvl6pPr marL="2514600" indent="-228600" eaLnBrk="0" fontAlgn="base" hangingPunct="0">
              <a:spcBef>
                <a:spcPct val="0"/>
              </a:spcBef>
              <a:spcAft>
                <a:spcPct val="0"/>
              </a:spcAft>
              <a:tabLst>
                <a:tab pos="1771650" algn="l"/>
                <a:tab pos="3657600" algn="l"/>
              </a:tabLst>
              <a:defRPr>
                <a:solidFill>
                  <a:schemeClr val="tx1"/>
                </a:solidFill>
                <a:latin typeface="Arial" charset="0"/>
              </a:defRPr>
            </a:lvl6pPr>
            <a:lvl7pPr marL="2971800" indent="-228600" eaLnBrk="0" fontAlgn="base" hangingPunct="0">
              <a:spcBef>
                <a:spcPct val="0"/>
              </a:spcBef>
              <a:spcAft>
                <a:spcPct val="0"/>
              </a:spcAft>
              <a:tabLst>
                <a:tab pos="1771650" algn="l"/>
                <a:tab pos="3657600" algn="l"/>
              </a:tabLst>
              <a:defRPr>
                <a:solidFill>
                  <a:schemeClr val="tx1"/>
                </a:solidFill>
                <a:latin typeface="Arial" charset="0"/>
              </a:defRPr>
            </a:lvl7pPr>
            <a:lvl8pPr marL="3429000" indent="-228600" eaLnBrk="0" fontAlgn="base" hangingPunct="0">
              <a:spcBef>
                <a:spcPct val="0"/>
              </a:spcBef>
              <a:spcAft>
                <a:spcPct val="0"/>
              </a:spcAft>
              <a:tabLst>
                <a:tab pos="1771650" algn="l"/>
                <a:tab pos="3657600" algn="l"/>
              </a:tabLst>
              <a:defRPr>
                <a:solidFill>
                  <a:schemeClr val="tx1"/>
                </a:solidFill>
                <a:latin typeface="Arial" charset="0"/>
              </a:defRPr>
            </a:lvl8pPr>
            <a:lvl9pPr marL="3886200" indent="-228600" eaLnBrk="0" fontAlgn="base" hangingPunct="0">
              <a:spcBef>
                <a:spcPct val="0"/>
              </a:spcBef>
              <a:spcAft>
                <a:spcPct val="0"/>
              </a:spcAft>
              <a:tabLst>
                <a:tab pos="1771650" algn="l"/>
                <a:tab pos="3657600" algn="l"/>
              </a:tabLst>
              <a:defRPr>
                <a:solidFill>
                  <a:schemeClr val="tx1"/>
                </a:solidFill>
                <a:latin typeface="Arial" charset="0"/>
              </a:defRPr>
            </a:lvl9pPr>
          </a:lstStyle>
          <a:p>
            <a:pPr>
              <a:spcBef>
                <a:spcPct val="50000"/>
              </a:spcBef>
            </a:pPr>
            <a:r>
              <a:rPr lang="en-US" altLang="en-US" sz="3000" b="1" i="1" u="sng">
                <a:latin typeface="Times New Roman" pitchFamily="18" charset="0"/>
              </a:rPr>
              <a:t>Operator</a:t>
            </a:r>
            <a:r>
              <a:rPr lang="en-US" altLang="en-US" sz="3000" i="1">
                <a:latin typeface="Times New Roman" pitchFamily="18" charset="0"/>
              </a:rPr>
              <a:t>	</a:t>
            </a:r>
            <a:r>
              <a:rPr lang="en-US" altLang="en-US" sz="3000" b="1" i="1" u="sng">
                <a:latin typeface="Times New Roman" pitchFamily="18" charset="0"/>
              </a:rPr>
              <a:t>Example</a:t>
            </a:r>
            <a:r>
              <a:rPr lang="en-US" altLang="en-US" sz="3000" i="1">
                <a:latin typeface="Times New Roman" pitchFamily="18" charset="0"/>
              </a:rPr>
              <a:t>	</a:t>
            </a:r>
            <a:r>
              <a:rPr lang="en-US" altLang="en-US" sz="3000" b="1" i="1" u="sng">
                <a:latin typeface="Times New Roman" pitchFamily="18" charset="0"/>
              </a:rPr>
              <a:t>Equivalent</a:t>
            </a:r>
          </a:p>
          <a:p>
            <a:pPr>
              <a:spcBef>
                <a:spcPct val="50000"/>
              </a:spcBef>
            </a:pPr>
            <a:r>
              <a:rPr lang="en-US" altLang="en-US" sz="3000">
                <a:latin typeface="Courier New" pitchFamily="49" charset="0"/>
              </a:rPr>
              <a:t>+=</a:t>
            </a:r>
            <a:r>
              <a:rPr lang="en-US" altLang="en-US" sz="3000">
                <a:latin typeface="Times New Roman" pitchFamily="18" charset="0"/>
              </a:rPr>
              <a:t>	</a:t>
            </a:r>
            <a:r>
              <a:rPr lang="en-US" altLang="en-US" sz="3000">
                <a:latin typeface="Courier New" pitchFamily="49" charset="0"/>
              </a:rPr>
              <a:t>i+=8</a:t>
            </a:r>
            <a:r>
              <a:rPr lang="en-US" altLang="en-US" sz="3000">
                <a:latin typeface="Times New Roman" pitchFamily="18" charset="0"/>
              </a:rPr>
              <a:t>	</a:t>
            </a:r>
            <a:r>
              <a:rPr lang="en-US" altLang="en-US" sz="3000">
                <a:latin typeface="Courier New" pitchFamily="49" charset="0"/>
              </a:rPr>
              <a:t>i = i+8</a:t>
            </a:r>
            <a:endParaRPr lang="en-US" altLang="en-US" sz="3000">
              <a:latin typeface="Times New Roman" pitchFamily="18" charset="0"/>
            </a:endParaRPr>
          </a:p>
          <a:p>
            <a:pPr>
              <a:spcBef>
                <a:spcPct val="50000"/>
              </a:spcBef>
            </a:pPr>
            <a:r>
              <a:rPr lang="en-US" altLang="en-US" sz="3000">
                <a:latin typeface="Courier New" pitchFamily="49" charset="0"/>
              </a:rPr>
              <a:t>-=</a:t>
            </a:r>
            <a:r>
              <a:rPr lang="en-US" altLang="en-US" sz="3000">
                <a:latin typeface="Times New Roman" pitchFamily="18" charset="0"/>
              </a:rPr>
              <a:t>	</a:t>
            </a:r>
            <a:r>
              <a:rPr lang="en-US" altLang="en-US" sz="3000">
                <a:latin typeface="Courier New" pitchFamily="49" charset="0"/>
              </a:rPr>
              <a:t>f-=8.0</a:t>
            </a:r>
            <a:r>
              <a:rPr lang="en-US" altLang="en-US" sz="3000">
                <a:latin typeface="Times New Roman" pitchFamily="18" charset="0"/>
              </a:rPr>
              <a:t>	</a:t>
            </a:r>
            <a:r>
              <a:rPr lang="en-US" altLang="en-US" sz="3000">
                <a:latin typeface="Courier New" pitchFamily="49" charset="0"/>
              </a:rPr>
              <a:t>f = f-8.0</a:t>
            </a:r>
            <a:endParaRPr lang="en-US" altLang="en-US" sz="3000">
              <a:latin typeface="Times New Roman" pitchFamily="18" charset="0"/>
            </a:endParaRPr>
          </a:p>
          <a:p>
            <a:pPr>
              <a:spcBef>
                <a:spcPct val="50000"/>
              </a:spcBef>
            </a:pPr>
            <a:r>
              <a:rPr lang="en-US" altLang="en-US" sz="3000">
                <a:latin typeface="Courier New" pitchFamily="49" charset="0"/>
              </a:rPr>
              <a:t>*=</a:t>
            </a:r>
            <a:r>
              <a:rPr lang="en-US" altLang="en-US" sz="3000">
                <a:latin typeface="Times New Roman" pitchFamily="18" charset="0"/>
              </a:rPr>
              <a:t>	</a:t>
            </a:r>
            <a:r>
              <a:rPr lang="en-US" altLang="en-US" sz="3000">
                <a:latin typeface="Courier New" pitchFamily="49" charset="0"/>
              </a:rPr>
              <a:t>i*=8</a:t>
            </a:r>
            <a:r>
              <a:rPr lang="en-US" altLang="en-US" sz="3000">
                <a:latin typeface="Times New Roman" pitchFamily="18" charset="0"/>
              </a:rPr>
              <a:t>	</a:t>
            </a:r>
            <a:r>
              <a:rPr lang="en-US" altLang="en-US" sz="3000">
                <a:latin typeface="Courier New" pitchFamily="49" charset="0"/>
              </a:rPr>
              <a:t>i = i*8</a:t>
            </a:r>
            <a:endParaRPr lang="en-US" altLang="en-US" sz="3000">
              <a:latin typeface="Times New Roman" pitchFamily="18" charset="0"/>
            </a:endParaRPr>
          </a:p>
          <a:p>
            <a:pPr>
              <a:spcBef>
                <a:spcPct val="50000"/>
              </a:spcBef>
            </a:pPr>
            <a:r>
              <a:rPr lang="en-US" altLang="en-US" sz="3000">
                <a:latin typeface="Courier New" pitchFamily="49" charset="0"/>
              </a:rPr>
              <a:t>/=</a:t>
            </a:r>
            <a:r>
              <a:rPr lang="en-US" altLang="en-US" sz="3000">
                <a:latin typeface="Times New Roman" pitchFamily="18" charset="0"/>
              </a:rPr>
              <a:t>	</a:t>
            </a:r>
            <a:r>
              <a:rPr lang="en-US" altLang="en-US" sz="3000">
                <a:latin typeface="Courier New" pitchFamily="49" charset="0"/>
              </a:rPr>
              <a:t>i/=8</a:t>
            </a:r>
            <a:r>
              <a:rPr lang="en-US" altLang="en-US" sz="3000">
                <a:latin typeface="Times New Roman" pitchFamily="18" charset="0"/>
              </a:rPr>
              <a:t>	</a:t>
            </a:r>
            <a:r>
              <a:rPr lang="en-US" altLang="en-US" sz="3000">
                <a:latin typeface="Courier New" pitchFamily="49" charset="0"/>
              </a:rPr>
              <a:t>i = i/8</a:t>
            </a:r>
            <a:endParaRPr lang="en-US" altLang="en-US" sz="3000">
              <a:latin typeface="Times New Roman" pitchFamily="18" charset="0"/>
            </a:endParaRPr>
          </a:p>
          <a:p>
            <a:pPr>
              <a:spcBef>
                <a:spcPct val="50000"/>
              </a:spcBef>
            </a:pPr>
            <a:r>
              <a:rPr lang="en-US" altLang="en-US" sz="3000">
                <a:latin typeface="Courier New" pitchFamily="49" charset="0"/>
              </a:rPr>
              <a:t>%=</a:t>
            </a:r>
            <a:r>
              <a:rPr lang="en-US" altLang="en-US" sz="3000">
                <a:latin typeface="Times New Roman" pitchFamily="18" charset="0"/>
              </a:rPr>
              <a:t>	</a:t>
            </a:r>
            <a:r>
              <a:rPr lang="en-US" altLang="en-US" sz="3000">
                <a:latin typeface="Courier New" pitchFamily="49" charset="0"/>
              </a:rPr>
              <a:t>i%=8</a:t>
            </a:r>
            <a:r>
              <a:rPr lang="en-US" altLang="en-US" sz="3000">
                <a:latin typeface="Times New Roman" pitchFamily="18" charset="0"/>
              </a:rPr>
              <a:t>	</a:t>
            </a:r>
            <a:r>
              <a:rPr lang="en-US" altLang="en-US" sz="3000">
                <a:latin typeface="Courier New" pitchFamily="49" charset="0"/>
              </a:rPr>
              <a:t>i = i%8</a:t>
            </a:r>
            <a:endParaRPr lang="en-US" altLang="en-US" sz="3000">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SG" altLang="en-US" sz="3600" smtClean="0"/>
              <a:t>Operators</a:t>
            </a:r>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Operator Precedence</a:t>
            </a:r>
          </a:p>
        </p:txBody>
      </p:sp>
      <p:sp>
        <p:nvSpPr>
          <p:cNvPr id="31748" name="Rectangle 4"/>
          <p:cNvSpPr>
            <a:spLocks noChangeArrowheads="1"/>
          </p:cNvSpPr>
          <p:nvPr/>
        </p:nvSpPr>
        <p:spPr bwMode="auto">
          <a:xfrm>
            <a:off x="539750" y="2060575"/>
            <a:ext cx="8208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t>Operator precedence</a:t>
            </a:r>
            <a:r>
              <a:rPr lang="en-US" altLang="en-US"/>
              <a:t> refers to the order in which parts of a mathematical expression are evaluated</a:t>
            </a:r>
            <a:endParaRPr lang="en-US" altLang="en-US" b="1"/>
          </a:p>
        </p:txBody>
      </p:sp>
      <p:pic>
        <p:nvPicPr>
          <p:cNvPr id="317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2781300"/>
            <a:ext cx="70961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713" y="5589588"/>
            <a:ext cx="4483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7"/>
          <p:cNvSpPr>
            <a:spLocks noChangeArrowheads="1"/>
          </p:cNvSpPr>
          <p:nvPr/>
        </p:nvSpPr>
        <p:spPr bwMode="auto">
          <a:xfrm>
            <a:off x="1187450" y="5589588"/>
            <a:ext cx="569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t>e.g.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Operators</a:t>
            </a:r>
            <a:endParaRPr lang="en-SG" altLang="en-US" smtClean="0"/>
          </a:p>
        </p:txBody>
      </p:sp>
      <p:sp>
        <p:nvSpPr>
          <p:cNvPr id="3" name="Rectangle 3"/>
          <p:cNvSpPr txBox="1">
            <a:spLocks noChangeArrowheads="1"/>
          </p:cNvSpPr>
          <p:nvPr/>
        </p:nvSpPr>
        <p:spPr>
          <a:xfrm>
            <a:off x="539750" y="1989138"/>
            <a:ext cx="8229600" cy="4525962"/>
          </a:xfrm>
          <a:prstGeom prst="rect">
            <a:avLst/>
          </a:prstGeom>
        </p:spPr>
        <p:txBody>
          <a:bodyPr/>
          <a:lstStyle/>
          <a:p>
            <a:pPr marL="342900" indent="-342900">
              <a:spcBef>
                <a:spcPct val="20000"/>
              </a:spcBef>
              <a:buFont typeface="Wingdings" pitchFamily="2" charset="2"/>
              <a:buChar char="§"/>
              <a:defRPr/>
            </a:pPr>
            <a:r>
              <a:rPr lang="en-US" kern="0" dirty="0">
                <a:latin typeface="+mn-lt"/>
              </a:rPr>
              <a:t>In arithmetic operations with variables or constants of the same type, the result of the operation usually retains the same type. For example, an integer type added to another integer type will result in an integer type</a:t>
            </a:r>
          </a:p>
          <a:p>
            <a:pPr marL="342900" indent="-342900">
              <a:spcBef>
                <a:spcPct val="20000"/>
              </a:spcBef>
              <a:buFont typeface="Wingdings" pitchFamily="2" charset="2"/>
              <a:buChar char="§"/>
              <a:defRPr/>
            </a:pPr>
            <a:r>
              <a:rPr lang="en-US" kern="0" dirty="0">
                <a:latin typeface="+mn-lt"/>
              </a:rPr>
              <a:t>When an arithmetic operation is performed with dissimilar types, C# chooses a </a:t>
            </a:r>
            <a:r>
              <a:rPr lang="en-US" b="1" kern="0" dirty="0">
                <a:latin typeface="+mn-lt"/>
              </a:rPr>
              <a:t>unifying type</a:t>
            </a:r>
            <a:r>
              <a:rPr lang="en-US" kern="0" dirty="0">
                <a:latin typeface="+mn-lt"/>
              </a:rPr>
              <a:t> for the result and </a:t>
            </a:r>
            <a:r>
              <a:rPr lang="en-US" b="1" kern="0" dirty="0">
                <a:latin typeface="+mn-lt"/>
              </a:rPr>
              <a:t>implicitly</a:t>
            </a:r>
            <a:r>
              <a:rPr lang="en-US" kern="0" dirty="0">
                <a:latin typeface="+mn-lt"/>
              </a:rPr>
              <a:t> converts the nonconforming operands to the unifying type. </a:t>
            </a:r>
          </a:p>
          <a:p>
            <a:pPr marL="342900" indent="-342900">
              <a:spcBef>
                <a:spcPct val="20000"/>
              </a:spcBef>
              <a:buFont typeface="Wingdings" pitchFamily="2" charset="2"/>
              <a:buChar char="§"/>
              <a:defRPr/>
            </a:pPr>
            <a:r>
              <a:rPr lang="en-SG" kern="0" dirty="0">
                <a:latin typeface="+mn-lt"/>
              </a:rPr>
              <a:t>E.g. when the binary operation involves a </a:t>
            </a:r>
            <a:r>
              <a:rPr lang="en-SG" b="1" kern="0" dirty="0">
                <a:latin typeface="+mn-lt"/>
              </a:rPr>
              <a:t>double</a:t>
            </a:r>
            <a:r>
              <a:rPr lang="en-SG" kern="0" dirty="0">
                <a:latin typeface="+mn-lt"/>
              </a:rPr>
              <a:t> and an</a:t>
            </a:r>
            <a:r>
              <a:rPr lang="en-SG" b="1" kern="0" dirty="0">
                <a:latin typeface="+mn-lt"/>
              </a:rPr>
              <a:t> </a:t>
            </a:r>
            <a:r>
              <a:rPr lang="en-SG" b="1" kern="0" dirty="0" err="1">
                <a:latin typeface="+mn-lt"/>
              </a:rPr>
              <a:t>int</a:t>
            </a:r>
            <a:r>
              <a:rPr lang="en-SG" kern="0" dirty="0">
                <a:latin typeface="+mn-lt"/>
              </a:rPr>
              <a:t>, implicit type conversion is performed. Integral types convert to floating-point types. Automatic conversion, by changing the </a:t>
            </a:r>
            <a:r>
              <a:rPr lang="en-SG" kern="0" dirty="0" err="1">
                <a:latin typeface="+mn-lt"/>
              </a:rPr>
              <a:t>int</a:t>
            </a:r>
            <a:r>
              <a:rPr lang="en-SG" kern="0" dirty="0">
                <a:latin typeface="+mn-lt"/>
              </a:rPr>
              <a:t> data type into a double, occurs for each of the preceding expressions.</a:t>
            </a:r>
            <a:endParaRPr lang="en-US" kern="0" dirty="0">
              <a:latin typeface="+mn-lt"/>
            </a:endParaRPr>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Type Conversion</a:t>
            </a:r>
          </a:p>
        </p:txBody>
      </p:sp>
      <p:sp>
        <p:nvSpPr>
          <p:cNvPr id="32773" name="Rectangle 4"/>
          <p:cNvSpPr>
            <a:spLocks noChangeArrowheads="1"/>
          </p:cNvSpPr>
          <p:nvPr/>
        </p:nvSpPr>
        <p:spPr bwMode="auto">
          <a:xfrm>
            <a:off x="2195513" y="5300663"/>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t>2 * 3 + 5.5 = 10.5</a:t>
            </a:r>
          </a:p>
          <a:p>
            <a:pPr eaLnBrk="1" hangingPunct="1"/>
            <a:endParaRPr lang="en-SG" altLang="en-US"/>
          </a:p>
          <a:p>
            <a:pPr eaLnBrk="1" hangingPunct="1"/>
            <a:r>
              <a:rPr lang="en-SG" altLang="en-US"/>
              <a:t>2 + 5.5 + 4.5 = 12.0</a:t>
            </a:r>
          </a:p>
        </p:txBody>
      </p:sp>
      <p:sp>
        <p:nvSpPr>
          <p:cNvPr id="6" name="Oval 5"/>
          <p:cNvSpPr/>
          <p:nvPr/>
        </p:nvSpPr>
        <p:spPr>
          <a:xfrm>
            <a:off x="5148263" y="5445125"/>
            <a:ext cx="1439862" cy="576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double</a:t>
            </a:r>
            <a:endParaRPr lang="en-SG" dirty="0"/>
          </a:p>
        </p:txBody>
      </p:sp>
      <p:cxnSp>
        <p:nvCxnSpPr>
          <p:cNvPr id="8" name="Straight Arrow Connector 7"/>
          <p:cNvCxnSpPr>
            <a:stCxn id="6" idx="2"/>
          </p:cNvCxnSpPr>
          <p:nvPr/>
        </p:nvCxnSpPr>
        <p:spPr>
          <a:xfrm flipH="1" flipV="1">
            <a:off x="4140200" y="5516563"/>
            <a:ext cx="1008063"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flipH="1">
            <a:off x="4356100" y="5732463"/>
            <a:ext cx="792163" cy="217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dirty="0" smtClean="0"/>
              <a:t>Formatting Output</a:t>
            </a:r>
          </a:p>
        </p:txBody>
      </p:sp>
      <p:sp>
        <p:nvSpPr>
          <p:cNvPr id="6" name="Rectangle 3"/>
          <p:cNvSpPr txBox="1">
            <a:spLocks noChangeArrowheads="1"/>
          </p:cNvSpPr>
          <p:nvPr/>
        </p:nvSpPr>
        <p:spPr>
          <a:xfrm>
            <a:off x="468313" y="1412776"/>
            <a:ext cx="8229600" cy="2305050"/>
          </a:xfrm>
          <a:prstGeom prst="rect">
            <a:avLst/>
          </a:prstGeom>
        </p:spPr>
        <p:txBody>
          <a:bodyPr/>
          <a:lstStyle/>
          <a:p>
            <a:pPr marL="342900" indent="-342900">
              <a:spcBef>
                <a:spcPct val="20000"/>
              </a:spcBef>
              <a:buFont typeface="Wingdings" pitchFamily="2" charset="2"/>
              <a:buChar char="§"/>
              <a:defRPr/>
            </a:pPr>
            <a:r>
              <a:rPr lang="en-US" sz="1700" b="1" kern="0" dirty="0">
                <a:latin typeface="+mn-lt"/>
              </a:rPr>
              <a:t>Standard numeric format strings</a:t>
            </a:r>
            <a:r>
              <a:rPr lang="en-US" sz="1700" kern="0" dirty="0">
                <a:latin typeface="+mn-lt"/>
              </a:rPr>
              <a:t> are strings of characters expressed within double quotation marks that indicate a format for output.  For example, “F3” , where </a:t>
            </a:r>
            <a:r>
              <a:rPr lang="en-US" sz="1700" kern="0" dirty="0">
                <a:solidFill>
                  <a:srgbClr val="7030A0"/>
                </a:solidFill>
                <a:latin typeface="+mn-lt"/>
              </a:rPr>
              <a:t>F is the format </a:t>
            </a:r>
            <a:r>
              <a:rPr lang="en-US" sz="1700" kern="0" dirty="0" err="1">
                <a:solidFill>
                  <a:srgbClr val="7030A0"/>
                </a:solidFill>
                <a:latin typeface="+mn-lt"/>
              </a:rPr>
              <a:t>specifier</a:t>
            </a:r>
            <a:r>
              <a:rPr lang="en-US" sz="1700" kern="0" dirty="0">
                <a:solidFill>
                  <a:srgbClr val="7030A0"/>
                </a:solidFill>
                <a:latin typeface="+mn-lt"/>
              </a:rPr>
              <a:t> </a:t>
            </a:r>
            <a:r>
              <a:rPr lang="en-US" sz="1700" kern="0" dirty="0">
                <a:latin typeface="+mn-lt"/>
              </a:rPr>
              <a:t>and </a:t>
            </a:r>
            <a:r>
              <a:rPr lang="en-US" sz="1700" kern="0" dirty="0">
                <a:solidFill>
                  <a:srgbClr val="901A4D"/>
                </a:solidFill>
                <a:latin typeface="+mn-lt"/>
              </a:rPr>
              <a:t>3 is the precision </a:t>
            </a:r>
            <a:r>
              <a:rPr lang="en-US" sz="1700" kern="0" dirty="0" err="1">
                <a:solidFill>
                  <a:srgbClr val="901A4D"/>
                </a:solidFill>
                <a:latin typeface="+mn-lt"/>
              </a:rPr>
              <a:t>specifier</a:t>
            </a:r>
            <a:r>
              <a:rPr lang="en-US" sz="1700" kern="0" dirty="0">
                <a:latin typeface="+mn-lt"/>
              </a:rPr>
              <a:t>, indicates a fixed point with three significant digits.</a:t>
            </a:r>
          </a:p>
          <a:p>
            <a:pPr marL="342900" indent="-342900">
              <a:spcBef>
                <a:spcPct val="20000"/>
              </a:spcBef>
              <a:buFont typeface="Wingdings" pitchFamily="2" charset="2"/>
              <a:buChar char="§"/>
              <a:defRPr/>
            </a:pPr>
            <a:r>
              <a:rPr lang="en-US" sz="1700" kern="0" dirty="0">
                <a:latin typeface="+mn-lt"/>
              </a:rPr>
              <a:t>The </a:t>
            </a:r>
            <a:r>
              <a:rPr lang="en-US" sz="1700" b="1" kern="0" dirty="0">
                <a:latin typeface="+mn-lt"/>
              </a:rPr>
              <a:t>format </a:t>
            </a:r>
            <a:r>
              <a:rPr lang="en-US" sz="1700" b="1" kern="0" dirty="0" err="1">
                <a:latin typeface="+mn-lt"/>
              </a:rPr>
              <a:t>specifier</a:t>
            </a:r>
            <a:r>
              <a:rPr lang="en-US" sz="1700" kern="0" dirty="0">
                <a:latin typeface="+mn-lt"/>
              </a:rPr>
              <a:t> can be one of nine built-in format characters. The most commonly used identifiers are “C” (for currency) and “F” (for fixed point).</a:t>
            </a:r>
          </a:p>
          <a:p>
            <a:pPr marL="342900" indent="-342900">
              <a:spcBef>
                <a:spcPct val="20000"/>
              </a:spcBef>
              <a:buFont typeface="Wingdings" pitchFamily="2" charset="2"/>
              <a:buChar char="§"/>
              <a:defRPr/>
            </a:pPr>
            <a:r>
              <a:rPr lang="en-US" sz="1700" kern="0" dirty="0">
                <a:latin typeface="+mn-lt"/>
              </a:rPr>
              <a:t>The </a:t>
            </a:r>
            <a:r>
              <a:rPr lang="en-US" sz="1700" b="1" kern="0" dirty="0">
                <a:latin typeface="+mn-lt"/>
              </a:rPr>
              <a:t>precision </a:t>
            </a:r>
            <a:r>
              <a:rPr lang="en-US" sz="1700" b="1" kern="0" dirty="0" err="1">
                <a:latin typeface="+mn-lt"/>
              </a:rPr>
              <a:t>specifier</a:t>
            </a:r>
            <a:r>
              <a:rPr lang="en-US" sz="1700" kern="0" dirty="0">
                <a:latin typeface="+mn-lt"/>
              </a:rPr>
              <a:t> controls the number of significant digits or zeros to the right of the decimal point</a:t>
            </a:r>
          </a:p>
          <a:p>
            <a:pPr marL="342900" indent="-342900">
              <a:spcBef>
                <a:spcPct val="20000"/>
              </a:spcBef>
              <a:defRPr/>
            </a:pPr>
            <a:endParaRPr lang="en-US" sz="1700" kern="0" dirty="0">
              <a:latin typeface="+mn-lt"/>
            </a:endParaRPr>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3841101"/>
            <a:ext cx="6912768" cy="299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033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pPr eaLnBrk="1" hangingPunct="1"/>
            <a:r>
              <a:rPr lang="en-US" dirty="0" smtClean="0"/>
              <a:t>Formatting Output</a:t>
            </a:r>
          </a:p>
        </p:txBody>
      </p:sp>
      <p:pic>
        <p:nvPicPr>
          <p:cNvPr id="378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14" y="2420888"/>
            <a:ext cx="8183972" cy="358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a:solidFill>
                  <a:schemeClr val="accent6">
                    <a:lumMod val="50000"/>
                  </a:schemeClr>
                </a:solidFill>
              </a:rPr>
              <a:t>Examples using format </a:t>
            </a:r>
            <a:r>
              <a:rPr lang="en-US" sz="3200" dirty="0" err="1">
                <a:solidFill>
                  <a:schemeClr val="accent6">
                    <a:lumMod val="50000"/>
                  </a:schemeClr>
                </a:solidFill>
              </a:rPr>
              <a:t>specifiers</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42241355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676400"/>
            <a:ext cx="7200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txBox="1">
            <a:spLocks noChangeArrowheads="1"/>
          </p:cNvSpPr>
          <p:nvPr/>
        </p:nvSpPr>
        <p:spPr bwMode="auto">
          <a:xfrm>
            <a:off x="2514600" y="2286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Formatting Output</a:t>
            </a:r>
          </a:p>
        </p:txBody>
      </p:sp>
      <p:sp>
        <p:nvSpPr>
          <p:cNvPr id="10" name="Rectangle 2"/>
          <p:cNvSpPr txBox="1">
            <a:spLocks noChangeArrowheads="1"/>
          </p:cNvSpPr>
          <p:nvPr/>
        </p:nvSpPr>
        <p:spPr bwMode="auto">
          <a:xfrm>
            <a:off x="-9938" y="1102761"/>
            <a:ext cx="9144000" cy="576262"/>
          </a:xfrm>
          <a:prstGeom prst="rect">
            <a:avLst/>
          </a:prstGeom>
          <a:noFill/>
          <a:ln w="9525">
            <a:noFill/>
            <a:miter lim="800000"/>
            <a:headEnd/>
            <a:tailEnd/>
          </a:ln>
        </p:spPr>
        <p:txBody>
          <a:bodyPr anchor="ctr"/>
          <a:lstStyle/>
          <a:p>
            <a:pPr algn="ctr">
              <a:defRPr/>
            </a:pPr>
            <a:r>
              <a:rPr lang="en-US" sz="3200" dirty="0">
                <a:solidFill>
                  <a:schemeClr val="accent6">
                    <a:lumMod val="50000"/>
                  </a:schemeClr>
                </a:solidFill>
              </a:rPr>
              <a:t>Standard numeric format </a:t>
            </a:r>
            <a:r>
              <a:rPr lang="en-US" sz="3200" dirty="0" err="1">
                <a:solidFill>
                  <a:schemeClr val="accent6">
                    <a:lumMod val="50000"/>
                  </a:schemeClr>
                </a:solidFill>
              </a:rPr>
              <a:t>specifiers</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3815974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962" y="2276872"/>
            <a:ext cx="6934200" cy="318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txBox="1">
            <a:spLocks noChangeArrowheads="1"/>
          </p:cNvSpPr>
          <p:nvPr/>
        </p:nvSpPr>
        <p:spPr bwMode="auto">
          <a:xfrm>
            <a:off x="2514600" y="2286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Formatting Output</a:t>
            </a:r>
          </a:p>
        </p:txBody>
      </p:sp>
      <p:sp>
        <p:nvSpPr>
          <p:cNvPr id="9" name="Rectangle 2"/>
          <p:cNvSpPr txBox="1">
            <a:spLocks noChangeArrowheads="1"/>
          </p:cNvSpPr>
          <p:nvPr/>
        </p:nvSpPr>
        <p:spPr bwMode="auto">
          <a:xfrm>
            <a:off x="-9938" y="1196752"/>
            <a:ext cx="9144000" cy="576262"/>
          </a:xfrm>
          <a:prstGeom prst="rect">
            <a:avLst/>
          </a:prstGeom>
          <a:noFill/>
          <a:ln w="9525">
            <a:noFill/>
            <a:miter lim="800000"/>
            <a:headEnd/>
            <a:tailEnd/>
          </a:ln>
        </p:spPr>
        <p:txBody>
          <a:bodyPr anchor="ctr"/>
          <a:lstStyle/>
          <a:p>
            <a:pPr algn="ctr">
              <a:defRPr/>
            </a:pPr>
            <a:r>
              <a:rPr lang="en-US" sz="3200" dirty="0">
                <a:solidFill>
                  <a:schemeClr val="accent6">
                    <a:lumMod val="50000"/>
                  </a:schemeClr>
                </a:solidFill>
              </a:rPr>
              <a:t>Standard numeric format </a:t>
            </a:r>
            <a:r>
              <a:rPr lang="en-US" sz="3200" dirty="0" err="1">
                <a:solidFill>
                  <a:schemeClr val="accent6">
                    <a:lumMod val="50000"/>
                  </a:schemeClr>
                </a:solidFill>
              </a:rPr>
              <a:t>specifiers</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15384827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1623865"/>
            <a:ext cx="554461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4"/>
          <p:cNvSpPr txBox="1">
            <a:spLocks noChangeArrowheads="1"/>
          </p:cNvSpPr>
          <p:nvPr/>
        </p:nvSpPr>
        <p:spPr bwMode="auto">
          <a:xfrm>
            <a:off x="2819400"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Formatting Output</a:t>
            </a:r>
          </a:p>
        </p:txBody>
      </p:sp>
      <p:sp>
        <p:nvSpPr>
          <p:cNvPr id="10" name="Rectangle 2"/>
          <p:cNvSpPr txBox="1">
            <a:spLocks noChangeArrowheads="1"/>
          </p:cNvSpPr>
          <p:nvPr/>
        </p:nvSpPr>
        <p:spPr bwMode="auto">
          <a:xfrm>
            <a:off x="0" y="1268760"/>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Custom numeric format </a:t>
            </a:r>
            <a:r>
              <a:rPr lang="en-US" sz="3200" dirty="0" err="1">
                <a:solidFill>
                  <a:schemeClr val="accent6">
                    <a:lumMod val="50000"/>
                  </a:schemeClr>
                </a:solidFill>
              </a:rPr>
              <a:t>specifiers</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357026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SG" altLang="en-US" sz="3600" smtClean="0"/>
              <a:t>Identifiers</a:t>
            </a:r>
          </a:p>
        </p:txBody>
      </p:sp>
      <p:sp>
        <p:nvSpPr>
          <p:cNvPr id="4" name="Rectangle 3"/>
          <p:cNvSpPr txBox="1">
            <a:spLocks noChangeArrowheads="1"/>
          </p:cNvSpPr>
          <p:nvPr/>
        </p:nvSpPr>
        <p:spPr>
          <a:xfrm>
            <a:off x="250825" y="1412875"/>
            <a:ext cx="8713788" cy="3240088"/>
          </a:xfrm>
          <a:prstGeom prst="rect">
            <a:avLst/>
          </a:prstGeom>
        </p:spPr>
        <p:txBody>
          <a:bodyPr/>
          <a:lstStyle/>
          <a:p>
            <a:pPr>
              <a:spcBef>
                <a:spcPct val="20000"/>
              </a:spcBef>
              <a:spcAft>
                <a:spcPts val="600"/>
              </a:spcAft>
              <a:defRPr/>
            </a:pPr>
            <a:r>
              <a:rPr lang="en-SG" sz="2400" dirty="0"/>
              <a:t> An </a:t>
            </a:r>
            <a:r>
              <a:rPr lang="en-SG" sz="2400" b="1" dirty="0"/>
              <a:t>identifier</a:t>
            </a:r>
            <a:r>
              <a:rPr lang="en-SG" sz="2400" dirty="0"/>
              <a:t> is the word you use to name any variable, method, data definition, class etc.</a:t>
            </a:r>
            <a:endParaRPr lang="en-US" sz="2400" kern="0" dirty="0">
              <a:latin typeface="+mn-lt"/>
            </a:endParaRPr>
          </a:p>
          <a:p>
            <a:pPr>
              <a:spcBef>
                <a:spcPct val="20000"/>
              </a:spcBef>
              <a:defRPr/>
            </a:pPr>
            <a:r>
              <a:rPr lang="en-US" sz="2400" kern="0" dirty="0">
                <a:latin typeface="+mn-lt"/>
              </a:rPr>
              <a:t>A C# </a:t>
            </a:r>
            <a:r>
              <a:rPr lang="en-US" sz="2400" b="1" kern="0" dirty="0">
                <a:latin typeface="+mn-lt"/>
              </a:rPr>
              <a:t>identifier</a:t>
            </a:r>
            <a:r>
              <a:rPr lang="en-US" sz="2400" kern="0" dirty="0">
                <a:latin typeface="+mn-lt"/>
              </a:rPr>
              <a:t> must meet the basic following requirements:</a:t>
            </a:r>
          </a:p>
          <a:p>
            <a:pPr marL="361950" lvl="1" indent="-361950">
              <a:spcBef>
                <a:spcPct val="20000"/>
              </a:spcBef>
              <a:buSzPct val="50000"/>
              <a:buFont typeface="Wingdings 2" pitchFamily="18" charset="2"/>
              <a:buChar char=""/>
              <a:defRPr/>
            </a:pPr>
            <a:r>
              <a:rPr lang="en-US" sz="2000" kern="0" dirty="0">
                <a:latin typeface="+mn-lt"/>
              </a:rPr>
              <a:t>An identifier can only begin with a letter, an underscore, or an @ sign.</a:t>
            </a:r>
          </a:p>
          <a:p>
            <a:pPr marL="361950" lvl="1" indent="-361950">
              <a:spcBef>
                <a:spcPct val="20000"/>
              </a:spcBef>
              <a:buSzPct val="50000"/>
              <a:buFont typeface="Wingdings 2" pitchFamily="18" charset="2"/>
              <a:buChar char=""/>
              <a:defRPr/>
            </a:pPr>
            <a:r>
              <a:rPr lang="en-US" sz="2000" kern="0" dirty="0">
                <a:latin typeface="+mn-lt"/>
              </a:rPr>
              <a:t>An identifier can contain only letters or digits or underscore, not special characters such as #,$, or &amp;</a:t>
            </a:r>
          </a:p>
          <a:p>
            <a:pPr marL="361950" lvl="1" indent="-361950">
              <a:spcBef>
                <a:spcPct val="20000"/>
              </a:spcBef>
              <a:buSzPct val="50000"/>
              <a:buFont typeface="Wingdings 2" pitchFamily="18" charset="2"/>
              <a:buChar char=""/>
              <a:defRPr/>
            </a:pPr>
            <a:r>
              <a:rPr lang="en-US" sz="2000" kern="0" dirty="0">
                <a:latin typeface="+mn-lt"/>
              </a:rPr>
              <a:t>An identifier cannot be a C# reserved keyword</a:t>
            </a:r>
          </a:p>
        </p:txBody>
      </p:sp>
      <p:sp>
        <p:nvSpPr>
          <p:cNvPr id="8196" name="Rectangle 4"/>
          <p:cNvSpPr>
            <a:spLocks noChangeArrowheads="1"/>
          </p:cNvSpPr>
          <p:nvPr/>
        </p:nvSpPr>
        <p:spPr bwMode="auto">
          <a:xfrm>
            <a:off x="539750" y="4365625"/>
            <a:ext cx="2303463"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Examples:</a:t>
            </a:r>
          </a:p>
          <a:p>
            <a:pPr eaLnBrk="1" hangingPunct="1"/>
            <a:endParaRPr lang="en-SG" altLang="en-US"/>
          </a:p>
          <a:p>
            <a:pPr eaLnBrk="1" hangingPunct="1"/>
            <a:r>
              <a:rPr lang="en-SG" altLang="en-US">
                <a:latin typeface="Courier New" pitchFamily="49" charset="0"/>
                <a:cs typeface="Courier New" pitchFamily="49" charset="0"/>
              </a:rPr>
              <a:t>Main </a:t>
            </a:r>
            <a:r>
              <a:rPr lang="en-SG" altLang="en-US" sz="2800">
                <a:solidFill>
                  <a:srgbClr val="FF0000"/>
                </a:solidFill>
                <a:latin typeface="Courier New" pitchFamily="49" charset="0"/>
                <a:cs typeface="Courier New" pitchFamily="49" charset="0"/>
                <a:sym typeface="Wingdings" pitchFamily="2" charset="2"/>
              </a:rPr>
              <a:t></a:t>
            </a:r>
            <a:endParaRPr lang="en-SG" altLang="en-US" sz="2800">
              <a:solidFill>
                <a:srgbClr val="FF0000"/>
              </a:solidFill>
              <a:latin typeface="Courier New" pitchFamily="49" charset="0"/>
              <a:cs typeface="Courier New" pitchFamily="49" charset="0"/>
            </a:endParaRPr>
          </a:p>
          <a:p>
            <a:pPr eaLnBrk="1" hangingPunct="1"/>
            <a:r>
              <a:rPr lang="en-SG" altLang="en-US">
                <a:latin typeface="Courier New" pitchFamily="49" charset="0"/>
                <a:cs typeface="Courier New" pitchFamily="49" charset="0"/>
              </a:rPr>
              <a:t>firstNumber </a:t>
            </a:r>
            <a:r>
              <a:rPr lang="en-SG" altLang="en-US" sz="2800">
                <a:solidFill>
                  <a:srgbClr val="FF0000"/>
                </a:solidFill>
                <a:latin typeface="Courier New" pitchFamily="49" charset="0"/>
                <a:cs typeface="Courier New" pitchFamily="49" charset="0"/>
                <a:sym typeface="Wingdings" pitchFamily="2" charset="2"/>
              </a:rPr>
              <a:t></a:t>
            </a:r>
            <a:r>
              <a:rPr lang="en-SG" altLang="en-US">
                <a:latin typeface="Courier New" pitchFamily="49" charset="0"/>
                <a:cs typeface="Courier New" pitchFamily="49" charset="0"/>
              </a:rPr>
              <a:t> </a:t>
            </a:r>
          </a:p>
          <a:p>
            <a:pPr eaLnBrk="1" hangingPunct="1"/>
            <a:r>
              <a:rPr lang="en-SG" altLang="en-US">
                <a:latin typeface="Courier New" pitchFamily="49" charset="0"/>
                <a:cs typeface="Courier New" pitchFamily="49" charset="0"/>
              </a:rPr>
              <a:t>@hello </a:t>
            </a:r>
            <a:r>
              <a:rPr lang="en-SG" altLang="en-US" sz="2800">
                <a:solidFill>
                  <a:srgbClr val="FF0000"/>
                </a:solidFill>
                <a:latin typeface="Courier New" pitchFamily="49" charset="0"/>
                <a:cs typeface="Courier New" pitchFamily="49" charset="0"/>
                <a:sym typeface="Wingdings" pitchFamily="2" charset="2"/>
              </a:rPr>
              <a:t></a:t>
            </a:r>
            <a:endParaRPr lang="en-SG" altLang="en-US" sz="2800">
              <a:solidFill>
                <a:srgbClr val="FF0000"/>
              </a:solidFill>
              <a:latin typeface="Courier New" pitchFamily="49" charset="0"/>
              <a:cs typeface="Courier New" pitchFamily="49" charset="0"/>
            </a:endParaRPr>
          </a:p>
          <a:p>
            <a:pPr eaLnBrk="1" hangingPunct="1"/>
            <a:r>
              <a:rPr lang="en-SG" altLang="en-US">
                <a:latin typeface="Courier New" pitchFamily="49" charset="0"/>
                <a:cs typeface="Courier New" pitchFamily="49" charset="0"/>
              </a:rPr>
              <a:t>_firstName </a:t>
            </a:r>
            <a:r>
              <a:rPr lang="en-SG" altLang="en-US" sz="2800">
                <a:solidFill>
                  <a:srgbClr val="FF0000"/>
                </a:solidFill>
                <a:latin typeface="Courier New" pitchFamily="49" charset="0"/>
                <a:cs typeface="Courier New" pitchFamily="49" charset="0"/>
                <a:sym typeface="Wingdings" pitchFamily="2" charset="2"/>
              </a:rPr>
              <a:t></a:t>
            </a:r>
            <a:endParaRPr lang="en-SG" altLang="en-US" sz="2800">
              <a:solidFill>
                <a:srgbClr val="FF0000"/>
              </a:solidFill>
              <a:latin typeface="Courier New" pitchFamily="49" charset="0"/>
              <a:cs typeface="Courier New" pitchFamily="49" charset="0"/>
            </a:endParaRPr>
          </a:p>
        </p:txBody>
      </p:sp>
      <p:sp>
        <p:nvSpPr>
          <p:cNvPr id="8197" name="Rectangle 5"/>
          <p:cNvSpPr>
            <a:spLocks noChangeArrowheads="1"/>
          </p:cNvSpPr>
          <p:nvPr/>
        </p:nvSpPr>
        <p:spPr bwMode="auto">
          <a:xfrm>
            <a:off x="3348038" y="4941888"/>
            <a:ext cx="3455987"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latin typeface="Courier New" pitchFamily="49" charset="0"/>
                <a:cs typeface="Courier New" pitchFamily="49" charset="0"/>
              </a:rPr>
              <a:t>HALO </a:t>
            </a:r>
            <a:r>
              <a:rPr lang="en-SG" altLang="en-US" sz="2800">
                <a:solidFill>
                  <a:srgbClr val="FF0000"/>
                </a:solidFill>
                <a:latin typeface="Courier New" pitchFamily="49" charset="0"/>
                <a:cs typeface="Courier New" pitchFamily="49" charset="0"/>
                <a:sym typeface="Wingdings" pitchFamily="2" charset="2"/>
              </a:rPr>
              <a:t></a:t>
            </a:r>
            <a:endParaRPr lang="en-SG" altLang="en-US" sz="2800">
              <a:solidFill>
                <a:srgbClr val="FF0000"/>
              </a:solidFill>
              <a:latin typeface="Courier New" pitchFamily="49" charset="0"/>
              <a:cs typeface="Courier New" pitchFamily="49" charset="0"/>
            </a:endParaRPr>
          </a:p>
          <a:p>
            <a:pPr eaLnBrk="1" hangingPunct="1"/>
            <a:r>
              <a:rPr lang="en-SG" altLang="en-US">
                <a:latin typeface="Courier New" pitchFamily="49" charset="0"/>
                <a:cs typeface="Courier New" pitchFamily="49" charset="0"/>
              </a:rPr>
              <a:t>whatis@this </a:t>
            </a:r>
            <a:r>
              <a:rPr lang="en-SG" altLang="en-US" sz="2800">
                <a:solidFill>
                  <a:srgbClr val="FF0000"/>
                </a:solidFill>
                <a:latin typeface="Courier New" pitchFamily="49" charset="0"/>
                <a:cs typeface="Courier New" pitchFamily="49" charset="0"/>
                <a:sym typeface="Wingdings" pitchFamily="2" charset="2"/>
              </a:rPr>
              <a:t></a:t>
            </a:r>
            <a:endParaRPr lang="en-SG" altLang="en-US" sz="2800">
              <a:solidFill>
                <a:srgbClr val="FF0000"/>
              </a:solidFill>
              <a:latin typeface="Courier New" pitchFamily="49" charset="0"/>
              <a:cs typeface="Courier New" pitchFamily="49" charset="0"/>
            </a:endParaRPr>
          </a:p>
          <a:p>
            <a:pPr eaLnBrk="1" hangingPunct="1"/>
            <a:r>
              <a:rPr lang="en-US" altLang="en-US">
                <a:latin typeface="Courier New" pitchFamily="49" charset="0"/>
                <a:cs typeface="Courier New" pitchFamily="49" charset="0"/>
              </a:rPr>
              <a:t>main</a:t>
            </a:r>
            <a:r>
              <a:rPr lang="en-SG" altLang="en-US">
                <a:solidFill>
                  <a:srgbClr val="FF0000"/>
                </a:solidFill>
                <a:latin typeface="Courier New" pitchFamily="49" charset="0"/>
                <a:cs typeface="Courier New" pitchFamily="49" charset="0"/>
                <a:sym typeface="Wingdings" pitchFamily="2" charset="2"/>
              </a:rPr>
              <a:t> </a:t>
            </a:r>
            <a:r>
              <a:rPr lang="en-SG" altLang="en-US" sz="2800">
                <a:solidFill>
                  <a:srgbClr val="FF0000"/>
                </a:solidFill>
                <a:latin typeface="Courier New" pitchFamily="49" charset="0"/>
                <a:cs typeface="Courier New" pitchFamily="49" charset="0"/>
                <a:sym typeface="Wingdings" pitchFamily="2" charset="2"/>
              </a:rPr>
              <a:t></a:t>
            </a:r>
            <a:endParaRPr lang="en-SG" altLang="en-US" sz="2800">
              <a:latin typeface="Courier New" pitchFamily="49" charset="0"/>
              <a:cs typeface="Courier New" pitchFamily="49" charset="0"/>
            </a:endParaRPr>
          </a:p>
          <a:p>
            <a:pPr eaLnBrk="1" hangingPunct="1"/>
            <a:r>
              <a:rPr lang="en-SG" altLang="en-US">
                <a:latin typeface="Courier New" pitchFamily="49" charset="0"/>
                <a:cs typeface="Courier New" pitchFamily="49" charset="0"/>
              </a:rPr>
              <a:t>whatis_this </a:t>
            </a:r>
            <a:r>
              <a:rPr lang="en-SG" altLang="en-US" sz="2800">
                <a:solidFill>
                  <a:srgbClr val="FF0000"/>
                </a:solidFill>
                <a:latin typeface="Courier New" pitchFamily="49" charset="0"/>
                <a:cs typeface="Courier New" pitchFamily="49" charset="0"/>
                <a:sym typeface="Wingdings" pitchFamily="2" charset="2"/>
              </a:rPr>
              <a:t></a:t>
            </a:r>
            <a:endParaRPr lang="en-SG" altLang="en-US" sz="2800">
              <a:solidFill>
                <a:srgbClr val="FF0000"/>
              </a:solidFill>
              <a:latin typeface="Courier New" pitchFamily="49" charset="0"/>
              <a:cs typeface="Courier New" pitchFamily="49" charset="0"/>
            </a:endParaRPr>
          </a:p>
        </p:txBody>
      </p:sp>
      <p:sp>
        <p:nvSpPr>
          <p:cNvPr id="7" name="Rounded Rectangle 6"/>
          <p:cNvSpPr/>
          <p:nvPr/>
        </p:nvSpPr>
        <p:spPr>
          <a:xfrm>
            <a:off x="250825" y="4797425"/>
            <a:ext cx="5473700" cy="194468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132856"/>
            <a:ext cx="752653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4"/>
          <p:cNvSpPr txBox="1">
            <a:spLocks noChangeArrowheads="1"/>
          </p:cNvSpPr>
          <p:nvPr/>
        </p:nvSpPr>
        <p:spPr bwMode="auto">
          <a:xfrm>
            <a:off x="2793167"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Formatting Output</a:t>
            </a:r>
          </a:p>
        </p:txBody>
      </p:sp>
      <p:sp>
        <p:nvSpPr>
          <p:cNvPr id="10" name="Rectangle 2"/>
          <p:cNvSpPr txBox="1">
            <a:spLocks noChangeArrowheads="1"/>
          </p:cNvSpPr>
          <p:nvPr/>
        </p:nvSpPr>
        <p:spPr bwMode="auto">
          <a:xfrm>
            <a:off x="-65484" y="1340768"/>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Custom numeric format </a:t>
            </a:r>
            <a:r>
              <a:rPr lang="en-US" sz="3200" dirty="0" err="1">
                <a:solidFill>
                  <a:schemeClr val="accent6">
                    <a:lumMod val="50000"/>
                  </a:schemeClr>
                </a:solidFill>
              </a:rPr>
              <a:t>specifiers</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17537257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060848"/>
            <a:ext cx="8496944" cy="4680520"/>
          </a:xfrm>
        </p:spPr>
        <p:txBody>
          <a:bodyPr/>
          <a:lstStyle/>
          <a:p>
            <a:r>
              <a:rPr lang="en-US" sz="2800" dirty="0"/>
              <a:t>U</a:t>
            </a:r>
            <a:r>
              <a:rPr lang="en-US" sz="2800" dirty="0" smtClean="0"/>
              <a:t>seful when you </a:t>
            </a:r>
            <a:r>
              <a:rPr lang="en-US" sz="2800" dirty="0"/>
              <a:t>want to control the alignment of items on multiple </a:t>
            </a:r>
            <a:r>
              <a:rPr lang="en-US" sz="2800" dirty="0" smtClean="0"/>
              <a:t>lines</a:t>
            </a:r>
          </a:p>
          <a:p>
            <a:r>
              <a:rPr lang="en-US" sz="2800" dirty="0" smtClean="0"/>
              <a:t>Alignment component goes after the index ordinal followed by a comma (before the colon) </a:t>
            </a:r>
          </a:p>
          <a:p>
            <a:pPr lvl="1"/>
            <a:r>
              <a:rPr lang="en-US" sz="2400" dirty="0" smtClean="0"/>
              <a:t>If alignment number is less than actual size, it is ignored</a:t>
            </a:r>
          </a:p>
          <a:p>
            <a:pPr lvl="1"/>
            <a:r>
              <a:rPr lang="en-US" sz="2400" dirty="0" smtClean="0"/>
              <a:t>If alignment number is greater, pads with white space</a:t>
            </a:r>
          </a:p>
          <a:p>
            <a:pPr lvl="2"/>
            <a:r>
              <a:rPr lang="en-US" sz="2200" dirty="0" smtClean="0"/>
              <a:t>Negative alignment component places spaces on right</a:t>
            </a:r>
          </a:p>
          <a:p>
            <a:pPr marL="914400" lvl="2" indent="0">
              <a:buNone/>
            </a:pPr>
            <a:endParaRPr lang="en-US" sz="2200" dirty="0" smtClean="0"/>
          </a:p>
          <a:p>
            <a:pPr marL="538163" indent="0">
              <a:buNone/>
            </a:pPr>
            <a:r>
              <a:rPr lang="en-US" sz="2000" dirty="0" err="1" smtClean="0">
                <a:latin typeface="Courier" pitchFamily="49" charset="0"/>
              </a:rPr>
              <a:t>Console.WriteLine</a:t>
            </a:r>
            <a:r>
              <a:rPr lang="en-US" sz="2000" dirty="0" smtClean="0">
                <a:latin typeface="Courier" pitchFamily="49" charset="0"/>
              </a:rPr>
              <a:t>("{0,10:F0}{1,8:C}", 9, 14);</a:t>
            </a:r>
          </a:p>
          <a:p>
            <a:pPr marL="114300" indent="0">
              <a:buNone/>
            </a:pPr>
            <a:endParaRPr lang="en-US" sz="2000" dirty="0" smtClean="0">
              <a:latin typeface="Courier" pitchFamily="49" charset="0"/>
            </a:endParaRPr>
          </a:p>
          <a:p>
            <a:pPr marL="114300" indent="0">
              <a:buNone/>
            </a:pPr>
            <a:r>
              <a:rPr lang="en-US" sz="2000" dirty="0" smtClean="0">
                <a:latin typeface="Courier" pitchFamily="49" charset="0"/>
              </a:rPr>
              <a:t>         9          $14.00  </a:t>
            </a:r>
            <a:r>
              <a:rPr lang="en-US" sz="2000" b="1" dirty="0" smtClean="0">
                <a:solidFill>
                  <a:srgbClr val="006600"/>
                </a:solidFill>
                <a:latin typeface="Courier" pitchFamily="49" charset="0"/>
              </a:rPr>
              <a:t>//Right justifies values </a:t>
            </a:r>
          </a:p>
          <a:p>
            <a:endParaRPr lang="en-US" dirty="0"/>
          </a:p>
        </p:txBody>
      </p:sp>
      <p:sp>
        <p:nvSpPr>
          <p:cNvPr id="7" name="Rectangle 4"/>
          <p:cNvSpPr txBox="1">
            <a:spLocks noChangeArrowheads="1"/>
          </p:cNvSpPr>
          <p:nvPr/>
        </p:nvSpPr>
        <p:spPr bwMode="auto">
          <a:xfrm>
            <a:off x="2793167"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Formatting Output</a:t>
            </a:r>
          </a:p>
        </p:txBody>
      </p:sp>
      <p:sp>
        <p:nvSpPr>
          <p:cNvPr id="8" name="Rectangle 2"/>
          <p:cNvSpPr txBox="1">
            <a:spLocks noChangeArrowheads="1"/>
          </p:cNvSpPr>
          <p:nvPr/>
        </p:nvSpPr>
        <p:spPr bwMode="auto">
          <a:xfrm>
            <a:off x="-65484" y="1340768"/>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Width </a:t>
            </a:r>
            <a:r>
              <a:rPr lang="en-US" sz="3200" dirty="0" err="1" smtClean="0">
                <a:solidFill>
                  <a:schemeClr val="accent6">
                    <a:lumMod val="50000"/>
                  </a:schemeClr>
                </a:solidFill>
              </a:rPr>
              <a:t>Specifier</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32714924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latin typeface="+mj-lt"/>
                <a:ea typeface="+mj-ea"/>
                <a:cs typeface="+mj-cs"/>
              </a:rPr>
              <a:t>Data Type Conversion</a:t>
            </a:r>
          </a:p>
        </p:txBody>
      </p:sp>
      <p:sp>
        <p:nvSpPr>
          <p:cNvPr id="11" name="Rectangle 3"/>
          <p:cNvSpPr txBox="1">
            <a:spLocks noChangeArrowheads="1"/>
          </p:cNvSpPr>
          <p:nvPr/>
        </p:nvSpPr>
        <p:spPr>
          <a:xfrm>
            <a:off x="250825" y="1844675"/>
            <a:ext cx="8675688" cy="1944688"/>
          </a:xfrm>
          <a:prstGeom prst="rect">
            <a:avLst/>
          </a:prstGeom>
        </p:spPr>
        <p:txBody>
          <a:bodyPr/>
          <a:lstStyle/>
          <a:p>
            <a:pPr marL="342900" indent="-342900">
              <a:spcBef>
                <a:spcPct val="20000"/>
              </a:spcBef>
              <a:buFont typeface="Arial" pitchFamily="34" charset="0"/>
              <a:buChar char="•"/>
              <a:defRPr/>
            </a:pPr>
            <a:r>
              <a:rPr lang="en-US" sz="2200" kern="0" dirty="0">
                <a:latin typeface="+mn-lt"/>
              </a:rPr>
              <a:t>Data obtained from keyboard input (</a:t>
            </a:r>
            <a:r>
              <a:rPr lang="en-US" sz="2200" i="1" kern="0" dirty="0">
                <a:latin typeface="+mn-lt"/>
              </a:rPr>
              <a:t>via command line or UI components such as textbox/</a:t>
            </a:r>
            <a:r>
              <a:rPr lang="en-US" sz="2200" i="1" kern="0" dirty="0" err="1">
                <a:latin typeface="+mn-lt"/>
              </a:rPr>
              <a:t>textfield</a:t>
            </a:r>
            <a:r>
              <a:rPr lang="en-US" sz="2200" kern="0" dirty="0">
                <a:latin typeface="+mn-lt"/>
              </a:rPr>
              <a:t>) is always in a form of string.</a:t>
            </a:r>
          </a:p>
          <a:p>
            <a:pPr marL="342900" indent="-342900">
              <a:spcBef>
                <a:spcPct val="20000"/>
              </a:spcBef>
              <a:buFont typeface="Arial" pitchFamily="34" charset="0"/>
              <a:buChar char="•"/>
              <a:defRPr/>
            </a:pPr>
            <a:r>
              <a:rPr lang="en-US" sz="2200" kern="0" dirty="0">
                <a:latin typeface="+mn-lt"/>
              </a:rPr>
              <a:t>String can’t be used in mathematical calculations.</a:t>
            </a:r>
          </a:p>
          <a:p>
            <a:pPr marL="342900" indent="-342900">
              <a:spcBef>
                <a:spcPct val="20000"/>
              </a:spcBef>
              <a:buFont typeface="Arial" pitchFamily="34" charset="0"/>
              <a:buChar char="•"/>
              <a:defRPr/>
            </a:pPr>
            <a:r>
              <a:rPr lang="en-US" sz="2200" kern="0" dirty="0">
                <a:latin typeface="+mn-lt"/>
              </a:rPr>
              <a:t>Data type conversion is required whenever we need to use user’s input in any calculations.</a:t>
            </a:r>
            <a:endParaRPr lang="en-US" sz="2200" kern="0" dirty="0"/>
          </a:p>
          <a:p>
            <a:pPr marL="342900" indent="-342900">
              <a:spcBef>
                <a:spcPct val="20000"/>
              </a:spcBef>
              <a:buFont typeface="Arial" pitchFamily="34" charset="0"/>
              <a:buChar char="•"/>
              <a:defRPr/>
            </a:pPr>
            <a:endParaRPr lang="en-US" sz="2200" kern="0" dirty="0"/>
          </a:p>
          <a:p>
            <a:pPr marL="342900" indent="-342900">
              <a:spcBef>
                <a:spcPct val="20000"/>
              </a:spcBef>
              <a:defRPr/>
            </a:pPr>
            <a:endParaRPr lang="en-US" sz="2200" b="1" kern="0" dirty="0">
              <a:latin typeface="+mn-lt"/>
            </a:endParaRPr>
          </a:p>
        </p:txBody>
      </p:sp>
      <p:pic>
        <p:nvPicPr>
          <p:cNvPr id="358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581525"/>
            <a:ext cx="44640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8"/>
          <p:cNvSpPr>
            <a:spLocks noChangeArrowheads="1"/>
          </p:cNvSpPr>
          <p:nvPr/>
        </p:nvSpPr>
        <p:spPr bwMode="auto">
          <a:xfrm>
            <a:off x="5148263" y="4868863"/>
            <a:ext cx="37449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solidFill>
                  <a:srgbClr val="FF0000"/>
                </a:solidFill>
              </a:rPr>
              <a:t>Error because assigning </a:t>
            </a:r>
            <a:r>
              <a:rPr lang="en-SG" altLang="en-US" u="sng">
                <a:solidFill>
                  <a:srgbClr val="FF0000"/>
                </a:solidFill>
              </a:rPr>
              <a:t>string</a:t>
            </a:r>
            <a:r>
              <a:rPr lang="en-SG" altLang="en-US">
                <a:solidFill>
                  <a:srgbClr val="FF0000"/>
                </a:solidFill>
              </a:rPr>
              <a:t> value to </a:t>
            </a:r>
            <a:r>
              <a:rPr lang="en-SG" altLang="en-US" u="sng">
                <a:solidFill>
                  <a:srgbClr val="FF0000"/>
                </a:solidFill>
              </a:rPr>
              <a:t>int</a:t>
            </a:r>
            <a:r>
              <a:rPr lang="en-SG" altLang="en-US">
                <a:solidFill>
                  <a:srgbClr val="FF0000"/>
                </a:solidFill>
              </a:rPr>
              <a:t> variable isn't allowed.</a:t>
            </a:r>
          </a:p>
        </p:txBody>
      </p:sp>
      <p:cxnSp>
        <p:nvCxnSpPr>
          <p:cNvPr id="12" name="Straight Arrow Connector 11"/>
          <p:cNvCxnSpPr>
            <a:stCxn id="35846" idx="1"/>
          </p:cNvCxnSpPr>
          <p:nvPr/>
        </p:nvCxnSpPr>
        <p:spPr>
          <a:xfrm flipH="1" flipV="1">
            <a:off x="4284663" y="5157788"/>
            <a:ext cx="863600" cy="349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rot="16200000">
            <a:off x="2844007" y="4293393"/>
            <a:ext cx="215900" cy="251936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SG"/>
          </a:p>
        </p:txBody>
      </p:sp>
      <p:sp>
        <p:nvSpPr>
          <p:cNvPr id="15" name="Left Brace 14"/>
          <p:cNvSpPr/>
          <p:nvPr/>
        </p:nvSpPr>
        <p:spPr>
          <a:xfrm rot="16200000">
            <a:off x="575469" y="5049044"/>
            <a:ext cx="215900" cy="10080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SG"/>
          </a:p>
        </p:txBody>
      </p:sp>
      <p:sp>
        <p:nvSpPr>
          <p:cNvPr id="35850" name="Rectangle 15"/>
          <p:cNvSpPr>
            <a:spLocks noChangeArrowheads="1"/>
          </p:cNvSpPr>
          <p:nvPr/>
        </p:nvSpPr>
        <p:spPr bwMode="auto">
          <a:xfrm>
            <a:off x="250825" y="5661025"/>
            <a:ext cx="89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SG" altLang="en-US"/>
              <a:t>integer</a:t>
            </a:r>
          </a:p>
        </p:txBody>
      </p:sp>
      <p:sp>
        <p:nvSpPr>
          <p:cNvPr id="35851" name="Rectangle 16"/>
          <p:cNvSpPr>
            <a:spLocks noChangeArrowheads="1"/>
          </p:cNvSpPr>
          <p:nvPr/>
        </p:nvSpPr>
        <p:spPr bwMode="auto">
          <a:xfrm>
            <a:off x="2555875" y="5661025"/>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string</a:t>
            </a:r>
            <a:endParaRPr lang="en-SG"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rPr>
              <a:t>Data </a:t>
            </a:r>
            <a:r>
              <a:rPr lang="en-US" sz="3200" b="1" kern="0" dirty="0">
                <a:solidFill>
                  <a:schemeClr val="accent6">
                    <a:lumMod val="50000"/>
                  </a:schemeClr>
                </a:solidFill>
                <a:latin typeface="+mj-lt"/>
                <a:ea typeface="+mj-ea"/>
                <a:cs typeface="+mj-cs"/>
              </a:rPr>
              <a:t>Type Conversion</a:t>
            </a:r>
          </a:p>
        </p:txBody>
      </p:sp>
      <p:sp>
        <p:nvSpPr>
          <p:cNvPr id="11" name="Rectangle 3"/>
          <p:cNvSpPr txBox="1">
            <a:spLocks noChangeArrowheads="1"/>
          </p:cNvSpPr>
          <p:nvPr/>
        </p:nvSpPr>
        <p:spPr>
          <a:xfrm>
            <a:off x="250825" y="1844675"/>
            <a:ext cx="8675688" cy="431800"/>
          </a:xfrm>
          <a:prstGeom prst="rect">
            <a:avLst/>
          </a:prstGeom>
        </p:spPr>
        <p:txBody>
          <a:bodyPr/>
          <a:lstStyle/>
          <a:p>
            <a:pPr marL="342900" indent="-342900">
              <a:spcBef>
                <a:spcPct val="20000"/>
              </a:spcBef>
              <a:buFont typeface="Arial" pitchFamily="34" charset="0"/>
              <a:buChar char="•"/>
              <a:defRPr/>
            </a:pPr>
            <a:r>
              <a:rPr lang="en-US" kern="0" dirty="0"/>
              <a:t>C# offers 2 mechanisms to convert string to numeric type i.e. </a:t>
            </a:r>
            <a:r>
              <a:rPr lang="en-US" kern="0" dirty="0">
                <a:latin typeface="Courier New" pitchFamily="49" charset="0"/>
                <a:cs typeface="Courier New" pitchFamily="49" charset="0"/>
              </a:rPr>
              <a:t>Convert</a:t>
            </a:r>
            <a:r>
              <a:rPr lang="en-US" kern="0" dirty="0"/>
              <a:t> &amp; </a:t>
            </a:r>
            <a:r>
              <a:rPr lang="en-US" kern="0" dirty="0">
                <a:latin typeface="Courier New" pitchFamily="49" charset="0"/>
                <a:cs typeface="Courier New" pitchFamily="49" charset="0"/>
              </a:rPr>
              <a:t>parse</a:t>
            </a:r>
            <a:endParaRPr lang="en-US" kern="0" dirty="0"/>
          </a:p>
          <a:p>
            <a:pPr marL="342900" indent="-342900">
              <a:spcBef>
                <a:spcPct val="20000"/>
              </a:spcBef>
              <a:defRPr/>
            </a:pPr>
            <a:endParaRPr lang="en-US" b="1" kern="0" dirty="0">
              <a:latin typeface="+mn-lt"/>
            </a:endParaRPr>
          </a:p>
        </p:txBody>
      </p:sp>
      <p:sp>
        <p:nvSpPr>
          <p:cNvPr id="14" name="Rectangle 13"/>
          <p:cNvSpPr/>
          <p:nvPr/>
        </p:nvSpPr>
        <p:spPr>
          <a:xfrm>
            <a:off x="250825" y="2276475"/>
            <a:ext cx="8713788" cy="197008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Aft>
                <a:spcPts val="600"/>
              </a:spcAft>
              <a:defRPr/>
            </a:pPr>
            <a:r>
              <a:rPr lang="en-SG" sz="1600" b="1" u="sng" dirty="0"/>
              <a:t>Convert</a:t>
            </a:r>
          </a:p>
          <a:p>
            <a:pPr>
              <a:defRPr/>
            </a:pPr>
            <a:r>
              <a:rPr lang="en-SG" sz="1600" dirty="0"/>
              <a:t>string (or any possible data) to </a:t>
            </a:r>
            <a:r>
              <a:rPr lang="en-SG" sz="1600" dirty="0" err="1"/>
              <a:t>int</a:t>
            </a:r>
            <a:r>
              <a:rPr lang="en-SG" sz="1600" dirty="0"/>
              <a:t>  </a:t>
            </a:r>
            <a:r>
              <a:rPr lang="en-SG" sz="1600" dirty="0">
                <a:sym typeface="Wingdings" pitchFamily="2" charset="2"/>
              </a:rPr>
              <a:t></a:t>
            </a:r>
            <a:r>
              <a:rPr lang="en-SG" sz="1600" dirty="0"/>
              <a:t> </a:t>
            </a:r>
            <a:r>
              <a:rPr lang="en-SG" sz="1600" dirty="0">
                <a:latin typeface="Courier New" pitchFamily="49" charset="0"/>
                <a:cs typeface="Courier New" pitchFamily="49" charset="0"/>
              </a:rPr>
              <a:t>Convert.ToInt32()</a:t>
            </a:r>
          </a:p>
          <a:p>
            <a:pPr>
              <a:defRPr/>
            </a:pPr>
            <a:r>
              <a:rPr lang="en-SG" sz="1600" dirty="0"/>
              <a:t>string (or any possible data) to double </a:t>
            </a:r>
            <a:r>
              <a:rPr lang="en-SG" sz="1600" dirty="0">
                <a:sym typeface="Wingdings" pitchFamily="2" charset="2"/>
              </a:rPr>
              <a:t></a:t>
            </a:r>
            <a:r>
              <a:rPr lang="en-SG" sz="1600" dirty="0"/>
              <a:t> </a:t>
            </a:r>
            <a:r>
              <a:rPr lang="en-SG" sz="1600" dirty="0" err="1">
                <a:latin typeface="Courier New" pitchFamily="49" charset="0"/>
                <a:cs typeface="Courier New" pitchFamily="49" charset="0"/>
              </a:rPr>
              <a:t>Convert.ToDouble</a:t>
            </a:r>
            <a:r>
              <a:rPr lang="en-SG" sz="1600" dirty="0">
                <a:latin typeface="Courier New" pitchFamily="49" charset="0"/>
                <a:cs typeface="Courier New" pitchFamily="49" charset="0"/>
              </a:rPr>
              <a:t>()</a:t>
            </a:r>
          </a:p>
          <a:p>
            <a:pPr>
              <a:defRPr/>
            </a:pPr>
            <a:endParaRPr lang="en-US" sz="1600" dirty="0"/>
          </a:p>
          <a:p>
            <a:pPr marL="361950" indent="-361950">
              <a:spcAft>
                <a:spcPts val="600"/>
              </a:spcAft>
              <a:defRPr/>
            </a:pPr>
            <a:r>
              <a:rPr lang="en-US" sz="1600" i="1" dirty="0">
                <a:latin typeface="Times New Roman" pitchFamily="18" charset="0"/>
                <a:cs typeface="Times New Roman" pitchFamily="18" charset="0"/>
              </a:rPr>
              <a:t>*** </a:t>
            </a:r>
            <a:r>
              <a:rPr lang="en-US" sz="1600" b="1" i="1" dirty="0">
                <a:latin typeface="Times New Roman" pitchFamily="18" charset="0"/>
                <a:cs typeface="Times New Roman" pitchFamily="18" charset="0"/>
              </a:rPr>
              <a:t>Convert</a:t>
            </a:r>
            <a:r>
              <a:rPr lang="en-US" sz="1600" i="1" dirty="0">
                <a:latin typeface="Times New Roman" pitchFamily="18" charset="0"/>
                <a:cs typeface="Times New Roman" pitchFamily="18" charset="0"/>
              </a:rPr>
              <a:t> is a class that provides various methods for converting data from one type to another. To see what methods are available, refer to the following MSDN page :</a:t>
            </a:r>
          </a:p>
          <a:p>
            <a:pPr marL="361950" algn="ctr">
              <a:defRPr/>
            </a:pPr>
            <a:r>
              <a:rPr lang="en-SG" sz="1600" dirty="0">
                <a:latin typeface="Times New Roman" pitchFamily="18" charset="0"/>
                <a:cs typeface="Times New Roman" pitchFamily="18" charset="0"/>
              </a:rPr>
              <a:t>http://msdn.microsoft.com/en-us/library/system.convert.aspx</a:t>
            </a:r>
          </a:p>
        </p:txBody>
      </p:sp>
      <p:sp>
        <p:nvSpPr>
          <p:cNvPr id="19" name="Rectangle 18"/>
          <p:cNvSpPr/>
          <p:nvPr/>
        </p:nvSpPr>
        <p:spPr>
          <a:xfrm>
            <a:off x="250825" y="4437063"/>
            <a:ext cx="8713788" cy="90805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spcAft>
                <a:spcPts val="600"/>
              </a:spcAft>
              <a:defRPr/>
            </a:pPr>
            <a:r>
              <a:rPr lang="en-US" sz="1600" b="1" u="sng" dirty="0"/>
              <a:t>parse</a:t>
            </a:r>
            <a:endParaRPr lang="en-SG" sz="1600" b="1" u="sng" dirty="0"/>
          </a:p>
          <a:p>
            <a:pPr>
              <a:defRPr/>
            </a:pPr>
            <a:r>
              <a:rPr lang="en-SG" sz="1600" dirty="0"/>
              <a:t>string to </a:t>
            </a:r>
            <a:r>
              <a:rPr lang="en-SG" sz="1600" dirty="0" err="1"/>
              <a:t>int</a:t>
            </a:r>
            <a:r>
              <a:rPr lang="en-SG" sz="1600" dirty="0"/>
              <a:t>  </a:t>
            </a:r>
            <a:r>
              <a:rPr lang="en-SG" sz="1600" dirty="0">
                <a:sym typeface="Wingdings" pitchFamily="2" charset="2"/>
              </a:rPr>
              <a:t></a:t>
            </a:r>
            <a:r>
              <a:rPr lang="en-SG" sz="1600" dirty="0"/>
              <a:t>  </a:t>
            </a:r>
            <a:r>
              <a:rPr lang="en-SG" sz="1600" dirty="0" err="1"/>
              <a:t>int.Parse</a:t>
            </a:r>
            <a:r>
              <a:rPr lang="en-SG" sz="1600" dirty="0"/>
              <a:t>()</a:t>
            </a:r>
          </a:p>
          <a:p>
            <a:pPr>
              <a:defRPr/>
            </a:pPr>
            <a:r>
              <a:rPr lang="en-SG" sz="1600" dirty="0"/>
              <a:t>string to double </a:t>
            </a:r>
            <a:r>
              <a:rPr lang="en-SG" sz="1600" dirty="0">
                <a:sym typeface="Wingdings" pitchFamily="2" charset="2"/>
              </a:rPr>
              <a:t></a:t>
            </a:r>
            <a:r>
              <a:rPr lang="en-SG" sz="1600" dirty="0"/>
              <a:t> </a:t>
            </a:r>
            <a:r>
              <a:rPr lang="en-SG" sz="1600" dirty="0" err="1"/>
              <a:t>double.Parse</a:t>
            </a:r>
            <a:r>
              <a:rPr lang="en-SG" sz="1600" dirty="0"/>
              <a:t>()</a:t>
            </a:r>
            <a:endParaRPr lang="en-US" sz="1600" dirty="0"/>
          </a:p>
        </p:txBody>
      </p:sp>
      <p:sp>
        <p:nvSpPr>
          <p:cNvPr id="20" name="Rectangle 19"/>
          <p:cNvSpPr/>
          <p:nvPr/>
        </p:nvSpPr>
        <p:spPr>
          <a:xfrm>
            <a:off x="250825" y="5445125"/>
            <a:ext cx="8713788" cy="1354138"/>
          </a:xfrm>
          <a:prstGeom prst="rect">
            <a:avLst/>
          </a:prstGeom>
        </p:spPr>
        <p:txBody>
          <a:bodyPr>
            <a:spAutoFit/>
          </a:bodyPr>
          <a:lstStyle/>
          <a:p>
            <a:pPr marL="361950" indent="-361950">
              <a:buFont typeface="Arial" pitchFamily="34" charset="0"/>
              <a:buChar char="•"/>
              <a:defRPr/>
            </a:pPr>
            <a:endParaRPr lang="en-SG" dirty="0"/>
          </a:p>
          <a:p>
            <a:pPr marL="361950" indent="-361950">
              <a:spcAft>
                <a:spcPts val="1200"/>
              </a:spcAft>
              <a:buFont typeface="Arial" pitchFamily="34" charset="0"/>
              <a:buChar char="•"/>
              <a:defRPr/>
            </a:pPr>
            <a:r>
              <a:rPr lang="en-SG" dirty="0"/>
              <a:t>Both mechanisms give identical results, except when the string is a null. </a:t>
            </a:r>
          </a:p>
          <a:p>
            <a:pPr marL="1614488">
              <a:defRPr/>
            </a:pPr>
            <a:r>
              <a:rPr lang="en-SG" b="1" i="1" dirty="0"/>
              <a:t>parse</a:t>
            </a:r>
            <a:r>
              <a:rPr lang="en-SG" i="1" dirty="0"/>
              <a:t> will throw an </a:t>
            </a:r>
            <a:r>
              <a:rPr lang="en-SG" i="1" dirty="0" err="1"/>
              <a:t>ArgumentNullException</a:t>
            </a:r>
            <a:r>
              <a:rPr lang="en-SG" i="1" dirty="0"/>
              <a:t>.</a:t>
            </a:r>
          </a:p>
          <a:p>
            <a:pPr marL="1614488">
              <a:defRPr/>
            </a:pPr>
            <a:r>
              <a:rPr lang="en-SG" b="1" i="1" dirty="0"/>
              <a:t>Convert</a:t>
            </a:r>
            <a:r>
              <a:rPr lang="en-SG" i="1" dirty="0"/>
              <a:t> will simply return a zero.</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b="1" kern="0" dirty="0">
                <a:solidFill>
                  <a:schemeClr val="accent6">
                    <a:lumMod val="50000"/>
                  </a:schemeClr>
                </a:solidFill>
              </a:rPr>
              <a:t>Data </a:t>
            </a:r>
            <a:r>
              <a:rPr lang="en-US" sz="3200" b="1" kern="0" dirty="0">
                <a:solidFill>
                  <a:schemeClr val="accent6">
                    <a:lumMod val="50000"/>
                  </a:schemeClr>
                </a:solidFill>
                <a:latin typeface="+mj-lt"/>
                <a:ea typeface="+mj-ea"/>
                <a:cs typeface="+mj-cs"/>
              </a:rPr>
              <a:t>Type Conversion</a:t>
            </a:r>
          </a:p>
        </p:txBody>
      </p:sp>
      <p:pic>
        <p:nvPicPr>
          <p:cNvPr id="3789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338" y="4941888"/>
            <a:ext cx="8761412"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38" y="2636838"/>
            <a:ext cx="879951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1"/>
          <p:cNvSpPr>
            <a:spLocks noChangeArrowheads="1"/>
          </p:cNvSpPr>
          <p:nvPr/>
        </p:nvSpPr>
        <p:spPr bwMode="auto">
          <a:xfrm>
            <a:off x="287338" y="2276475"/>
            <a:ext cx="1055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SG" altLang="en-US" b="1" u="sng"/>
              <a:t>Convert</a:t>
            </a:r>
          </a:p>
        </p:txBody>
      </p:sp>
      <p:sp>
        <p:nvSpPr>
          <p:cNvPr id="37895" name="Rectangle 12"/>
          <p:cNvSpPr>
            <a:spLocks noChangeArrowheads="1"/>
          </p:cNvSpPr>
          <p:nvPr/>
        </p:nvSpPr>
        <p:spPr bwMode="auto">
          <a:xfrm>
            <a:off x="287338" y="4581525"/>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SG" altLang="en-US" b="1" u="sng"/>
              <a:t>parse</a:t>
            </a:r>
          </a:p>
        </p:txBody>
      </p:sp>
      <p:sp>
        <p:nvSpPr>
          <p:cNvPr id="15" name="Rounded Rectangle 14"/>
          <p:cNvSpPr/>
          <p:nvPr/>
        </p:nvSpPr>
        <p:spPr>
          <a:xfrm>
            <a:off x="214313" y="2060575"/>
            <a:ext cx="8858250" cy="20891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16" name="Rounded Rectangle 15"/>
          <p:cNvSpPr/>
          <p:nvPr/>
        </p:nvSpPr>
        <p:spPr>
          <a:xfrm>
            <a:off x="287338" y="4437063"/>
            <a:ext cx="8748712" cy="208756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ea typeface="ＭＳ Ｐゴシック" pitchFamily="34" charset="-128"/>
              </a:rPr>
              <a:t>Input Validation</a:t>
            </a:r>
          </a:p>
        </p:txBody>
      </p:sp>
      <p:sp>
        <p:nvSpPr>
          <p:cNvPr id="72707" name="Content Placeholder 2"/>
          <p:cNvSpPr>
            <a:spLocks noGrp="1"/>
          </p:cNvSpPr>
          <p:nvPr>
            <p:ph idx="1"/>
          </p:nvPr>
        </p:nvSpPr>
        <p:spPr>
          <a:xfrm>
            <a:off x="323528" y="1844824"/>
            <a:ext cx="8568952" cy="1656184"/>
          </a:xfrm>
        </p:spPr>
        <p:txBody>
          <a:bodyPr/>
          <a:lstStyle/>
          <a:p>
            <a:r>
              <a:rPr lang="en-US" sz="1800" dirty="0" smtClean="0">
                <a:ea typeface="ＭＳ Ｐゴシック" pitchFamily="34" charset="-128"/>
              </a:rPr>
              <a:t>The </a:t>
            </a:r>
            <a:r>
              <a:rPr lang="en-US" sz="1800" dirty="0" err="1" smtClean="0">
                <a:ea typeface="ＭＳ Ｐゴシック" pitchFamily="34" charset="-128"/>
              </a:rPr>
              <a:t>TryParse</a:t>
            </a:r>
            <a:r>
              <a:rPr lang="en-US" sz="1800" dirty="0" smtClean="0">
                <a:ea typeface="ＭＳ Ｐゴシック" pitchFamily="34" charset="-128"/>
              </a:rPr>
              <a:t>() method is similar to the Parse() method, except that if the conversion fails, false is returned instead, not an exception. </a:t>
            </a:r>
          </a:p>
          <a:p>
            <a:r>
              <a:rPr lang="en-US" sz="1800" dirty="0" smtClean="0">
                <a:ea typeface="ＭＳ Ｐゴシック" pitchFamily="34" charset="-128"/>
              </a:rPr>
              <a:t>If the string value is converted correctly, the method returns true and the converted value will be assigned to the variable located after the ‘out’ keyword).</a:t>
            </a:r>
          </a:p>
          <a:p>
            <a:pPr>
              <a:buNone/>
            </a:pPr>
            <a:r>
              <a:rPr lang="en-US" sz="1800" b="1" dirty="0" smtClean="0">
                <a:ea typeface="ＭＳ Ｐゴシック" pitchFamily="34" charset="-128"/>
              </a:rPr>
              <a:t>        </a:t>
            </a:r>
            <a:r>
              <a:rPr lang="en-US" sz="1800" b="1" i="1" dirty="0" smtClean="0">
                <a:ea typeface="ＭＳ Ｐゴシック" pitchFamily="34" charset="-128"/>
              </a:rPr>
              <a:t>Syntax :   </a:t>
            </a:r>
            <a:r>
              <a:rPr lang="en-US" sz="1800" b="1" dirty="0" err="1" smtClean="0">
                <a:latin typeface="Courier New" pitchFamily="49" charset="0"/>
                <a:ea typeface="ＭＳ Ｐゴシック" pitchFamily="34" charset="-128"/>
                <a:cs typeface="Courier New" pitchFamily="49" charset="0"/>
              </a:rPr>
              <a:t>datatype</a:t>
            </a:r>
            <a:r>
              <a:rPr lang="en-US" sz="1800" dirty="0" err="1" smtClean="0">
                <a:latin typeface="Courier New" pitchFamily="49" charset="0"/>
                <a:ea typeface="ＭＳ Ｐゴシック" pitchFamily="34" charset="-128"/>
                <a:cs typeface="Courier New" pitchFamily="49" charset="0"/>
              </a:rPr>
              <a:t>.</a:t>
            </a:r>
            <a:r>
              <a:rPr lang="en-US" sz="1800" b="1" dirty="0" err="1" smtClean="0">
                <a:solidFill>
                  <a:schemeClr val="accent5">
                    <a:lumMod val="75000"/>
                  </a:schemeClr>
                </a:solidFill>
                <a:latin typeface="Courier New" pitchFamily="49" charset="0"/>
                <a:ea typeface="ＭＳ Ｐゴシック" pitchFamily="34" charset="-128"/>
                <a:cs typeface="Courier New" pitchFamily="49" charset="0"/>
              </a:rPr>
              <a:t>TryParse</a:t>
            </a:r>
            <a:r>
              <a:rPr lang="en-US" sz="1800" dirty="0" smtClean="0">
                <a:latin typeface="Courier New" pitchFamily="49" charset="0"/>
                <a:ea typeface="ＭＳ Ｐゴシック" pitchFamily="34" charset="-128"/>
                <a:cs typeface="Courier New" pitchFamily="49" charset="0"/>
              </a:rPr>
              <a:t>(</a:t>
            </a:r>
            <a:r>
              <a:rPr lang="en-US" sz="1800" dirty="0" smtClean="0">
                <a:solidFill>
                  <a:schemeClr val="tx2"/>
                </a:solidFill>
                <a:latin typeface="Courier New" pitchFamily="49" charset="0"/>
                <a:ea typeface="ＭＳ Ｐゴシック" pitchFamily="34" charset="-128"/>
                <a:cs typeface="Courier New" pitchFamily="49" charset="0"/>
              </a:rPr>
              <a:t>string</a:t>
            </a:r>
            <a:r>
              <a:rPr lang="en-US" sz="1800" dirty="0" smtClean="0">
                <a:latin typeface="Courier New" pitchFamily="49" charset="0"/>
                <a:ea typeface="ＭＳ Ｐゴシック" pitchFamily="34" charset="-128"/>
                <a:cs typeface="Courier New" pitchFamily="49" charset="0"/>
              </a:rPr>
              <a:t>, </a:t>
            </a:r>
            <a:r>
              <a:rPr lang="en-US" sz="1800" dirty="0" smtClean="0">
                <a:solidFill>
                  <a:srgbClr val="0000FF"/>
                </a:solidFill>
                <a:latin typeface="Courier New" pitchFamily="49" charset="0"/>
                <a:ea typeface="ＭＳ Ｐゴシック" pitchFamily="34" charset="-128"/>
                <a:cs typeface="Courier New" pitchFamily="49" charset="0"/>
              </a:rPr>
              <a:t>out</a:t>
            </a:r>
            <a:r>
              <a:rPr lang="en-US" sz="1800" dirty="0" smtClean="0">
                <a:latin typeface="Courier New" pitchFamily="49" charset="0"/>
                <a:ea typeface="ＭＳ Ｐゴシック" pitchFamily="34" charset="-128"/>
                <a:cs typeface="Courier New" pitchFamily="49" charset="0"/>
              </a:rPr>
              <a:t> </a:t>
            </a:r>
            <a:r>
              <a:rPr lang="en-US" sz="1800" dirty="0" err="1" smtClean="0">
                <a:latin typeface="Courier New" pitchFamily="49" charset="0"/>
                <a:ea typeface="ＭＳ Ｐゴシック" pitchFamily="34" charset="-128"/>
                <a:cs typeface="Courier New" pitchFamily="49" charset="0"/>
              </a:rPr>
              <a:t>target_variable</a:t>
            </a:r>
            <a:r>
              <a:rPr lang="en-US" sz="1800" dirty="0" smtClean="0">
                <a:latin typeface="Courier New" pitchFamily="49" charset="0"/>
                <a:ea typeface="ＭＳ Ｐゴシック" pitchFamily="34" charset="-128"/>
                <a:cs typeface="Courier New" pitchFamily="49" charset="0"/>
              </a:rPr>
              <a:t>)</a:t>
            </a:r>
          </a:p>
        </p:txBody>
      </p:sp>
      <p:sp>
        <p:nvSpPr>
          <p:cNvPr id="72709" name="TextBox 7"/>
          <p:cNvSpPr txBox="1">
            <a:spLocks noChangeArrowheads="1"/>
          </p:cNvSpPr>
          <p:nvPr/>
        </p:nvSpPr>
        <p:spPr bwMode="auto">
          <a:xfrm>
            <a:off x="251520" y="3573016"/>
            <a:ext cx="8534400" cy="3093154"/>
          </a:xfrm>
          <a:prstGeom prst="rect">
            <a:avLst/>
          </a:prstGeom>
          <a:solidFill>
            <a:srgbClr val="FFFFCC"/>
          </a:solidFill>
          <a:ln w="9525">
            <a:noFill/>
            <a:miter lim="800000"/>
            <a:headEnd/>
            <a:tailEnd/>
          </a:ln>
        </p:spPr>
        <p:txBody>
          <a:bodyPr wrap="square">
            <a:spAutoFit/>
          </a:bodyPr>
          <a:lstStyle/>
          <a:p>
            <a:r>
              <a:rPr lang="en-US" sz="1500" dirty="0" smtClean="0">
                <a:solidFill>
                  <a:srgbClr val="0000FF"/>
                </a:solidFill>
                <a:latin typeface="Courier New" pitchFamily="49" charset="0"/>
                <a:cs typeface="Courier New" pitchFamily="49" charset="0"/>
              </a:rPr>
              <a:t>double</a:t>
            </a: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number; </a:t>
            </a:r>
          </a:p>
          <a:p>
            <a:r>
              <a:rPr lang="en-US" sz="1500" dirty="0" smtClean="0">
                <a:solidFill>
                  <a:srgbClr val="0000FF"/>
                </a:solidFill>
                <a:latin typeface="Courier New" pitchFamily="49" charset="0"/>
                <a:cs typeface="Courier New" pitchFamily="49" charset="0"/>
              </a:rPr>
              <a:t>string</a:t>
            </a: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input;</a:t>
            </a:r>
          </a:p>
          <a:p>
            <a:endParaRPr lang="en-US" sz="1500" dirty="0">
              <a:latin typeface="Courier New" pitchFamily="49" charset="0"/>
              <a:cs typeface="Courier New" pitchFamily="49" charset="0"/>
            </a:endParaRPr>
          </a:p>
          <a:p>
            <a:r>
              <a:rPr lang="en-US" sz="1500" dirty="0" err="1" smtClean="0">
                <a:solidFill>
                  <a:srgbClr val="2B91AF"/>
                </a:solidFill>
                <a:latin typeface="Courier New" pitchFamily="49" charset="0"/>
                <a:cs typeface="Courier New" pitchFamily="49" charset="0"/>
              </a:rPr>
              <a:t>Console</a:t>
            </a:r>
            <a:r>
              <a:rPr lang="en-US" sz="1500" dirty="0" err="1" smtClean="0">
                <a:latin typeface="Courier New" pitchFamily="49" charset="0"/>
                <a:cs typeface="Courier New" pitchFamily="49" charset="0"/>
              </a:rPr>
              <a:t>.Write</a:t>
            </a:r>
            <a:r>
              <a:rPr lang="en-US" sz="1500" dirty="0">
                <a:latin typeface="Courier New" pitchFamily="49" charset="0"/>
                <a:cs typeface="Courier New" pitchFamily="49" charset="0"/>
              </a:rPr>
              <a:t>("</a:t>
            </a:r>
            <a:r>
              <a:rPr lang="en-US" sz="1500" dirty="0">
                <a:solidFill>
                  <a:srgbClr val="A11515"/>
                </a:solidFill>
                <a:latin typeface="Courier New" pitchFamily="49" charset="0"/>
                <a:cs typeface="Courier New" pitchFamily="49" charset="0"/>
              </a:rPr>
              <a:t>Enter a number: </a:t>
            </a:r>
            <a:r>
              <a:rPr lang="en-US" sz="1500" dirty="0">
                <a:latin typeface="Courier New" pitchFamily="49" charset="0"/>
                <a:cs typeface="Courier New" pitchFamily="49" charset="0"/>
              </a:rPr>
              <a:t>");</a:t>
            </a:r>
          </a:p>
          <a:p>
            <a:r>
              <a:rPr lang="en-US" sz="1500" dirty="0" smtClean="0">
                <a:latin typeface="Courier New" pitchFamily="49" charset="0"/>
                <a:cs typeface="Courier New" pitchFamily="49" charset="0"/>
              </a:rPr>
              <a:t>input </a:t>
            </a:r>
            <a:r>
              <a:rPr lang="en-US" sz="1500" dirty="0">
                <a:latin typeface="Courier New" pitchFamily="49" charset="0"/>
                <a:cs typeface="Courier New" pitchFamily="49" charset="0"/>
              </a:rPr>
              <a:t>= </a:t>
            </a:r>
            <a:r>
              <a:rPr lang="en-US" sz="1500" dirty="0" err="1" smtClean="0">
                <a:solidFill>
                  <a:srgbClr val="2B91AF"/>
                </a:solidFill>
                <a:latin typeface="Courier New" pitchFamily="49" charset="0"/>
                <a:cs typeface="Courier New" pitchFamily="49" charset="0"/>
              </a:rPr>
              <a:t>Console</a:t>
            </a:r>
            <a:r>
              <a:rPr lang="en-US" sz="1500" dirty="0" err="1" smtClean="0">
                <a:latin typeface="Courier New" pitchFamily="49" charset="0"/>
                <a:cs typeface="Courier New" pitchFamily="49" charset="0"/>
              </a:rPr>
              <a:t>.ReadLine</a:t>
            </a:r>
            <a:r>
              <a:rPr lang="en-US" sz="1500" dirty="0">
                <a:latin typeface="Courier New" pitchFamily="49" charset="0"/>
                <a:cs typeface="Courier New" pitchFamily="49" charset="0"/>
              </a:rPr>
              <a:t>();</a:t>
            </a:r>
          </a:p>
          <a:p>
            <a:endParaRPr lang="en-US" sz="1500" dirty="0">
              <a:latin typeface="Courier New" pitchFamily="49" charset="0"/>
              <a:cs typeface="Courier New" pitchFamily="49" charset="0"/>
            </a:endParaRPr>
          </a:p>
          <a:p>
            <a:r>
              <a:rPr lang="en-US" sz="1500" dirty="0" smtClean="0">
                <a:solidFill>
                  <a:srgbClr val="0000FF"/>
                </a:solidFill>
                <a:latin typeface="Courier New" pitchFamily="49" charset="0"/>
                <a:cs typeface="Courier New" pitchFamily="49" charset="0"/>
              </a:rPr>
              <a:t>if</a:t>
            </a: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a:t>
            </a:r>
            <a:r>
              <a:rPr lang="en-US" sz="1500" dirty="0" err="1">
                <a:solidFill>
                  <a:srgbClr val="0000FF"/>
                </a:solidFill>
                <a:latin typeface="Courier New" pitchFamily="49" charset="0"/>
                <a:cs typeface="Courier New" pitchFamily="49" charset="0"/>
              </a:rPr>
              <a:t>double.</a:t>
            </a:r>
            <a:r>
              <a:rPr lang="en-US" sz="1500" dirty="0" err="1">
                <a:latin typeface="Courier New" pitchFamily="49" charset="0"/>
                <a:cs typeface="Courier New" pitchFamily="49" charset="0"/>
              </a:rPr>
              <a:t>TryParse</a:t>
            </a:r>
            <a:r>
              <a:rPr lang="en-US" sz="1500" dirty="0">
                <a:latin typeface="Courier New" pitchFamily="49" charset="0"/>
                <a:cs typeface="Courier New" pitchFamily="49" charset="0"/>
              </a:rPr>
              <a:t>(input, </a:t>
            </a:r>
            <a:r>
              <a:rPr lang="en-US" sz="1500" dirty="0">
                <a:solidFill>
                  <a:srgbClr val="0000FF"/>
                </a:solidFill>
                <a:latin typeface="Courier New" pitchFamily="49" charset="0"/>
                <a:cs typeface="Courier New" pitchFamily="49" charset="0"/>
              </a:rPr>
              <a:t>out</a:t>
            </a:r>
            <a:r>
              <a:rPr lang="en-US" sz="1500" dirty="0">
                <a:latin typeface="Courier New" pitchFamily="49" charset="0"/>
                <a:cs typeface="Courier New" pitchFamily="49" charset="0"/>
              </a:rPr>
              <a:t> number))</a:t>
            </a:r>
          </a:p>
          <a:p>
            <a:r>
              <a:rPr lang="en-US" sz="1500" dirty="0" smtClean="0">
                <a:latin typeface="Courier New" pitchFamily="49" charset="0"/>
                <a:cs typeface="Courier New" pitchFamily="49" charset="0"/>
              </a:rPr>
              <a:t>{                </a:t>
            </a:r>
            <a:endParaRPr lang="en-US" sz="1500" dirty="0">
              <a:latin typeface="Courier New" pitchFamily="49" charset="0"/>
              <a:cs typeface="Courier New" pitchFamily="49" charset="0"/>
            </a:endParaRPr>
          </a:p>
          <a:p>
            <a:r>
              <a:rPr lang="en-US" sz="15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Converted correctly, </a:t>
            </a:r>
            <a:r>
              <a:rPr lang="en-US" sz="1400" dirty="0" smtClean="0">
                <a:solidFill>
                  <a:srgbClr val="008000"/>
                </a:solidFill>
                <a:latin typeface="Courier New" pitchFamily="49" charset="0"/>
                <a:cs typeface="Courier New" pitchFamily="49" charset="0"/>
              </a:rPr>
              <a:t>the value entered is assigned to number variable </a:t>
            </a:r>
            <a:endParaRPr lang="en-US" sz="1400" dirty="0">
              <a:solidFill>
                <a:srgbClr val="008000"/>
              </a:solidFill>
              <a:latin typeface="Courier New" pitchFamily="49" charset="0"/>
              <a:cs typeface="Courier New" pitchFamily="49" charset="0"/>
            </a:endParaRPr>
          </a:p>
          <a:p>
            <a:r>
              <a:rPr lang="en-US" sz="1500" dirty="0" smtClean="0">
                <a:latin typeface="Courier New" pitchFamily="49" charset="0"/>
                <a:cs typeface="Courier New" pitchFamily="49" charset="0"/>
              </a:rPr>
              <a:t>}</a:t>
            </a:r>
            <a:r>
              <a:rPr lang="en-US" sz="1500" dirty="0" smtClean="0">
                <a:solidFill>
                  <a:srgbClr val="0000FF"/>
                </a:solidFill>
                <a:latin typeface="Courier New" pitchFamily="49" charset="0"/>
                <a:cs typeface="Courier New" pitchFamily="49" charset="0"/>
              </a:rPr>
              <a:t> else </a:t>
            </a:r>
          </a:p>
          <a:p>
            <a:r>
              <a:rPr lang="en-US" sz="1500" dirty="0" smtClean="0">
                <a:latin typeface="Courier New" pitchFamily="49" charset="0"/>
                <a:cs typeface="Courier New" pitchFamily="49" charset="0"/>
              </a:rPr>
              <a:t>{                </a:t>
            </a:r>
          </a:p>
          <a:p>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 </a:t>
            </a:r>
            <a:r>
              <a:rPr lang="en-US" sz="1500" dirty="0" smtClean="0">
                <a:solidFill>
                  <a:srgbClr val="008000"/>
                </a:solidFill>
                <a:latin typeface="Courier New" pitchFamily="49" charset="0"/>
                <a:cs typeface="Courier New" pitchFamily="49" charset="0"/>
              </a:rPr>
              <a:t>//error. Non-numeric value is entered.</a:t>
            </a:r>
          </a:p>
          <a:p>
            <a:r>
              <a:rPr lang="en-US" sz="1500" dirty="0" smtClean="0">
                <a:latin typeface="Courier New" pitchFamily="49" charset="0"/>
                <a:cs typeface="Courier New" pitchFamily="49" charset="0"/>
              </a:rPr>
              <a:t> }</a:t>
            </a:r>
            <a:endParaRPr lang="en-US" sz="1500" dirty="0">
              <a:latin typeface="Courier New" pitchFamily="49" charset="0"/>
              <a:cs typeface="Courier New" pitchFamily="49" charset="0"/>
            </a:endParaRPr>
          </a:p>
        </p:txBody>
      </p:sp>
      <p:sp>
        <p:nvSpPr>
          <p:cNvPr id="6" name="Rectangle 2"/>
          <p:cNvSpPr txBox="1">
            <a:spLocks noChangeArrowheads="1"/>
          </p:cNvSpPr>
          <p:nvPr/>
        </p:nvSpPr>
        <p:spPr bwMode="auto">
          <a:xfrm>
            <a:off x="0" y="1268760"/>
            <a:ext cx="9144000" cy="504056"/>
          </a:xfrm>
          <a:prstGeom prst="rect">
            <a:avLst/>
          </a:prstGeom>
          <a:noFill/>
          <a:ln w="9525">
            <a:noFill/>
            <a:miter lim="800000"/>
            <a:headEnd/>
            <a:tailEnd/>
          </a:ln>
        </p:spPr>
        <p:txBody>
          <a:bodyPr anchor="ctr"/>
          <a:lstStyle/>
          <a:p>
            <a:pPr algn="ctr">
              <a:defRPr/>
            </a:pPr>
            <a:r>
              <a:rPr lang="en-US" sz="3200" b="1" kern="0" dirty="0" err="1" smtClean="0">
                <a:solidFill>
                  <a:schemeClr val="accent6">
                    <a:lumMod val="50000"/>
                  </a:schemeClr>
                </a:solidFill>
                <a:latin typeface="+mj-lt"/>
                <a:ea typeface="+mj-ea"/>
                <a:cs typeface="+mj-cs"/>
              </a:rPr>
              <a:t>TryParse</a:t>
            </a:r>
            <a:r>
              <a:rPr lang="en-US" sz="3200" b="1" kern="0" dirty="0" smtClean="0">
                <a:solidFill>
                  <a:schemeClr val="accent6">
                    <a:lumMod val="50000"/>
                  </a:schemeClr>
                </a:solidFill>
                <a:latin typeface="+mj-lt"/>
                <a:ea typeface="+mj-ea"/>
                <a:cs typeface="+mj-cs"/>
              </a:rPr>
              <a:t>(…) Method</a:t>
            </a:r>
            <a:endParaRPr lang="en-US" sz="3200" b="1" kern="0" dirty="0">
              <a:solidFill>
                <a:schemeClr val="accent6">
                  <a:lumMod val="50000"/>
                </a:schemeClr>
              </a:solidFill>
              <a:latin typeface="Courier" pitchFamily="49" charset="0"/>
              <a:ea typeface="+mj-ea"/>
              <a:cs typeface="+mj-cs"/>
            </a:endParaRPr>
          </a:p>
        </p:txBody>
      </p:sp>
      <p:sp>
        <p:nvSpPr>
          <p:cNvPr id="7" name="Rounded Rectangle 6"/>
          <p:cNvSpPr/>
          <p:nvPr/>
        </p:nvSpPr>
        <p:spPr>
          <a:xfrm>
            <a:off x="755576" y="3068960"/>
            <a:ext cx="7632848" cy="36004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ea typeface="ＭＳ Ｐゴシック" pitchFamily="34" charset="-128"/>
              </a:rPr>
              <a:t>Input Validation</a:t>
            </a:r>
          </a:p>
        </p:txBody>
      </p:sp>
      <p:sp>
        <p:nvSpPr>
          <p:cNvPr id="72707" name="Content Placeholder 2"/>
          <p:cNvSpPr>
            <a:spLocks noGrp="1"/>
          </p:cNvSpPr>
          <p:nvPr>
            <p:ph idx="1"/>
          </p:nvPr>
        </p:nvSpPr>
        <p:spPr>
          <a:xfrm>
            <a:off x="323528" y="1844824"/>
            <a:ext cx="8568952" cy="4032448"/>
          </a:xfrm>
        </p:spPr>
        <p:txBody>
          <a:bodyPr/>
          <a:lstStyle/>
          <a:p>
            <a:pPr marL="0" indent="0">
              <a:buNone/>
            </a:pPr>
            <a:r>
              <a:rPr lang="en-US" sz="2500" dirty="0" smtClean="0">
                <a:ea typeface="ＭＳ Ｐゴシック" pitchFamily="34" charset="-128"/>
              </a:rPr>
              <a:t>The </a:t>
            </a:r>
            <a:r>
              <a:rPr lang="en-US" sz="2500" dirty="0" err="1" smtClean="0">
                <a:ea typeface="ＭＳ Ｐゴシック" pitchFamily="34" charset="-128"/>
              </a:rPr>
              <a:t>TryParse</a:t>
            </a:r>
            <a:r>
              <a:rPr lang="en-US" sz="2500" dirty="0" smtClean="0">
                <a:ea typeface="ＭＳ Ｐゴシック" pitchFamily="34" charset="-128"/>
              </a:rPr>
              <a:t>() method supports most of the basic data types in C# such as:</a:t>
            </a:r>
          </a:p>
          <a:p>
            <a:pPr marL="0" indent="0">
              <a:buNone/>
            </a:pPr>
            <a:endParaRPr lang="en-US" sz="2500" dirty="0" smtClean="0">
              <a:ea typeface="ＭＳ Ｐゴシック" pitchFamily="34" charset="-128"/>
            </a:endParaRPr>
          </a:p>
          <a:p>
            <a:pPr marL="2155825" indent="-541338"/>
            <a:r>
              <a:rPr lang="en-US" sz="2500" b="1" dirty="0" err="1" smtClean="0">
                <a:solidFill>
                  <a:srgbClr val="901A4D"/>
                </a:solidFill>
                <a:latin typeface="Courier New" pitchFamily="49" charset="0"/>
                <a:ea typeface="ＭＳ Ｐゴシック" pitchFamily="34" charset="-128"/>
                <a:cs typeface="Courier New" pitchFamily="49" charset="0"/>
              </a:rPr>
              <a:t>int.TryParse</a:t>
            </a:r>
            <a:r>
              <a:rPr lang="en-US" sz="2500" b="1" dirty="0" smtClean="0">
                <a:solidFill>
                  <a:srgbClr val="901A4D"/>
                </a:solidFill>
                <a:latin typeface="Courier New" pitchFamily="49" charset="0"/>
                <a:ea typeface="ＭＳ Ｐゴシック" pitchFamily="34" charset="-128"/>
                <a:cs typeface="Courier New" pitchFamily="49" charset="0"/>
              </a:rPr>
              <a:t>() </a:t>
            </a:r>
          </a:p>
          <a:p>
            <a:pPr marL="2155825" indent="-541338"/>
            <a:r>
              <a:rPr lang="en-US" sz="2500" b="1" dirty="0" err="1" smtClean="0">
                <a:solidFill>
                  <a:srgbClr val="901A4D"/>
                </a:solidFill>
                <a:latin typeface="Courier New" pitchFamily="49" charset="0"/>
                <a:ea typeface="ＭＳ Ｐゴシック" pitchFamily="34" charset="-128"/>
                <a:cs typeface="Courier New" pitchFamily="49" charset="0"/>
              </a:rPr>
              <a:t>double.TryParse</a:t>
            </a:r>
            <a:r>
              <a:rPr lang="en-US" sz="2500" b="1" dirty="0" smtClean="0">
                <a:solidFill>
                  <a:srgbClr val="901A4D"/>
                </a:solidFill>
                <a:latin typeface="Courier New" pitchFamily="49" charset="0"/>
                <a:ea typeface="ＭＳ Ｐゴシック" pitchFamily="34" charset="-128"/>
                <a:cs typeface="Courier New" pitchFamily="49" charset="0"/>
              </a:rPr>
              <a:t>()</a:t>
            </a:r>
          </a:p>
          <a:p>
            <a:pPr marL="2155825" indent="-541338"/>
            <a:r>
              <a:rPr lang="en-US" sz="2500" b="1" dirty="0" err="1" smtClean="0">
                <a:solidFill>
                  <a:srgbClr val="901A4D"/>
                </a:solidFill>
                <a:latin typeface="Courier New" pitchFamily="49" charset="0"/>
                <a:ea typeface="ＭＳ Ｐゴシック" pitchFamily="34" charset="-128"/>
                <a:cs typeface="Courier New" pitchFamily="49" charset="0"/>
              </a:rPr>
              <a:t>byte.TryParse</a:t>
            </a:r>
            <a:r>
              <a:rPr lang="en-US" sz="2500" b="1" dirty="0" smtClean="0">
                <a:solidFill>
                  <a:srgbClr val="901A4D"/>
                </a:solidFill>
                <a:latin typeface="Courier New" pitchFamily="49" charset="0"/>
                <a:ea typeface="ＭＳ Ｐゴシック" pitchFamily="34" charset="-128"/>
                <a:cs typeface="Courier New" pitchFamily="49" charset="0"/>
              </a:rPr>
              <a:t>()</a:t>
            </a:r>
          </a:p>
          <a:p>
            <a:pPr marL="2155825" indent="-541338"/>
            <a:r>
              <a:rPr lang="en-US" sz="2500" b="1" dirty="0" err="1" smtClean="0">
                <a:solidFill>
                  <a:srgbClr val="901A4D"/>
                </a:solidFill>
                <a:latin typeface="Courier New" pitchFamily="49" charset="0"/>
                <a:ea typeface="ＭＳ Ｐゴシック" pitchFamily="34" charset="-128"/>
                <a:cs typeface="Courier New" pitchFamily="49" charset="0"/>
              </a:rPr>
              <a:t>bool.TryParse</a:t>
            </a:r>
            <a:r>
              <a:rPr lang="en-US" sz="2500" b="1" dirty="0" smtClean="0">
                <a:solidFill>
                  <a:srgbClr val="901A4D"/>
                </a:solidFill>
                <a:latin typeface="Courier New" pitchFamily="49" charset="0"/>
                <a:ea typeface="ＭＳ Ｐゴシック" pitchFamily="34" charset="-128"/>
                <a:cs typeface="Courier New" pitchFamily="49" charset="0"/>
              </a:rPr>
              <a:t>()</a:t>
            </a:r>
          </a:p>
          <a:p>
            <a:pPr marL="2155825" indent="-541338"/>
            <a:r>
              <a:rPr lang="en-US" sz="2500" b="1" dirty="0" err="1" smtClean="0">
                <a:solidFill>
                  <a:srgbClr val="901A4D"/>
                </a:solidFill>
                <a:latin typeface="Courier New" pitchFamily="49" charset="0"/>
                <a:ea typeface="ＭＳ Ｐゴシック" pitchFamily="34" charset="-128"/>
                <a:cs typeface="Courier New" pitchFamily="49" charset="0"/>
              </a:rPr>
              <a:t>DateTime.TryParse</a:t>
            </a:r>
            <a:r>
              <a:rPr lang="en-US" sz="2500" b="1" dirty="0" smtClean="0">
                <a:solidFill>
                  <a:srgbClr val="901A4D"/>
                </a:solidFill>
                <a:latin typeface="Courier New" pitchFamily="49" charset="0"/>
                <a:ea typeface="ＭＳ Ｐゴシック" pitchFamily="34" charset="-128"/>
                <a:cs typeface="Courier New" pitchFamily="49" charset="0"/>
              </a:rPr>
              <a:t>()</a:t>
            </a:r>
          </a:p>
          <a:p>
            <a:pPr marL="2155825" indent="-541338"/>
            <a:r>
              <a:rPr lang="en-US" sz="2500" b="1" dirty="0" smtClean="0">
                <a:solidFill>
                  <a:srgbClr val="901A4D"/>
                </a:solidFill>
                <a:latin typeface="Courier New" pitchFamily="49" charset="0"/>
                <a:ea typeface="ＭＳ Ｐゴシック" pitchFamily="34" charset="-128"/>
                <a:cs typeface="Courier New" pitchFamily="49" charset="0"/>
              </a:rPr>
              <a:t>and many more…</a:t>
            </a:r>
          </a:p>
          <a:p>
            <a:pPr>
              <a:buNone/>
            </a:pPr>
            <a:endParaRPr lang="en-US" sz="2500" dirty="0" smtClean="0">
              <a:ea typeface="ＭＳ Ｐゴシック" pitchFamily="34" charset="-128"/>
            </a:endParaRPr>
          </a:p>
        </p:txBody>
      </p:sp>
      <p:sp>
        <p:nvSpPr>
          <p:cNvPr id="6" name="Rectangle 2"/>
          <p:cNvSpPr txBox="1">
            <a:spLocks noChangeArrowheads="1"/>
          </p:cNvSpPr>
          <p:nvPr/>
        </p:nvSpPr>
        <p:spPr bwMode="auto">
          <a:xfrm>
            <a:off x="0" y="1268760"/>
            <a:ext cx="9144000" cy="504056"/>
          </a:xfrm>
          <a:prstGeom prst="rect">
            <a:avLst/>
          </a:prstGeom>
          <a:noFill/>
          <a:ln w="9525">
            <a:noFill/>
            <a:miter lim="800000"/>
            <a:headEnd/>
            <a:tailEnd/>
          </a:ln>
        </p:spPr>
        <p:txBody>
          <a:bodyPr anchor="ctr"/>
          <a:lstStyle/>
          <a:p>
            <a:pPr algn="ctr">
              <a:defRPr/>
            </a:pPr>
            <a:r>
              <a:rPr lang="en-US" sz="3200" b="1" kern="0" dirty="0" err="1" smtClean="0">
                <a:solidFill>
                  <a:schemeClr val="accent6">
                    <a:lumMod val="50000"/>
                  </a:schemeClr>
                </a:solidFill>
                <a:latin typeface="+mj-lt"/>
                <a:ea typeface="+mj-ea"/>
                <a:cs typeface="+mj-cs"/>
              </a:rPr>
              <a:t>TryParse</a:t>
            </a:r>
            <a:r>
              <a:rPr lang="en-US" sz="3200" b="1" kern="0" dirty="0" smtClean="0">
                <a:solidFill>
                  <a:schemeClr val="accent6">
                    <a:lumMod val="50000"/>
                  </a:schemeClr>
                </a:solidFill>
                <a:latin typeface="+mj-lt"/>
                <a:ea typeface="+mj-ea"/>
                <a:cs typeface="+mj-cs"/>
              </a:rPr>
              <a:t>(…) Method</a:t>
            </a:r>
            <a:endParaRPr lang="en-US" sz="3200" b="1" kern="0" dirty="0">
              <a:solidFill>
                <a:schemeClr val="accent6">
                  <a:lumMod val="50000"/>
                </a:schemeClr>
              </a:solidFill>
              <a:latin typeface="Courier" pitchFamily="49" charset="0"/>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SG" altLang="en-US" sz="3300" dirty="0"/>
              <a:t>Basic Programming Constructs </a:t>
            </a:r>
            <a:endParaRPr lang="en-SG" altLang="en-US" sz="3300" dirty="0" smtClean="0"/>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endParaRPr lang="en-US" sz="3200" b="1" kern="0" dirty="0">
              <a:solidFill>
                <a:schemeClr val="accent6">
                  <a:lumMod val="50000"/>
                </a:schemeClr>
              </a:solidFill>
              <a:latin typeface="+mj-lt"/>
              <a:ea typeface="+mj-ea"/>
              <a:cs typeface="+mj-cs"/>
            </a:endParaRPr>
          </a:p>
        </p:txBody>
      </p:sp>
      <p:sp>
        <p:nvSpPr>
          <p:cNvPr id="10" name="Rectangle 3"/>
          <p:cNvSpPr txBox="1">
            <a:spLocks noChangeArrowheads="1"/>
          </p:cNvSpPr>
          <p:nvPr/>
        </p:nvSpPr>
        <p:spPr>
          <a:xfrm>
            <a:off x="685800" y="1981200"/>
            <a:ext cx="7772400" cy="41148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eaLnBrk="1" hangingPunct="1">
              <a:spcBef>
                <a:spcPct val="60000"/>
              </a:spcBef>
            </a:pPr>
            <a:r>
              <a:rPr lang="en-US" sz="2800" kern="0" dirty="0" smtClean="0"/>
              <a:t>Simple sequence </a:t>
            </a:r>
          </a:p>
          <a:p>
            <a:pPr eaLnBrk="1" hangingPunct="1">
              <a:spcBef>
                <a:spcPct val="60000"/>
              </a:spcBef>
            </a:pPr>
            <a:r>
              <a:rPr lang="en-US" sz="2800" kern="0" dirty="0" smtClean="0"/>
              <a:t>Selection statement </a:t>
            </a:r>
          </a:p>
          <a:p>
            <a:pPr lvl="1" eaLnBrk="1" hangingPunct="1">
              <a:spcBef>
                <a:spcPct val="60000"/>
              </a:spcBef>
            </a:pPr>
            <a:r>
              <a:rPr lang="en-US" sz="2600" kern="0" dirty="0" smtClean="0"/>
              <a:t>if statement</a:t>
            </a:r>
          </a:p>
          <a:p>
            <a:pPr lvl="1" eaLnBrk="1" hangingPunct="1">
              <a:spcBef>
                <a:spcPct val="60000"/>
              </a:spcBef>
            </a:pPr>
            <a:r>
              <a:rPr lang="en-US" sz="2600" kern="0" dirty="0" smtClean="0"/>
              <a:t>switch</a:t>
            </a:r>
          </a:p>
          <a:p>
            <a:pPr eaLnBrk="1" hangingPunct="1">
              <a:spcBef>
                <a:spcPct val="60000"/>
              </a:spcBef>
            </a:pPr>
            <a:r>
              <a:rPr lang="en-US" sz="2800" kern="0" dirty="0" smtClean="0"/>
              <a:t>Iteration</a:t>
            </a:r>
          </a:p>
          <a:p>
            <a:pPr lvl="1" eaLnBrk="1" hangingPunct="1">
              <a:spcBef>
                <a:spcPct val="60000"/>
              </a:spcBef>
            </a:pPr>
            <a:r>
              <a:rPr lang="en-US" sz="2600" kern="0" dirty="0" smtClean="0"/>
              <a:t>Looping </a:t>
            </a:r>
          </a:p>
        </p:txBody>
      </p:sp>
    </p:spTree>
    <p:extLst>
      <p:ext uri="{BB962C8B-B14F-4D97-AF65-F5344CB8AC3E}">
        <p14:creationId xmlns:p14="http://schemas.microsoft.com/office/powerpoint/2010/main" val="2025644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dirty="0">
                <a:solidFill>
                  <a:schemeClr val="accent6">
                    <a:lumMod val="50000"/>
                  </a:schemeClr>
                </a:solidFill>
              </a:rPr>
              <a:t>Making Decisions</a:t>
            </a:r>
            <a:endParaRPr lang="en-US" sz="3200" b="1" kern="0" dirty="0">
              <a:solidFill>
                <a:schemeClr val="accent6">
                  <a:lumMod val="50000"/>
                </a:schemeClr>
              </a:solidFill>
              <a:latin typeface="+mj-lt"/>
              <a:ea typeface="+mj-ea"/>
              <a:cs typeface="+mj-cs"/>
            </a:endParaRPr>
          </a:p>
        </p:txBody>
      </p:sp>
      <p:sp>
        <p:nvSpPr>
          <p:cNvPr id="5" name="Rectangle 3"/>
          <p:cNvSpPr txBox="1">
            <a:spLocks noChangeArrowheads="1"/>
          </p:cNvSpPr>
          <p:nvPr/>
        </p:nvSpPr>
        <p:spPr>
          <a:xfrm>
            <a:off x="685800" y="1981200"/>
            <a:ext cx="7772400" cy="41148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eaLnBrk="1" hangingPunct="1">
              <a:spcBef>
                <a:spcPct val="60000"/>
              </a:spcBef>
            </a:pPr>
            <a:r>
              <a:rPr lang="en-US" sz="2800" kern="0" smtClean="0"/>
              <a:t>Central to both selection and iteration constructs</a:t>
            </a:r>
          </a:p>
          <a:p>
            <a:pPr eaLnBrk="1" hangingPunct="1">
              <a:spcBef>
                <a:spcPct val="60000"/>
              </a:spcBef>
            </a:pPr>
            <a:r>
              <a:rPr lang="en-US" sz="2800" kern="0" smtClean="0"/>
              <a:t>Enables deviation from sequential path in program</a:t>
            </a:r>
          </a:p>
          <a:p>
            <a:pPr eaLnBrk="1" hangingPunct="1">
              <a:spcBef>
                <a:spcPct val="60000"/>
              </a:spcBef>
            </a:pPr>
            <a:r>
              <a:rPr lang="en-US" sz="2800" kern="0" smtClean="0"/>
              <a:t>Involves conditional expression</a:t>
            </a:r>
          </a:p>
          <a:p>
            <a:pPr lvl="1" eaLnBrk="1" hangingPunct="1">
              <a:spcBef>
                <a:spcPct val="60000"/>
              </a:spcBef>
            </a:pPr>
            <a:r>
              <a:rPr lang="en-US" sz="2400" kern="0" smtClean="0"/>
              <a:t>“The test”</a:t>
            </a:r>
          </a:p>
          <a:p>
            <a:pPr lvl="1" eaLnBrk="1" hangingPunct="1">
              <a:spcBef>
                <a:spcPct val="60000"/>
              </a:spcBef>
            </a:pPr>
            <a:r>
              <a:rPr lang="en-US" sz="2400" kern="0" smtClean="0"/>
              <a:t>Produces Boolean result</a:t>
            </a:r>
          </a:p>
          <a:p>
            <a:pPr lvl="1" eaLnBrk="1" hangingPunct="1"/>
            <a:endParaRPr lang="en-US" sz="2400" kern="0" smtClean="0"/>
          </a:p>
          <a:p>
            <a:pPr lvl="1" eaLnBrk="1" hangingPunct="1"/>
            <a:endParaRPr lang="en-US" kern="0" dirty="0" smtClean="0"/>
          </a:p>
        </p:txBody>
      </p:sp>
    </p:spTree>
    <p:extLst>
      <p:ext uri="{BB962C8B-B14F-4D97-AF65-F5344CB8AC3E}">
        <p14:creationId xmlns:p14="http://schemas.microsoft.com/office/powerpoint/2010/main" val="23532572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2"/>
          <p:cNvSpPr txBox="1">
            <a:spLocks noChangeArrowheads="1"/>
          </p:cNvSpPr>
          <p:nvPr/>
        </p:nvSpPr>
        <p:spPr bwMode="auto">
          <a:xfrm>
            <a:off x="0" y="1196975"/>
            <a:ext cx="9144000" cy="719138"/>
          </a:xfrm>
          <a:prstGeom prst="rect">
            <a:avLst/>
          </a:prstGeom>
          <a:noFill/>
          <a:ln w="9525">
            <a:noFill/>
            <a:miter lim="800000"/>
            <a:headEnd/>
            <a:tailEnd/>
          </a:ln>
        </p:spPr>
        <p:txBody>
          <a:bodyPr anchor="ctr"/>
          <a:lstStyle/>
          <a:p>
            <a:pPr algn="ctr">
              <a:defRPr/>
            </a:pPr>
            <a:r>
              <a:rPr lang="en-US" sz="3200" dirty="0">
                <a:solidFill>
                  <a:schemeClr val="accent6">
                    <a:lumMod val="50000"/>
                  </a:schemeClr>
                </a:solidFill>
              </a:rPr>
              <a:t>Boolean Results and </a:t>
            </a:r>
            <a:r>
              <a:rPr lang="en-US" sz="3200" dirty="0" err="1" smtClean="0">
                <a:solidFill>
                  <a:schemeClr val="accent6">
                    <a:lumMod val="50000"/>
                  </a:schemeClr>
                </a:solidFill>
              </a:rPr>
              <a:t>bool</a:t>
            </a:r>
            <a:r>
              <a:rPr lang="en-US" sz="3200" dirty="0" smtClean="0">
                <a:solidFill>
                  <a:schemeClr val="accent6">
                    <a:lumMod val="50000"/>
                  </a:schemeClr>
                </a:solidFill>
              </a:rPr>
              <a:t> </a:t>
            </a:r>
            <a:r>
              <a:rPr lang="en-US" sz="3200" dirty="0">
                <a:solidFill>
                  <a:schemeClr val="accent6">
                    <a:lumMod val="50000"/>
                  </a:schemeClr>
                </a:solidFill>
              </a:rPr>
              <a:t>Data Types</a:t>
            </a:r>
            <a:endParaRPr lang="en-US" sz="3200" b="1" kern="0" dirty="0">
              <a:solidFill>
                <a:schemeClr val="accent6">
                  <a:lumMod val="50000"/>
                </a:schemeClr>
              </a:solidFill>
              <a:latin typeface="+mj-lt"/>
              <a:ea typeface="+mj-ea"/>
              <a:cs typeface="+mj-cs"/>
            </a:endParaRPr>
          </a:p>
        </p:txBody>
      </p:sp>
      <p:sp>
        <p:nvSpPr>
          <p:cNvPr id="6" name="Rectangle 3"/>
          <p:cNvSpPr txBox="1">
            <a:spLocks noChangeArrowheads="1"/>
          </p:cNvSpPr>
          <p:nvPr/>
        </p:nvSpPr>
        <p:spPr>
          <a:xfrm>
            <a:off x="251520" y="1981200"/>
            <a:ext cx="8784976" cy="468816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eaLnBrk="1" hangingPunct="1">
              <a:lnSpc>
                <a:spcPct val="80000"/>
              </a:lnSpc>
            </a:pPr>
            <a:r>
              <a:rPr lang="en-US" sz="2800" kern="0" dirty="0" smtClean="0"/>
              <a:t>Boolean flags</a:t>
            </a:r>
          </a:p>
          <a:p>
            <a:pPr lvl="1" eaLnBrk="1" hangingPunct="1">
              <a:lnSpc>
                <a:spcPct val="80000"/>
              </a:lnSpc>
            </a:pPr>
            <a:r>
              <a:rPr lang="en-US" sz="2600" kern="0" dirty="0" smtClean="0"/>
              <a:t>Declare Boolean variable</a:t>
            </a:r>
          </a:p>
          <a:p>
            <a:pPr lvl="2" eaLnBrk="1" hangingPunct="1">
              <a:lnSpc>
                <a:spcPct val="80000"/>
              </a:lnSpc>
              <a:buClr>
                <a:schemeClr val="tx1"/>
              </a:buClr>
            </a:pPr>
            <a:r>
              <a:rPr lang="en-US" kern="0" dirty="0" err="1" smtClean="0">
                <a:solidFill>
                  <a:schemeClr val="accent2"/>
                </a:solidFill>
              </a:rPr>
              <a:t>bool</a:t>
            </a:r>
            <a:r>
              <a:rPr lang="en-US" kern="0" dirty="0" smtClean="0">
                <a:solidFill>
                  <a:schemeClr val="accent2"/>
                </a:solidFill>
              </a:rPr>
              <a:t> </a:t>
            </a:r>
            <a:r>
              <a:rPr lang="en-US" kern="0" dirty="0" smtClean="0"/>
              <a:t>identifier;</a:t>
            </a:r>
          </a:p>
          <a:p>
            <a:pPr lvl="1" eaLnBrk="1" hangingPunct="1">
              <a:lnSpc>
                <a:spcPct val="80000"/>
              </a:lnSpc>
            </a:pPr>
            <a:r>
              <a:rPr lang="en-US" sz="2600" kern="0" dirty="0" smtClean="0"/>
              <a:t>Initialize to </a:t>
            </a:r>
            <a:r>
              <a:rPr lang="en-US" sz="2400" kern="0" dirty="0" smtClean="0">
                <a:solidFill>
                  <a:schemeClr val="accent2"/>
                </a:solidFill>
              </a:rPr>
              <a:t>true</a:t>
            </a:r>
            <a:r>
              <a:rPr lang="en-US" sz="2600" kern="0" dirty="0" smtClean="0"/>
              <a:t> or </a:t>
            </a:r>
            <a:r>
              <a:rPr lang="en-US" sz="2400" kern="0" dirty="0" smtClean="0">
                <a:solidFill>
                  <a:schemeClr val="accent2"/>
                </a:solidFill>
              </a:rPr>
              <a:t>false</a:t>
            </a:r>
          </a:p>
          <a:p>
            <a:pPr lvl="2" eaLnBrk="1" hangingPunct="1">
              <a:lnSpc>
                <a:spcPct val="80000"/>
              </a:lnSpc>
            </a:pPr>
            <a:r>
              <a:rPr lang="en-US" kern="0" dirty="0" smtClean="0"/>
              <a:t>Use to determine which statement(s) to perform</a:t>
            </a:r>
          </a:p>
          <a:p>
            <a:pPr marL="914400" lvl="2" indent="0" eaLnBrk="1" hangingPunct="1">
              <a:lnSpc>
                <a:spcPct val="80000"/>
              </a:lnSpc>
              <a:buNone/>
            </a:pPr>
            <a:endParaRPr lang="en-US" kern="0" dirty="0" smtClean="0"/>
          </a:p>
          <a:p>
            <a:pPr eaLnBrk="1" hangingPunct="1">
              <a:lnSpc>
                <a:spcPct val="80000"/>
              </a:lnSpc>
            </a:pPr>
            <a:r>
              <a:rPr lang="en-US" sz="2800" kern="0" dirty="0" smtClean="0"/>
              <a:t>Example</a:t>
            </a:r>
          </a:p>
          <a:p>
            <a:pPr marL="0" indent="0" eaLnBrk="1" hangingPunct="1">
              <a:lnSpc>
                <a:spcPct val="80000"/>
              </a:lnSpc>
              <a:buNone/>
            </a:pPr>
            <a:endParaRPr lang="en-US" sz="2800" kern="0" dirty="0" smtClean="0"/>
          </a:p>
          <a:p>
            <a:pPr lvl="1" eaLnBrk="1" hangingPunct="1">
              <a:lnSpc>
                <a:spcPct val="88000"/>
              </a:lnSpc>
              <a:spcBef>
                <a:spcPts val="700"/>
              </a:spcBef>
              <a:buFontTx/>
              <a:buNone/>
            </a:pPr>
            <a:r>
              <a:rPr lang="en-US" sz="1600" b="1" kern="0" dirty="0" err="1" smtClean="0">
                <a:solidFill>
                  <a:srgbClr val="0000FF"/>
                </a:solidFill>
                <a:latin typeface="Courier" pitchFamily="49" charset="0"/>
              </a:rPr>
              <a:t>bool</a:t>
            </a:r>
            <a:r>
              <a:rPr lang="en-US" sz="1600" b="1" kern="0" dirty="0" smtClean="0">
                <a:latin typeface="Courier" pitchFamily="49" charset="0"/>
              </a:rPr>
              <a:t> </a:t>
            </a:r>
            <a:r>
              <a:rPr lang="en-US" sz="1600" b="1" kern="0" dirty="0" err="1" smtClean="0">
                <a:latin typeface="Courier" pitchFamily="49" charset="0"/>
              </a:rPr>
              <a:t>moreData</a:t>
            </a:r>
            <a:r>
              <a:rPr lang="en-US" sz="1600" b="1" kern="0" dirty="0" smtClean="0">
                <a:latin typeface="Courier" pitchFamily="49" charset="0"/>
              </a:rPr>
              <a:t> = </a:t>
            </a:r>
            <a:r>
              <a:rPr lang="en-US" sz="1600" b="1" kern="0" dirty="0" smtClean="0">
                <a:solidFill>
                  <a:srgbClr val="0000FF"/>
                </a:solidFill>
                <a:latin typeface="Courier" pitchFamily="49" charset="0"/>
              </a:rPr>
              <a:t>true</a:t>
            </a:r>
            <a:r>
              <a:rPr lang="en-US" sz="1600" b="1" kern="0" dirty="0" smtClean="0">
                <a:latin typeface="Courier" pitchFamily="49" charset="0"/>
              </a:rPr>
              <a:t>;</a:t>
            </a:r>
          </a:p>
          <a:p>
            <a:pPr lvl="1" eaLnBrk="1" hangingPunct="1">
              <a:lnSpc>
                <a:spcPct val="88000"/>
              </a:lnSpc>
              <a:spcBef>
                <a:spcPts val="700"/>
              </a:spcBef>
              <a:buFontTx/>
              <a:buNone/>
            </a:pPr>
            <a:r>
              <a:rPr lang="en-US" sz="1600" b="1" kern="0" dirty="0" smtClean="0">
                <a:latin typeface="Courier" pitchFamily="49" charset="0"/>
              </a:rPr>
              <a:t>:                     </a:t>
            </a:r>
            <a:r>
              <a:rPr lang="en-US" sz="1600" b="1" kern="0" dirty="0" smtClean="0">
                <a:solidFill>
                  <a:srgbClr val="339966"/>
                </a:solidFill>
                <a:latin typeface="Courier" pitchFamily="49" charset="0"/>
              </a:rPr>
              <a:t>// Other statement(s) that might change the</a:t>
            </a:r>
            <a:endParaRPr lang="en-US" sz="1600" b="1" kern="0" dirty="0" smtClean="0">
              <a:latin typeface="Courier" pitchFamily="49" charset="0"/>
            </a:endParaRPr>
          </a:p>
          <a:p>
            <a:pPr lvl="1" eaLnBrk="1" hangingPunct="1">
              <a:lnSpc>
                <a:spcPct val="88000"/>
              </a:lnSpc>
              <a:spcBef>
                <a:spcPts val="700"/>
              </a:spcBef>
              <a:buFontTx/>
              <a:buNone/>
            </a:pPr>
            <a:r>
              <a:rPr lang="en-US" sz="1600" b="1" kern="0" dirty="0" smtClean="0">
                <a:latin typeface="Courier" pitchFamily="49" charset="0"/>
              </a:rPr>
              <a:t>:                    </a:t>
            </a:r>
            <a:r>
              <a:rPr lang="en-US" sz="1600" b="1" kern="0" dirty="0" smtClean="0">
                <a:solidFill>
                  <a:srgbClr val="339966"/>
                </a:solidFill>
                <a:latin typeface="Courier" pitchFamily="49" charset="0"/>
              </a:rPr>
              <a:t>// value of </a:t>
            </a:r>
            <a:r>
              <a:rPr lang="en-US" sz="1600" b="1" kern="0" dirty="0" err="1" smtClean="0">
                <a:solidFill>
                  <a:srgbClr val="339966"/>
                </a:solidFill>
                <a:latin typeface="Courier" pitchFamily="49" charset="0"/>
              </a:rPr>
              <a:t>moreData</a:t>
            </a:r>
            <a:r>
              <a:rPr lang="en-US" sz="1600" b="1" kern="0" dirty="0" smtClean="0">
                <a:solidFill>
                  <a:srgbClr val="339966"/>
                </a:solidFill>
                <a:latin typeface="Courier" pitchFamily="49" charset="0"/>
              </a:rPr>
              <a:t> to false. </a:t>
            </a:r>
          </a:p>
          <a:p>
            <a:pPr lvl="1" eaLnBrk="1" hangingPunct="1">
              <a:lnSpc>
                <a:spcPct val="88000"/>
              </a:lnSpc>
              <a:spcBef>
                <a:spcPts val="700"/>
              </a:spcBef>
              <a:buFontTx/>
              <a:buNone/>
            </a:pPr>
            <a:r>
              <a:rPr lang="en-US" sz="1600" b="1" kern="0" dirty="0" smtClean="0">
                <a:solidFill>
                  <a:srgbClr val="0000FF"/>
                </a:solidFill>
                <a:latin typeface="Courier" pitchFamily="49" charset="0"/>
              </a:rPr>
              <a:t>if</a:t>
            </a:r>
            <a:r>
              <a:rPr lang="en-US" sz="1600" b="1" kern="0" dirty="0" smtClean="0">
                <a:latin typeface="Courier" pitchFamily="49" charset="0"/>
              </a:rPr>
              <a:t> (</a:t>
            </a:r>
            <a:r>
              <a:rPr lang="en-US" sz="1600" b="1" kern="0" dirty="0" err="1" smtClean="0">
                <a:latin typeface="Courier" pitchFamily="49" charset="0"/>
              </a:rPr>
              <a:t>moreData</a:t>
            </a:r>
            <a:r>
              <a:rPr lang="en-US" sz="1600" b="1" kern="0" dirty="0" smtClean="0">
                <a:latin typeface="Courier" pitchFamily="49" charset="0"/>
              </a:rPr>
              <a:t>)       </a:t>
            </a:r>
            <a:r>
              <a:rPr lang="en-US" sz="1600" b="1" kern="0" dirty="0" smtClean="0">
                <a:solidFill>
                  <a:srgbClr val="339966"/>
                </a:solidFill>
                <a:latin typeface="Courier" pitchFamily="49" charset="0"/>
              </a:rPr>
              <a:t>// Execute statement(s) following the if</a:t>
            </a:r>
          </a:p>
          <a:p>
            <a:pPr lvl="1" eaLnBrk="1" hangingPunct="1">
              <a:lnSpc>
                <a:spcPct val="88000"/>
              </a:lnSpc>
              <a:spcBef>
                <a:spcPts val="700"/>
              </a:spcBef>
              <a:buFontTx/>
              <a:buNone/>
            </a:pPr>
            <a:r>
              <a:rPr lang="en-US" sz="1600" b="1" kern="0" dirty="0" smtClean="0">
                <a:solidFill>
                  <a:srgbClr val="339966"/>
                </a:solidFill>
                <a:latin typeface="Courier" pitchFamily="49" charset="0"/>
              </a:rPr>
              <a:t>                   // when </a:t>
            </a:r>
            <a:r>
              <a:rPr lang="en-US" sz="1600" b="1" kern="0" dirty="0" err="1" smtClean="0">
                <a:solidFill>
                  <a:srgbClr val="339966"/>
                </a:solidFill>
                <a:latin typeface="Courier" pitchFamily="49" charset="0"/>
              </a:rPr>
              <a:t>moreData</a:t>
            </a:r>
            <a:r>
              <a:rPr lang="en-US" sz="1600" b="1" kern="0" dirty="0" smtClean="0">
                <a:solidFill>
                  <a:srgbClr val="339966"/>
                </a:solidFill>
                <a:latin typeface="Courier" pitchFamily="49" charset="0"/>
              </a:rPr>
              <a:t> is true</a:t>
            </a:r>
          </a:p>
        </p:txBody>
      </p:sp>
    </p:spTree>
    <p:extLst>
      <p:ext uri="{BB962C8B-B14F-4D97-AF65-F5344CB8AC3E}">
        <p14:creationId xmlns:p14="http://schemas.microsoft.com/office/powerpoint/2010/main" val="229782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SG" altLang="en-US" sz="3600" smtClean="0"/>
              <a:t>Comments</a:t>
            </a:r>
          </a:p>
        </p:txBody>
      </p:sp>
      <p:sp>
        <p:nvSpPr>
          <p:cNvPr id="8" name="Rectangle 3"/>
          <p:cNvSpPr txBox="1">
            <a:spLocks noChangeArrowheads="1"/>
          </p:cNvSpPr>
          <p:nvPr/>
        </p:nvSpPr>
        <p:spPr>
          <a:xfrm>
            <a:off x="250825" y="1412875"/>
            <a:ext cx="8713788" cy="2189163"/>
          </a:xfrm>
          <a:prstGeom prst="rect">
            <a:avLst/>
          </a:prstGeom>
        </p:spPr>
        <p:txBody>
          <a:bodyPr/>
          <a:lstStyle/>
          <a:p>
            <a:pPr marL="342900" indent="-342900">
              <a:spcBef>
                <a:spcPct val="20000"/>
              </a:spcBef>
              <a:buFont typeface="Wingdings" pitchFamily="2" charset="2"/>
              <a:buChar char="§"/>
              <a:defRPr/>
            </a:pPr>
            <a:r>
              <a:rPr lang="en-US" kern="0" dirty="0">
                <a:latin typeface="+mn-lt"/>
              </a:rPr>
              <a:t>In large programs it becomes difficult to remember why certain steps were included and the role of certain variables and methods.</a:t>
            </a:r>
          </a:p>
          <a:p>
            <a:pPr marL="342900" indent="-342900">
              <a:spcBef>
                <a:spcPct val="20000"/>
              </a:spcBef>
              <a:buFont typeface="Wingdings" pitchFamily="2" charset="2"/>
              <a:buChar char="§"/>
              <a:defRPr/>
            </a:pPr>
            <a:r>
              <a:rPr lang="en-US" b="1" kern="0" dirty="0">
                <a:latin typeface="+mn-lt"/>
              </a:rPr>
              <a:t>Program comments</a:t>
            </a:r>
            <a:r>
              <a:rPr lang="en-US" kern="0" dirty="0">
                <a:latin typeface="+mn-lt"/>
              </a:rPr>
              <a:t> are non-executing statements that you add to document a program.</a:t>
            </a:r>
          </a:p>
          <a:p>
            <a:pPr marL="342900" indent="-342900">
              <a:spcBef>
                <a:spcPct val="20000"/>
              </a:spcBef>
              <a:buFont typeface="Wingdings" pitchFamily="2" charset="2"/>
              <a:buChar char="§"/>
              <a:defRPr/>
            </a:pPr>
            <a:r>
              <a:rPr lang="en-US" kern="0" dirty="0">
                <a:latin typeface="+mn-lt"/>
              </a:rPr>
              <a:t>You can also </a:t>
            </a:r>
            <a:r>
              <a:rPr lang="en-US" b="1" kern="0" dirty="0">
                <a:latin typeface="+mn-lt"/>
              </a:rPr>
              <a:t>comment out</a:t>
            </a:r>
            <a:r>
              <a:rPr lang="en-US" kern="0" dirty="0">
                <a:latin typeface="+mn-lt"/>
              </a:rPr>
              <a:t> various statements in a program to debug and observe the effects of the program with the statement or statements commented out.</a:t>
            </a:r>
            <a:endParaRPr lang="en-US" b="1" kern="0" dirty="0">
              <a:latin typeface="+mn-lt"/>
            </a:endParaRPr>
          </a:p>
        </p:txBody>
      </p:sp>
      <p:sp>
        <p:nvSpPr>
          <p:cNvPr id="9" name="Rectangle 3"/>
          <p:cNvSpPr txBox="1">
            <a:spLocks noChangeArrowheads="1"/>
          </p:cNvSpPr>
          <p:nvPr/>
        </p:nvSpPr>
        <p:spPr>
          <a:xfrm>
            <a:off x="250825" y="3860800"/>
            <a:ext cx="7993063" cy="1584325"/>
          </a:xfrm>
          <a:prstGeom prst="rect">
            <a:avLst/>
          </a:prstGeom>
        </p:spPr>
        <p:txBody>
          <a:bodyPr/>
          <a:lstStyle/>
          <a:p>
            <a:pPr marL="342900" indent="-342900">
              <a:spcBef>
                <a:spcPct val="20000"/>
              </a:spcBef>
              <a:defRPr/>
            </a:pPr>
            <a:r>
              <a:rPr lang="en-US" kern="0" dirty="0">
                <a:latin typeface="+mn-lt"/>
              </a:rPr>
              <a:t>There are three types of comments in C#:</a:t>
            </a:r>
          </a:p>
          <a:p>
            <a:pPr marL="742950" lvl="1" indent="-285750">
              <a:spcBef>
                <a:spcPct val="20000"/>
              </a:spcBef>
              <a:buSzPct val="50000"/>
              <a:buFont typeface="Wingdings 2" pitchFamily="18" charset="2"/>
              <a:buChar char=""/>
              <a:defRPr/>
            </a:pPr>
            <a:r>
              <a:rPr lang="en-US" kern="0" dirty="0">
                <a:latin typeface="+mn-lt"/>
              </a:rPr>
              <a:t>Line comments    </a:t>
            </a:r>
            <a:r>
              <a:rPr lang="en-US" b="1" kern="0" dirty="0">
                <a:solidFill>
                  <a:srgbClr val="006600"/>
                </a:solidFill>
                <a:latin typeface="+mn-lt"/>
              </a:rPr>
              <a:t>//</a:t>
            </a:r>
          </a:p>
          <a:p>
            <a:pPr marL="742950" lvl="1" indent="-285750">
              <a:spcBef>
                <a:spcPct val="20000"/>
              </a:spcBef>
              <a:buSzPct val="50000"/>
              <a:buFont typeface="Wingdings 2" pitchFamily="18" charset="2"/>
              <a:buChar char=""/>
              <a:defRPr/>
            </a:pPr>
            <a:r>
              <a:rPr lang="en-US" kern="0" dirty="0">
                <a:latin typeface="+mn-lt"/>
              </a:rPr>
              <a:t>Block comments or multiline comments  </a:t>
            </a:r>
            <a:r>
              <a:rPr lang="en-US" b="1" kern="0" dirty="0">
                <a:solidFill>
                  <a:srgbClr val="006600"/>
                </a:solidFill>
                <a:latin typeface="+mn-lt"/>
              </a:rPr>
              <a:t>/*  comments */</a:t>
            </a:r>
          </a:p>
          <a:p>
            <a:pPr marL="742950" lvl="1" indent="-285750">
              <a:spcBef>
                <a:spcPct val="20000"/>
              </a:spcBef>
              <a:buSzPct val="50000"/>
              <a:buFont typeface="Wingdings 2" pitchFamily="18" charset="2"/>
              <a:buChar char=""/>
              <a:defRPr/>
            </a:pPr>
            <a:r>
              <a:rPr lang="en-US" kern="0" dirty="0">
                <a:latin typeface="+mn-lt"/>
              </a:rPr>
              <a:t>XML-documentation format  </a:t>
            </a:r>
            <a:r>
              <a:rPr lang="en-US" b="1" kern="0" dirty="0">
                <a:solidFill>
                  <a:srgbClr val="006600"/>
                </a:solidFill>
                <a:latin typeface="+mn-lt"/>
              </a:rPr>
              <a:t>/// xml comments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t>Selection Structure</a:t>
            </a:r>
            <a:endParaRPr lang="en-SG" altLang="en-US" smtClean="0"/>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One-way if Statement</a:t>
            </a:r>
            <a:endParaRPr lang="en-US" sz="3200" b="1" kern="0" dirty="0">
              <a:solidFill>
                <a:schemeClr val="accent6">
                  <a:lumMod val="50000"/>
                </a:schemeClr>
              </a:solidFill>
              <a:latin typeface="+mj-lt"/>
              <a:ea typeface="+mj-ea"/>
              <a:cs typeface="+mj-cs"/>
            </a:endParaRPr>
          </a:p>
        </p:txBody>
      </p:sp>
      <p:sp>
        <p:nvSpPr>
          <p:cNvPr id="38916" name="Rectangle 4"/>
          <p:cNvSpPr>
            <a:spLocks noChangeArrowheads="1"/>
          </p:cNvSpPr>
          <p:nvPr/>
        </p:nvSpPr>
        <p:spPr bwMode="auto">
          <a:xfrm>
            <a:off x="323850" y="2133600"/>
            <a:ext cx="4572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a:t>Syntax:</a:t>
            </a:r>
          </a:p>
          <a:p>
            <a:pPr eaLnBrk="1" hangingPunct="1">
              <a:lnSpc>
                <a:spcPct val="90000"/>
              </a:lnSpc>
            </a:pPr>
            <a:endParaRPr lang="en-US" altLang="en-US"/>
          </a:p>
          <a:p>
            <a:pPr eaLnBrk="1" hangingPunct="1">
              <a:lnSpc>
                <a:spcPct val="90000"/>
              </a:lnSpc>
            </a:pPr>
            <a:r>
              <a:rPr lang="en-US" altLang="en-US">
                <a:latin typeface="Courier New" pitchFamily="49" charset="0"/>
                <a:cs typeface="Courier New" pitchFamily="49" charset="0"/>
              </a:rPr>
              <a:t>if (booleanExpression) { </a:t>
            </a:r>
          </a:p>
          <a:p>
            <a:pPr eaLnBrk="1" hangingPunct="1">
              <a:lnSpc>
                <a:spcPct val="90000"/>
              </a:lnSpc>
            </a:pPr>
            <a:r>
              <a:rPr lang="en-US" altLang="en-US">
                <a:latin typeface="Courier New" pitchFamily="49" charset="0"/>
                <a:cs typeface="Courier New" pitchFamily="49" charset="0"/>
              </a:rPr>
              <a:t>   statement(s);</a:t>
            </a:r>
          </a:p>
          <a:p>
            <a:pPr eaLnBrk="1" hangingPunct="1">
              <a:lnSpc>
                <a:spcPct val="90000"/>
              </a:lnSpc>
            </a:pPr>
            <a:r>
              <a:rPr lang="en-US" altLang="en-US">
                <a:latin typeface="Courier New" pitchFamily="49" charset="0"/>
                <a:cs typeface="Courier New" pitchFamily="49" charset="0"/>
              </a:rPr>
              <a:t>}</a:t>
            </a:r>
          </a:p>
          <a:p>
            <a:pPr eaLnBrk="1" hangingPunct="1">
              <a:lnSpc>
                <a:spcPct val="90000"/>
              </a:lnSpc>
            </a:pPr>
            <a:endParaRPr lang="en-US" altLang="en-US">
              <a:latin typeface="Courier New" pitchFamily="49" charset="0"/>
              <a:cs typeface="Courier New" pitchFamily="49" charset="0"/>
            </a:endParaRPr>
          </a:p>
        </p:txBody>
      </p:sp>
      <p:sp>
        <p:nvSpPr>
          <p:cNvPr id="38917" name="Rectangle 6"/>
          <p:cNvSpPr>
            <a:spLocks noChangeArrowheads="1"/>
          </p:cNvSpPr>
          <p:nvPr/>
        </p:nvSpPr>
        <p:spPr bwMode="auto">
          <a:xfrm>
            <a:off x="4356100" y="2492375"/>
            <a:ext cx="4572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a:cs typeface="Courier New" pitchFamily="49" charset="0"/>
              </a:rPr>
              <a:t>Statement(s) in the if block will only be executed when the booleanExpression is </a:t>
            </a:r>
            <a:r>
              <a:rPr lang="en-US" altLang="en-US" b="1">
                <a:cs typeface="Courier New" pitchFamily="49" charset="0"/>
              </a:rPr>
              <a:t>True</a:t>
            </a:r>
            <a:r>
              <a:rPr lang="en-US" altLang="en-US">
                <a:cs typeface="Courier New" pitchFamily="49" charset="0"/>
              </a:rPr>
              <a:t>.</a:t>
            </a:r>
          </a:p>
        </p:txBody>
      </p:sp>
      <p:sp>
        <p:nvSpPr>
          <p:cNvPr id="38918" name="Rectangle 7"/>
          <p:cNvSpPr>
            <a:spLocks noChangeArrowheads="1"/>
          </p:cNvSpPr>
          <p:nvPr/>
        </p:nvSpPr>
        <p:spPr bwMode="auto">
          <a:xfrm>
            <a:off x="323850" y="3644900"/>
            <a:ext cx="44577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a:t>Example:</a:t>
            </a:r>
          </a:p>
          <a:p>
            <a:pPr eaLnBrk="1" hangingPunct="1">
              <a:lnSpc>
                <a:spcPct val="90000"/>
              </a:lnSpc>
            </a:pPr>
            <a:endParaRPr lang="en-US" altLang="en-US"/>
          </a:p>
          <a:p>
            <a:pPr eaLnBrk="1" hangingPunct="1">
              <a:lnSpc>
                <a:spcPct val="90000"/>
              </a:lnSpc>
            </a:pPr>
            <a:r>
              <a:rPr lang="en-US" altLang="en-US">
                <a:latin typeface="Courier New" pitchFamily="49" charset="0"/>
                <a:cs typeface="Courier New" pitchFamily="49" charset="0"/>
              </a:rPr>
              <a:t>int x = 10;</a:t>
            </a:r>
          </a:p>
          <a:p>
            <a:pPr eaLnBrk="1" hangingPunct="1">
              <a:lnSpc>
                <a:spcPct val="90000"/>
              </a:lnSpc>
            </a:pPr>
            <a:r>
              <a:rPr lang="en-US" altLang="en-US">
                <a:latin typeface="Courier New" pitchFamily="49" charset="0"/>
                <a:cs typeface="Courier New" pitchFamily="49" charset="0"/>
              </a:rPr>
              <a:t>if(x &gt;= 10) {</a:t>
            </a:r>
          </a:p>
          <a:p>
            <a:pPr eaLnBrk="1" hangingPunct="1">
              <a:lnSpc>
                <a:spcPct val="90000"/>
              </a:lnSpc>
            </a:pPr>
            <a:r>
              <a:rPr lang="en-US" altLang="en-US">
                <a:latin typeface="Courier New" pitchFamily="49" charset="0"/>
                <a:cs typeface="Courier New" pitchFamily="49" charset="0"/>
              </a:rPr>
              <a:t>  Console.WriteLine(“Bigger”); </a:t>
            </a:r>
          </a:p>
          <a:p>
            <a:pPr eaLnBrk="1" hangingPunct="1">
              <a:lnSpc>
                <a:spcPct val="90000"/>
              </a:lnSpc>
            </a:pPr>
            <a:r>
              <a:rPr lang="en-US" altLang="en-US">
                <a:latin typeface="Courier New" pitchFamily="49" charset="0"/>
                <a:cs typeface="Courier New" pitchFamily="49" charset="0"/>
              </a:rPr>
              <a:t>}</a:t>
            </a:r>
          </a:p>
        </p:txBody>
      </p:sp>
      <p:sp>
        <p:nvSpPr>
          <p:cNvPr id="38919" name="Rectangle 8"/>
          <p:cNvSpPr>
            <a:spLocks noChangeArrowheads="1"/>
          </p:cNvSpPr>
          <p:nvPr/>
        </p:nvSpPr>
        <p:spPr bwMode="auto">
          <a:xfrm>
            <a:off x="323850" y="5484096"/>
            <a:ext cx="10112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dirty="0"/>
              <a:t>Output:</a:t>
            </a:r>
          </a:p>
          <a:p>
            <a:pPr eaLnBrk="1" hangingPunct="1">
              <a:lnSpc>
                <a:spcPct val="90000"/>
              </a:lnSpc>
            </a:pPr>
            <a:endParaRPr lang="en-US" altLang="en-US" dirty="0"/>
          </a:p>
          <a:p>
            <a:pPr eaLnBrk="1" hangingPunct="1">
              <a:lnSpc>
                <a:spcPct val="90000"/>
              </a:lnSpc>
            </a:pPr>
            <a:r>
              <a:rPr lang="en-US" altLang="en-US" dirty="0">
                <a:latin typeface="Courier New" pitchFamily="49" charset="0"/>
                <a:cs typeface="Courier New" pitchFamily="49" charset="0"/>
              </a:rPr>
              <a:t>Bigger</a:t>
            </a:r>
          </a:p>
        </p:txBody>
      </p:sp>
      <p:pic>
        <p:nvPicPr>
          <p:cNvPr id="389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725" y="3500438"/>
            <a:ext cx="313055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Selection Structure</a:t>
            </a:r>
            <a:endParaRPr lang="en-SG" altLang="en-US" smtClean="0"/>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Two-way if Statement</a:t>
            </a:r>
            <a:endParaRPr lang="en-US" sz="3200" b="1" kern="0" dirty="0">
              <a:solidFill>
                <a:schemeClr val="accent6">
                  <a:lumMod val="50000"/>
                </a:schemeClr>
              </a:solidFill>
              <a:latin typeface="+mj-lt"/>
              <a:ea typeface="+mj-ea"/>
              <a:cs typeface="+mj-cs"/>
            </a:endParaRPr>
          </a:p>
        </p:txBody>
      </p:sp>
      <p:sp>
        <p:nvSpPr>
          <p:cNvPr id="39940" name="Rectangle 4"/>
          <p:cNvSpPr>
            <a:spLocks noChangeArrowheads="1"/>
          </p:cNvSpPr>
          <p:nvPr/>
        </p:nvSpPr>
        <p:spPr bwMode="auto">
          <a:xfrm>
            <a:off x="179388" y="1773238"/>
            <a:ext cx="4572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a:t>Syntax:</a:t>
            </a:r>
          </a:p>
          <a:p>
            <a:pPr eaLnBrk="1" hangingPunct="1">
              <a:lnSpc>
                <a:spcPct val="90000"/>
              </a:lnSpc>
            </a:pPr>
            <a:endParaRPr lang="en-US" altLang="en-US"/>
          </a:p>
          <a:p>
            <a:pPr eaLnBrk="1" hangingPunct="1">
              <a:lnSpc>
                <a:spcPct val="90000"/>
              </a:lnSpc>
            </a:pPr>
            <a:r>
              <a:rPr lang="en-US" altLang="en-US">
                <a:latin typeface="Courier New" pitchFamily="49" charset="0"/>
                <a:cs typeface="Courier New" pitchFamily="49" charset="0"/>
              </a:rPr>
              <a:t>if (booleanExpression) { </a:t>
            </a:r>
          </a:p>
          <a:p>
            <a:pPr eaLnBrk="1" hangingPunct="1">
              <a:lnSpc>
                <a:spcPct val="90000"/>
              </a:lnSpc>
            </a:pPr>
            <a:r>
              <a:rPr lang="en-US" altLang="en-US">
                <a:latin typeface="Courier New" pitchFamily="49" charset="0"/>
                <a:cs typeface="Courier New" pitchFamily="49" charset="0"/>
              </a:rPr>
              <a:t>   statement(s) #1;</a:t>
            </a:r>
          </a:p>
          <a:p>
            <a:pPr eaLnBrk="1" hangingPunct="1">
              <a:lnSpc>
                <a:spcPct val="90000"/>
              </a:lnSpc>
            </a:pPr>
            <a:r>
              <a:rPr lang="en-US" altLang="en-US">
                <a:latin typeface="Courier New" pitchFamily="49" charset="0"/>
                <a:cs typeface="Courier New" pitchFamily="49" charset="0"/>
              </a:rPr>
              <a:t>}else {</a:t>
            </a:r>
          </a:p>
          <a:p>
            <a:pPr eaLnBrk="1" hangingPunct="1">
              <a:lnSpc>
                <a:spcPct val="90000"/>
              </a:lnSpc>
            </a:pPr>
            <a:r>
              <a:rPr lang="en-US" altLang="en-US">
                <a:latin typeface="Courier New" pitchFamily="49" charset="0"/>
                <a:cs typeface="Courier New" pitchFamily="49" charset="0"/>
              </a:rPr>
              <a:t>   statement(s) #2;</a:t>
            </a:r>
          </a:p>
          <a:p>
            <a:pPr eaLnBrk="1" hangingPunct="1">
              <a:lnSpc>
                <a:spcPct val="90000"/>
              </a:lnSpc>
            </a:pPr>
            <a:r>
              <a:rPr lang="en-US" altLang="en-US">
                <a:latin typeface="Courier New" pitchFamily="49" charset="0"/>
                <a:cs typeface="Courier New" pitchFamily="49" charset="0"/>
              </a:rPr>
              <a:t>}</a:t>
            </a:r>
          </a:p>
          <a:p>
            <a:pPr eaLnBrk="1" hangingPunct="1">
              <a:lnSpc>
                <a:spcPct val="90000"/>
              </a:lnSpc>
            </a:pPr>
            <a:endParaRPr lang="en-US" altLang="en-US">
              <a:latin typeface="Courier New" pitchFamily="49" charset="0"/>
              <a:cs typeface="Courier New" pitchFamily="49" charset="0"/>
            </a:endParaRPr>
          </a:p>
        </p:txBody>
      </p:sp>
      <p:sp>
        <p:nvSpPr>
          <p:cNvPr id="39941" name="Rectangle 6"/>
          <p:cNvSpPr>
            <a:spLocks noChangeArrowheads="1"/>
          </p:cNvSpPr>
          <p:nvPr/>
        </p:nvSpPr>
        <p:spPr bwMode="auto">
          <a:xfrm>
            <a:off x="4356100" y="1989138"/>
            <a:ext cx="4572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a:cs typeface="Courier New" pitchFamily="49" charset="0"/>
              </a:rPr>
              <a:t>Statement(s) #1 will be executed when the booleanExpression is </a:t>
            </a:r>
            <a:r>
              <a:rPr lang="en-US" altLang="en-US" b="1">
                <a:cs typeface="Courier New" pitchFamily="49" charset="0"/>
              </a:rPr>
              <a:t>True</a:t>
            </a:r>
            <a:r>
              <a:rPr lang="en-US" altLang="en-US">
                <a:cs typeface="Courier New" pitchFamily="49" charset="0"/>
              </a:rPr>
              <a:t>. When the booleanExpression is </a:t>
            </a:r>
            <a:r>
              <a:rPr lang="en-US" altLang="en-US" b="1">
                <a:cs typeface="Courier New" pitchFamily="49" charset="0"/>
              </a:rPr>
              <a:t>False</a:t>
            </a:r>
            <a:r>
              <a:rPr lang="en-US" altLang="en-US">
                <a:cs typeface="Courier New" pitchFamily="49" charset="0"/>
              </a:rPr>
              <a:t>, Statement(s) #2 will be executed instead.</a:t>
            </a:r>
          </a:p>
        </p:txBody>
      </p:sp>
      <p:sp>
        <p:nvSpPr>
          <p:cNvPr id="39942" name="Rectangle 7"/>
          <p:cNvSpPr>
            <a:spLocks noChangeArrowheads="1"/>
          </p:cNvSpPr>
          <p:nvPr/>
        </p:nvSpPr>
        <p:spPr bwMode="auto">
          <a:xfrm>
            <a:off x="179388" y="3933825"/>
            <a:ext cx="44577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a:t>Example:</a:t>
            </a:r>
          </a:p>
          <a:p>
            <a:pPr eaLnBrk="1" hangingPunct="1">
              <a:lnSpc>
                <a:spcPct val="90000"/>
              </a:lnSpc>
            </a:pPr>
            <a:endParaRPr lang="en-US" altLang="en-US"/>
          </a:p>
          <a:p>
            <a:pPr eaLnBrk="1" hangingPunct="1">
              <a:lnSpc>
                <a:spcPct val="90000"/>
              </a:lnSpc>
            </a:pPr>
            <a:r>
              <a:rPr lang="en-US" altLang="en-US">
                <a:latin typeface="Courier New" pitchFamily="49" charset="0"/>
                <a:cs typeface="Courier New" pitchFamily="49" charset="0"/>
              </a:rPr>
              <a:t>int x = 9;</a:t>
            </a:r>
          </a:p>
          <a:p>
            <a:pPr eaLnBrk="1" hangingPunct="1">
              <a:lnSpc>
                <a:spcPct val="90000"/>
              </a:lnSpc>
            </a:pPr>
            <a:r>
              <a:rPr lang="en-US" altLang="en-US">
                <a:latin typeface="Courier New" pitchFamily="49" charset="0"/>
                <a:cs typeface="Courier New" pitchFamily="49" charset="0"/>
              </a:rPr>
              <a:t>if(x &gt;= 10) {</a:t>
            </a:r>
          </a:p>
          <a:p>
            <a:pPr eaLnBrk="1" hangingPunct="1">
              <a:lnSpc>
                <a:spcPct val="90000"/>
              </a:lnSpc>
            </a:pPr>
            <a:r>
              <a:rPr lang="en-US" altLang="en-US">
                <a:latin typeface="Courier New" pitchFamily="49" charset="0"/>
                <a:cs typeface="Courier New" pitchFamily="49" charset="0"/>
              </a:rPr>
              <a:t>  Console.WriteLine(“Bigger”); </a:t>
            </a:r>
          </a:p>
          <a:p>
            <a:pPr eaLnBrk="1" hangingPunct="1">
              <a:lnSpc>
                <a:spcPct val="90000"/>
              </a:lnSpc>
            </a:pPr>
            <a:r>
              <a:rPr lang="en-US" altLang="en-US">
                <a:latin typeface="Courier New" pitchFamily="49" charset="0"/>
                <a:cs typeface="Courier New" pitchFamily="49" charset="0"/>
              </a:rPr>
              <a:t>}else {</a:t>
            </a:r>
          </a:p>
          <a:p>
            <a:pPr eaLnBrk="1" hangingPunct="1">
              <a:lnSpc>
                <a:spcPct val="90000"/>
              </a:lnSpc>
            </a:pPr>
            <a:r>
              <a:rPr lang="en-US" altLang="en-US">
                <a:latin typeface="Courier New" pitchFamily="49" charset="0"/>
                <a:cs typeface="Courier New" pitchFamily="49" charset="0"/>
              </a:rPr>
              <a:t>  Console.WriteLine(“Smaller”);</a:t>
            </a:r>
          </a:p>
          <a:p>
            <a:pPr eaLnBrk="1" hangingPunct="1">
              <a:lnSpc>
                <a:spcPct val="90000"/>
              </a:lnSpc>
            </a:pPr>
            <a:r>
              <a:rPr lang="en-US" altLang="en-US">
                <a:latin typeface="Courier New" pitchFamily="49" charset="0"/>
                <a:cs typeface="Courier New" pitchFamily="49" charset="0"/>
              </a:rPr>
              <a:t>}</a:t>
            </a:r>
          </a:p>
        </p:txBody>
      </p:sp>
      <p:sp>
        <p:nvSpPr>
          <p:cNvPr id="39943" name="Rectangle 8"/>
          <p:cNvSpPr>
            <a:spLocks noChangeArrowheads="1"/>
          </p:cNvSpPr>
          <p:nvPr/>
        </p:nvSpPr>
        <p:spPr bwMode="auto">
          <a:xfrm>
            <a:off x="0" y="6018213"/>
            <a:ext cx="11493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en-US" altLang="en-US"/>
              <a:t>Output:</a:t>
            </a:r>
          </a:p>
          <a:p>
            <a:pPr eaLnBrk="1" hangingPunct="1">
              <a:lnSpc>
                <a:spcPct val="90000"/>
              </a:lnSpc>
            </a:pPr>
            <a:endParaRPr lang="en-US" altLang="en-US"/>
          </a:p>
          <a:p>
            <a:pPr eaLnBrk="1" hangingPunct="1">
              <a:lnSpc>
                <a:spcPct val="90000"/>
              </a:lnSpc>
            </a:pPr>
            <a:r>
              <a:rPr lang="en-US" altLang="en-US">
                <a:latin typeface="Courier New" pitchFamily="49" charset="0"/>
                <a:cs typeface="Courier New" pitchFamily="49" charset="0"/>
              </a:rPr>
              <a:t>Smaller</a:t>
            </a:r>
          </a:p>
        </p:txBody>
      </p:sp>
      <p:pic>
        <p:nvPicPr>
          <p:cNvPr id="399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9338" y="3141663"/>
            <a:ext cx="38893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mtClean="0"/>
              <a:t>Selection Structure</a:t>
            </a:r>
            <a:endParaRPr lang="en-SG" altLang="en-US" smtClean="0"/>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Nested if..else Statements</a:t>
            </a:r>
            <a:endParaRPr lang="en-US" sz="3200" b="1" kern="0" dirty="0">
              <a:solidFill>
                <a:schemeClr val="accent6">
                  <a:lumMod val="50000"/>
                </a:schemeClr>
              </a:solidFill>
              <a:latin typeface="+mj-lt"/>
              <a:ea typeface="+mj-ea"/>
              <a:cs typeface="+mj-cs"/>
            </a:endParaRPr>
          </a:p>
        </p:txBody>
      </p:sp>
      <p:pic>
        <p:nvPicPr>
          <p:cNvPr id="37892" name="Picture 2"/>
          <p:cNvPicPr>
            <a:picLocks noChangeAspect="1" noChangeArrowheads="1"/>
          </p:cNvPicPr>
          <p:nvPr/>
        </p:nvPicPr>
        <p:blipFill>
          <a:blip r:embed="rId2" cstate="print"/>
          <a:srcRect/>
          <a:stretch>
            <a:fillRect/>
          </a:stretch>
        </p:blipFill>
        <p:spPr bwMode="auto">
          <a:xfrm>
            <a:off x="1187624" y="1844824"/>
            <a:ext cx="6408738"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893" name="Picture 3"/>
          <p:cNvPicPr>
            <a:picLocks noChangeAspect="1" noChangeArrowheads="1"/>
          </p:cNvPicPr>
          <p:nvPr/>
        </p:nvPicPr>
        <p:blipFill>
          <a:blip r:embed="rId3" cstate="print"/>
          <a:srcRect/>
          <a:stretch>
            <a:fillRect/>
          </a:stretch>
        </p:blipFill>
        <p:spPr bwMode="auto">
          <a:xfrm>
            <a:off x="323528" y="3717032"/>
            <a:ext cx="2990850" cy="2971800"/>
          </a:xfrm>
          <a:prstGeom prst="rect">
            <a:avLst/>
          </a:prstGeom>
          <a:no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smtClean="0"/>
              <a:t>Selection Structure</a:t>
            </a:r>
            <a:endParaRPr lang="en-SG" altLang="en-US" smtClean="0"/>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Nested if..else Statements</a:t>
            </a:r>
            <a:endParaRPr lang="en-US" sz="3200" b="1" kern="0" dirty="0">
              <a:solidFill>
                <a:schemeClr val="accent6">
                  <a:lumMod val="50000"/>
                </a:schemeClr>
              </a:solidFill>
              <a:latin typeface="+mj-lt"/>
              <a:ea typeface="+mj-ea"/>
              <a:cs typeface="+mj-cs"/>
            </a:endParaRPr>
          </a:p>
        </p:txBody>
      </p:sp>
      <p:graphicFrame>
        <p:nvGraphicFramePr>
          <p:cNvPr id="2050" name="Object 4"/>
          <p:cNvGraphicFramePr>
            <a:graphicFrameLocks noChangeAspect="1"/>
          </p:cNvGraphicFramePr>
          <p:nvPr/>
        </p:nvGraphicFramePr>
        <p:xfrm>
          <a:off x="0" y="2133600"/>
          <a:ext cx="9147175" cy="3965575"/>
        </p:xfrm>
        <a:graphic>
          <a:graphicData uri="http://schemas.openxmlformats.org/presentationml/2006/ole">
            <mc:AlternateContent xmlns:mc="http://schemas.openxmlformats.org/markup-compatibility/2006">
              <mc:Choice xmlns:v="urn:schemas-microsoft-com:vml" Requires="v">
                <p:oleObj spid="_x0000_s2071" name="Picture" r:id="rId3" imgW="3869436" imgH="1679448" progId="Word.Picture.8">
                  <p:embed/>
                </p:oleObj>
              </mc:Choice>
              <mc:Fallback>
                <p:oleObj name="Picture" r:id="rId3" imgW="3869436" imgH="1679448" progId="Word.Picture.8">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33600"/>
                        <a:ext cx="9147175" cy="396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Selection Structure</a:t>
            </a:r>
            <a:endParaRPr lang="en-SG" altLang="en-US" smtClean="0"/>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Switch Statements</a:t>
            </a:r>
            <a:endParaRPr lang="en-US" sz="3200" b="1" kern="0" dirty="0">
              <a:solidFill>
                <a:schemeClr val="accent6">
                  <a:lumMod val="50000"/>
                </a:schemeClr>
              </a:solidFill>
              <a:latin typeface="+mj-lt"/>
              <a:ea typeface="+mj-ea"/>
              <a:cs typeface="+mj-cs"/>
            </a:endParaRPr>
          </a:p>
        </p:txBody>
      </p:sp>
      <p:sp>
        <p:nvSpPr>
          <p:cNvPr id="41988" name="Rectangle 4"/>
          <p:cNvSpPr>
            <a:spLocks noChangeArrowheads="1"/>
          </p:cNvSpPr>
          <p:nvPr/>
        </p:nvSpPr>
        <p:spPr bwMode="auto">
          <a:xfrm>
            <a:off x="243416" y="2276872"/>
            <a:ext cx="8657167" cy="367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1463" indent="-2714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buFont typeface="Arial" charset="0"/>
              <a:buChar char="•"/>
            </a:pPr>
            <a:r>
              <a:rPr lang="en-SG" altLang="en-US" dirty="0"/>
              <a:t>The </a:t>
            </a:r>
            <a:r>
              <a:rPr lang="en-SG" altLang="en-US" b="1" dirty="0"/>
              <a:t>switch</a:t>
            </a:r>
            <a:r>
              <a:rPr lang="en-SG" altLang="en-US" dirty="0"/>
              <a:t> statement is considered a multiple selection structure. It also goes by the name </a:t>
            </a:r>
            <a:r>
              <a:rPr lang="en-SG" altLang="en-US" b="1" dirty="0"/>
              <a:t>case</a:t>
            </a:r>
            <a:r>
              <a:rPr lang="en-SG" altLang="en-US" dirty="0"/>
              <a:t> statement. </a:t>
            </a:r>
            <a:endParaRPr lang="en-SG" altLang="en-US" dirty="0" smtClean="0"/>
          </a:p>
          <a:p>
            <a:pPr eaLnBrk="1" hangingPunct="1">
              <a:spcAft>
                <a:spcPts val="600"/>
              </a:spcAft>
              <a:buFont typeface="Arial" charset="0"/>
              <a:buChar char="•"/>
            </a:pPr>
            <a:r>
              <a:rPr lang="en-US" dirty="0" smtClean="0"/>
              <a:t>It works for tests of equality only.</a:t>
            </a:r>
          </a:p>
          <a:p>
            <a:pPr eaLnBrk="1" hangingPunct="1">
              <a:spcAft>
                <a:spcPts val="600"/>
              </a:spcAft>
              <a:buFont typeface="Arial" charset="0"/>
              <a:buChar char="•"/>
            </a:pPr>
            <a:r>
              <a:rPr lang="en-US" dirty="0" smtClean="0"/>
              <a:t>Only a single variable or expression can be tested </a:t>
            </a:r>
          </a:p>
          <a:p>
            <a:pPr eaLnBrk="1" hangingPunct="1">
              <a:spcAft>
                <a:spcPts val="600"/>
              </a:spcAft>
              <a:buFont typeface="Arial" charset="0"/>
              <a:buChar char="•"/>
            </a:pPr>
            <a:r>
              <a:rPr lang="en-SG" altLang="en-US" dirty="0" smtClean="0"/>
              <a:t>It </a:t>
            </a:r>
            <a:r>
              <a:rPr lang="en-SG" altLang="en-US" dirty="0" smtClean="0">
                <a:solidFill>
                  <a:srgbClr val="FF0000"/>
                </a:solidFill>
              </a:rPr>
              <a:t>cannot </a:t>
            </a:r>
            <a:r>
              <a:rPr lang="en-SG" altLang="en-US" dirty="0" smtClean="0"/>
              <a:t>be used to test a </a:t>
            </a:r>
            <a:r>
              <a:rPr lang="en-SG" altLang="en-US" dirty="0" smtClean="0">
                <a:solidFill>
                  <a:srgbClr val="FF0000"/>
                </a:solidFill>
              </a:rPr>
              <a:t>range of values</a:t>
            </a:r>
            <a:r>
              <a:rPr lang="en-SG" altLang="en-US" dirty="0" smtClean="0"/>
              <a:t>. </a:t>
            </a:r>
          </a:p>
          <a:p>
            <a:pPr marL="271463" lvl="1" indent="-271463" eaLnBrk="1" hangingPunct="1">
              <a:spcAft>
                <a:spcPts val="600"/>
              </a:spcAft>
              <a:buFont typeface="Arial" charset="0"/>
              <a:buChar char="•"/>
            </a:pPr>
            <a:r>
              <a:rPr lang="en-US" dirty="0" smtClean="0"/>
              <a:t>Unlike Java, Switch in C# always requires the </a:t>
            </a:r>
            <a:r>
              <a:rPr lang="en-US" dirty="0" smtClean="0">
                <a:solidFill>
                  <a:schemeClr val="accent2"/>
                </a:solidFill>
              </a:rPr>
              <a:t>break</a:t>
            </a:r>
            <a:r>
              <a:rPr lang="en-US" dirty="0" smtClean="0"/>
              <a:t> for any case (No fall-through available)</a:t>
            </a:r>
            <a:endParaRPr lang="en-SG" altLang="en-US" dirty="0"/>
          </a:p>
          <a:p>
            <a:pPr eaLnBrk="1" hangingPunct="1">
              <a:spcAft>
                <a:spcPts val="600"/>
              </a:spcAft>
              <a:buFont typeface="Arial" charset="0"/>
              <a:buChar char="•"/>
            </a:pPr>
            <a:r>
              <a:rPr lang="en-SG" altLang="en-US" dirty="0"/>
              <a:t>The switch or case statement allows you to perform a large number of alternatives based on the value of a single variable. </a:t>
            </a:r>
          </a:p>
          <a:p>
            <a:pPr eaLnBrk="1" hangingPunct="1">
              <a:spcAft>
                <a:spcPts val="600"/>
              </a:spcAft>
              <a:buFont typeface="Arial" charset="0"/>
              <a:buChar char="•"/>
            </a:pPr>
            <a:r>
              <a:rPr lang="en-SG" altLang="en-US" dirty="0"/>
              <a:t>This variable or expression must evaluate to an integral or string value</a:t>
            </a:r>
            <a:r>
              <a:rPr lang="en-SG" altLang="en-US" dirty="0" smtClean="0"/>
              <a:t>.</a:t>
            </a:r>
          </a:p>
          <a:p>
            <a:pPr eaLnBrk="1" hangingPunct="1">
              <a:spcAft>
                <a:spcPts val="600"/>
              </a:spcAft>
              <a:buFont typeface="Arial" charset="0"/>
              <a:buChar char="•"/>
            </a:pPr>
            <a:r>
              <a:rPr lang="en-SG" altLang="en-US" dirty="0" smtClean="0"/>
              <a:t>It </a:t>
            </a:r>
            <a:r>
              <a:rPr lang="en-SG" altLang="en-US" dirty="0">
                <a:solidFill>
                  <a:srgbClr val="FF0000"/>
                </a:solidFill>
              </a:rPr>
              <a:t>cannot</a:t>
            </a:r>
            <a:r>
              <a:rPr lang="en-SG" altLang="en-US" dirty="0"/>
              <a:t> be used with a </a:t>
            </a:r>
            <a:r>
              <a:rPr lang="en-SG" altLang="en-US" dirty="0">
                <a:solidFill>
                  <a:srgbClr val="FF0000"/>
                </a:solidFill>
              </a:rPr>
              <a:t>double, decimal</a:t>
            </a:r>
            <a:r>
              <a:rPr lang="en-SG" altLang="en-US" dirty="0"/>
              <a:t>, or </a:t>
            </a:r>
            <a:r>
              <a:rPr lang="en-SG" altLang="en-US" dirty="0">
                <a:solidFill>
                  <a:srgbClr val="FF0000"/>
                </a:solidFill>
              </a:rPr>
              <a:t>float</a:t>
            </a:r>
            <a:r>
              <a:rPr lang="en-SG" altLang="en-US" dirty="0"/>
              <a:t>. </a:t>
            </a:r>
          </a:p>
        </p:txBody>
      </p:sp>
    </p:spTree>
    <p:extLst>
      <p:ext uri="{BB962C8B-B14F-4D97-AF65-F5344CB8AC3E}">
        <p14:creationId xmlns:p14="http://schemas.microsoft.com/office/powerpoint/2010/main" val="39932679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Selection Structure</a:t>
            </a:r>
            <a:endParaRPr lang="en-SG" altLang="en-US" smtClean="0"/>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Switch Statements</a:t>
            </a:r>
            <a:endParaRPr lang="en-US" sz="3200" b="1" kern="0" dirty="0">
              <a:solidFill>
                <a:schemeClr val="accent6">
                  <a:lumMod val="50000"/>
                </a:schemeClr>
              </a:solidFill>
              <a:latin typeface="+mj-lt"/>
              <a:ea typeface="+mj-ea"/>
              <a:cs typeface="+mj-cs"/>
            </a:endParaRPr>
          </a:p>
        </p:txBody>
      </p:sp>
      <p:sp>
        <p:nvSpPr>
          <p:cNvPr id="9" name="Rectangle 3"/>
          <p:cNvSpPr txBox="1">
            <a:spLocks noChangeArrowheads="1"/>
          </p:cNvSpPr>
          <p:nvPr/>
        </p:nvSpPr>
        <p:spPr>
          <a:xfrm>
            <a:off x="585148" y="1988840"/>
            <a:ext cx="7848600" cy="38100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eaLnBrk="1" hangingPunct="1">
              <a:lnSpc>
                <a:spcPct val="88000"/>
              </a:lnSpc>
              <a:spcBef>
                <a:spcPts val="1650"/>
              </a:spcBef>
              <a:buFontTx/>
              <a:buNone/>
            </a:pPr>
            <a:r>
              <a:rPr lang="en-US" sz="2000" kern="0" dirty="0" smtClean="0">
                <a:solidFill>
                  <a:schemeClr val="accent2"/>
                </a:solidFill>
              </a:rPr>
              <a:t>switch</a:t>
            </a:r>
            <a:r>
              <a:rPr lang="en-US" sz="2000" kern="0" dirty="0" smtClean="0"/>
              <a:t> (expression)    </a:t>
            </a:r>
          </a:p>
          <a:p>
            <a:pPr eaLnBrk="1" hangingPunct="1">
              <a:lnSpc>
                <a:spcPct val="88000"/>
              </a:lnSpc>
              <a:spcBef>
                <a:spcPts val="1650"/>
              </a:spcBef>
              <a:buFontTx/>
              <a:buNone/>
            </a:pPr>
            <a:r>
              <a:rPr lang="en-US" sz="2000" kern="0" dirty="0" smtClean="0"/>
              <a:t>{</a:t>
            </a:r>
          </a:p>
          <a:p>
            <a:pPr eaLnBrk="1" hangingPunct="1">
              <a:lnSpc>
                <a:spcPct val="88000"/>
              </a:lnSpc>
              <a:spcBef>
                <a:spcPts val="1650"/>
              </a:spcBef>
              <a:buFontTx/>
              <a:buNone/>
            </a:pPr>
            <a:r>
              <a:rPr lang="en-US" sz="2000" kern="0" dirty="0" smtClean="0"/>
              <a:t>    </a:t>
            </a:r>
            <a:r>
              <a:rPr lang="en-US" sz="2000" kern="0" dirty="0" smtClean="0">
                <a:solidFill>
                  <a:schemeClr val="accent2"/>
                </a:solidFill>
              </a:rPr>
              <a:t>case</a:t>
            </a:r>
            <a:r>
              <a:rPr lang="en-US" sz="2000" kern="0" dirty="0" smtClean="0"/>
              <a:t> value1:  statement(s);</a:t>
            </a:r>
          </a:p>
          <a:p>
            <a:pPr eaLnBrk="1" hangingPunct="1">
              <a:lnSpc>
                <a:spcPct val="88000"/>
              </a:lnSpc>
              <a:spcBef>
                <a:spcPts val="1650"/>
              </a:spcBef>
              <a:buFontTx/>
              <a:buNone/>
            </a:pPr>
            <a:r>
              <a:rPr lang="en-US" sz="2000" kern="0" dirty="0" smtClean="0"/>
              <a:t>                          break;</a:t>
            </a:r>
          </a:p>
          <a:p>
            <a:pPr eaLnBrk="1" hangingPunct="1">
              <a:lnSpc>
                <a:spcPct val="88000"/>
              </a:lnSpc>
              <a:spcBef>
                <a:spcPts val="1650"/>
              </a:spcBef>
              <a:buFontTx/>
              <a:buNone/>
            </a:pPr>
            <a:r>
              <a:rPr lang="en-US" sz="2000" kern="0" dirty="0" smtClean="0"/>
              <a:t>           . . .</a:t>
            </a:r>
          </a:p>
          <a:p>
            <a:pPr eaLnBrk="1" hangingPunct="1">
              <a:lnSpc>
                <a:spcPct val="88000"/>
              </a:lnSpc>
              <a:spcBef>
                <a:spcPts val="1650"/>
              </a:spcBef>
              <a:buFontTx/>
              <a:buNone/>
            </a:pPr>
            <a:r>
              <a:rPr lang="en-US" sz="2000" kern="0" dirty="0" smtClean="0"/>
              <a:t>    </a:t>
            </a:r>
            <a:r>
              <a:rPr lang="en-US" sz="2000" kern="0" dirty="0" smtClean="0">
                <a:solidFill>
                  <a:schemeClr val="accent2"/>
                </a:solidFill>
              </a:rPr>
              <a:t>case</a:t>
            </a:r>
            <a:r>
              <a:rPr lang="en-US" sz="2000" kern="0" dirty="0" smtClean="0"/>
              <a:t> </a:t>
            </a:r>
            <a:r>
              <a:rPr lang="en-US" sz="2000" kern="0" dirty="0" err="1" smtClean="0"/>
              <a:t>valueN</a:t>
            </a:r>
            <a:r>
              <a:rPr lang="en-US" sz="2000" kern="0" dirty="0" smtClean="0"/>
              <a:t>:  statement(s);</a:t>
            </a:r>
          </a:p>
          <a:p>
            <a:pPr eaLnBrk="1" hangingPunct="1">
              <a:lnSpc>
                <a:spcPct val="88000"/>
              </a:lnSpc>
              <a:spcBef>
                <a:spcPts val="1650"/>
              </a:spcBef>
              <a:buFontTx/>
              <a:buNone/>
            </a:pPr>
            <a:r>
              <a:rPr lang="en-US" sz="2000" kern="0" dirty="0" smtClean="0"/>
              <a:t>                           break;</a:t>
            </a:r>
          </a:p>
          <a:p>
            <a:pPr eaLnBrk="1" hangingPunct="1">
              <a:lnSpc>
                <a:spcPct val="88000"/>
              </a:lnSpc>
              <a:spcBef>
                <a:spcPts val="1650"/>
              </a:spcBef>
              <a:buFontTx/>
              <a:buNone/>
            </a:pPr>
            <a:r>
              <a:rPr lang="en-US" sz="2000" kern="0" dirty="0" smtClean="0"/>
              <a:t>   [</a:t>
            </a:r>
            <a:r>
              <a:rPr lang="en-US" sz="2000" kern="0" dirty="0" smtClean="0">
                <a:solidFill>
                  <a:schemeClr val="accent2"/>
                </a:solidFill>
              </a:rPr>
              <a:t>default</a:t>
            </a:r>
            <a:r>
              <a:rPr lang="en-US" sz="2000" kern="0" dirty="0" smtClean="0"/>
              <a:t>:      statement(s);</a:t>
            </a:r>
          </a:p>
          <a:p>
            <a:pPr eaLnBrk="1" hangingPunct="1">
              <a:lnSpc>
                <a:spcPct val="88000"/>
              </a:lnSpc>
              <a:spcBef>
                <a:spcPts val="1650"/>
              </a:spcBef>
              <a:buFontTx/>
              <a:buNone/>
            </a:pPr>
            <a:r>
              <a:rPr lang="en-US" sz="2000" kern="0" dirty="0" smtClean="0">
                <a:solidFill>
                  <a:srgbClr val="0000FF"/>
                </a:solidFill>
              </a:rPr>
              <a:t>                       </a:t>
            </a:r>
            <a:r>
              <a:rPr lang="en-US" sz="2000" kern="0" dirty="0" smtClean="0">
                <a:solidFill>
                  <a:schemeClr val="accent2"/>
                </a:solidFill>
              </a:rPr>
              <a:t>break</a:t>
            </a:r>
            <a:r>
              <a:rPr lang="en-US" sz="2000" kern="0" dirty="0" smtClean="0"/>
              <a:t>;]</a:t>
            </a:r>
          </a:p>
          <a:p>
            <a:pPr eaLnBrk="1" hangingPunct="1">
              <a:lnSpc>
                <a:spcPct val="88000"/>
              </a:lnSpc>
              <a:spcBef>
                <a:spcPts val="1650"/>
              </a:spcBef>
              <a:buFontTx/>
              <a:buNone/>
            </a:pPr>
            <a:r>
              <a:rPr lang="en-US" sz="2000" kern="0" dirty="0" smtClean="0"/>
              <a:t>}</a:t>
            </a:r>
          </a:p>
          <a:p>
            <a:pPr eaLnBrk="1" hangingPunct="1">
              <a:lnSpc>
                <a:spcPct val="80000"/>
              </a:lnSpc>
              <a:buFontTx/>
              <a:buNone/>
            </a:pPr>
            <a:endParaRPr lang="en-US" sz="2000" kern="0" dirty="0" smtClean="0"/>
          </a:p>
        </p:txBody>
      </p:sp>
      <p:sp>
        <p:nvSpPr>
          <p:cNvPr id="10" name="AutoShape 7"/>
          <p:cNvSpPr>
            <a:spLocks noChangeArrowheads="1"/>
          </p:cNvSpPr>
          <p:nvPr/>
        </p:nvSpPr>
        <p:spPr bwMode="auto">
          <a:xfrm>
            <a:off x="4365037" y="2834785"/>
            <a:ext cx="1447800" cy="533400"/>
          </a:xfrm>
          <a:prstGeom prst="wedgeEllipseCallout">
            <a:avLst>
              <a:gd name="adj1" fmla="val -176644"/>
              <a:gd name="adj2" fmla="val -139583"/>
            </a:avLst>
          </a:prstGeom>
          <a:solidFill>
            <a:srgbClr val="FFCC00"/>
          </a:solidFill>
          <a:ln w="9525">
            <a:solidFill>
              <a:schemeClr val="tx1"/>
            </a:solidFill>
            <a:miter lim="800000"/>
            <a:headEnd/>
            <a:tailEnd/>
          </a:ln>
        </p:spPr>
        <p:txBody>
          <a:bodyPr/>
          <a:lstStyle/>
          <a:p>
            <a:pPr algn="ctr"/>
            <a:r>
              <a:rPr lang="en-US" sz="1800" dirty="0"/>
              <a:t>Selector</a:t>
            </a:r>
          </a:p>
        </p:txBody>
      </p:sp>
      <p:sp>
        <p:nvSpPr>
          <p:cNvPr id="11" name="AutoShape 8"/>
          <p:cNvSpPr>
            <a:spLocks noChangeArrowheads="1"/>
          </p:cNvSpPr>
          <p:nvPr/>
        </p:nvSpPr>
        <p:spPr bwMode="auto">
          <a:xfrm>
            <a:off x="4524722" y="3645024"/>
            <a:ext cx="2590800" cy="1066800"/>
          </a:xfrm>
          <a:prstGeom prst="wedgeEllipseCallout">
            <a:avLst>
              <a:gd name="adj1" fmla="val -137009"/>
              <a:gd name="adj2" fmla="val -86903"/>
            </a:avLst>
          </a:prstGeom>
          <a:solidFill>
            <a:srgbClr val="FFCC00"/>
          </a:solidFill>
          <a:ln w="9525">
            <a:solidFill>
              <a:schemeClr val="tx1"/>
            </a:solidFill>
            <a:miter lim="800000"/>
            <a:headEnd/>
            <a:tailEnd/>
          </a:ln>
        </p:spPr>
        <p:txBody>
          <a:bodyPr/>
          <a:lstStyle/>
          <a:p>
            <a:pPr algn="ctr"/>
            <a:r>
              <a:rPr lang="en-US" sz="1800" dirty="0"/>
              <a:t>Value must be of the same type as selector </a:t>
            </a:r>
          </a:p>
        </p:txBody>
      </p:sp>
      <p:sp>
        <p:nvSpPr>
          <p:cNvPr id="12" name="AutoShape 9"/>
          <p:cNvSpPr>
            <a:spLocks noChangeArrowheads="1"/>
          </p:cNvSpPr>
          <p:nvPr/>
        </p:nvSpPr>
        <p:spPr bwMode="auto">
          <a:xfrm>
            <a:off x="5638800" y="5928067"/>
            <a:ext cx="1676400" cy="533400"/>
          </a:xfrm>
          <a:prstGeom prst="wedgeEllipseCallout">
            <a:avLst>
              <a:gd name="adj1" fmla="val -148106"/>
              <a:gd name="adj2" fmla="val -107736"/>
            </a:avLst>
          </a:prstGeom>
          <a:solidFill>
            <a:srgbClr val="FFCC00"/>
          </a:solidFill>
          <a:ln w="9525">
            <a:solidFill>
              <a:schemeClr val="tx1"/>
            </a:solidFill>
            <a:miter lim="800000"/>
            <a:headEnd/>
            <a:tailEnd/>
          </a:ln>
        </p:spPr>
        <p:txBody>
          <a:bodyPr/>
          <a:lstStyle/>
          <a:p>
            <a:pPr algn="ctr"/>
            <a:r>
              <a:rPr lang="en-US" sz="1800" dirty="0"/>
              <a:t>Optional</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Selection Structure</a:t>
            </a:r>
            <a:endParaRPr lang="en-SG" altLang="en-US" smtClean="0"/>
          </a:p>
        </p:txBody>
      </p:sp>
      <p:sp>
        <p:nvSpPr>
          <p:cNvPr id="4"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Switch Statements</a:t>
            </a:r>
            <a:endParaRPr lang="en-US" sz="3200" b="1" kern="0" dirty="0">
              <a:solidFill>
                <a:schemeClr val="accent6">
                  <a:lumMod val="50000"/>
                </a:schemeClr>
              </a:solidFill>
              <a:latin typeface="+mj-lt"/>
              <a:ea typeface="+mj-ea"/>
              <a:cs typeface="+mj-cs"/>
            </a:endParaRPr>
          </a:p>
        </p:txBody>
      </p:sp>
      <p:sp>
        <p:nvSpPr>
          <p:cNvPr id="2" name="Rectangle 1"/>
          <p:cNvSpPr/>
          <p:nvPr/>
        </p:nvSpPr>
        <p:spPr>
          <a:xfrm>
            <a:off x="323528" y="1844675"/>
            <a:ext cx="8640960" cy="5005858"/>
          </a:xfrm>
          <a:prstGeom prst="rect">
            <a:avLst/>
          </a:prstGeom>
        </p:spPr>
        <p:txBody>
          <a:bodyPr wrap="square">
            <a:spAutoFit/>
          </a:bodyPr>
          <a:lstStyle/>
          <a:p>
            <a:pPr>
              <a:lnSpc>
                <a:spcPct val="88000"/>
              </a:lnSpc>
              <a:spcBef>
                <a:spcPts val="700"/>
              </a:spcBef>
            </a:pPr>
            <a:endParaRPr lang="en-US" dirty="0" smtClean="0">
              <a:latin typeface="Courier" pitchFamily="49" charset="0"/>
            </a:endParaRPr>
          </a:p>
          <a:p>
            <a:pPr>
              <a:lnSpc>
                <a:spcPct val="88000"/>
              </a:lnSpc>
              <a:spcBef>
                <a:spcPts val="700"/>
              </a:spcBef>
            </a:pPr>
            <a:r>
              <a:rPr lang="en-US" dirty="0" err="1" smtClean="0">
                <a:latin typeface="Courier" pitchFamily="49" charset="0"/>
              </a:rPr>
              <a:t>Console.WriteLine</a:t>
            </a:r>
            <a:r>
              <a:rPr lang="en-US" dirty="0" smtClean="0">
                <a:latin typeface="Courier" pitchFamily="49" charset="0"/>
              </a:rPr>
              <a:t>("Enter a US state abbreviation. "); </a:t>
            </a:r>
          </a:p>
          <a:p>
            <a:pPr>
              <a:lnSpc>
                <a:spcPct val="88000"/>
              </a:lnSpc>
              <a:spcBef>
                <a:spcPts val="700"/>
              </a:spcBef>
            </a:pPr>
            <a:r>
              <a:rPr lang="en-US" dirty="0" smtClean="0">
                <a:latin typeface="Courier" pitchFamily="49" charset="0"/>
              </a:rPr>
              <a:t>String </a:t>
            </a:r>
            <a:r>
              <a:rPr lang="en-US" dirty="0" err="1" smtClean="0">
                <a:latin typeface="Courier" pitchFamily="49" charset="0"/>
              </a:rPr>
              <a:t>stateAbbrev</a:t>
            </a:r>
            <a:r>
              <a:rPr lang="en-US" dirty="0" smtClean="0">
                <a:latin typeface="Courier" pitchFamily="49" charset="0"/>
              </a:rPr>
              <a:t> = </a:t>
            </a:r>
            <a:r>
              <a:rPr lang="en-US" dirty="0" err="1" smtClean="0">
                <a:latin typeface="Courier" pitchFamily="49" charset="0"/>
              </a:rPr>
              <a:t>Console.ReadLine</a:t>
            </a:r>
            <a:r>
              <a:rPr lang="en-US" dirty="0" smtClean="0">
                <a:latin typeface="Courier" pitchFamily="49" charset="0"/>
              </a:rPr>
              <a:t>( );</a:t>
            </a:r>
          </a:p>
          <a:p>
            <a:pPr eaLnBrk="1" hangingPunct="1">
              <a:lnSpc>
                <a:spcPct val="88000"/>
              </a:lnSpc>
              <a:spcBef>
                <a:spcPts val="700"/>
              </a:spcBef>
              <a:buFontTx/>
              <a:buNone/>
            </a:pPr>
            <a:r>
              <a:rPr lang="en-US" dirty="0" smtClean="0">
                <a:solidFill>
                  <a:srgbClr val="0000FF"/>
                </a:solidFill>
                <a:latin typeface="Courier" pitchFamily="49" charset="0"/>
              </a:rPr>
              <a:t>switch</a:t>
            </a:r>
            <a:r>
              <a:rPr lang="en-US" dirty="0" smtClean="0">
                <a:latin typeface="Courier" pitchFamily="49" charset="0"/>
              </a:rPr>
              <a:t>(</a:t>
            </a:r>
            <a:r>
              <a:rPr lang="en-US" dirty="0" err="1" smtClean="0">
                <a:latin typeface="Courier" pitchFamily="49" charset="0"/>
              </a:rPr>
              <a:t>stateAbbrev</a:t>
            </a:r>
            <a:r>
              <a:rPr lang="en-US" dirty="0" smtClean="0">
                <a:latin typeface="Courier" pitchFamily="49" charset="0"/>
              </a:rPr>
              <a:t>)</a:t>
            </a:r>
          </a:p>
          <a:p>
            <a:pPr eaLnBrk="1" hangingPunct="1">
              <a:lnSpc>
                <a:spcPct val="88000"/>
              </a:lnSpc>
              <a:spcBef>
                <a:spcPts val="700"/>
              </a:spcBef>
              <a:buFontTx/>
              <a:buNone/>
            </a:pPr>
            <a:r>
              <a:rPr lang="en-US" dirty="0" smtClean="0">
                <a:latin typeface="Courier" pitchFamily="49" charset="0"/>
              </a:rPr>
              <a:t>           {</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case</a:t>
            </a:r>
            <a:r>
              <a:rPr lang="en-US" dirty="0" smtClean="0">
                <a:latin typeface="Courier" pitchFamily="49" charset="0"/>
              </a:rPr>
              <a:t> "AL":  </a:t>
            </a:r>
            <a:r>
              <a:rPr lang="en-US" dirty="0" err="1" smtClean="0">
                <a:latin typeface="Courier" pitchFamily="49" charset="0"/>
              </a:rPr>
              <a:t>Console.WriteLine</a:t>
            </a:r>
            <a:r>
              <a:rPr lang="en-US" dirty="0" smtClean="0">
                <a:latin typeface="Courier" pitchFamily="49" charset="0"/>
              </a:rPr>
              <a:t>("Alabama");</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break</a:t>
            </a:r>
            <a:r>
              <a:rPr lang="en-US" dirty="0" smtClean="0">
                <a:latin typeface="Courier" pitchFamily="49" charset="0"/>
              </a:rPr>
              <a:t>;		</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case</a:t>
            </a:r>
            <a:r>
              <a:rPr lang="en-US" dirty="0" smtClean="0">
                <a:latin typeface="Courier" pitchFamily="49" charset="0"/>
              </a:rPr>
              <a:t> "FL":  </a:t>
            </a:r>
            <a:r>
              <a:rPr lang="en-US" dirty="0" err="1" smtClean="0">
                <a:latin typeface="Courier" pitchFamily="49" charset="0"/>
              </a:rPr>
              <a:t>Console.WriteLine</a:t>
            </a:r>
            <a:r>
              <a:rPr lang="en-US" dirty="0" smtClean="0">
                <a:latin typeface="Courier" pitchFamily="49" charset="0"/>
              </a:rPr>
              <a:t>("Florida");</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break</a:t>
            </a:r>
            <a:r>
              <a:rPr lang="en-US" dirty="0" smtClean="0">
                <a:latin typeface="Courier" pitchFamily="49" charset="0"/>
              </a:rPr>
              <a:t>;		</a:t>
            </a:r>
          </a:p>
          <a:p>
            <a:pPr eaLnBrk="1" hangingPunct="1">
              <a:lnSpc>
                <a:spcPct val="88000"/>
              </a:lnSpc>
              <a:spcBef>
                <a:spcPts val="700"/>
              </a:spcBef>
              <a:buFontTx/>
              <a:buNone/>
            </a:pPr>
            <a:r>
              <a:rPr lang="en-US" dirty="0" smtClean="0">
                <a:latin typeface="Courier" pitchFamily="49" charset="0"/>
              </a:rPr>
              <a:t>             </a:t>
            </a:r>
            <a:r>
              <a:rPr lang="en-US" dirty="0" smtClean="0">
                <a:solidFill>
                  <a:srgbClr val="339966"/>
                </a:solidFill>
                <a:latin typeface="Courier" pitchFamily="49" charset="0"/>
              </a:rPr>
              <a:t>:    // More states included</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case</a:t>
            </a:r>
            <a:r>
              <a:rPr lang="en-US" dirty="0" smtClean="0">
                <a:latin typeface="Courier" pitchFamily="49" charset="0"/>
              </a:rPr>
              <a:t> "TX":  </a:t>
            </a:r>
            <a:r>
              <a:rPr lang="en-US" dirty="0" err="1" smtClean="0">
                <a:latin typeface="Courier" pitchFamily="49" charset="0"/>
              </a:rPr>
              <a:t>Console.WriteLine</a:t>
            </a:r>
            <a:r>
              <a:rPr lang="en-US" dirty="0" smtClean="0">
                <a:latin typeface="Courier" pitchFamily="49" charset="0"/>
              </a:rPr>
              <a:t>("Texas");</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break</a:t>
            </a:r>
            <a:r>
              <a:rPr lang="en-US" dirty="0" smtClean="0">
                <a:latin typeface="Courier" pitchFamily="49" charset="0"/>
              </a:rPr>
              <a:t>;		</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default</a:t>
            </a:r>
            <a:r>
              <a:rPr lang="en-US" dirty="0" smtClean="0">
                <a:latin typeface="Courier" pitchFamily="49" charset="0"/>
              </a:rPr>
              <a:t>:    </a:t>
            </a:r>
            <a:r>
              <a:rPr lang="en-US" dirty="0" err="1" smtClean="0">
                <a:latin typeface="Courier" pitchFamily="49" charset="0"/>
              </a:rPr>
              <a:t>Console.WriteLine</a:t>
            </a:r>
            <a:r>
              <a:rPr lang="en-US" dirty="0" smtClean="0">
                <a:latin typeface="Courier" pitchFamily="49" charset="0"/>
              </a:rPr>
              <a:t>("No match");	</a:t>
            </a:r>
          </a:p>
          <a:p>
            <a:pPr eaLnBrk="1" hangingPunct="1">
              <a:lnSpc>
                <a:spcPct val="88000"/>
              </a:lnSpc>
              <a:spcBef>
                <a:spcPts val="700"/>
              </a:spcBef>
              <a:buFontTx/>
              <a:buNone/>
            </a:pPr>
            <a:r>
              <a:rPr lang="en-US" dirty="0" smtClean="0">
                <a:latin typeface="Courier" pitchFamily="49" charset="0"/>
              </a:rPr>
              <a:t>                         </a:t>
            </a:r>
            <a:r>
              <a:rPr lang="en-US" dirty="0" smtClean="0">
                <a:solidFill>
                  <a:srgbClr val="0000FF"/>
                </a:solidFill>
                <a:latin typeface="Courier" pitchFamily="49" charset="0"/>
              </a:rPr>
              <a:t>break</a:t>
            </a:r>
            <a:r>
              <a:rPr lang="en-US" dirty="0" smtClean="0">
                <a:latin typeface="Courier" pitchFamily="49" charset="0"/>
              </a:rPr>
              <a:t>;</a:t>
            </a:r>
          </a:p>
          <a:p>
            <a:pPr eaLnBrk="1" hangingPunct="1">
              <a:lnSpc>
                <a:spcPct val="88000"/>
              </a:lnSpc>
              <a:spcBef>
                <a:spcPts val="700"/>
              </a:spcBef>
              <a:buFontTx/>
              <a:buNone/>
            </a:pPr>
            <a:r>
              <a:rPr lang="en-US" dirty="0" smtClean="0">
                <a:latin typeface="Courier" pitchFamily="49" charset="0"/>
              </a:rPr>
              <a:t>           }	// End switch       </a:t>
            </a:r>
          </a:p>
        </p:txBody>
      </p:sp>
    </p:spTree>
    <p:extLst>
      <p:ext uri="{BB962C8B-B14F-4D97-AF65-F5344CB8AC3E}">
        <p14:creationId xmlns:p14="http://schemas.microsoft.com/office/powerpoint/2010/main" val="34287400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dirty="0" smtClean="0"/>
              <a:t>Repetition Structure</a:t>
            </a:r>
          </a:p>
        </p:txBody>
      </p:sp>
      <p:sp>
        <p:nvSpPr>
          <p:cNvPr id="20485" name="Rectangle 3"/>
          <p:cNvSpPr>
            <a:spLocks noGrp="1" noChangeArrowheads="1"/>
          </p:cNvSpPr>
          <p:nvPr>
            <p:ph type="body" idx="1"/>
          </p:nvPr>
        </p:nvSpPr>
        <p:spPr>
          <a:xfrm>
            <a:off x="457200" y="2132856"/>
            <a:ext cx="8229600" cy="4320480"/>
          </a:xfrm>
        </p:spPr>
        <p:txBody>
          <a:bodyPr/>
          <a:lstStyle/>
          <a:p>
            <a:pPr eaLnBrk="1" hangingPunct="1">
              <a:spcBef>
                <a:spcPct val="40000"/>
              </a:spcBef>
            </a:pPr>
            <a:r>
              <a:rPr lang="en-US" dirty="0" smtClean="0"/>
              <a:t>Repeat instructions with many data sets</a:t>
            </a:r>
          </a:p>
          <a:p>
            <a:pPr lvl="1" eaLnBrk="1" hangingPunct="1">
              <a:spcBef>
                <a:spcPct val="40000"/>
              </a:spcBef>
            </a:pPr>
            <a:r>
              <a:rPr lang="en-US" sz="2600" dirty="0" smtClean="0"/>
              <a:t>Repetition or iteration structures </a:t>
            </a:r>
          </a:p>
          <a:p>
            <a:pPr eaLnBrk="1" hangingPunct="1">
              <a:spcBef>
                <a:spcPct val="40000"/>
              </a:spcBef>
            </a:pPr>
            <a:r>
              <a:rPr lang="en-US" dirty="0" smtClean="0"/>
              <a:t>Rich set of looping structures</a:t>
            </a:r>
            <a:r>
              <a:rPr lang="en-US" sz="2400" dirty="0" smtClean="0"/>
              <a:t> </a:t>
            </a:r>
          </a:p>
          <a:p>
            <a:pPr lvl="1" eaLnBrk="1" hangingPunct="1">
              <a:spcBef>
                <a:spcPct val="40000"/>
              </a:spcBef>
            </a:pPr>
            <a:r>
              <a:rPr lang="en-US" sz="2600" dirty="0" smtClean="0"/>
              <a:t>while</a:t>
            </a:r>
          </a:p>
          <a:p>
            <a:pPr lvl="1" eaLnBrk="1" hangingPunct="1">
              <a:spcBef>
                <a:spcPct val="40000"/>
              </a:spcBef>
            </a:pPr>
            <a:r>
              <a:rPr lang="en-US" sz="2600" dirty="0" smtClean="0"/>
              <a:t>do…while</a:t>
            </a:r>
          </a:p>
          <a:p>
            <a:pPr lvl="1" eaLnBrk="1" hangingPunct="1">
              <a:spcBef>
                <a:spcPct val="40000"/>
              </a:spcBef>
            </a:pPr>
            <a:r>
              <a:rPr lang="en-US" sz="2600" dirty="0" smtClean="0"/>
              <a:t>for </a:t>
            </a:r>
          </a:p>
          <a:p>
            <a:pPr lvl="1" eaLnBrk="1" hangingPunct="1">
              <a:spcBef>
                <a:spcPct val="40000"/>
              </a:spcBef>
            </a:pPr>
            <a:r>
              <a:rPr lang="en-US" sz="2600" dirty="0" smtClean="0"/>
              <a:t>foreach statements</a:t>
            </a:r>
            <a:r>
              <a:rPr lang="en-US" sz="2400" dirty="0" smtClean="0"/>
              <a:t> </a:t>
            </a:r>
          </a:p>
        </p:txBody>
      </p:sp>
      <p:sp>
        <p:nvSpPr>
          <p:cNvPr id="6"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Why using a loop?</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39387800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dirty="0" smtClean="0"/>
              <a:t>Repetition Structure</a:t>
            </a:r>
          </a:p>
        </p:txBody>
      </p:sp>
      <p:sp>
        <p:nvSpPr>
          <p:cNvPr id="21509" name="Rectangle 3"/>
          <p:cNvSpPr>
            <a:spLocks noGrp="1" noChangeArrowheads="1"/>
          </p:cNvSpPr>
          <p:nvPr>
            <p:ph type="body" idx="1"/>
          </p:nvPr>
        </p:nvSpPr>
        <p:spPr>
          <a:xfrm>
            <a:off x="685800" y="2204864"/>
            <a:ext cx="7772400" cy="4343400"/>
          </a:xfrm>
        </p:spPr>
        <p:txBody>
          <a:bodyPr/>
          <a:lstStyle/>
          <a:p>
            <a:pPr eaLnBrk="1" hangingPunct="1"/>
            <a:r>
              <a:rPr lang="en-US" sz="1800" dirty="0" smtClean="0"/>
              <a:t>Simplest and most frequently used loop</a:t>
            </a:r>
          </a:p>
          <a:p>
            <a:pPr lvl="2" eaLnBrk="1" hangingPunct="1">
              <a:lnSpc>
                <a:spcPct val="88000"/>
              </a:lnSpc>
              <a:spcBef>
                <a:spcPts val="1650"/>
              </a:spcBef>
              <a:buFontTx/>
              <a:buNone/>
            </a:pPr>
            <a:r>
              <a:rPr lang="en-US" sz="1800" dirty="0" smtClean="0">
                <a:solidFill>
                  <a:schemeClr val="accent2"/>
                </a:solidFill>
                <a:latin typeface="Courier" pitchFamily="49" charset="0"/>
              </a:rPr>
              <a:t>while</a:t>
            </a:r>
            <a:r>
              <a:rPr lang="en-US" sz="1800" dirty="0" smtClean="0">
                <a:latin typeface="Courier" pitchFamily="49" charset="0"/>
              </a:rPr>
              <a:t> (conditional expression)</a:t>
            </a:r>
          </a:p>
          <a:p>
            <a:pPr lvl="2" eaLnBrk="1" hangingPunct="1">
              <a:lnSpc>
                <a:spcPct val="88000"/>
              </a:lnSpc>
              <a:spcBef>
                <a:spcPts val="1650"/>
              </a:spcBef>
              <a:buFontTx/>
              <a:buNone/>
            </a:pPr>
            <a:r>
              <a:rPr lang="en-US" sz="1800" dirty="0" smtClean="0">
                <a:latin typeface="Courier" pitchFamily="49" charset="0"/>
              </a:rPr>
              <a:t>      statement(s);</a:t>
            </a:r>
          </a:p>
          <a:p>
            <a:pPr eaLnBrk="1" hangingPunct="1">
              <a:lnSpc>
                <a:spcPct val="88000"/>
              </a:lnSpc>
              <a:spcBef>
                <a:spcPts val="1650"/>
              </a:spcBef>
            </a:pPr>
            <a:r>
              <a:rPr lang="en-US" sz="1800" dirty="0" smtClean="0"/>
              <a:t>Expression – sometimes called loop condition</a:t>
            </a:r>
          </a:p>
          <a:p>
            <a:pPr lvl="1" eaLnBrk="1" hangingPunct="1">
              <a:lnSpc>
                <a:spcPct val="88000"/>
              </a:lnSpc>
              <a:spcBef>
                <a:spcPts val="1650"/>
              </a:spcBef>
            </a:pPr>
            <a:r>
              <a:rPr lang="en-US" sz="1800" dirty="0" smtClean="0"/>
              <a:t>Returns a Boolean result of true or false</a:t>
            </a:r>
          </a:p>
          <a:p>
            <a:pPr lvl="1" eaLnBrk="1" hangingPunct="1">
              <a:lnSpc>
                <a:spcPct val="88000"/>
              </a:lnSpc>
              <a:spcBef>
                <a:spcPts val="1650"/>
              </a:spcBef>
            </a:pPr>
            <a:r>
              <a:rPr lang="en-US" sz="1800" dirty="0" smtClean="0"/>
              <a:t>No semicolon after the conditional expression </a:t>
            </a:r>
          </a:p>
          <a:p>
            <a:pPr lvl="2" eaLnBrk="1" hangingPunct="1">
              <a:lnSpc>
                <a:spcPct val="88000"/>
              </a:lnSpc>
              <a:spcBef>
                <a:spcPts val="1650"/>
              </a:spcBef>
            </a:pPr>
            <a:r>
              <a:rPr lang="en-US" sz="1800" dirty="0" smtClean="0"/>
              <a:t>Null body</a:t>
            </a:r>
            <a:r>
              <a:rPr lang="en-US" sz="1800" dirty="0" smtClean="0">
                <a:cs typeface="Times New Roman" pitchFamily="18" charset="0"/>
              </a:rPr>
              <a:t>→ </a:t>
            </a:r>
            <a:r>
              <a:rPr lang="en-US" sz="1800" dirty="0" smtClean="0"/>
              <a:t>empty bodied loop</a:t>
            </a:r>
            <a:r>
              <a:rPr lang="en-US" sz="1800" dirty="0" smtClean="0">
                <a:cs typeface="Times New Roman" pitchFamily="18" charset="0"/>
              </a:rPr>
              <a:t>→ </a:t>
            </a:r>
            <a:r>
              <a:rPr lang="en-US" sz="1800" dirty="0" smtClean="0"/>
              <a:t>infinite loop</a:t>
            </a:r>
          </a:p>
          <a:p>
            <a:pPr eaLnBrk="1" hangingPunct="1">
              <a:lnSpc>
                <a:spcPct val="88000"/>
              </a:lnSpc>
              <a:spcBef>
                <a:spcPts val="1650"/>
              </a:spcBef>
            </a:pPr>
            <a:r>
              <a:rPr lang="en-US" sz="1800" dirty="0" smtClean="0"/>
              <a:t>Enclose multiple statements for body in {    }</a:t>
            </a:r>
          </a:p>
          <a:p>
            <a:pPr eaLnBrk="1" hangingPunct="1">
              <a:lnSpc>
                <a:spcPct val="88000"/>
              </a:lnSpc>
              <a:spcBef>
                <a:spcPts val="1650"/>
              </a:spcBef>
            </a:pPr>
            <a:endParaRPr lang="en-US" sz="1800" dirty="0" smtClean="0"/>
          </a:p>
        </p:txBody>
      </p:sp>
      <p:sp>
        <p:nvSpPr>
          <p:cNvPr id="6"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while statement</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10924423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3707904" y="260648"/>
            <a:ext cx="5287888" cy="515144"/>
          </a:xfrm>
        </p:spPr>
        <p:txBody>
          <a:bodyPr/>
          <a:lstStyle/>
          <a:p>
            <a:pPr eaLnBrk="1" hangingPunct="1"/>
            <a:r>
              <a:rPr lang="en-US" dirty="0" smtClean="0"/>
              <a:t> Repetition Structure</a:t>
            </a:r>
          </a:p>
        </p:txBody>
      </p:sp>
      <p:sp>
        <p:nvSpPr>
          <p:cNvPr id="22533" name="Rectangle 3"/>
          <p:cNvSpPr>
            <a:spLocks noGrp="1" noChangeArrowheads="1"/>
          </p:cNvSpPr>
          <p:nvPr>
            <p:ph type="body" sz="half" idx="1"/>
          </p:nvPr>
        </p:nvSpPr>
        <p:spPr>
          <a:xfrm>
            <a:off x="107504" y="2715283"/>
            <a:ext cx="3810000" cy="4114800"/>
          </a:xfrm>
        </p:spPr>
        <p:txBody>
          <a:bodyPr/>
          <a:lstStyle/>
          <a:p>
            <a:pPr eaLnBrk="1" hangingPunct="1"/>
            <a:r>
              <a:rPr lang="en-US" sz="1800" dirty="0" smtClean="0"/>
              <a:t>Pretest</a:t>
            </a:r>
          </a:p>
          <a:p>
            <a:pPr eaLnBrk="1" hangingPunct="1"/>
            <a:r>
              <a:rPr lang="en-US" sz="1800" dirty="0" smtClean="0"/>
              <a:t>If the conditional expression evaluates to true, statement(s) performed</a:t>
            </a:r>
          </a:p>
          <a:p>
            <a:pPr eaLnBrk="1" hangingPunct="1"/>
            <a:r>
              <a:rPr lang="en-US" sz="1800" dirty="0" smtClean="0"/>
              <a:t>If the conditional expression evaluates to false, statement(s) skipped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959" y="2132856"/>
            <a:ext cx="4702391" cy="4495800"/>
          </a:xfrm>
          <a:prstGeom prst="rect">
            <a:avLst/>
          </a:prstGeom>
        </p:spPr>
      </p:pic>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while statement</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948778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SG" altLang="en-US" sz="3600" smtClean="0"/>
              <a:t>Comments</a:t>
            </a:r>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484313"/>
            <a:ext cx="8210550"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Grp="1" noChangeArrowheads="1"/>
          </p:cNvSpPr>
          <p:nvPr>
            <p:ph type="title"/>
          </p:nvPr>
        </p:nvSpPr>
        <p:spPr/>
        <p:txBody>
          <a:bodyPr/>
          <a:lstStyle/>
          <a:p>
            <a:pPr eaLnBrk="1" hangingPunct="1"/>
            <a:r>
              <a:rPr lang="en-US" dirty="0" smtClean="0"/>
              <a:t>Repetition Structure</a:t>
            </a:r>
          </a:p>
        </p:txBody>
      </p:sp>
      <p:sp>
        <p:nvSpPr>
          <p:cNvPr id="24581" name="Rectangle 7"/>
          <p:cNvSpPr>
            <a:spLocks noGrp="1" noChangeArrowheads="1"/>
          </p:cNvSpPr>
          <p:nvPr>
            <p:ph type="body" idx="1"/>
          </p:nvPr>
        </p:nvSpPr>
        <p:spPr>
          <a:xfrm>
            <a:off x="179512" y="2204864"/>
            <a:ext cx="8280920" cy="4176464"/>
          </a:xfrm>
        </p:spPr>
        <p:txBody>
          <a:bodyPr/>
          <a:lstStyle/>
          <a:p>
            <a:pPr eaLnBrk="1" hangingPunct="1">
              <a:lnSpc>
                <a:spcPct val="88000"/>
              </a:lnSpc>
              <a:spcBef>
                <a:spcPts val="700"/>
              </a:spcBef>
              <a:buFontTx/>
              <a:buNone/>
            </a:pPr>
            <a:r>
              <a:rPr lang="en-US" sz="1800" dirty="0" smtClean="0">
                <a:solidFill>
                  <a:srgbClr val="0000FF"/>
                </a:solidFill>
                <a:latin typeface="Courier" pitchFamily="49" charset="0"/>
              </a:rPr>
              <a:t> </a:t>
            </a:r>
            <a:endParaRPr lang="en-US" sz="1800" dirty="0" smtClean="0">
              <a:solidFill>
                <a:srgbClr val="339966"/>
              </a:solidFill>
              <a:latin typeface="Courier" pitchFamily="49" charset="0"/>
            </a:endParaRPr>
          </a:p>
          <a:p>
            <a:pPr eaLnBrk="1" hangingPunct="1">
              <a:lnSpc>
                <a:spcPct val="88000"/>
              </a:lnSpc>
              <a:spcBef>
                <a:spcPts val="700"/>
              </a:spcBef>
              <a:buFontTx/>
              <a:buNone/>
            </a:pPr>
            <a:r>
              <a:rPr lang="en-US" sz="1800" b="1" dirty="0" smtClean="0">
                <a:solidFill>
                  <a:srgbClr val="0000FF"/>
                </a:solidFill>
                <a:latin typeface="Courier" pitchFamily="49" charset="0"/>
              </a:rPr>
              <a:t>           int</a:t>
            </a:r>
            <a:r>
              <a:rPr lang="en-US" sz="1800" b="1" dirty="0" smtClean="0">
                <a:latin typeface="Courier" pitchFamily="49" charset="0"/>
              </a:rPr>
              <a:t> sum = 0;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a:t>
            </a:r>
            <a:r>
              <a:rPr lang="en-US" sz="1800" b="1" dirty="0" err="1" smtClean="0">
                <a:solidFill>
                  <a:srgbClr val="0000FF"/>
                </a:solidFill>
                <a:latin typeface="Courier" pitchFamily="49" charset="0"/>
              </a:rPr>
              <a:t>int</a:t>
            </a:r>
            <a:r>
              <a:rPr lang="en-US" sz="1800" b="1" dirty="0" smtClean="0">
                <a:latin typeface="Courier" pitchFamily="49" charset="0"/>
              </a:rPr>
              <a:t> number = 1;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a:t>
            </a:r>
            <a:r>
              <a:rPr lang="en-US" sz="1800" b="1" dirty="0" smtClean="0">
                <a:solidFill>
                  <a:srgbClr val="0000FF"/>
                </a:solidFill>
                <a:latin typeface="Courier" pitchFamily="49" charset="0"/>
              </a:rPr>
              <a:t>while</a:t>
            </a:r>
            <a:r>
              <a:rPr lang="en-US" sz="1800" b="1" dirty="0" smtClean="0">
                <a:latin typeface="Courier" pitchFamily="49" charset="0"/>
              </a:rPr>
              <a:t> (number &lt; 11)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sum = sum + number;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number++;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Console.WriteLine("Sum of values "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 "1 through 10"                       </a:t>
            </a:r>
            <a:r>
              <a:rPr lang="en-US" sz="1800" b="1" dirty="0" smtClean="0">
                <a:solidFill>
                  <a:srgbClr val="339966"/>
                </a:solidFill>
                <a:latin typeface="Courier" pitchFamily="49" charset="0"/>
              </a:rPr>
              <a:t>  </a:t>
            </a:r>
            <a:endParaRPr lang="en-US" sz="1800" b="1" dirty="0" smtClean="0">
              <a:latin typeface="Courier" pitchFamily="49" charset="0"/>
            </a:endParaRPr>
          </a:p>
          <a:p>
            <a:pPr eaLnBrk="1" hangingPunct="1">
              <a:lnSpc>
                <a:spcPct val="88000"/>
              </a:lnSpc>
              <a:spcBef>
                <a:spcPts val="700"/>
              </a:spcBef>
              <a:buFontTx/>
              <a:buNone/>
            </a:pPr>
            <a:r>
              <a:rPr lang="en-US" sz="1800" b="1" dirty="0" smtClean="0">
                <a:latin typeface="Courier" pitchFamily="49" charset="0"/>
              </a:rPr>
              <a:t>                             + " is " + sum);                         </a:t>
            </a:r>
            <a:r>
              <a:rPr lang="en-US" sz="1800" b="1" dirty="0" smtClean="0">
                <a:solidFill>
                  <a:srgbClr val="339966"/>
                </a:solidFill>
                <a:latin typeface="Courier" pitchFamily="49" charset="0"/>
              </a:rPr>
              <a:t> </a:t>
            </a:r>
          </a:p>
        </p:txBody>
      </p:sp>
      <p:sp>
        <p:nvSpPr>
          <p:cNvPr id="7"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a:solidFill>
                  <a:schemeClr val="accent6">
                    <a:lumMod val="50000"/>
                  </a:schemeClr>
                </a:solidFill>
              </a:rPr>
              <a:t>while </a:t>
            </a:r>
            <a:r>
              <a:rPr lang="en-US" sz="3200" b="1" dirty="0" smtClean="0">
                <a:solidFill>
                  <a:schemeClr val="accent6">
                    <a:lumMod val="50000"/>
                  </a:schemeClr>
                </a:solidFill>
              </a:rPr>
              <a:t>statement example</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1658978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body" idx="1"/>
          </p:nvPr>
        </p:nvSpPr>
        <p:spPr>
          <a:xfrm>
            <a:off x="6763" y="1854403"/>
            <a:ext cx="5610572" cy="4104456"/>
          </a:xfrm>
        </p:spPr>
        <p:txBody>
          <a:bodyPr/>
          <a:lstStyle/>
          <a:p>
            <a:pPr eaLnBrk="1" hangingPunct="1">
              <a:lnSpc>
                <a:spcPct val="80000"/>
              </a:lnSpc>
            </a:pPr>
            <a:r>
              <a:rPr lang="en-US" sz="1800" dirty="0" smtClean="0"/>
              <a:t>Pretest form of loop (like the </a:t>
            </a:r>
            <a:r>
              <a:rPr lang="en-US" sz="1800" dirty="0" smtClean="0">
                <a:solidFill>
                  <a:schemeClr val="accent2"/>
                </a:solidFill>
              </a:rPr>
              <a:t>while</a:t>
            </a:r>
            <a:r>
              <a:rPr lang="en-US" sz="1800" dirty="0" smtClean="0"/>
              <a:t>)</a:t>
            </a:r>
          </a:p>
          <a:p>
            <a:pPr lvl="1" eaLnBrk="1" hangingPunct="1">
              <a:lnSpc>
                <a:spcPct val="80000"/>
              </a:lnSpc>
            </a:pPr>
            <a:r>
              <a:rPr lang="en-US" sz="1800" dirty="0" smtClean="0"/>
              <a:t>Considered specialized form of while statement </a:t>
            </a:r>
          </a:p>
          <a:p>
            <a:pPr eaLnBrk="1" hangingPunct="1">
              <a:lnSpc>
                <a:spcPct val="80000"/>
              </a:lnSpc>
            </a:pPr>
            <a:r>
              <a:rPr lang="en-US" sz="1800" dirty="0" smtClean="0"/>
              <a:t>Usually associated with counter-controlled types </a:t>
            </a:r>
          </a:p>
          <a:p>
            <a:pPr lvl="1" eaLnBrk="1" hangingPunct="1">
              <a:lnSpc>
                <a:spcPct val="80000"/>
              </a:lnSpc>
            </a:pPr>
            <a:r>
              <a:rPr lang="en-US" sz="1800" dirty="0" smtClean="0"/>
              <a:t>Packages initialization, test, and update all on one line </a:t>
            </a:r>
          </a:p>
          <a:p>
            <a:pPr eaLnBrk="1" hangingPunct="1">
              <a:lnSpc>
                <a:spcPct val="80000"/>
              </a:lnSpc>
            </a:pPr>
            <a:r>
              <a:rPr lang="en-US" sz="1800" dirty="0" smtClean="0"/>
              <a:t>General form is:</a:t>
            </a:r>
          </a:p>
          <a:p>
            <a:pPr lvl="2" eaLnBrk="1" hangingPunct="1">
              <a:lnSpc>
                <a:spcPct val="80000"/>
              </a:lnSpc>
              <a:buFontTx/>
              <a:buNone/>
            </a:pPr>
            <a:r>
              <a:rPr lang="en-US" sz="1800" dirty="0" smtClean="0">
                <a:solidFill>
                  <a:schemeClr val="accent2"/>
                </a:solidFill>
              </a:rPr>
              <a:t>for</a:t>
            </a:r>
            <a:r>
              <a:rPr lang="en-US" sz="1800" dirty="0" smtClean="0"/>
              <a:t> (statement; conditional expression; statement)</a:t>
            </a:r>
          </a:p>
          <a:p>
            <a:pPr lvl="1" eaLnBrk="1" hangingPunct="1">
              <a:lnSpc>
                <a:spcPct val="80000"/>
              </a:lnSpc>
              <a:buFontTx/>
              <a:buNone/>
            </a:pPr>
            <a:r>
              <a:rPr lang="en-US" sz="1800" dirty="0" smtClean="0"/>
              <a:t>               statement;</a:t>
            </a:r>
          </a:p>
          <a:p>
            <a:pPr eaLnBrk="1" hangingPunct="1">
              <a:lnSpc>
                <a:spcPct val="80000"/>
              </a:lnSpc>
            </a:pPr>
            <a:r>
              <a:rPr lang="en-US" sz="1800" dirty="0" smtClean="0"/>
              <a:t>Interpreted as: </a:t>
            </a:r>
          </a:p>
          <a:p>
            <a:pPr lvl="2" eaLnBrk="1" hangingPunct="1">
              <a:lnSpc>
                <a:spcPct val="80000"/>
              </a:lnSpc>
              <a:buFontTx/>
              <a:buNone/>
            </a:pPr>
            <a:r>
              <a:rPr lang="en-US" sz="1800" dirty="0" smtClean="0">
                <a:solidFill>
                  <a:schemeClr val="accent2"/>
                </a:solidFill>
              </a:rPr>
              <a:t>for</a:t>
            </a:r>
            <a:r>
              <a:rPr lang="en-US" sz="1800" dirty="0" smtClean="0"/>
              <a:t> (initialize; test; update)</a:t>
            </a:r>
          </a:p>
          <a:p>
            <a:pPr lvl="1" eaLnBrk="1" hangingPunct="1">
              <a:lnSpc>
                <a:spcPct val="80000"/>
              </a:lnSpc>
              <a:buFontTx/>
              <a:buNone/>
            </a:pPr>
            <a:r>
              <a:rPr lang="en-US" sz="1800" dirty="0" smtClean="0"/>
              <a:t>              statement; </a:t>
            </a:r>
          </a:p>
        </p:txBody>
      </p:sp>
      <p:sp>
        <p:nvSpPr>
          <p:cNvPr id="7" name="Rectangle 6"/>
          <p:cNvSpPr txBox="1">
            <a:spLocks noChangeArrowheads="1"/>
          </p:cNvSpPr>
          <p:nvPr/>
        </p:nvSpPr>
        <p:spPr bwMode="auto">
          <a:xfrm>
            <a:off x="2699792" y="1253799"/>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Repetition Structure</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for loop</a:t>
            </a:r>
            <a:endParaRPr lang="en-US" sz="3200" b="1" kern="0" dirty="0">
              <a:solidFill>
                <a:schemeClr val="accent6">
                  <a:lumMod val="50000"/>
                </a:schemeClr>
              </a:solidFill>
              <a:latin typeface="+mj-lt"/>
              <a:ea typeface="+mj-ea"/>
              <a:cs typeface="+mj-cs"/>
            </a:endParaRPr>
          </a:p>
        </p:txBody>
      </p:sp>
      <p:sp>
        <p:nvSpPr>
          <p:cNvPr id="9" name="Rectangle 6"/>
          <p:cNvSpPr>
            <a:spLocks noGrp="1" noChangeArrowheads="1"/>
          </p:cNvSpPr>
          <p:nvPr>
            <p:ph type="title"/>
          </p:nvPr>
        </p:nvSpPr>
        <p:spPr>
          <a:xfrm>
            <a:off x="2514600" y="228600"/>
            <a:ext cx="6324600" cy="533400"/>
          </a:xfrm>
        </p:spPr>
        <p:txBody>
          <a:bodyPr/>
          <a:lstStyle/>
          <a:p>
            <a:pPr eaLnBrk="1" hangingPunct="1"/>
            <a:r>
              <a:rPr lang="en-US" dirty="0" smtClean="0"/>
              <a:t>Repetition Structure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3284983"/>
            <a:ext cx="3862422" cy="3576081"/>
          </a:xfrm>
          <a:prstGeom prst="rect">
            <a:avLst/>
          </a:prstGeom>
        </p:spPr>
      </p:pic>
    </p:spTree>
    <p:extLst>
      <p:ext uri="{BB962C8B-B14F-4D97-AF65-F5344CB8AC3E}">
        <p14:creationId xmlns:p14="http://schemas.microsoft.com/office/powerpoint/2010/main" val="31664886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title"/>
          </p:nvPr>
        </p:nvSpPr>
        <p:spPr>
          <a:xfrm>
            <a:off x="2514600" y="228600"/>
            <a:ext cx="6324600" cy="533400"/>
          </a:xfrm>
        </p:spPr>
        <p:txBody>
          <a:bodyPr/>
          <a:lstStyle/>
          <a:p>
            <a:pPr eaLnBrk="1" hangingPunct="1"/>
            <a:r>
              <a:rPr lang="en-US" dirty="0" smtClean="0"/>
              <a:t>Repetition Structure</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for loop</a:t>
            </a:r>
            <a:endParaRPr lang="en-US" sz="3200" b="1" kern="0" dirty="0">
              <a:solidFill>
                <a:schemeClr val="accent6">
                  <a:lumMod val="50000"/>
                </a:schemeClr>
              </a:solidFill>
              <a:latin typeface="+mj-lt"/>
              <a:ea typeface="+mj-ea"/>
              <a:cs typeface="+mj-cs"/>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2276872"/>
            <a:ext cx="6919165" cy="4357116"/>
          </a:xfrm>
          <a:prstGeom prst="rect">
            <a:avLst/>
          </a:prstGeom>
        </p:spPr>
      </p:pic>
      <p:sp>
        <p:nvSpPr>
          <p:cNvPr id="12" name="AutoShape 10"/>
          <p:cNvSpPr>
            <a:spLocks noChangeArrowheads="1"/>
          </p:cNvSpPr>
          <p:nvPr/>
        </p:nvSpPr>
        <p:spPr bwMode="auto">
          <a:xfrm>
            <a:off x="465262" y="1556544"/>
            <a:ext cx="2895600" cy="2197224"/>
          </a:xfrm>
          <a:prstGeom prst="wedgeEllipseCallout">
            <a:avLst>
              <a:gd name="adj1" fmla="val 59392"/>
              <a:gd name="adj2" fmla="val 4710"/>
            </a:avLst>
          </a:prstGeom>
          <a:solidFill>
            <a:srgbClr val="FFCC00"/>
          </a:solidFill>
          <a:ln w="9525">
            <a:solidFill>
              <a:schemeClr val="tx1"/>
            </a:solidFill>
            <a:miter lim="800000"/>
            <a:headEnd/>
            <a:tailEnd/>
          </a:ln>
        </p:spPr>
        <p:txBody>
          <a:bodyPr/>
          <a:lstStyle/>
          <a:p>
            <a:pPr algn="ctr"/>
            <a:r>
              <a:rPr lang="en-US" dirty="0">
                <a:solidFill>
                  <a:srgbClr val="000000"/>
                </a:solidFill>
              </a:rPr>
              <a:t>For </a:t>
            </a:r>
            <a:r>
              <a:rPr lang="en-US" dirty="0" smtClean="0">
                <a:solidFill>
                  <a:srgbClr val="000000"/>
                </a:solidFill>
              </a:rPr>
              <a:t>loop statements are executed in the order </a:t>
            </a:r>
            <a:r>
              <a:rPr lang="en-US" dirty="0">
                <a:solidFill>
                  <a:srgbClr val="000000"/>
                </a:solidFill>
              </a:rPr>
              <a:t>shown </a:t>
            </a:r>
            <a:r>
              <a:rPr lang="en-US" dirty="0" smtClean="0">
                <a:solidFill>
                  <a:srgbClr val="000000"/>
                </a:solidFill>
              </a:rPr>
              <a:t>by </a:t>
            </a:r>
            <a:r>
              <a:rPr lang="en-US" dirty="0">
                <a:solidFill>
                  <a:srgbClr val="000000"/>
                </a:solidFill>
              </a:rPr>
              <a:t>the numbered steps</a:t>
            </a:r>
          </a:p>
        </p:txBody>
      </p:sp>
    </p:spTree>
    <p:extLst>
      <p:ext uri="{BB962C8B-B14F-4D97-AF65-F5344CB8AC3E}">
        <p14:creationId xmlns:p14="http://schemas.microsoft.com/office/powerpoint/2010/main" val="6067878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6"/>
          <p:cNvSpPr>
            <a:spLocks noChangeArrowheads="1"/>
          </p:cNvSpPr>
          <p:nvPr/>
        </p:nvSpPr>
        <p:spPr bwMode="auto">
          <a:xfrm>
            <a:off x="1828800" y="4343400"/>
            <a:ext cx="6934200" cy="1905000"/>
          </a:xfrm>
          <a:prstGeom prst="rect">
            <a:avLst/>
          </a:prstGeom>
          <a:noFill/>
          <a:ln w="571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80000"/>
              </a:lnSpc>
              <a:spcBef>
                <a:spcPct val="20000"/>
              </a:spcBef>
            </a:pPr>
            <a:endParaRPr lang="en-US" dirty="0">
              <a:solidFill>
                <a:srgbClr val="000000"/>
              </a:solidFill>
            </a:endParaRPr>
          </a:p>
        </p:txBody>
      </p:sp>
      <p:sp>
        <p:nvSpPr>
          <p:cNvPr id="21509" name="Rectangle 5"/>
          <p:cNvSpPr>
            <a:spLocks noChangeArrowheads="1"/>
          </p:cNvSpPr>
          <p:nvPr/>
        </p:nvSpPr>
        <p:spPr bwMode="auto">
          <a:xfrm>
            <a:off x="1828800" y="1905000"/>
            <a:ext cx="6934200" cy="2438400"/>
          </a:xfrm>
          <a:prstGeom prst="rect">
            <a:avLst/>
          </a:prstGeom>
          <a:noFill/>
          <a:ln w="571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80000"/>
              </a:lnSpc>
              <a:spcBef>
                <a:spcPct val="20000"/>
              </a:spcBef>
            </a:pPr>
            <a:endParaRPr lang="en-US" dirty="0">
              <a:solidFill>
                <a:srgbClr val="000000"/>
              </a:solidFill>
            </a:endParaRPr>
          </a:p>
        </p:txBody>
      </p:sp>
      <p:sp>
        <p:nvSpPr>
          <p:cNvPr id="21511" name="Rectangle 3"/>
          <p:cNvSpPr>
            <a:spLocks noGrp="1" noChangeArrowheads="1"/>
          </p:cNvSpPr>
          <p:nvPr>
            <p:ph type="body" sz="half" idx="1"/>
          </p:nvPr>
        </p:nvSpPr>
        <p:spPr>
          <a:xfrm>
            <a:off x="788640" y="1905000"/>
            <a:ext cx="8424936" cy="4696544"/>
          </a:xfrm>
        </p:spPr>
        <p:txBody>
          <a:bodyPr/>
          <a:lstStyle/>
          <a:p>
            <a:pPr lvl="1" eaLnBrk="1" hangingPunct="1">
              <a:lnSpc>
                <a:spcPct val="88000"/>
              </a:lnSpc>
              <a:spcBef>
                <a:spcPts val="700"/>
              </a:spcBef>
              <a:buFontTx/>
              <a:buNone/>
            </a:pPr>
            <a:r>
              <a:rPr lang="en-US" sz="1800" dirty="0" smtClean="0">
                <a:solidFill>
                  <a:srgbClr val="0000FF"/>
                </a:solidFill>
              </a:rPr>
              <a:t>           </a:t>
            </a:r>
            <a:r>
              <a:rPr lang="en-US" sz="2000" dirty="0" smtClean="0">
                <a:solidFill>
                  <a:srgbClr val="0000FF"/>
                </a:solidFill>
              </a:rPr>
              <a:t>int</a:t>
            </a:r>
            <a:r>
              <a:rPr lang="en-US" sz="2000" dirty="0" smtClean="0"/>
              <a:t> counter = 0;</a:t>
            </a:r>
          </a:p>
          <a:p>
            <a:pPr lvl="1" eaLnBrk="1" hangingPunct="1">
              <a:lnSpc>
                <a:spcPct val="88000"/>
              </a:lnSpc>
              <a:spcBef>
                <a:spcPts val="700"/>
              </a:spcBef>
              <a:buFontTx/>
              <a:buNone/>
            </a:pPr>
            <a:r>
              <a:rPr lang="en-US" sz="2000" dirty="0" smtClean="0"/>
              <a:t>           </a:t>
            </a:r>
            <a:r>
              <a:rPr lang="en-US" sz="2000" dirty="0" smtClean="0">
                <a:solidFill>
                  <a:srgbClr val="0000FF"/>
                </a:solidFill>
              </a:rPr>
              <a:t>while</a:t>
            </a:r>
            <a:r>
              <a:rPr lang="en-US" sz="2000" dirty="0" smtClean="0"/>
              <a:t> (counter &lt; 11)	</a:t>
            </a:r>
          </a:p>
          <a:p>
            <a:pPr lvl="1" eaLnBrk="1" hangingPunct="1">
              <a:lnSpc>
                <a:spcPct val="88000"/>
              </a:lnSpc>
              <a:spcBef>
                <a:spcPts val="700"/>
              </a:spcBef>
              <a:buFontTx/>
              <a:buNone/>
            </a:pPr>
            <a:r>
              <a:rPr lang="en-US" sz="2000" dirty="0" smtClean="0"/>
              <a:t>           {		</a:t>
            </a:r>
          </a:p>
          <a:p>
            <a:pPr lvl="1" eaLnBrk="1" hangingPunct="1">
              <a:lnSpc>
                <a:spcPct val="88000"/>
              </a:lnSpc>
              <a:spcBef>
                <a:spcPts val="700"/>
              </a:spcBef>
              <a:buFontTx/>
              <a:buNone/>
            </a:pPr>
            <a:r>
              <a:rPr lang="en-US" sz="2000" dirty="0" smtClean="0"/>
              <a:t>               Console.WriteLine("{0}\t{1}\t{2}",  counter, </a:t>
            </a:r>
          </a:p>
          <a:p>
            <a:pPr lvl="1" eaLnBrk="1" hangingPunct="1">
              <a:lnSpc>
                <a:spcPct val="88000"/>
              </a:lnSpc>
              <a:spcBef>
                <a:spcPts val="700"/>
              </a:spcBef>
              <a:buFontTx/>
              <a:buNone/>
            </a:pPr>
            <a:r>
              <a:rPr lang="en-US" sz="2000" dirty="0" smtClean="0"/>
              <a:t>                                  Math.Pow(counter,2), Math.Pow(counter,3));</a:t>
            </a:r>
          </a:p>
          <a:p>
            <a:pPr lvl="1" eaLnBrk="1" hangingPunct="1">
              <a:lnSpc>
                <a:spcPct val="88000"/>
              </a:lnSpc>
              <a:spcBef>
                <a:spcPts val="700"/>
              </a:spcBef>
              <a:buFontTx/>
              <a:buNone/>
            </a:pPr>
            <a:r>
              <a:rPr lang="en-US" sz="2000" dirty="0" smtClean="0"/>
              <a:t>               counter++;		</a:t>
            </a:r>
          </a:p>
          <a:p>
            <a:pPr lvl="1" eaLnBrk="1" hangingPunct="1">
              <a:lnSpc>
                <a:spcPct val="88000"/>
              </a:lnSpc>
              <a:spcBef>
                <a:spcPts val="700"/>
              </a:spcBef>
              <a:buFontTx/>
              <a:buNone/>
            </a:pPr>
            <a:r>
              <a:rPr lang="en-US" sz="2000" dirty="0" smtClean="0"/>
              <a:t>           }</a:t>
            </a:r>
          </a:p>
          <a:p>
            <a:pPr eaLnBrk="1" hangingPunct="1">
              <a:lnSpc>
                <a:spcPct val="80000"/>
              </a:lnSpc>
              <a:buFontTx/>
              <a:buNone/>
            </a:pPr>
            <a:r>
              <a:rPr lang="en-US" sz="2000" dirty="0" smtClean="0">
                <a:solidFill>
                  <a:srgbClr val="FFCC00"/>
                </a:solidFill>
              </a:rPr>
              <a:t>	       </a:t>
            </a:r>
            <a:r>
              <a:rPr lang="en-US" sz="700" dirty="0" smtClean="0">
                <a:solidFill>
                  <a:srgbClr val="FFCC00"/>
                </a:solidFill>
              </a:rPr>
              <a:t>    </a:t>
            </a:r>
            <a:r>
              <a:rPr lang="en-US" sz="1800" dirty="0" smtClean="0">
                <a:solidFill>
                  <a:srgbClr val="0000FF"/>
                </a:solidFill>
              </a:rPr>
              <a:t>    </a:t>
            </a:r>
            <a:r>
              <a:rPr lang="en-US" sz="2000" dirty="0" smtClean="0">
                <a:solidFill>
                  <a:srgbClr val="0000FF"/>
                </a:solidFill>
              </a:rPr>
              <a:t>for (int</a:t>
            </a:r>
            <a:r>
              <a:rPr lang="en-US" sz="2000" dirty="0" smtClean="0"/>
              <a:t> counter = 0; counter &lt; 11; counter++)    </a:t>
            </a:r>
            <a:r>
              <a:rPr lang="en-US" sz="2000" dirty="0" smtClean="0">
                <a:solidFill>
                  <a:srgbClr val="339966"/>
                </a:solidFill>
              </a:rPr>
              <a:t> </a:t>
            </a:r>
            <a:endParaRPr lang="en-US" sz="2000" dirty="0" smtClean="0"/>
          </a:p>
          <a:p>
            <a:pPr lvl="2" eaLnBrk="1" hangingPunct="1">
              <a:lnSpc>
                <a:spcPct val="88000"/>
              </a:lnSpc>
              <a:spcBef>
                <a:spcPts val="700"/>
              </a:spcBef>
              <a:buFontTx/>
              <a:buNone/>
            </a:pPr>
            <a:r>
              <a:rPr lang="en-US" sz="2000" dirty="0" smtClean="0"/>
              <a:t>   {</a:t>
            </a:r>
          </a:p>
          <a:p>
            <a:pPr lvl="2" eaLnBrk="1" hangingPunct="1">
              <a:lnSpc>
                <a:spcPct val="88000"/>
              </a:lnSpc>
              <a:spcBef>
                <a:spcPts val="700"/>
              </a:spcBef>
              <a:buFontTx/>
              <a:buNone/>
            </a:pPr>
            <a:r>
              <a:rPr lang="en-US" sz="2000" dirty="0" smtClean="0"/>
              <a:t>        Console.WriteLine("{0}\t{1}\t{2}", counter, </a:t>
            </a:r>
          </a:p>
          <a:p>
            <a:pPr lvl="2" eaLnBrk="1" hangingPunct="1">
              <a:lnSpc>
                <a:spcPct val="88000"/>
              </a:lnSpc>
              <a:spcBef>
                <a:spcPts val="700"/>
              </a:spcBef>
              <a:buFontTx/>
              <a:buNone/>
            </a:pPr>
            <a:r>
              <a:rPr lang="en-US" sz="2000" dirty="0" smtClean="0"/>
              <a:t>                          </a:t>
            </a:r>
            <a:r>
              <a:rPr lang="en-US" sz="2000" dirty="0" err="1" smtClean="0"/>
              <a:t>Math.Pow</a:t>
            </a:r>
            <a:r>
              <a:rPr lang="en-US" sz="2000" dirty="0" smtClean="0"/>
              <a:t>(counter,2),   Math.Pow(counter,3));</a:t>
            </a:r>
          </a:p>
          <a:p>
            <a:pPr lvl="2" eaLnBrk="1" hangingPunct="1">
              <a:lnSpc>
                <a:spcPct val="88000"/>
              </a:lnSpc>
              <a:spcBef>
                <a:spcPts val="700"/>
              </a:spcBef>
              <a:buFontTx/>
              <a:buNone/>
            </a:pPr>
            <a:r>
              <a:rPr lang="en-US" sz="2000" dirty="0" smtClean="0"/>
              <a:t>   }</a:t>
            </a:r>
          </a:p>
          <a:p>
            <a:pPr lvl="2" eaLnBrk="1" hangingPunct="1">
              <a:lnSpc>
                <a:spcPct val="80000"/>
              </a:lnSpc>
              <a:buFontTx/>
              <a:buNone/>
            </a:pPr>
            <a:endParaRPr lang="en-US" sz="2000" dirty="0" smtClean="0"/>
          </a:p>
        </p:txBody>
      </p:sp>
      <p:sp>
        <p:nvSpPr>
          <p:cNvPr id="21512" name="AutoShape 8"/>
          <p:cNvSpPr>
            <a:spLocks noChangeArrowheads="1"/>
          </p:cNvSpPr>
          <p:nvPr/>
        </p:nvSpPr>
        <p:spPr bwMode="auto">
          <a:xfrm>
            <a:off x="0" y="2133600"/>
            <a:ext cx="1577280" cy="3505200"/>
          </a:xfrm>
          <a:prstGeom prst="wedgeEllipseCallout">
            <a:avLst>
              <a:gd name="adj1" fmla="val 61921"/>
              <a:gd name="adj2" fmla="val 19657"/>
            </a:avLst>
          </a:prstGeom>
          <a:solidFill>
            <a:srgbClr val="FFCC00"/>
          </a:solidFill>
          <a:ln w="9525">
            <a:solidFill>
              <a:schemeClr val="tx1"/>
            </a:solidFill>
            <a:miter lim="800000"/>
            <a:headEnd/>
            <a:tailEnd/>
          </a:ln>
        </p:spPr>
        <p:txBody>
          <a:bodyPr/>
          <a:lstStyle/>
          <a:p>
            <a:pPr algn="ctr"/>
            <a:r>
              <a:rPr lang="en-US" sz="1600" dirty="0">
                <a:solidFill>
                  <a:srgbClr val="000000"/>
                </a:solidFill>
              </a:rPr>
              <a:t>Replace above </a:t>
            </a:r>
            <a:r>
              <a:rPr lang="en-US" sz="1600" dirty="0">
                <a:solidFill>
                  <a:srgbClr val="3333CC"/>
                </a:solidFill>
              </a:rPr>
              <a:t>while</a:t>
            </a:r>
            <a:r>
              <a:rPr lang="en-US" sz="1600" dirty="0">
                <a:solidFill>
                  <a:srgbClr val="000000"/>
                </a:solidFill>
              </a:rPr>
              <a:t> loop with </a:t>
            </a:r>
            <a:r>
              <a:rPr lang="en-US" sz="1600" dirty="0">
                <a:solidFill>
                  <a:srgbClr val="3333CC"/>
                </a:solidFill>
              </a:rPr>
              <a:t>for</a:t>
            </a:r>
            <a:r>
              <a:rPr lang="en-US" sz="1600" dirty="0">
                <a:solidFill>
                  <a:srgbClr val="000000"/>
                </a:solidFill>
              </a:rPr>
              <a:t> loop below –does same</a:t>
            </a:r>
          </a:p>
        </p:txBody>
      </p:sp>
      <p:sp>
        <p:nvSpPr>
          <p:cNvPr id="10" name="Rectangle 6"/>
          <p:cNvSpPr>
            <a:spLocks noGrp="1" noChangeArrowheads="1"/>
          </p:cNvSpPr>
          <p:nvPr>
            <p:ph type="title"/>
          </p:nvPr>
        </p:nvSpPr>
        <p:spPr>
          <a:xfrm>
            <a:off x="2514600" y="228600"/>
            <a:ext cx="6324600" cy="533400"/>
          </a:xfrm>
        </p:spPr>
        <p:txBody>
          <a:bodyPr/>
          <a:lstStyle/>
          <a:p>
            <a:pPr eaLnBrk="1" hangingPunct="1"/>
            <a:r>
              <a:rPr lang="en-US" dirty="0" smtClean="0"/>
              <a:t>Repetition Structure</a:t>
            </a:r>
          </a:p>
        </p:txBody>
      </p:sp>
      <p:sp>
        <p:nvSpPr>
          <p:cNvPr id="11"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for loop</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12556069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916832"/>
            <a:ext cx="7772400" cy="4114800"/>
          </a:xfrm>
        </p:spPr>
        <p:txBody>
          <a:bodyPr/>
          <a:lstStyle/>
          <a:p>
            <a:pPr marL="1714500" lvl="4" indent="0">
              <a:buNone/>
            </a:pPr>
            <a:r>
              <a:rPr lang="en-US" sz="2400" dirty="0" smtClean="0">
                <a:latin typeface="Courier" pitchFamily="49" charset="0"/>
              </a:rPr>
              <a:t>   0 	0	0</a:t>
            </a:r>
            <a:endParaRPr lang="en-US" sz="2400" dirty="0">
              <a:latin typeface="Courier" pitchFamily="49" charset="0"/>
            </a:endParaRPr>
          </a:p>
          <a:p>
            <a:pPr marL="2171700" lvl="5" indent="0">
              <a:buNone/>
            </a:pPr>
            <a:r>
              <a:rPr lang="en-US" sz="2400" dirty="0">
                <a:latin typeface="Courier" pitchFamily="49" charset="0"/>
              </a:rPr>
              <a:t>1 </a:t>
            </a:r>
            <a:r>
              <a:rPr lang="en-US" sz="2400" dirty="0" smtClean="0">
                <a:latin typeface="Courier" pitchFamily="49" charset="0"/>
              </a:rPr>
              <a:t>	1	1</a:t>
            </a:r>
            <a:endParaRPr lang="en-US" sz="2400" dirty="0">
              <a:latin typeface="Courier" pitchFamily="49" charset="0"/>
            </a:endParaRPr>
          </a:p>
          <a:p>
            <a:pPr marL="2171700" lvl="5" indent="0">
              <a:buNone/>
            </a:pPr>
            <a:r>
              <a:rPr lang="en-US" sz="2400" dirty="0">
                <a:latin typeface="Courier" pitchFamily="49" charset="0"/>
              </a:rPr>
              <a:t>2 </a:t>
            </a:r>
            <a:r>
              <a:rPr lang="en-US" sz="2400" dirty="0" smtClean="0">
                <a:latin typeface="Courier" pitchFamily="49" charset="0"/>
              </a:rPr>
              <a:t>	4 	8</a:t>
            </a:r>
            <a:endParaRPr lang="en-US" sz="2400" dirty="0">
              <a:latin typeface="Courier" pitchFamily="49" charset="0"/>
            </a:endParaRPr>
          </a:p>
          <a:p>
            <a:pPr marL="2171700" lvl="5" indent="0">
              <a:buNone/>
            </a:pPr>
            <a:r>
              <a:rPr lang="en-US" sz="2400" dirty="0">
                <a:latin typeface="Courier" pitchFamily="49" charset="0"/>
              </a:rPr>
              <a:t>3 </a:t>
            </a:r>
            <a:r>
              <a:rPr lang="en-US" sz="2400" dirty="0" smtClean="0">
                <a:latin typeface="Courier" pitchFamily="49" charset="0"/>
              </a:rPr>
              <a:t>	9 	27</a:t>
            </a:r>
            <a:endParaRPr lang="en-US" sz="2400" dirty="0">
              <a:latin typeface="Courier" pitchFamily="49" charset="0"/>
            </a:endParaRPr>
          </a:p>
          <a:p>
            <a:pPr marL="2171700" lvl="5" indent="0">
              <a:buNone/>
            </a:pPr>
            <a:r>
              <a:rPr lang="en-US" sz="2400" dirty="0">
                <a:latin typeface="Courier" pitchFamily="49" charset="0"/>
              </a:rPr>
              <a:t>4 </a:t>
            </a:r>
            <a:r>
              <a:rPr lang="en-US" sz="2400" dirty="0" smtClean="0">
                <a:latin typeface="Courier" pitchFamily="49" charset="0"/>
              </a:rPr>
              <a:t>	16 	64</a:t>
            </a:r>
            <a:endParaRPr lang="en-US" sz="2400" dirty="0">
              <a:latin typeface="Courier" pitchFamily="49" charset="0"/>
            </a:endParaRPr>
          </a:p>
          <a:p>
            <a:pPr marL="2171700" lvl="5" indent="0">
              <a:buNone/>
            </a:pPr>
            <a:r>
              <a:rPr lang="en-US" sz="2400" dirty="0">
                <a:latin typeface="Courier" pitchFamily="49" charset="0"/>
              </a:rPr>
              <a:t>5 </a:t>
            </a:r>
            <a:r>
              <a:rPr lang="en-US" sz="2400" dirty="0" smtClean="0">
                <a:latin typeface="Courier" pitchFamily="49" charset="0"/>
              </a:rPr>
              <a:t>	25 	125</a:t>
            </a:r>
            <a:endParaRPr lang="en-US" sz="2400" dirty="0">
              <a:latin typeface="Courier" pitchFamily="49" charset="0"/>
            </a:endParaRPr>
          </a:p>
          <a:p>
            <a:pPr marL="2171700" lvl="5" indent="0">
              <a:buNone/>
            </a:pPr>
            <a:r>
              <a:rPr lang="en-US" sz="2400" dirty="0">
                <a:latin typeface="Courier" pitchFamily="49" charset="0"/>
              </a:rPr>
              <a:t>6 </a:t>
            </a:r>
            <a:r>
              <a:rPr lang="en-US" sz="2400" dirty="0" smtClean="0">
                <a:latin typeface="Courier" pitchFamily="49" charset="0"/>
              </a:rPr>
              <a:t>	36 	216</a:t>
            </a:r>
            <a:endParaRPr lang="en-US" sz="2400" dirty="0">
              <a:latin typeface="Courier" pitchFamily="49" charset="0"/>
            </a:endParaRPr>
          </a:p>
          <a:p>
            <a:pPr marL="2171700" lvl="5" indent="0">
              <a:buNone/>
            </a:pPr>
            <a:r>
              <a:rPr lang="en-US" sz="2400" dirty="0">
                <a:latin typeface="Courier" pitchFamily="49" charset="0"/>
              </a:rPr>
              <a:t>7 </a:t>
            </a:r>
            <a:r>
              <a:rPr lang="en-US" sz="2400" dirty="0" smtClean="0">
                <a:latin typeface="Courier" pitchFamily="49" charset="0"/>
              </a:rPr>
              <a:t>	49 	343</a:t>
            </a:r>
            <a:endParaRPr lang="en-US" sz="2400" dirty="0">
              <a:latin typeface="Courier" pitchFamily="49" charset="0"/>
            </a:endParaRPr>
          </a:p>
          <a:p>
            <a:pPr marL="2171700" lvl="5" indent="0">
              <a:buNone/>
            </a:pPr>
            <a:r>
              <a:rPr lang="en-US" sz="2400" dirty="0">
                <a:latin typeface="Courier" pitchFamily="49" charset="0"/>
              </a:rPr>
              <a:t>8 </a:t>
            </a:r>
            <a:r>
              <a:rPr lang="en-US" sz="2400" dirty="0" smtClean="0">
                <a:latin typeface="Courier" pitchFamily="49" charset="0"/>
              </a:rPr>
              <a:t>	64 	512</a:t>
            </a:r>
            <a:endParaRPr lang="en-US" sz="2400" dirty="0">
              <a:latin typeface="Courier" pitchFamily="49" charset="0"/>
            </a:endParaRPr>
          </a:p>
          <a:p>
            <a:pPr marL="2171700" lvl="5" indent="0">
              <a:buNone/>
            </a:pPr>
            <a:r>
              <a:rPr lang="en-US" sz="2400" dirty="0">
                <a:latin typeface="Courier" pitchFamily="49" charset="0"/>
              </a:rPr>
              <a:t>9 </a:t>
            </a:r>
            <a:r>
              <a:rPr lang="en-US" sz="2400" dirty="0" smtClean="0">
                <a:latin typeface="Courier" pitchFamily="49" charset="0"/>
              </a:rPr>
              <a:t>	81 	729</a:t>
            </a:r>
            <a:endParaRPr lang="en-US" sz="2400" dirty="0">
              <a:latin typeface="Courier" pitchFamily="49" charset="0"/>
            </a:endParaRPr>
          </a:p>
          <a:p>
            <a:pPr marL="2171700" lvl="5" indent="0">
              <a:buNone/>
            </a:pPr>
            <a:r>
              <a:rPr lang="en-US" sz="2400" dirty="0">
                <a:latin typeface="Courier" pitchFamily="49" charset="0"/>
              </a:rPr>
              <a:t>10 </a:t>
            </a:r>
            <a:r>
              <a:rPr lang="en-US" sz="2400" dirty="0" smtClean="0">
                <a:latin typeface="Courier" pitchFamily="49" charset="0"/>
              </a:rPr>
              <a:t>	100 	1000</a:t>
            </a:r>
            <a:endParaRPr lang="en-US" sz="2400" dirty="0">
              <a:latin typeface="Courier" pitchFamily="49" charset="0"/>
            </a:endParaRPr>
          </a:p>
          <a:p>
            <a:pPr marL="0" indent="0">
              <a:buNone/>
            </a:pPr>
            <a:endParaRPr lang="en-US" dirty="0">
              <a:latin typeface="Courier" pitchFamily="49" charset="0"/>
            </a:endParaRPr>
          </a:p>
        </p:txBody>
      </p:sp>
      <p:sp>
        <p:nvSpPr>
          <p:cNvPr id="6" name="Oval Callout 5"/>
          <p:cNvSpPr/>
          <p:nvPr/>
        </p:nvSpPr>
        <p:spPr bwMode="auto">
          <a:xfrm>
            <a:off x="6576120" y="1916832"/>
            <a:ext cx="2567880" cy="2972544"/>
          </a:xfrm>
          <a:prstGeom prst="wedgeEllipseCallout">
            <a:avLst>
              <a:gd name="adj1" fmla="val -101430"/>
              <a:gd name="adj2" fmla="val 24743"/>
            </a:avLst>
          </a:prstGeom>
          <a:solidFill>
            <a:srgbClr val="FFC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lnSpc>
                <a:spcPct val="80000"/>
              </a:lnSpc>
              <a:spcBef>
                <a:spcPct val="20000"/>
              </a:spcBef>
            </a:pPr>
            <a:r>
              <a:rPr lang="en-US" sz="2000" dirty="0" smtClean="0">
                <a:solidFill>
                  <a:srgbClr val="000000"/>
                </a:solidFill>
              </a:rPr>
              <a:t>Output from both the while and for loop examples compared on the previous slide</a:t>
            </a:r>
          </a:p>
        </p:txBody>
      </p:sp>
      <p:sp>
        <p:nvSpPr>
          <p:cNvPr id="8" name="Rectangle 6"/>
          <p:cNvSpPr>
            <a:spLocks noGrp="1" noChangeArrowheads="1"/>
          </p:cNvSpPr>
          <p:nvPr>
            <p:ph type="title"/>
          </p:nvPr>
        </p:nvSpPr>
        <p:spPr>
          <a:xfrm>
            <a:off x="2514600" y="228600"/>
            <a:ext cx="6324600" cy="533400"/>
          </a:xfrm>
        </p:spPr>
        <p:txBody>
          <a:bodyPr/>
          <a:lstStyle/>
          <a:p>
            <a:pPr eaLnBrk="1" hangingPunct="1"/>
            <a:r>
              <a:rPr lang="en-US" dirty="0" smtClean="0"/>
              <a:t>Repetition Structure</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for loop</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16410197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988840"/>
            <a:ext cx="3108797" cy="4699344"/>
          </a:xfrm>
          <a:prstGeom prst="rect">
            <a:avLst/>
          </a:prstGeom>
        </p:spPr>
      </p:pic>
      <p:sp>
        <p:nvSpPr>
          <p:cNvPr id="27654" name="Rectangle 6"/>
          <p:cNvSpPr>
            <a:spLocks noGrp="1" noChangeArrowheads="1"/>
          </p:cNvSpPr>
          <p:nvPr>
            <p:ph type="body" sz="half" idx="1"/>
          </p:nvPr>
        </p:nvSpPr>
        <p:spPr>
          <a:xfrm>
            <a:off x="179512" y="2281112"/>
            <a:ext cx="5088632" cy="4114800"/>
          </a:xfrm>
        </p:spPr>
        <p:txBody>
          <a:bodyPr/>
          <a:lstStyle/>
          <a:p>
            <a:pPr eaLnBrk="1" hangingPunct="1">
              <a:lnSpc>
                <a:spcPct val="88000"/>
              </a:lnSpc>
              <a:spcBef>
                <a:spcPts val="700"/>
              </a:spcBef>
            </a:pPr>
            <a:r>
              <a:rPr lang="en-US" dirty="0" smtClean="0"/>
              <a:t>Posttest</a:t>
            </a:r>
          </a:p>
          <a:p>
            <a:pPr eaLnBrk="1" hangingPunct="1"/>
            <a:r>
              <a:rPr lang="en-US" dirty="0" smtClean="0"/>
              <a:t>General form</a:t>
            </a:r>
          </a:p>
          <a:p>
            <a:pPr lvl="1" eaLnBrk="1" hangingPunct="1">
              <a:buFontTx/>
              <a:buNone/>
            </a:pPr>
            <a:r>
              <a:rPr lang="en-US" sz="2400" dirty="0" smtClean="0">
                <a:solidFill>
                  <a:schemeClr val="accent2"/>
                </a:solidFill>
              </a:rPr>
              <a:t>do</a:t>
            </a:r>
            <a:r>
              <a:rPr lang="en-US" sz="2400" dirty="0" smtClean="0"/>
              <a:t>          </a:t>
            </a:r>
          </a:p>
          <a:p>
            <a:pPr lvl="1" eaLnBrk="1" hangingPunct="1">
              <a:buFontTx/>
              <a:buNone/>
            </a:pPr>
            <a:r>
              <a:rPr lang="en-US" sz="2400" dirty="0" smtClean="0"/>
              <a:t>{              </a:t>
            </a:r>
          </a:p>
          <a:p>
            <a:pPr lvl="1" eaLnBrk="1" hangingPunct="1">
              <a:buFontTx/>
              <a:buNone/>
            </a:pPr>
            <a:r>
              <a:rPr lang="en-US" sz="2400" dirty="0" smtClean="0"/>
              <a:t>    statement(s);</a:t>
            </a:r>
          </a:p>
          <a:p>
            <a:pPr lvl="1" eaLnBrk="1" hangingPunct="1">
              <a:buFontTx/>
              <a:buNone/>
            </a:pPr>
            <a:r>
              <a:rPr lang="en-US" sz="2400" dirty="0" smtClean="0"/>
              <a:t>}</a:t>
            </a:r>
          </a:p>
          <a:p>
            <a:pPr lvl="1" eaLnBrk="1" hangingPunct="1">
              <a:buFontTx/>
              <a:buNone/>
            </a:pPr>
            <a:r>
              <a:rPr lang="en-US" sz="2400" dirty="0" smtClean="0">
                <a:solidFill>
                  <a:schemeClr val="accent2"/>
                </a:solidFill>
              </a:rPr>
              <a:t>while</a:t>
            </a:r>
            <a:r>
              <a:rPr lang="en-US" sz="2400" dirty="0" smtClean="0"/>
              <a:t> ( conditional expression);</a:t>
            </a:r>
          </a:p>
          <a:p>
            <a:pPr eaLnBrk="1" hangingPunct="1">
              <a:buFontTx/>
              <a:buNone/>
            </a:pPr>
            <a:endParaRPr lang="en-US" sz="2400" dirty="0" smtClean="0"/>
          </a:p>
        </p:txBody>
      </p:sp>
      <p:pic>
        <p:nvPicPr>
          <p:cNvPr id="2765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5606746"/>
            <a:ext cx="12573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Grp="1" noChangeArrowheads="1"/>
          </p:cNvSpPr>
          <p:nvPr>
            <p:ph type="title"/>
          </p:nvPr>
        </p:nvSpPr>
        <p:spPr>
          <a:xfrm>
            <a:off x="2514600" y="228600"/>
            <a:ext cx="6324600" cy="533400"/>
          </a:xfrm>
        </p:spPr>
        <p:txBody>
          <a:bodyPr/>
          <a:lstStyle/>
          <a:p>
            <a:pPr eaLnBrk="1" hangingPunct="1"/>
            <a:r>
              <a:rPr lang="en-US" dirty="0" smtClean="0"/>
              <a:t>Repetition Structure</a:t>
            </a:r>
          </a:p>
        </p:txBody>
      </p:sp>
      <p:sp>
        <p:nvSpPr>
          <p:cNvPr id="11"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do…while statement</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25237623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406775"/>
            <a:ext cx="12573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562600"/>
            <a:ext cx="12573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5"/>
          <p:cNvSpPr>
            <a:spLocks noChangeArrowheads="1"/>
          </p:cNvSpPr>
          <p:nvPr/>
        </p:nvSpPr>
        <p:spPr bwMode="auto">
          <a:xfrm>
            <a:off x="215516" y="1981200"/>
            <a:ext cx="8712968" cy="454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8000"/>
              </a:lnSpc>
              <a:spcBef>
                <a:spcPts val="700"/>
              </a:spcBef>
            </a:pPr>
            <a:r>
              <a:rPr lang="en-US" dirty="0">
                <a:solidFill>
                  <a:srgbClr val="0000FF"/>
                </a:solidFill>
                <a:latin typeface="Courier" pitchFamily="49" charset="0"/>
              </a:rPr>
              <a:t>int</a:t>
            </a:r>
            <a:r>
              <a:rPr lang="en-US" dirty="0">
                <a:solidFill>
                  <a:srgbClr val="000000"/>
                </a:solidFill>
                <a:latin typeface="Courier" pitchFamily="49" charset="0"/>
              </a:rPr>
              <a:t> counter = 10;</a:t>
            </a:r>
          </a:p>
          <a:p>
            <a:pPr marL="342900" indent="-342900">
              <a:lnSpc>
                <a:spcPct val="88000"/>
              </a:lnSpc>
              <a:spcBef>
                <a:spcPts val="700"/>
              </a:spcBef>
            </a:pPr>
            <a:r>
              <a:rPr lang="en-US" dirty="0">
                <a:solidFill>
                  <a:srgbClr val="0000FF"/>
                </a:solidFill>
                <a:latin typeface="Courier" pitchFamily="49" charset="0"/>
              </a:rPr>
              <a:t>do  </a:t>
            </a:r>
            <a:r>
              <a:rPr lang="en-US" dirty="0" smtClean="0">
                <a:solidFill>
                  <a:srgbClr val="0000FF"/>
                </a:solidFill>
                <a:latin typeface="Courier" pitchFamily="49" charset="0"/>
              </a:rPr>
              <a:t> </a:t>
            </a:r>
            <a:r>
              <a:rPr lang="en-US" dirty="0" smtClean="0">
                <a:solidFill>
                  <a:srgbClr val="339966"/>
                </a:solidFill>
                <a:latin typeface="Courier" pitchFamily="49" charset="0"/>
              </a:rPr>
              <a:t>// </a:t>
            </a:r>
            <a:r>
              <a:rPr lang="en-US" dirty="0">
                <a:solidFill>
                  <a:srgbClr val="339966"/>
                </a:solidFill>
                <a:latin typeface="Courier" pitchFamily="49" charset="0"/>
              </a:rPr>
              <a:t>No semicolon on this line</a:t>
            </a:r>
            <a:endParaRPr lang="en-US" dirty="0">
              <a:solidFill>
                <a:srgbClr val="0000FF"/>
              </a:solidFill>
              <a:latin typeface="Courier" pitchFamily="49" charset="0"/>
            </a:endParaRPr>
          </a:p>
          <a:p>
            <a:pPr marL="342900" indent="-342900">
              <a:lnSpc>
                <a:spcPct val="88000"/>
              </a:lnSpc>
              <a:spcBef>
                <a:spcPts val="700"/>
              </a:spcBef>
            </a:pPr>
            <a:r>
              <a:rPr lang="en-US" dirty="0">
                <a:solidFill>
                  <a:srgbClr val="000000"/>
                </a:solidFill>
                <a:latin typeface="Courier" pitchFamily="49" charset="0"/>
              </a:rPr>
              <a:t>{</a:t>
            </a:r>
          </a:p>
          <a:p>
            <a:pPr marL="342900" indent="-342900">
              <a:lnSpc>
                <a:spcPct val="88000"/>
              </a:lnSpc>
              <a:spcBef>
                <a:spcPts val="700"/>
              </a:spcBef>
            </a:pPr>
            <a:r>
              <a:rPr lang="en-US" dirty="0">
                <a:solidFill>
                  <a:srgbClr val="000000"/>
                </a:solidFill>
                <a:latin typeface="Courier" pitchFamily="49" charset="0"/>
              </a:rPr>
              <a:t>   </a:t>
            </a:r>
            <a:r>
              <a:rPr lang="en-US" dirty="0" err="1" smtClean="0">
                <a:solidFill>
                  <a:srgbClr val="000000"/>
                </a:solidFill>
                <a:latin typeface="Courier" pitchFamily="49" charset="0"/>
              </a:rPr>
              <a:t>Console.WriteLine</a:t>
            </a:r>
            <a:r>
              <a:rPr lang="en-US" dirty="0" smtClean="0">
                <a:solidFill>
                  <a:srgbClr val="000000"/>
                </a:solidFill>
                <a:latin typeface="Courier" pitchFamily="49" charset="0"/>
              </a:rPr>
              <a:t>(counter </a:t>
            </a:r>
            <a:r>
              <a:rPr lang="en-US" dirty="0">
                <a:solidFill>
                  <a:srgbClr val="000000"/>
                </a:solidFill>
                <a:latin typeface="Courier" pitchFamily="49" charset="0"/>
              </a:rPr>
              <a:t>+ "\t" + Math.Pow(counter, 2));</a:t>
            </a:r>
          </a:p>
          <a:p>
            <a:pPr marL="342900" indent="-342900">
              <a:lnSpc>
                <a:spcPct val="88000"/>
              </a:lnSpc>
              <a:spcBef>
                <a:spcPts val="700"/>
              </a:spcBef>
            </a:pPr>
            <a:r>
              <a:rPr lang="en-US" dirty="0">
                <a:solidFill>
                  <a:srgbClr val="000000"/>
                </a:solidFill>
                <a:latin typeface="Courier" pitchFamily="49" charset="0"/>
              </a:rPr>
              <a:t>    counter--;</a:t>
            </a:r>
          </a:p>
          <a:p>
            <a:pPr marL="342900" indent="-342900">
              <a:lnSpc>
                <a:spcPct val="88000"/>
              </a:lnSpc>
              <a:spcBef>
                <a:spcPts val="700"/>
              </a:spcBef>
            </a:pPr>
            <a:r>
              <a:rPr lang="en-US" dirty="0">
                <a:solidFill>
                  <a:srgbClr val="000000"/>
                </a:solidFill>
                <a:latin typeface="Courier" pitchFamily="49" charset="0"/>
              </a:rPr>
              <a:t>}</a:t>
            </a:r>
          </a:p>
          <a:p>
            <a:pPr marL="342900" indent="-342900">
              <a:lnSpc>
                <a:spcPct val="88000"/>
              </a:lnSpc>
              <a:spcBef>
                <a:spcPts val="700"/>
              </a:spcBef>
            </a:pPr>
            <a:r>
              <a:rPr lang="en-US" dirty="0">
                <a:solidFill>
                  <a:srgbClr val="0000FF"/>
                </a:solidFill>
                <a:latin typeface="Courier" pitchFamily="49" charset="0"/>
              </a:rPr>
              <a:t>while</a:t>
            </a:r>
            <a:r>
              <a:rPr lang="en-US" dirty="0">
                <a:solidFill>
                  <a:srgbClr val="000000"/>
                </a:solidFill>
                <a:latin typeface="Courier" pitchFamily="49" charset="0"/>
              </a:rPr>
              <a:t> (counter &gt; 6</a:t>
            </a:r>
            <a:r>
              <a:rPr lang="en-US" dirty="0" smtClean="0">
                <a:solidFill>
                  <a:srgbClr val="000000"/>
                </a:solidFill>
                <a:latin typeface="Courier" pitchFamily="49" charset="0"/>
              </a:rPr>
              <a:t>);</a:t>
            </a:r>
          </a:p>
          <a:p>
            <a:pPr marL="342900" indent="-342900">
              <a:lnSpc>
                <a:spcPct val="88000"/>
              </a:lnSpc>
              <a:spcBef>
                <a:spcPts val="700"/>
              </a:spcBef>
            </a:pPr>
            <a:endParaRPr lang="en-US" sz="2200" dirty="0">
              <a:solidFill>
                <a:srgbClr val="000000"/>
              </a:solidFill>
            </a:endParaRPr>
          </a:p>
          <a:p>
            <a:pPr marL="1143000" lvl="2" indent="-228600" algn="just">
              <a:lnSpc>
                <a:spcPct val="88000"/>
              </a:lnSpc>
              <a:spcBef>
                <a:spcPts val="550"/>
              </a:spcBef>
            </a:pPr>
            <a:r>
              <a:rPr lang="en-US" sz="2000" dirty="0">
                <a:solidFill>
                  <a:srgbClr val="000000"/>
                </a:solidFill>
              </a:rPr>
              <a:t>The output of this code is:</a:t>
            </a:r>
          </a:p>
          <a:p>
            <a:pPr marL="2057400" lvl="4" indent="-228600" algn="just">
              <a:lnSpc>
                <a:spcPct val="88000"/>
              </a:lnSpc>
              <a:spcBef>
                <a:spcPts val="550"/>
              </a:spcBef>
            </a:pPr>
            <a:r>
              <a:rPr lang="en-US" sz="2000" dirty="0">
                <a:solidFill>
                  <a:srgbClr val="000000"/>
                </a:solidFill>
              </a:rPr>
              <a:t>10          100</a:t>
            </a:r>
          </a:p>
          <a:p>
            <a:pPr marL="2057400" lvl="4" indent="-228600" algn="just">
              <a:lnSpc>
                <a:spcPct val="88000"/>
              </a:lnSpc>
              <a:spcBef>
                <a:spcPts val="550"/>
              </a:spcBef>
            </a:pPr>
            <a:r>
              <a:rPr lang="en-US" sz="2000" dirty="0">
                <a:solidFill>
                  <a:srgbClr val="000000"/>
                </a:solidFill>
              </a:rPr>
              <a:t>9            81</a:t>
            </a:r>
          </a:p>
          <a:p>
            <a:pPr marL="2057400" lvl="4" indent="-228600" algn="just">
              <a:lnSpc>
                <a:spcPct val="88000"/>
              </a:lnSpc>
              <a:spcBef>
                <a:spcPts val="550"/>
              </a:spcBef>
            </a:pPr>
            <a:r>
              <a:rPr lang="en-US" sz="2000" dirty="0">
                <a:solidFill>
                  <a:srgbClr val="000000"/>
                </a:solidFill>
              </a:rPr>
              <a:t>8            64</a:t>
            </a:r>
          </a:p>
          <a:p>
            <a:pPr marL="2057400" lvl="4" indent="-228600" algn="just">
              <a:lnSpc>
                <a:spcPct val="88000"/>
              </a:lnSpc>
              <a:spcBef>
                <a:spcPts val="550"/>
              </a:spcBef>
            </a:pPr>
            <a:r>
              <a:rPr lang="en-US" sz="2000" dirty="0">
                <a:solidFill>
                  <a:srgbClr val="000000"/>
                </a:solidFill>
              </a:rPr>
              <a:t>7            49</a:t>
            </a:r>
          </a:p>
          <a:p>
            <a:pPr marL="342900" indent="-342900">
              <a:lnSpc>
                <a:spcPct val="88000"/>
              </a:lnSpc>
              <a:spcBef>
                <a:spcPts val="700"/>
              </a:spcBef>
            </a:pPr>
            <a:endParaRPr lang="en-US" sz="2000" dirty="0">
              <a:solidFill>
                <a:srgbClr val="000000"/>
              </a:solidFill>
            </a:endParaRPr>
          </a:p>
        </p:txBody>
      </p:sp>
      <p:sp>
        <p:nvSpPr>
          <p:cNvPr id="12" name="Rectangle 6"/>
          <p:cNvSpPr>
            <a:spLocks noGrp="1" noChangeArrowheads="1"/>
          </p:cNvSpPr>
          <p:nvPr>
            <p:ph type="title"/>
          </p:nvPr>
        </p:nvSpPr>
        <p:spPr>
          <a:xfrm>
            <a:off x="2514600" y="228600"/>
            <a:ext cx="6324600" cy="533400"/>
          </a:xfrm>
        </p:spPr>
        <p:txBody>
          <a:bodyPr/>
          <a:lstStyle/>
          <a:p>
            <a:pPr eaLnBrk="1" hangingPunct="1"/>
            <a:r>
              <a:rPr lang="en-US" dirty="0" smtClean="0"/>
              <a:t>Repetition Structure</a:t>
            </a:r>
          </a:p>
        </p:txBody>
      </p:sp>
      <p:sp>
        <p:nvSpPr>
          <p:cNvPr id="13"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do…while statement</a:t>
            </a:r>
            <a:endParaRPr lang="en-US" sz="3200" b="1" kern="0" dirty="0">
              <a:solidFill>
                <a:schemeClr val="accent6">
                  <a:lumMod val="50000"/>
                </a:schemeClr>
              </a:solidFill>
              <a:latin typeface="+mj-lt"/>
              <a:ea typeface="+mj-ea"/>
              <a:cs typeface="+mj-cs"/>
            </a:endParaRPr>
          </a:p>
        </p:txBody>
      </p:sp>
    </p:spTree>
    <p:extLst>
      <p:ext uri="{BB962C8B-B14F-4D97-AF65-F5344CB8AC3E}">
        <p14:creationId xmlns:p14="http://schemas.microsoft.com/office/powerpoint/2010/main" val="30595995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8"/>
          <p:cNvSpPr>
            <a:spLocks noGrp="1" noChangeArrowheads="1"/>
          </p:cNvSpPr>
          <p:nvPr>
            <p:ph type="body" idx="1"/>
          </p:nvPr>
        </p:nvSpPr>
        <p:spPr>
          <a:xfrm>
            <a:off x="685800" y="2162435"/>
            <a:ext cx="8229600" cy="4549353"/>
          </a:xfrm>
        </p:spPr>
        <p:txBody>
          <a:bodyPr/>
          <a:lstStyle/>
          <a:p>
            <a:pPr eaLnBrk="1" hangingPunct="1">
              <a:lnSpc>
                <a:spcPct val="80000"/>
              </a:lnSpc>
            </a:pPr>
            <a:r>
              <a:rPr lang="en-US" sz="2200" dirty="0" smtClean="0"/>
              <a:t>Loop can be nested inside an outer loop </a:t>
            </a:r>
          </a:p>
          <a:p>
            <a:pPr lvl="1" eaLnBrk="1" hangingPunct="1">
              <a:lnSpc>
                <a:spcPct val="80000"/>
              </a:lnSpc>
            </a:pPr>
            <a:r>
              <a:rPr lang="en-US" sz="2200" dirty="0" smtClean="0"/>
              <a:t>Inner nested loop is totally completed before the outside loop is tested a second time </a:t>
            </a:r>
          </a:p>
          <a:p>
            <a:pPr marL="457200" lvl="1" indent="0" eaLnBrk="1" hangingPunct="1">
              <a:lnSpc>
                <a:spcPct val="80000"/>
              </a:lnSpc>
              <a:buNone/>
            </a:pPr>
            <a:endParaRPr lang="en-US" sz="1800" dirty="0"/>
          </a:p>
          <a:p>
            <a:pPr marL="457200" lvl="1" indent="0" eaLnBrk="1" hangingPunct="1">
              <a:lnSpc>
                <a:spcPct val="80000"/>
              </a:lnSpc>
              <a:buNone/>
            </a:pPr>
            <a:endParaRPr lang="en-US" sz="1800" dirty="0" smtClean="0"/>
          </a:p>
          <a:p>
            <a:pPr lvl="2" eaLnBrk="1" hangingPunct="1">
              <a:lnSpc>
                <a:spcPct val="88000"/>
              </a:lnSpc>
              <a:spcBef>
                <a:spcPts val="700"/>
              </a:spcBef>
              <a:buFontTx/>
              <a:buNone/>
            </a:pPr>
            <a:r>
              <a:rPr lang="en-US" sz="1800" b="1" dirty="0" smtClean="0">
                <a:solidFill>
                  <a:srgbClr val="0000FF"/>
                </a:solidFill>
                <a:latin typeface="Courier" pitchFamily="49" charset="0"/>
              </a:rPr>
              <a:t>int </a:t>
            </a:r>
            <a:r>
              <a:rPr lang="en-US" sz="1800" b="1" dirty="0" smtClean="0">
                <a:latin typeface="Courier" pitchFamily="49" charset="0"/>
              </a:rPr>
              <a:t>inner;</a:t>
            </a:r>
            <a:endParaRPr lang="en-US" sz="1800" b="1" dirty="0" smtClean="0">
              <a:solidFill>
                <a:srgbClr val="0000FF"/>
              </a:solidFill>
              <a:latin typeface="Courier" pitchFamily="49" charset="0"/>
            </a:endParaRPr>
          </a:p>
          <a:p>
            <a:pPr lvl="2" eaLnBrk="1" hangingPunct="1">
              <a:lnSpc>
                <a:spcPct val="88000"/>
              </a:lnSpc>
              <a:spcBef>
                <a:spcPts val="700"/>
              </a:spcBef>
              <a:buFontTx/>
              <a:buNone/>
            </a:pPr>
            <a:r>
              <a:rPr lang="en-US" sz="1800" b="1" dirty="0" smtClean="0">
                <a:solidFill>
                  <a:srgbClr val="0000FF"/>
                </a:solidFill>
                <a:latin typeface="Courier" pitchFamily="49" charset="0"/>
              </a:rPr>
              <a:t>for</a:t>
            </a:r>
            <a:r>
              <a:rPr lang="en-US" sz="1800" b="1" dirty="0" smtClean="0">
                <a:latin typeface="Courier" pitchFamily="49" charset="0"/>
              </a:rPr>
              <a:t> (</a:t>
            </a:r>
            <a:r>
              <a:rPr lang="en-US" sz="1800" b="1" dirty="0" smtClean="0">
                <a:solidFill>
                  <a:srgbClr val="0000FF"/>
                </a:solidFill>
                <a:latin typeface="Courier" pitchFamily="49" charset="0"/>
              </a:rPr>
              <a:t>int </a:t>
            </a:r>
            <a:r>
              <a:rPr lang="en-US" sz="1800" b="1" dirty="0" smtClean="0">
                <a:latin typeface="Courier" pitchFamily="49" charset="0"/>
              </a:rPr>
              <a:t>outer = 0; outer &lt; 3; outer++)</a:t>
            </a:r>
          </a:p>
          <a:p>
            <a:pPr lvl="2" eaLnBrk="1" hangingPunct="1">
              <a:lnSpc>
                <a:spcPct val="88000"/>
              </a:lnSpc>
              <a:spcBef>
                <a:spcPts val="700"/>
              </a:spcBef>
              <a:buFontTx/>
              <a:buNone/>
            </a:pPr>
            <a:r>
              <a:rPr lang="en-US" sz="1800" b="1" dirty="0" smtClean="0">
                <a:latin typeface="Courier" pitchFamily="49" charset="0"/>
              </a:rPr>
              <a:t>{</a:t>
            </a:r>
          </a:p>
          <a:p>
            <a:pPr lvl="2" eaLnBrk="1" hangingPunct="1">
              <a:lnSpc>
                <a:spcPct val="88000"/>
              </a:lnSpc>
              <a:spcBef>
                <a:spcPts val="700"/>
              </a:spcBef>
              <a:buFontTx/>
              <a:buNone/>
            </a:pPr>
            <a:r>
              <a:rPr lang="en-US" sz="1800" b="1" dirty="0" smtClean="0">
                <a:latin typeface="Courier" pitchFamily="49" charset="0"/>
              </a:rPr>
              <a:t>     </a:t>
            </a:r>
            <a:r>
              <a:rPr lang="en-US" sz="1800" b="1" dirty="0" smtClean="0">
                <a:solidFill>
                  <a:srgbClr val="0000FF"/>
                </a:solidFill>
                <a:latin typeface="Courier" pitchFamily="49" charset="0"/>
              </a:rPr>
              <a:t>for</a:t>
            </a:r>
            <a:r>
              <a:rPr lang="en-US" sz="1800" b="1" dirty="0" smtClean="0">
                <a:latin typeface="Courier" pitchFamily="49" charset="0"/>
              </a:rPr>
              <a:t>(inner = 10; inner &gt; 5; inner--)</a:t>
            </a:r>
          </a:p>
          <a:p>
            <a:pPr lvl="2" eaLnBrk="1" hangingPunct="1">
              <a:lnSpc>
                <a:spcPct val="88000"/>
              </a:lnSpc>
              <a:spcBef>
                <a:spcPts val="700"/>
              </a:spcBef>
              <a:buFontTx/>
              <a:buNone/>
            </a:pPr>
            <a:r>
              <a:rPr lang="en-US" sz="1800" b="1" dirty="0" smtClean="0">
                <a:latin typeface="Courier" pitchFamily="49" charset="0"/>
              </a:rPr>
              <a:t>     {</a:t>
            </a:r>
          </a:p>
          <a:p>
            <a:pPr lvl="2" eaLnBrk="1" hangingPunct="1">
              <a:lnSpc>
                <a:spcPct val="88000"/>
              </a:lnSpc>
              <a:spcBef>
                <a:spcPts val="700"/>
              </a:spcBef>
              <a:buFontTx/>
              <a:buNone/>
            </a:pPr>
            <a:r>
              <a:rPr lang="en-US" sz="1800" b="1" dirty="0" smtClean="0">
                <a:latin typeface="Courier" pitchFamily="49" charset="0"/>
              </a:rPr>
              <a:t>        </a:t>
            </a:r>
            <a:r>
              <a:rPr lang="en-US" sz="1800" b="1" dirty="0" err="1" smtClean="0">
                <a:latin typeface="Courier" pitchFamily="49" charset="0"/>
              </a:rPr>
              <a:t>Console.WriteLine</a:t>
            </a:r>
            <a:r>
              <a:rPr lang="en-US" sz="1800" b="1" dirty="0" smtClean="0">
                <a:latin typeface="Courier" pitchFamily="49" charset="0"/>
              </a:rPr>
              <a:t>("Outer: {0}\tInner: {1}",   </a:t>
            </a:r>
          </a:p>
          <a:p>
            <a:pPr lvl="2" eaLnBrk="1" hangingPunct="1">
              <a:lnSpc>
                <a:spcPct val="88000"/>
              </a:lnSpc>
              <a:spcBef>
                <a:spcPts val="700"/>
              </a:spcBef>
              <a:buFontTx/>
              <a:buNone/>
            </a:pPr>
            <a:r>
              <a:rPr lang="en-US" sz="1800" b="1" dirty="0">
                <a:latin typeface="Courier" pitchFamily="49" charset="0"/>
              </a:rPr>
              <a:t> </a:t>
            </a:r>
            <a:r>
              <a:rPr lang="en-US" sz="1800" b="1" dirty="0" smtClean="0">
                <a:latin typeface="Courier" pitchFamily="49" charset="0"/>
              </a:rPr>
              <a:t>                          outer, inner);</a:t>
            </a:r>
          </a:p>
          <a:p>
            <a:pPr lvl="2" eaLnBrk="1" hangingPunct="1">
              <a:lnSpc>
                <a:spcPct val="88000"/>
              </a:lnSpc>
              <a:spcBef>
                <a:spcPts val="700"/>
              </a:spcBef>
              <a:buFontTx/>
              <a:buNone/>
            </a:pPr>
            <a:r>
              <a:rPr lang="en-US" sz="1800" b="1" dirty="0" smtClean="0">
                <a:latin typeface="Courier" pitchFamily="49" charset="0"/>
              </a:rPr>
              <a:t>     }</a:t>
            </a:r>
          </a:p>
          <a:p>
            <a:pPr lvl="2" eaLnBrk="1" hangingPunct="1">
              <a:lnSpc>
                <a:spcPct val="88000"/>
              </a:lnSpc>
              <a:spcBef>
                <a:spcPts val="700"/>
              </a:spcBef>
              <a:buFontTx/>
              <a:buNone/>
            </a:pPr>
            <a:r>
              <a:rPr lang="en-US" sz="1800" b="1" dirty="0" smtClean="0">
                <a:latin typeface="Courier" pitchFamily="49" charset="0"/>
              </a:rPr>
              <a:t>}</a:t>
            </a:r>
          </a:p>
          <a:p>
            <a:pPr lvl="1" eaLnBrk="1" hangingPunct="1">
              <a:lnSpc>
                <a:spcPct val="80000"/>
              </a:lnSpc>
            </a:pPr>
            <a:endParaRPr lang="en-US" sz="1800" dirty="0" smtClean="0"/>
          </a:p>
        </p:txBody>
      </p:sp>
      <p:sp>
        <p:nvSpPr>
          <p:cNvPr id="29702" name="Rectangle 4"/>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FontTx/>
              <a:buChar char="•"/>
            </a:pPr>
            <a:endParaRPr lang="en-US" sz="2800" dirty="0">
              <a:solidFill>
                <a:srgbClr val="000000"/>
              </a:solidFill>
            </a:endParaRPr>
          </a:p>
        </p:txBody>
      </p:sp>
      <p:sp>
        <p:nvSpPr>
          <p:cNvPr id="29703" name="AutoShape 9"/>
          <p:cNvSpPr>
            <a:spLocks noChangeArrowheads="1"/>
          </p:cNvSpPr>
          <p:nvPr/>
        </p:nvSpPr>
        <p:spPr bwMode="auto">
          <a:xfrm>
            <a:off x="-16024" y="4896400"/>
            <a:ext cx="1403648" cy="1224136"/>
          </a:xfrm>
          <a:prstGeom prst="wedgeEllipseCallout">
            <a:avLst>
              <a:gd name="adj1" fmla="val 138870"/>
              <a:gd name="adj2" fmla="val -6269"/>
            </a:avLst>
          </a:prstGeom>
          <a:solidFill>
            <a:srgbClr val="FFCC00"/>
          </a:solidFill>
          <a:ln w="9525">
            <a:solidFill>
              <a:schemeClr val="tx1"/>
            </a:solidFill>
            <a:miter lim="800000"/>
            <a:headEnd/>
            <a:tailEnd/>
          </a:ln>
        </p:spPr>
        <p:txBody>
          <a:bodyPr/>
          <a:lstStyle/>
          <a:p>
            <a:pPr algn="ctr"/>
            <a:r>
              <a:rPr lang="en-US" dirty="0">
                <a:solidFill>
                  <a:srgbClr val="000000"/>
                </a:solidFill>
              </a:rPr>
              <a:t>15 lines printed</a:t>
            </a:r>
          </a:p>
        </p:txBody>
      </p:sp>
      <p:sp>
        <p:nvSpPr>
          <p:cNvPr id="9" name="Rectangle 6"/>
          <p:cNvSpPr>
            <a:spLocks noGrp="1" noChangeArrowheads="1"/>
          </p:cNvSpPr>
          <p:nvPr>
            <p:ph type="title"/>
          </p:nvPr>
        </p:nvSpPr>
        <p:spPr>
          <a:xfrm>
            <a:off x="2514600" y="228600"/>
            <a:ext cx="6324600" cy="533400"/>
          </a:xfrm>
        </p:spPr>
        <p:txBody>
          <a:bodyPr/>
          <a:lstStyle/>
          <a:p>
            <a:pPr eaLnBrk="1" hangingPunct="1"/>
            <a:r>
              <a:rPr lang="en-US" dirty="0" smtClean="0"/>
              <a:t>Repetition Structure</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b="1" dirty="0" smtClean="0">
                <a:solidFill>
                  <a:schemeClr val="accent6">
                    <a:lumMod val="50000"/>
                  </a:schemeClr>
                </a:solidFill>
              </a:rPr>
              <a:t>Nested Loop</a:t>
            </a:r>
          </a:p>
        </p:txBody>
      </p:sp>
    </p:spTree>
    <p:extLst>
      <p:ext uri="{BB962C8B-B14F-4D97-AF65-F5344CB8AC3E}">
        <p14:creationId xmlns:p14="http://schemas.microsoft.com/office/powerpoint/2010/main" val="35939009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4"/>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FontTx/>
              <a:buChar char="•"/>
            </a:pPr>
            <a:endParaRPr lang="en-US" sz="2800" dirty="0">
              <a:solidFill>
                <a:srgbClr val="000000"/>
              </a:solidFill>
            </a:endParaRPr>
          </a:p>
        </p:txBody>
      </p:sp>
      <p:sp>
        <p:nvSpPr>
          <p:cNvPr id="9" name="Rectangle 6"/>
          <p:cNvSpPr>
            <a:spLocks noGrp="1" noChangeArrowheads="1"/>
          </p:cNvSpPr>
          <p:nvPr>
            <p:ph type="title"/>
          </p:nvPr>
        </p:nvSpPr>
        <p:spPr>
          <a:xfrm>
            <a:off x="2514600" y="228600"/>
            <a:ext cx="6324600" cy="533400"/>
          </a:xfrm>
        </p:spPr>
        <p:txBody>
          <a:bodyPr/>
          <a:lstStyle/>
          <a:p>
            <a:pPr eaLnBrk="1" hangingPunct="1"/>
            <a:r>
              <a:rPr lang="en-US" dirty="0" smtClean="0"/>
              <a:t>Methods</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a:solidFill>
                  <a:schemeClr val="accent6">
                    <a:lumMod val="50000"/>
                  </a:schemeClr>
                </a:solidFill>
              </a:rPr>
              <a:t>Anatomy of a Method</a:t>
            </a:r>
            <a:endParaRPr lang="en-US" sz="3200" b="1" dirty="0" smtClean="0">
              <a:solidFill>
                <a:schemeClr val="accent6">
                  <a:lumMod val="50000"/>
                </a:schemeClr>
              </a:solidFill>
            </a:endParaRPr>
          </a:p>
        </p:txBody>
      </p:sp>
      <p:sp>
        <p:nvSpPr>
          <p:cNvPr id="8" name="Rectangle 3"/>
          <p:cNvSpPr txBox="1">
            <a:spLocks noChangeArrowheads="1"/>
          </p:cNvSpPr>
          <p:nvPr/>
        </p:nvSpPr>
        <p:spPr bwMode="auto">
          <a:xfrm>
            <a:off x="686611" y="1884432"/>
            <a:ext cx="7772400" cy="471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eaLnBrk="1" hangingPunct="1">
              <a:spcBef>
                <a:spcPct val="40000"/>
              </a:spcBef>
            </a:pPr>
            <a:r>
              <a:rPr lang="en-US" kern="0" dirty="0" smtClean="0"/>
              <a:t>Methods defined inside classes </a:t>
            </a:r>
          </a:p>
          <a:p>
            <a:pPr eaLnBrk="1" hangingPunct="1">
              <a:spcBef>
                <a:spcPct val="40000"/>
              </a:spcBef>
            </a:pPr>
            <a:r>
              <a:rPr lang="en-US" kern="0" dirty="0" smtClean="0"/>
              <a:t>Group program statements</a:t>
            </a:r>
          </a:p>
          <a:p>
            <a:pPr lvl="1" eaLnBrk="1" hangingPunct="1">
              <a:spcBef>
                <a:spcPct val="40000"/>
              </a:spcBef>
            </a:pPr>
            <a:r>
              <a:rPr lang="en-US" kern="0" dirty="0" smtClean="0"/>
              <a:t>Based on functionality </a:t>
            </a:r>
          </a:p>
          <a:p>
            <a:pPr lvl="1" eaLnBrk="1" hangingPunct="1">
              <a:spcBef>
                <a:spcPct val="40000"/>
              </a:spcBef>
            </a:pPr>
            <a:r>
              <a:rPr lang="en-US" kern="0" dirty="0" smtClean="0"/>
              <a:t>Called one or more times </a:t>
            </a:r>
          </a:p>
          <a:p>
            <a:pPr eaLnBrk="1" hangingPunct="1">
              <a:spcBef>
                <a:spcPct val="40000"/>
              </a:spcBef>
            </a:pPr>
            <a:r>
              <a:rPr lang="en-US" kern="0" dirty="0" smtClean="0"/>
              <a:t>All programs consist of at least one method </a:t>
            </a:r>
          </a:p>
          <a:p>
            <a:pPr lvl="1" eaLnBrk="1" hangingPunct="1">
              <a:spcBef>
                <a:spcPct val="40000"/>
              </a:spcBef>
            </a:pPr>
            <a:r>
              <a:rPr lang="en-US" kern="0" dirty="0" smtClean="0"/>
              <a:t>Main( ) </a:t>
            </a:r>
          </a:p>
          <a:p>
            <a:pPr lvl="2" eaLnBrk="1" hangingPunct="1">
              <a:spcBef>
                <a:spcPct val="40000"/>
              </a:spcBef>
            </a:pPr>
            <a:r>
              <a:rPr lang="en-US" kern="0" dirty="0" smtClean="0"/>
              <a:t>User-defined method </a:t>
            </a:r>
          </a:p>
        </p:txBody>
      </p:sp>
    </p:spTree>
    <p:extLst>
      <p:ext uri="{BB962C8B-B14F-4D97-AF65-F5344CB8AC3E}">
        <p14:creationId xmlns:p14="http://schemas.microsoft.com/office/powerpoint/2010/main" val="29607887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4"/>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FontTx/>
              <a:buChar char="•"/>
            </a:pPr>
            <a:endParaRPr lang="en-US" sz="2800" dirty="0">
              <a:solidFill>
                <a:srgbClr val="000000"/>
              </a:solidFill>
            </a:endParaRPr>
          </a:p>
        </p:txBody>
      </p:sp>
      <p:sp>
        <p:nvSpPr>
          <p:cNvPr id="9" name="Rectangle 6"/>
          <p:cNvSpPr>
            <a:spLocks noGrp="1" noChangeArrowheads="1"/>
          </p:cNvSpPr>
          <p:nvPr>
            <p:ph type="title"/>
          </p:nvPr>
        </p:nvSpPr>
        <p:spPr>
          <a:xfrm>
            <a:off x="2514600" y="228600"/>
            <a:ext cx="6324600" cy="533400"/>
          </a:xfrm>
        </p:spPr>
        <p:txBody>
          <a:bodyPr/>
          <a:lstStyle/>
          <a:p>
            <a:pPr eaLnBrk="1" hangingPunct="1"/>
            <a:r>
              <a:rPr lang="en-US" dirty="0" smtClean="0"/>
              <a:t>Methods</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a:solidFill>
                  <a:schemeClr val="accent6">
                    <a:lumMod val="50000"/>
                  </a:schemeClr>
                </a:solidFill>
              </a:rPr>
              <a:t>Anatomy of a Method</a:t>
            </a:r>
            <a:endParaRPr lang="en-US" sz="3200" b="1" dirty="0" smtClean="0">
              <a:solidFill>
                <a:schemeClr val="accent6">
                  <a:lumMod val="50000"/>
                </a:schemeClr>
              </a:solidFill>
            </a:endParaRPr>
          </a:p>
        </p:txBody>
      </p:sp>
      <p:sp>
        <p:nvSpPr>
          <p:cNvPr id="6" name="Rectangle 3"/>
          <p:cNvSpPr txBox="1">
            <a:spLocks noChangeArrowheads="1"/>
          </p:cNvSpPr>
          <p:nvPr/>
        </p:nvSpPr>
        <p:spPr bwMode="auto">
          <a:xfrm>
            <a:off x="323528" y="1981200"/>
            <a:ext cx="849694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eaLnBrk="1" hangingPunct="1">
              <a:lnSpc>
                <a:spcPct val="88000"/>
              </a:lnSpc>
              <a:spcBef>
                <a:spcPts val="700"/>
              </a:spcBef>
              <a:buFontTx/>
              <a:buNone/>
            </a:pPr>
            <a:r>
              <a:rPr lang="en-US" sz="1800" b="1" kern="0" dirty="0" smtClean="0">
                <a:solidFill>
                  <a:srgbClr val="0000FF"/>
                </a:solidFill>
                <a:latin typeface="Courier" pitchFamily="49" charset="0"/>
              </a:rPr>
              <a:t>using</a:t>
            </a:r>
            <a:r>
              <a:rPr lang="en-US" sz="1800" b="1" kern="0" dirty="0" smtClean="0">
                <a:latin typeface="Courier" pitchFamily="49" charset="0"/>
              </a:rPr>
              <a:t> System;</a:t>
            </a:r>
          </a:p>
          <a:p>
            <a:pPr eaLnBrk="1" hangingPunct="1">
              <a:lnSpc>
                <a:spcPct val="88000"/>
              </a:lnSpc>
              <a:spcBef>
                <a:spcPts val="700"/>
              </a:spcBef>
              <a:buFontTx/>
              <a:buNone/>
            </a:pPr>
            <a:r>
              <a:rPr lang="en-US" sz="1800" b="1" kern="0" dirty="0" smtClean="0">
                <a:solidFill>
                  <a:srgbClr val="0000FF"/>
                </a:solidFill>
                <a:latin typeface="Courier" pitchFamily="49" charset="0"/>
              </a:rPr>
              <a:t>namespace</a:t>
            </a:r>
            <a:r>
              <a:rPr lang="en-US" sz="1800" b="1" kern="0" dirty="0" smtClean="0">
                <a:latin typeface="Courier" pitchFamily="49" charset="0"/>
              </a:rPr>
              <a:t> Square {</a:t>
            </a:r>
          </a:p>
          <a:p>
            <a:pPr eaLnBrk="1" hangingPunct="1">
              <a:lnSpc>
                <a:spcPct val="88000"/>
              </a:lnSpc>
              <a:spcBef>
                <a:spcPts val="700"/>
              </a:spcBef>
              <a:buFontTx/>
              <a:buNone/>
            </a:pPr>
            <a:r>
              <a:rPr lang="en-US" sz="1800" b="1" kern="0" dirty="0" smtClean="0">
                <a:latin typeface="Courier" pitchFamily="49" charset="0"/>
              </a:rPr>
              <a:t>    </a:t>
            </a:r>
            <a:r>
              <a:rPr lang="en-US" sz="1800" b="1" kern="0" dirty="0" smtClean="0">
                <a:solidFill>
                  <a:srgbClr val="0000FF"/>
                </a:solidFill>
                <a:latin typeface="Courier" pitchFamily="49" charset="0"/>
              </a:rPr>
              <a:t>public</a:t>
            </a:r>
            <a:r>
              <a:rPr lang="en-US" sz="1800" b="1" kern="0" dirty="0" smtClean="0">
                <a:latin typeface="Courier" pitchFamily="49" charset="0"/>
              </a:rPr>
              <a:t> </a:t>
            </a:r>
            <a:r>
              <a:rPr lang="en-US" sz="1800" b="1" kern="0" dirty="0" smtClean="0">
                <a:solidFill>
                  <a:srgbClr val="0000FF"/>
                </a:solidFill>
                <a:latin typeface="Courier" pitchFamily="49" charset="0"/>
              </a:rPr>
              <a:t>class</a:t>
            </a:r>
            <a:r>
              <a:rPr lang="en-US" sz="1800" b="1" kern="0" dirty="0" smtClean="0">
                <a:latin typeface="Courier" pitchFamily="49" charset="0"/>
              </a:rPr>
              <a:t> </a:t>
            </a:r>
            <a:r>
              <a:rPr lang="en-US" sz="1800" b="1" kern="0" dirty="0" err="1" smtClean="0">
                <a:latin typeface="Courier" pitchFamily="49" charset="0"/>
              </a:rPr>
              <a:t>SquareExample</a:t>
            </a:r>
            <a:endParaRPr lang="en-US" sz="1800" b="1" kern="0" dirty="0" smtClean="0">
              <a:latin typeface="Courier" pitchFamily="49" charset="0"/>
            </a:endParaRPr>
          </a:p>
          <a:p>
            <a:pPr eaLnBrk="1" hangingPunct="1">
              <a:lnSpc>
                <a:spcPct val="88000"/>
              </a:lnSpc>
              <a:spcBef>
                <a:spcPts val="700"/>
              </a:spcBef>
              <a:buFontTx/>
              <a:buNone/>
            </a:pPr>
            <a:r>
              <a:rPr lang="en-US" sz="1800" b="1" kern="0" dirty="0" smtClean="0">
                <a:latin typeface="Courier" pitchFamily="49" charset="0"/>
              </a:rPr>
              <a:t>    {</a:t>
            </a:r>
          </a:p>
          <a:p>
            <a:pPr eaLnBrk="1" hangingPunct="1">
              <a:lnSpc>
                <a:spcPct val="88000"/>
              </a:lnSpc>
              <a:spcBef>
                <a:spcPts val="700"/>
              </a:spcBef>
              <a:buFontTx/>
              <a:buNone/>
            </a:pPr>
            <a:r>
              <a:rPr lang="en-US" sz="1800" b="1" kern="0" dirty="0" smtClean="0">
                <a:latin typeface="Courier" pitchFamily="49" charset="0"/>
              </a:rPr>
              <a:t>          </a:t>
            </a:r>
            <a:r>
              <a:rPr lang="en-US" sz="1800" b="1" kern="0" dirty="0" smtClean="0">
                <a:solidFill>
                  <a:srgbClr val="0000FF"/>
                </a:solidFill>
                <a:latin typeface="Courier" pitchFamily="49" charset="0"/>
              </a:rPr>
              <a:t>public</a:t>
            </a:r>
            <a:r>
              <a:rPr lang="en-US" sz="1800" b="1" kern="0" dirty="0" smtClean="0">
                <a:latin typeface="Courier" pitchFamily="49" charset="0"/>
              </a:rPr>
              <a:t> </a:t>
            </a:r>
            <a:r>
              <a:rPr lang="en-US" sz="1800" b="1" kern="0" dirty="0" smtClean="0">
                <a:solidFill>
                  <a:srgbClr val="0000FF"/>
                </a:solidFill>
                <a:latin typeface="Courier" pitchFamily="49" charset="0"/>
              </a:rPr>
              <a:t>static</a:t>
            </a:r>
            <a:r>
              <a:rPr lang="en-US" sz="1800" b="1" kern="0" dirty="0" smtClean="0">
                <a:latin typeface="Courier" pitchFamily="49" charset="0"/>
              </a:rPr>
              <a:t> </a:t>
            </a:r>
            <a:r>
              <a:rPr lang="en-US" sz="1800" b="1" kern="0" dirty="0" smtClean="0">
                <a:solidFill>
                  <a:srgbClr val="0000FF"/>
                </a:solidFill>
                <a:latin typeface="Courier" pitchFamily="49" charset="0"/>
              </a:rPr>
              <a:t>void</a:t>
            </a:r>
            <a:r>
              <a:rPr lang="en-US" sz="1800" b="1" kern="0" dirty="0" smtClean="0">
                <a:latin typeface="Courier" pitchFamily="49" charset="0"/>
              </a:rPr>
              <a:t> Main( )</a:t>
            </a:r>
          </a:p>
          <a:p>
            <a:pPr eaLnBrk="1" hangingPunct="1">
              <a:lnSpc>
                <a:spcPct val="88000"/>
              </a:lnSpc>
              <a:spcBef>
                <a:spcPts val="700"/>
              </a:spcBef>
              <a:buFontTx/>
              <a:buNone/>
            </a:pPr>
            <a:r>
              <a:rPr lang="en-US" sz="1800" b="1" kern="0" dirty="0" smtClean="0">
                <a:latin typeface="Courier" pitchFamily="49" charset="0"/>
              </a:rPr>
              <a:t>          {</a:t>
            </a:r>
            <a:endParaRPr lang="en-US" sz="1800" b="1" kern="0" dirty="0" smtClean="0">
              <a:solidFill>
                <a:srgbClr val="0000FF"/>
              </a:solidFill>
              <a:latin typeface="Courier" pitchFamily="49" charset="0"/>
            </a:endParaRPr>
          </a:p>
          <a:p>
            <a:pPr eaLnBrk="1" hangingPunct="1">
              <a:lnSpc>
                <a:spcPct val="88000"/>
              </a:lnSpc>
              <a:spcBef>
                <a:spcPts val="700"/>
              </a:spcBef>
              <a:buFontTx/>
              <a:buNone/>
            </a:pPr>
            <a:r>
              <a:rPr lang="en-US" sz="1800" b="1" kern="0" dirty="0" smtClean="0">
                <a:latin typeface="Courier" pitchFamily="49" charset="0"/>
              </a:rPr>
              <a:t>             </a:t>
            </a:r>
            <a:r>
              <a:rPr lang="en-US" sz="1800" b="1" kern="0" dirty="0" err="1" smtClean="0">
                <a:solidFill>
                  <a:srgbClr val="0000FF"/>
                </a:solidFill>
                <a:latin typeface="Courier" pitchFamily="49" charset="0"/>
              </a:rPr>
              <a:t>int</a:t>
            </a:r>
            <a:r>
              <a:rPr lang="en-US" sz="1800" b="1" kern="0" dirty="0" smtClean="0">
                <a:latin typeface="Courier" pitchFamily="49" charset="0"/>
              </a:rPr>
              <a:t> </a:t>
            </a:r>
            <a:r>
              <a:rPr lang="en-US" sz="1800" b="1" kern="0" dirty="0" err="1" smtClean="0">
                <a:latin typeface="Courier" pitchFamily="49" charset="0"/>
              </a:rPr>
              <a:t>aValue</a:t>
            </a:r>
            <a:r>
              <a:rPr lang="en-US" sz="1800" b="1" kern="0" dirty="0" smtClean="0">
                <a:latin typeface="Courier" pitchFamily="49" charset="0"/>
              </a:rPr>
              <a:t> = 768;   </a:t>
            </a:r>
          </a:p>
          <a:p>
            <a:pPr eaLnBrk="1" hangingPunct="1">
              <a:lnSpc>
                <a:spcPct val="88000"/>
              </a:lnSpc>
              <a:spcBef>
                <a:spcPts val="700"/>
              </a:spcBef>
              <a:buFontTx/>
              <a:buNone/>
            </a:pPr>
            <a:r>
              <a:rPr lang="en-US" sz="1800" b="1" kern="0" dirty="0" smtClean="0">
                <a:latin typeface="Courier" pitchFamily="49" charset="0"/>
              </a:rPr>
              <a:t>             </a:t>
            </a:r>
            <a:r>
              <a:rPr lang="en-US" sz="1800" b="1" kern="0" dirty="0" err="1" smtClean="0">
                <a:solidFill>
                  <a:srgbClr val="0000FF"/>
                </a:solidFill>
                <a:latin typeface="Courier" pitchFamily="49" charset="0"/>
              </a:rPr>
              <a:t>int</a:t>
            </a:r>
            <a:r>
              <a:rPr lang="en-US" sz="1800" b="1" kern="0" dirty="0" smtClean="0">
                <a:latin typeface="Courier" pitchFamily="49" charset="0"/>
              </a:rPr>
              <a:t> result;</a:t>
            </a:r>
          </a:p>
          <a:p>
            <a:pPr eaLnBrk="1" hangingPunct="1">
              <a:lnSpc>
                <a:spcPct val="88000"/>
              </a:lnSpc>
              <a:spcBef>
                <a:spcPts val="700"/>
              </a:spcBef>
              <a:buFontTx/>
              <a:buNone/>
            </a:pPr>
            <a:r>
              <a:rPr lang="en-US" sz="1800" b="1" kern="0" dirty="0" smtClean="0">
                <a:latin typeface="Courier" pitchFamily="49" charset="0"/>
              </a:rPr>
              <a:t>             result = </a:t>
            </a:r>
            <a:r>
              <a:rPr lang="en-US" sz="1800" b="1" kern="0" dirty="0" err="1" smtClean="0">
                <a:latin typeface="Courier" pitchFamily="49" charset="0"/>
              </a:rPr>
              <a:t>aValue</a:t>
            </a:r>
            <a:r>
              <a:rPr lang="en-US" sz="1800" b="1" kern="0" dirty="0" smtClean="0">
                <a:latin typeface="Courier" pitchFamily="49" charset="0"/>
              </a:rPr>
              <a:t> * </a:t>
            </a:r>
            <a:r>
              <a:rPr lang="en-US" sz="1800" b="1" kern="0" dirty="0" err="1" smtClean="0">
                <a:latin typeface="Courier" pitchFamily="49" charset="0"/>
              </a:rPr>
              <a:t>aValue</a:t>
            </a:r>
            <a:r>
              <a:rPr lang="en-US" sz="1800" b="1" kern="0" dirty="0" smtClean="0">
                <a:latin typeface="Courier" pitchFamily="49" charset="0"/>
              </a:rPr>
              <a:t>;</a:t>
            </a:r>
          </a:p>
          <a:p>
            <a:pPr eaLnBrk="1" hangingPunct="1">
              <a:lnSpc>
                <a:spcPct val="88000"/>
              </a:lnSpc>
              <a:spcBef>
                <a:spcPts val="700"/>
              </a:spcBef>
              <a:buFont typeface="Wingdings" pitchFamily="2" charset="2"/>
              <a:buNone/>
            </a:pPr>
            <a:r>
              <a:rPr lang="en-US" sz="1800" b="1" kern="0" dirty="0" smtClean="0">
                <a:latin typeface="Courier" pitchFamily="49" charset="0"/>
              </a:rPr>
              <a:t>             </a:t>
            </a:r>
            <a:r>
              <a:rPr lang="en-US" sz="1800" b="1" kern="0" dirty="0" err="1" smtClean="0">
                <a:latin typeface="Courier" pitchFamily="49" charset="0"/>
              </a:rPr>
              <a:t>Console.WriteLine</a:t>
            </a:r>
            <a:r>
              <a:rPr lang="en-US" sz="1800" b="1" kern="0" dirty="0" smtClean="0">
                <a:latin typeface="Courier" pitchFamily="49" charset="0"/>
              </a:rPr>
              <a:t>("{0} squared is {1}", </a:t>
            </a:r>
            <a:r>
              <a:rPr lang="en-US" sz="1800" b="1" kern="0" dirty="0" err="1" smtClean="0">
                <a:latin typeface="Courier" pitchFamily="49" charset="0"/>
              </a:rPr>
              <a:t>aValue</a:t>
            </a:r>
            <a:r>
              <a:rPr lang="en-US" sz="1800" b="1" kern="0" dirty="0" smtClean="0">
                <a:latin typeface="Courier" pitchFamily="49" charset="0"/>
              </a:rPr>
              <a:t>, </a:t>
            </a:r>
          </a:p>
          <a:p>
            <a:pPr eaLnBrk="1" hangingPunct="1">
              <a:lnSpc>
                <a:spcPct val="88000"/>
              </a:lnSpc>
              <a:spcBef>
                <a:spcPts val="700"/>
              </a:spcBef>
              <a:buFont typeface="Wingdings" pitchFamily="2" charset="2"/>
              <a:buNone/>
            </a:pPr>
            <a:r>
              <a:rPr lang="en-US" sz="1800" b="1" kern="0" dirty="0">
                <a:latin typeface="Courier" pitchFamily="49" charset="0"/>
              </a:rPr>
              <a:t> </a:t>
            </a:r>
            <a:r>
              <a:rPr lang="en-US" sz="1800" b="1" kern="0" dirty="0" smtClean="0">
                <a:latin typeface="Courier" pitchFamily="49" charset="0"/>
              </a:rPr>
              <a:t>                               result);</a:t>
            </a:r>
          </a:p>
          <a:p>
            <a:pPr eaLnBrk="1" hangingPunct="1">
              <a:lnSpc>
                <a:spcPct val="88000"/>
              </a:lnSpc>
              <a:spcBef>
                <a:spcPts val="700"/>
              </a:spcBef>
              <a:buFontTx/>
              <a:buNone/>
            </a:pPr>
            <a:r>
              <a:rPr lang="en-US" sz="1800" b="1" kern="0" dirty="0" smtClean="0">
                <a:latin typeface="Courier" pitchFamily="49" charset="0"/>
              </a:rPr>
              <a:t>             </a:t>
            </a:r>
            <a:r>
              <a:rPr lang="en-US" sz="1800" b="1" kern="0" dirty="0" err="1" smtClean="0">
                <a:latin typeface="Courier" pitchFamily="49" charset="0"/>
              </a:rPr>
              <a:t>Console.Read</a:t>
            </a:r>
            <a:r>
              <a:rPr lang="en-US" sz="1800" b="1" kern="0" dirty="0" smtClean="0">
                <a:latin typeface="Courier" pitchFamily="49" charset="0"/>
              </a:rPr>
              <a:t>( );</a:t>
            </a:r>
          </a:p>
          <a:p>
            <a:pPr eaLnBrk="1" hangingPunct="1">
              <a:lnSpc>
                <a:spcPct val="88000"/>
              </a:lnSpc>
              <a:spcBef>
                <a:spcPts val="700"/>
              </a:spcBef>
              <a:buFontTx/>
              <a:buNone/>
            </a:pPr>
            <a:r>
              <a:rPr lang="en-US" sz="1800" b="1" kern="0" dirty="0" smtClean="0">
                <a:latin typeface="Courier" pitchFamily="49" charset="0"/>
              </a:rPr>
              <a:t>          }</a:t>
            </a:r>
          </a:p>
          <a:p>
            <a:pPr eaLnBrk="1" hangingPunct="1">
              <a:lnSpc>
                <a:spcPct val="88000"/>
              </a:lnSpc>
              <a:spcBef>
                <a:spcPts val="700"/>
              </a:spcBef>
              <a:buFontTx/>
              <a:buNone/>
            </a:pPr>
            <a:r>
              <a:rPr lang="en-US" sz="1800" b="1" kern="0" dirty="0" smtClean="0">
                <a:latin typeface="Courier" pitchFamily="49" charset="0"/>
              </a:rPr>
              <a:t>    }</a:t>
            </a:r>
          </a:p>
          <a:p>
            <a:pPr eaLnBrk="1" hangingPunct="1">
              <a:buFontTx/>
              <a:buNone/>
            </a:pPr>
            <a:r>
              <a:rPr lang="en-US" sz="1800" b="1" kern="0" dirty="0" smtClean="0">
                <a:latin typeface="Courier" pitchFamily="49" charset="0"/>
              </a:rPr>
              <a:t>}</a:t>
            </a:r>
          </a:p>
        </p:txBody>
      </p:sp>
      <p:sp>
        <p:nvSpPr>
          <p:cNvPr id="7" name="AutoShape 5"/>
          <p:cNvSpPr>
            <a:spLocks noChangeArrowheads="1"/>
          </p:cNvSpPr>
          <p:nvPr/>
        </p:nvSpPr>
        <p:spPr bwMode="auto">
          <a:xfrm>
            <a:off x="6300192" y="2996952"/>
            <a:ext cx="2843808" cy="792088"/>
          </a:xfrm>
          <a:prstGeom prst="wedgeEllipseCallout">
            <a:avLst>
              <a:gd name="adj1" fmla="val -77500"/>
              <a:gd name="adj2" fmla="val 6713"/>
            </a:avLst>
          </a:prstGeom>
          <a:solidFill>
            <a:srgbClr val="FFCC00"/>
          </a:solidFill>
          <a:ln w="9525">
            <a:solidFill>
              <a:schemeClr val="tx1"/>
            </a:solidFill>
            <a:miter lim="800000"/>
            <a:headEnd/>
            <a:tailEnd/>
          </a:ln>
        </p:spPr>
        <p:txBody>
          <a:bodyPr/>
          <a:lstStyle/>
          <a:p>
            <a:pPr algn="ctr"/>
            <a:r>
              <a:rPr lang="en-US" b="1" dirty="0"/>
              <a:t>Required method</a:t>
            </a:r>
          </a:p>
        </p:txBody>
      </p:sp>
    </p:spTree>
    <p:extLst>
      <p:ext uri="{BB962C8B-B14F-4D97-AF65-F5344CB8AC3E}">
        <p14:creationId xmlns:p14="http://schemas.microsoft.com/office/powerpoint/2010/main" val="1401348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4" name="Rectangle 3"/>
          <p:cNvSpPr txBox="1">
            <a:spLocks noChangeArrowheads="1"/>
          </p:cNvSpPr>
          <p:nvPr/>
        </p:nvSpPr>
        <p:spPr>
          <a:xfrm>
            <a:off x="250825" y="1241425"/>
            <a:ext cx="8569325" cy="3556000"/>
          </a:xfrm>
          <a:prstGeom prst="rect">
            <a:avLst/>
          </a:prstGeom>
        </p:spPr>
        <p:txBody>
          <a:bodyPr/>
          <a:lstStyle/>
          <a:p>
            <a:pPr marL="342900" indent="-342900">
              <a:spcBef>
                <a:spcPts val="0"/>
              </a:spcBef>
              <a:spcAft>
                <a:spcPts val="300"/>
              </a:spcAft>
              <a:buFont typeface="Wingdings" pitchFamily="2" charset="2"/>
              <a:buChar char="§"/>
              <a:defRPr/>
            </a:pPr>
            <a:r>
              <a:rPr lang="en-US" kern="0" dirty="0">
                <a:latin typeface="+mn-lt"/>
              </a:rPr>
              <a:t>A data item is classified as either </a:t>
            </a:r>
            <a:r>
              <a:rPr lang="en-US" b="1" kern="0" dirty="0">
                <a:latin typeface="+mn-lt"/>
              </a:rPr>
              <a:t>constant</a:t>
            </a:r>
            <a:r>
              <a:rPr lang="en-US" kern="0" dirty="0">
                <a:latin typeface="+mn-lt"/>
              </a:rPr>
              <a:t> or </a:t>
            </a:r>
            <a:r>
              <a:rPr lang="en-US" b="1" kern="0" dirty="0">
                <a:latin typeface="+mn-lt"/>
              </a:rPr>
              <a:t>variable</a:t>
            </a:r>
          </a:p>
          <a:p>
            <a:pPr marL="342900" indent="-342900">
              <a:spcBef>
                <a:spcPts val="0"/>
              </a:spcBef>
              <a:spcAft>
                <a:spcPts val="300"/>
              </a:spcAft>
              <a:buFont typeface="Wingdings" pitchFamily="2" charset="2"/>
              <a:buChar char="§"/>
              <a:defRPr/>
            </a:pPr>
            <a:r>
              <a:rPr lang="en-US" kern="0" dirty="0">
                <a:latin typeface="+mn-lt"/>
              </a:rPr>
              <a:t>Constant data items cannot vary.</a:t>
            </a:r>
          </a:p>
          <a:p>
            <a:pPr marL="342900" indent="-342900">
              <a:spcBef>
                <a:spcPts val="0"/>
              </a:spcBef>
              <a:spcAft>
                <a:spcPts val="300"/>
              </a:spcAft>
              <a:buFont typeface="Wingdings" pitchFamily="2" charset="2"/>
              <a:buChar char="§"/>
              <a:defRPr/>
            </a:pPr>
            <a:r>
              <a:rPr lang="en-US" kern="0" dirty="0">
                <a:latin typeface="+mn-lt"/>
              </a:rPr>
              <a:t>Variable data items can hold different values at different points of time.</a:t>
            </a:r>
          </a:p>
          <a:p>
            <a:pPr marL="342900" indent="-342900">
              <a:spcBef>
                <a:spcPts val="0"/>
              </a:spcBef>
              <a:spcAft>
                <a:spcPts val="300"/>
              </a:spcAft>
              <a:buFont typeface="Wingdings" pitchFamily="2" charset="2"/>
              <a:buChar char="§"/>
              <a:defRPr/>
            </a:pPr>
            <a:r>
              <a:rPr lang="en-US" kern="0" dirty="0">
                <a:latin typeface="+mn-lt"/>
              </a:rPr>
              <a:t>All data items in a C# program have a </a:t>
            </a:r>
            <a:r>
              <a:rPr lang="en-US" b="1" kern="0" dirty="0">
                <a:latin typeface="+mn-lt"/>
              </a:rPr>
              <a:t>data type.</a:t>
            </a:r>
          </a:p>
          <a:p>
            <a:pPr marL="342900" indent="-342900">
              <a:spcBef>
                <a:spcPts val="0"/>
              </a:spcBef>
              <a:spcAft>
                <a:spcPts val="300"/>
              </a:spcAft>
              <a:buFont typeface="Wingdings" pitchFamily="2" charset="2"/>
              <a:buChar char="§"/>
              <a:defRPr/>
            </a:pPr>
            <a:r>
              <a:rPr lang="en-US" kern="0" dirty="0">
                <a:latin typeface="+mn-lt"/>
              </a:rPr>
              <a:t>Data type defines the format and size of a piece of data.</a:t>
            </a:r>
          </a:p>
          <a:p>
            <a:pPr marL="342900" indent="-342900">
              <a:spcBef>
                <a:spcPts val="0"/>
              </a:spcBef>
              <a:spcAft>
                <a:spcPts val="300"/>
              </a:spcAft>
              <a:buFont typeface="Wingdings" pitchFamily="2" charset="2"/>
              <a:buChar char="§"/>
              <a:defRPr/>
            </a:pPr>
            <a:r>
              <a:rPr lang="en-US" kern="0" dirty="0"/>
              <a:t>A </a:t>
            </a:r>
            <a:r>
              <a:rPr lang="en-US" b="1" kern="0" dirty="0"/>
              <a:t>variable declaration</a:t>
            </a:r>
            <a:r>
              <a:rPr lang="en-US" kern="0" dirty="0"/>
              <a:t> includes:</a:t>
            </a:r>
          </a:p>
          <a:p>
            <a:pPr marL="742950" lvl="1" indent="-285750">
              <a:spcBef>
                <a:spcPts val="0"/>
              </a:spcBef>
              <a:spcAft>
                <a:spcPts val="300"/>
              </a:spcAft>
              <a:buSzPct val="50000"/>
              <a:buFont typeface="Wingdings 2" pitchFamily="18" charset="2"/>
              <a:buChar char=""/>
              <a:defRPr/>
            </a:pPr>
            <a:r>
              <a:rPr lang="en-US" kern="0" dirty="0"/>
              <a:t>The data type that the variable will store</a:t>
            </a:r>
          </a:p>
          <a:p>
            <a:pPr marL="742950" lvl="1" indent="-285750">
              <a:spcBef>
                <a:spcPts val="0"/>
              </a:spcBef>
              <a:spcAft>
                <a:spcPts val="300"/>
              </a:spcAft>
              <a:buSzPct val="50000"/>
              <a:buFont typeface="Wingdings 2" pitchFamily="18" charset="2"/>
              <a:buChar char=""/>
              <a:defRPr/>
            </a:pPr>
            <a:r>
              <a:rPr lang="en-US" kern="0" dirty="0"/>
              <a:t>An identifier that is the variable’s name</a:t>
            </a:r>
          </a:p>
          <a:p>
            <a:pPr marL="742950" lvl="1" indent="-285750">
              <a:spcBef>
                <a:spcPts val="0"/>
              </a:spcBef>
              <a:spcAft>
                <a:spcPts val="300"/>
              </a:spcAft>
              <a:buSzPct val="50000"/>
              <a:buFont typeface="Wingdings 2" pitchFamily="18" charset="2"/>
              <a:buChar char=""/>
              <a:defRPr/>
            </a:pPr>
            <a:r>
              <a:rPr lang="en-US" kern="0" dirty="0"/>
              <a:t>An optional assignment operator and assigned value when you want a variable to contain an initial value</a:t>
            </a:r>
          </a:p>
          <a:p>
            <a:pPr marL="742950" lvl="1" indent="-285750">
              <a:spcBef>
                <a:spcPts val="0"/>
              </a:spcBef>
              <a:spcAft>
                <a:spcPts val="300"/>
              </a:spcAft>
              <a:buSzPct val="50000"/>
              <a:buFont typeface="Wingdings 2" pitchFamily="18" charset="2"/>
              <a:buChar char=""/>
              <a:defRPr/>
            </a:pPr>
            <a:r>
              <a:rPr lang="en-US" kern="0" dirty="0"/>
              <a:t>An ending semicolon</a:t>
            </a:r>
          </a:p>
          <a:p>
            <a:pPr marL="0" lvl="1">
              <a:spcBef>
                <a:spcPct val="20000"/>
              </a:spcBef>
              <a:buSzPct val="50000"/>
              <a:defRPr/>
            </a:pPr>
            <a:endParaRPr lang="en-US" kern="0" dirty="0"/>
          </a:p>
          <a:p>
            <a:pPr marL="342900" indent="-342900">
              <a:spcBef>
                <a:spcPct val="20000"/>
              </a:spcBef>
              <a:buFont typeface="Wingdings" pitchFamily="2" charset="2"/>
              <a:buChar char="§"/>
              <a:defRPr/>
            </a:pPr>
            <a:endParaRPr lang="en-US" kern="0" dirty="0">
              <a:latin typeface="+mn-lt"/>
            </a:endParaRPr>
          </a:p>
        </p:txBody>
      </p:sp>
      <p:sp>
        <p:nvSpPr>
          <p:cNvPr id="6" name="Rectangle 5"/>
          <p:cNvSpPr/>
          <p:nvPr/>
        </p:nvSpPr>
        <p:spPr>
          <a:xfrm>
            <a:off x="468313" y="4729163"/>
            <a:ext cx="8207375" cy="2179637"/>
          </a:xfrm>
          <a:prstGeom prst="rect">
            <a:avLst/>
          </a:prstGeom>
        </p:spPr>
        <p:txBody>
          <a:bodyPr>
            <a:spAutoFit/>
          </a:bodyPr>
          <a:lstStyle/>
          <a:p>
            <a:pPr marL="361950" indent="-361950">
              <a:defRPr/>
            </a:pPr>
            <a:r>
              <a:rPr lang="en-US" sz="1700" i="1" u="sng" dirty="0"/>
              <a:t>Examples of variable declaration</a:t>
            </a:r>
            <a:r>
              <a:rPr lang="en-US" sz="1700" dirty="0"/>
              <a:t>:</a:t>
            </a:r>
          </a:p>
          <a:p>
            <a:pPr marL="801688" lvl="1">
              <a:defRPr/>
            </a:pP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myAge</a:t>
            </a:r>
            <a:r>
              <a:rPr lang="en-US" sz="1700" b="1" dirty="0">
                <a:latin typeface="Courier New" pitchFamily="49" charset="0"/>
                <a:cs typeface="Courier New" pitchFamily="49" charset="0"/>
              </a:rPr>
              <a:t> = 18;</a:t>
            </a:r>
            <a:r>
              <a:rPr lang="en-US" sz="1700" dirty="0">
                <a:latin typeface="Courier New" pitchFamily="49" charset="0"/>
                <a:cs typeface="Courier New" pitchFamily="49" charset="0"/>
              </a:rPr>
              <a:t> </a:t>
            </a:r>
          </a:p>
          <a:p>
            <a:pPr marL="361950" indent="-361950">
              <a:spcBef>
                <a:spcPts val="432"/>
              </a:spcBef>
              <a:buFont typeface="Arial" pitchFamily="34" charset="0"/>
              <a:buChar char="•"/>
              <a:defRPr/>
            </a:pPr>
            <a:r>
              <a:rPr lang="en-US" sz="1700" dirty="0"/>
              <a:t>The equal sign (=) is an </a:t>
            </a:r>
            <a:r>
              <a:rPr lang="en-US" sz="1700" b="1" dirty="0"/>
              <a:t>assignment operator</a:t>
            </a:r>
            <a:endParaRPr lang="en-US" sz="1700" dirty="0"/>
          </a:p>
          <a:p>
            <a:pPr marL="361950" indent="-361950">
              <a:spcBef>
                <a:spcPts val="432"/>
              </a:spcBef>
              <a:buFont typeface="Arial" pitchFamily="34" charset="0"/>
              <a:buChar char="•"/>
              <a:defRPr/>
            </a:pPr>
            <a:r>
              <a:rPr lang="en-US" sz="1700" dirty="0"/>
              <a:t>The assignment operator works from right to left</a:t>
            </a:r>
          </a:p>
          <a:p>
            <a:pPr marL="361950" indent="-361950">
              <a:spcBef>
                <a:spcPts val="432"/>
              </a:spcBef>
              <a:buFont typeface="Arial" pitchFamily="34" charset="0"/>
              <a:buChar char="•"/>
              <a:defRPr/>
            </a:pPr>
            <a:r>
              <a:rPr lang="en-US" sz="1700" dirty="0"/>
              <a:t>An assignment made when a variable is declared is an </a:t>
            </a:r>
            <a:r>
              <a:rPr lang="en-US" sz="1700" b="1" dirty="0"/>
              <a:t>initialization</a:t>
            </a:r>
          </a:p>
          <a:p>
            <a:pPr marL="361950" indent="-361950">
              <a:spcBef>
                <a:spcPts val="432"/>
              </a:spcBef>
              <a:buFont typeface="Arial" pitchFamily="34" charset="0"/>
              <a:buChar char="•"/>
              <a:defRPr/>
            </a:pPr>
            <a:r>
              <a:rPr lang="en-US" sz="1700" dirty="0"/>
              <a:t>It is not necessary to initialize a variable during a declaration.  </a:t>
            </a:r>
          </a:p>
          <a:p>
            <a:pPr marL="361950">
              <a:spcBef>
                <a:spcPts val="432"/>
              </a:spcBef>
              <a:defRPr/>
            </a:pPr>
            <a:r>
              <a:rPr lang="en-US" sz="1700" dirty="0"/>
              <a:t>For example</a:t>
            </a:r>
            <a:r>
              <a:rPr lang="en-US" sz="1700" dirty="0">
                <a:latin typeface="+mj-lt"/>
              </a:rPr>
              <a:t>,</a:t>
            </a:r>
            <a:r>
              <a:rPr lang="en-US" sz="1700" dirty="0"/>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myAge</a:t>
            </a:r>
            <a:r>
              <a:rPr lang="en-US" sz="1700" dirty="0">
                <a:latin typeface="Courier New" pitchFamily="49" charset="0"/>
                <a:cs typeface="Courier New" pitchFamily="49" charset="0"/>
              </a:rPr>
              <a:t>; </a:t>
            </a:r>
            <a:r>
              <a:rPr lang="en-US" sz="1700" dirty="0"/>
              <a:t>is a valid declaration</a:t>
            </a:r>
          </a:p>
        </p:txBody>
      </p:sp>
      <p:cxnSp>
        <p:nvCxnSpPr>
          <p:cNvPr id="8" name="Straight Connector 7"/>
          <p:cNvCxnSpPr/>
          <p:nvPr/>
        </p:nvCxnSpPr>
        <p:spPr>
          <a:xfrm>
            <a:off x="179388" y="4724400"/>
            <a:ext cx="8424862" cy="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14"/>
          <p:cNvSpPr>
            <a:spLocks noChangeArrowheads="1"/>
          </p:cNvSpPr>
          <p:nvPr/>
        </p:nvSpPr>
        <p:spPr bwMode="auto">
          <a:xfrm>
            <a:off x="2286000" y="5638800"/>
            <a:ext cx="42106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Figure </a:t>
            </a:r>
            <a:r>
              <a:rPr lang="en-US" b="1" dirty="0" smtClean="0"/>
              <a:t>3-1  </a:t>
            </a:r>
            <a:r>
              <a:rPr lang="en-US" dirty="0" smtClean="0"/>
              <a:t>Method </a:t>
            </a:r>
            <a:r>
              <a:rPr lang="en-US" dirty="0"/>
              <a:t>components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9865" y="1916832"/>
            <a:ext cx="5923253" cy="4421583"/>
          </a:xfrm>
          <a:prstGeom prst="rect">
            <a:avLst/>
          </a:prstGeom>
        </p:spPr>
      </p:pic>
      <p:sp>
        <p:nvSpPr>
          <p:cNvPr id="8" name="Rectangle 6"/>
          <p:cNvSpPr>
            <a:spLocks noGrp="1" noChangeArrowheads="1"/>
          </p:cNvSpPr>
          <p:nvPr>
            <p:ph type="title"/>
          </p:nvPr>
        </p:nvSpPr>
        <p:spPr/>
        <p:txBody>
          <a:bodyPr/>
          <a:lstStyle/>
          <a:p>
            <a:pPr eaLnBrk="1" hangingPunct="1"/>
            <a:r>
              <a:rPr lang="en-US" dirty="0" smtClean="0"/>
              <a:t>Methods</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Method Components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5573896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a:xfrm>
            <a:off x="685800" y="1916832"/>
            <a:ext cx="7772400" cy="4267200"/>
          </a:xfrm>
        </p:spPr>
        <p:txBody>
          <a:bodyPr/>
          <a:lstStyle/>
          <a:p>
            <a:pPr eaLnBrk="1" hangingPunct="1">
              <a:lnSpc>
                <a:spcPct val="90000"/>
              </a:lnSpc>
              <a:spcBef>
                <a:spcPct val="60000"/>
              </a:spcBef>
            </a:pPr>
            <a:r>
              <a:rPr lang="en-US" dirty="0" smtClean="0"/>
              <a:t>Appear in method headings </a:t>
            </a:r>
          </a:p>
          <a:p>
            <a:pPr eaLnBrk="1" hangingPunct="1">
              <a:lnSpc>
                <a:spcPct val="90000"/>
              </a:lnSpc>
              <a:spcBef>
                <a:spcPct val="60000"/>
              </a:spcBef>
            </a:pPr>
            <a:r>
              <a:rPr lang="en-US" dirty="0" smtClean="0"/>
              <a:t>Appear in the declaration heading for classes and other class members </a:t>
            </a:r>
          </a:p>
          <a:p>
            <a:pPr eaLnBrk="1" hangingPunct="1">
              <a:lnSpc>
                <a:spcPct val="90000"/>
              </a:lnSpc>
              <a:spcBef>
                <a:spcPct val="60000"/>
              </a:spcBef>
            </a:pPr>
            <a:r>
              <a:rPr lang="en-US" dirty="0" smtClean="0"/>
              <a:t>Indicate how it can be accessed </a:t>
            </a:r>
          </a:p>
          <a:p>
            <a:pPr eaLnBrk="1" hangingPunct="1">
              <a:lnSpc>
                <a:spcPct val="90000"/>
              </a:lnSpc>
              <a:spcBef>
                <a:spcPct val="60000"/>
              </a:spcBef>
            </a:pPr>
            <a:r>
              <a:rPr lang="en-US" dirty="0" smtClean="0"/>
              <a:t>Types of modifiers</a:t>
            </a:r>
          </a:p>
          <a:p>
            <a:pPr lvl="1" eaLnBrk="1" hangingPunct="1">
              <a:lnSpc>
                <a:spcPct val="90000"/>
              </a:lnSpc>
              <a:spcBef>
                <a:spcPct val="60000"/>
              </a:spcBef>
              <a:buClr>
                <a:schemeClr val="tx1"/>
              </a:buClr>
            </a:pPr>
            <a:r>
              <a:rPr lang="en-US" dirty="0">
                <a:solidFill>
                  <a:schemeClr val="accent2"/>
                </a:solidFill>
              </a:rPr>
              <a:t>s</a:t>
            </a:r>
            <a:r>
              <a:rPr lang="en-US" dirty="0" smtClean="0">
                <a:solidFill>
                  <a:schemeClr val="accent2"/>
                </a:solidFill>
              </a:rPr>
              <a:t>tatic</a:t>
            </a:r>
          </a:p>
          <a:p>
            <a:pPr lvl="1" eaLnBrk="1" hangingPunct="1">
              <a:lnSpc>
                <a:spcPct val="90000"/>
              </a:lnSpc>
              <a:spcBef>
                <a:spcPct val="60000"/>
              </a:spcBef>
            </a:pPr>
            <a:r>
              <a:rPr lang="en-US" dirty="0" smtClean="0"/>
              <a:t>Access</a:t>
            </a:r>
            <a:r>
              <a:rPr lang="en-US" sz="2200" dirty="0" smtClean="0"/>
              <a:t> </a:t>
            </a:r>
          </a:p>
        </p:txBody>
      </p:sp>
      <p:sp>
        <p:nvSpPr>
          <p:cNvPr id="7" name="Rectangle 6"/>
          <p:cNvSpPr>
            <a:spLocks noGrp="1" noChangeArrowheads="1"/>
          </p:cNvSpPr>
          <p:nvPr>
            <p:ph type="title"/>
          </p:nvPr>
        </p:nvSpPr>
        <p:spPr>
          <a:xfrm>
            <a:off x="2514600" y="228600"/>
            <a:ext cx="6324600" cy="533400"/>
          </a:xfrm>
        </p:spPr>
        <p:txBody>
          <a:bodyPr/>
          <a:lstStyle/>
          <a:p>
            <a:pPr eaLnBrk="1" hangingPunct="1"/>
            <a:r>
              <a:rPr lang="en-US"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Access Modifiers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5242864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type="body" idx="1"/>
          </p:nvPr>
        </p:nvSpPr>
        <p:spPr>
          <a:xfrm>
            <a:off x="685800" y="2132856"/>
            <a:ext cx="7772400" cy="4392488"/>
          </a:xfrm>
        </p:spPr>
        <p:txBody>
          <a:bodyPr/>
          <a:lstStyle/>
          <a:p>
            <a:pPr eaLnBrk="1" hangingPunct="1">
              <a:spcBef>
                <a:spcPct val="40000"/>
              </a:spcBef>
            </a:pPr>
            <a:r>
              <a:rPr lang="en-US" sz="2200" dirty="0" smtClean="0"/>
              <a:t>Indicates member belongs to the type itself rather than to a specific object of a class </a:t>
            </a:r>
          </a:p>
          <a:p>
            <a:pPr eaLnBrk="1" hangingPunct="1">
              <a:spcBef>
                <a:spcPct val="40000"/>
              </a:spcBef>
            </a:pPr>
            <a:r>
              <a:rPr lang="en-US" sz="2200" dirty="0" smtClean="0"/>
              <a:t>Main( ) must include </a:t>
            </a:r>
            <a:r>
              <a:rPr lang="en-US" sz="2200" dirty="0" smtClean="0">
                <a:solidFill>
                  <a:schemeClr val="accent2"/>
                </a:solidFill>
              </a:rPr>
              <a:t>static</a:t>
            </a:r>
            <a:r>
              <a:rPr lang="en-US" sz="2200" dirty="0" smtClean="0"/>
              <a:t> in heading</a:t>
            </a:r>
          </a:p>
          <a:p>
            <a:pPr eaLnBrk="1" hangingPunct="1">
              <a:spcBef>
                <a:spcPct val="40000"/>
              </a:spcBef>
            </a:pPr>
            <a:r>
              <a:rPr lang="en-US" sz="2200" dirty="0" smtClean="0"/>
              <a:t>Methods that use </a:t>
            </a:r>
            <a:r>
              <a:rPr lang="en-US" sz="2200" dirty="0" smtClean="0">
                <a:solidFill>
                  <a:schemeClr val="accent2"/>
                </a:solidFill>
              </a:rPr>
              <a:t>static</a:t>
            </a:r>
            <a:r>
              <a:rPr lang="en-US" sz="2200" dirty="0" smtClean="0"/>
              <a:t> modifier - class methods </a:t>
            </a:r>
          </a:p>
          <a:p>
            <a:pPr lvl="1" eaLnBrk="1" hangingPunct="1">
              <a:spcBef>
                <a:spcPct val="40000"/>
              </a:spcBef>
            </a:pPr>
            <a:r>
              <a:rPr lang="en-US" sz="2200" dirty="0" smtClean="0"/>
              <a:t>Instance methods require an object</a:t>
            </a:r>
          </a:p>
          <a:p>
            <a:pPr eaLnBrk="1" hangingPunct="1">
              <a:spcBef>
                <a:spcPct val="40000"/>
              </a:spcBef>
            </a:pPr>
            <a:r>
              <a:rPr lang="en-US" sz="2200" dirty="0"/>
              <a:t>Members of the Math </a:t>
            </a:r>
            <a:r>
              <a:rPr lang="en-US" sz="2200" dirty="0">
                <a:solidFill>
                  <a:schemeClr val="accent2"/>
                </a:solidFill>
              </a:rPr>
              <a:t>class</a:t>
            </a:r>
            <a:r>
              <a:rPr lang="en-US" sz="2200" dirty="0"/>
              <a:t> are static</a:t>
            </a:r>
          </a:p>
          <a:p>
            <a:pPr lvl="1" eaLnBrk="1" hangingPunct="1">
              <a:spcBef>
                <a:spcPct val="40000"/>
              </a:spcBef>
              <a:buClr>
                <a:schemeClr val="tx1"/>
              </a:buClr>
            </a:pPr>
            <a:r>
              <a:rPr lang="en-US" sz="2200" dirty="0">
                <a:solidFill>
                  <a:schemeClr val="accent2"/>
                </a:solidFill>
              </a:rPr>
              <a:t>public static double</a:t>
            </a:r>
            <a:r>
              <a:rPr lang="en-US" sz="2200" dirty="0"/>
              <a:t> Pow(</a:t>
            </a:r>
            <a:r>
              <a:rPr lang="en-US" sz="2200" dirty="0">
                <a:solidFill>
                  <a:schemeClr val="accent2"/>
                </a:solidFill>
              </a:rPr>
              <a:t>double</a:t>
            </a:r>
            <a:r>
              <a:rPr lang="en-US" sz="2200" dirty="0"/>
              <a:t>, </a:t>
            </a:r>
            <a:r>
              <a:rPr lang="en-US" sz="2200" dirty="0">
                <a:solidFill>
                  <a:schemeClr val="accent2"/>
                </a:solidFill>
              </a:rPr>
              <a:t>double</a:t>
            </a:r>
            <a:r>
              <a:rPr lang="en-US" sz="2200" dirty="0" smtClean="0"/>
              <a:t>)</a:t>
            </a:r>
          </a:p>
          <a:p>
            <a:pPr lvl="1" eaLnBrk="1" hangingPunct="1">
              <a:spcBef>
                <a:spcPct val="40000"/>
              </a:spcBef>
              <a:buClr>
                <a:schemeClr val="tx1"/>
              </a:buClr>
            </a:pPr>
            <a:r>
              <a:rPr lang="en-US" sz="2200" dirty="0">
                <a:solidFill>
                  <a:schemeClr val="accent2"/>
                </a:solidFill>
              </a:rPr>
              <a:t>double</a:t>
            </a:r>
            <a:r>
              <a:rPr lang="en-US" sz="2200" dirty="0" smtClean="0"/>
              <a:t> answer = </a:t>
            </a:r>
            <a:r>
              <a:rPr lang="en-US" sz="2200" dirty="0" err="1" smtClean="0"/>
              <a:t>Math.Sqrt</a:t>
            </a:r>
            <a:r>
              <a:rPr lang="en-US" sz="2200" dirty="0" smtClean="0"/>
              <a:t>(25);</a:t>
            </a:r>
          </a:p>
          <a:p>
            <a:pPr lvl="1" eaLnBrk="1" hangingPunct="1">
              <a:spcBef>
                <a:spcPct val="40000"/>
              </a:spcBef>
              <a:buClr>
                <a:schemeClr val="tx1"/>
              </a:buClr>
            </a:pPr>
            <a:endParaRPr lang="en-US" sz="2200" dirty="0" smtClean="0"/>
          </a:p>
          <a:p>
            <a:pPr marL="6350" lvl="1" indent="0" algn="ctr" eaLnBrk="1" hangingPunct="1">
              <a:spcBef>
                <a:spcPct val="40000"/>
              </a:spcBef>
              <a:buClr>
                <a:schemeClr val="tx1"/>
              </a:buClr>
              <a:buNone/>
            </a:pPr>
            <a:r>
              <a:rPr lang="en-US" sz="2200" b="1" i="1" dirty="0" smtClean="0">
                <a:solidFill>
                  <a:srgbClr val="FF0000"/>
                </a:solidFill>
              </a:rPr>
              <a:t>Will be discussed more in details in the later topics.</a:t>
            </a:r>
          </a:p>
          <a:p>
            <a:pPr lvl="1" eaLnBrk="1" hangingPunct="1">
              <a:spcBef>
                <a:spcPct val="40000"/>
              </a:spcBef>
              <a:buFontTx/>
              <a:buNone/>
            </a:pPr>
            <a:endParaRPr lang="en-US" sz="1800" dirty="0" smtClean="0"/>
          </a:p>
        </p:txBody>
      </p:sp>
      <p:sp>
        <p:nvSpPr>
          <p:cNvPr id="6"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7"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Static Modifier</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4927742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body" idx="1"/>
          </p:nvPr>
        </p:nvSpPr>
        <p:spPr>
          <a:xfrm>
            <a:off x="457200" y="2420888"/>
            <a:ext cx="8229600" cy="3213720"/>
          </a:xfrm>
        </p:spPr>
        <p:txBody>
          <a:bodyPr/>
          <a:lstStyle/>
          <a:p>
            <a:pPr eaLnBrk="1" hangingPunct="1">
              <a:spcBef>
                <a:spcPct val="100000"/>
              </a:spcBef>
              <a:buClr>
                <a:schemeClr val="tx1"/>
              </a:buClr>
            </a:pPr>
            <a:r>
              <a:rPr lang="en-US" sz="2000" dirty="0" smtClean="0">
                <a:solidFill>
                  <a:srgbClr val="0070C0"/>
                </a:solidFill>
              </a:rPr>
              <a:t>public</a:t>
            </a:r>
          </a:p>
          <a:p>
            <a:pPr eaLnBrk="1" hangingPunct="1">
              <a:spcBef>
                <a:spcPct val="100000"/>
              </a:spcBef>
              <a:buClr>
                <a:schemeClr val="tx1"/>
              </a:buClr>
            </a:pPr>
            <a:r>
              <a:rPr lang="en-US" sz="2000" dirty="0" smtClean="0">
                <a:solidFill>
                  <a:srgbClr val="0070C0"/>
                </a:solidFill>
              </a:rPr>
              <a:t>protected</a:t>
            </a:r>
          </a:p>
          <a:p>
            <a:pPr eaLnBrk="1" hangingPunct="1">
              <a:spcBef>
                <a:spcPct val="100000"/>
              </a:spcBef>
              <a:buClr>
                <a:schemeClr val="tx1"/>
              </a:buClr>
            </a:pPr>
            <a:r>
              <a:rPr lang="en-US" sz="2000" dirty="0" smtClean="0">
                <a:solidFill>
                  <a:srgbClr val="0070C0"/>
                </a:solidFill>
              </a:rPr>
              <a:t>internal </a:t>
            </a:r>
          </a:p>
          <a:p>
            <a:pPr eaLnBrk="1" hangingPunct="1">
              <a:spcBef>
                <a:spcPct val="100000"/>
              </a:spcBef>
              <a:buClr>
                <a:schemeClr val="tx1"/>
              </a:buClr>
            </a:pPr>
            <a:r>
              <a:rPr lang="en-US" sz="2000" dirty="0" smtClean="0">
                <a:solidFill>
                  <a:srgbClr val="0070C0"/>
                </a:solidFill>
              </a:rPr>
              <a:t>protected internal</a:t>
            </a:r>
          </a:p>
          <a:p>
            <a:pPr eaLnBrk="1" hangingPunct="1">
              <a:spcBef>
                <a:spcPct val="100000"/>
              </a:spcBef>
              <a:buClr>
                <a:schemeClr val="tx1"/>
              </a:buClr>
            </a:pPr>
            <a:r>
              <a:rPr lang="en-US" sz="2000" dirty="0" smtClean="0">
                <a:solidFill>
                  <a:srgbClr val="0070C0"/>
                </a:solidFill>
              </a:rPr>
              <a:t>private</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Access Modifiers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30239890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32" y="2437521"/>
            <a:ext cx="8682136" cy="393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Access Modifiers - </a:t>
            </a:r>
            <a:r>
              <a:rPr lang="en-US" sz="3200" dirty="0"/>
              <a:t>Level of Accessibility</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8648280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body" idx="1"/>
          </p:nvPr>
        </p:nvSpPr>
        <p:spPr>
          <a:xfrm>
            <a:off x="685800" y="2420888"/>
            <a:ext cx="7772400" cy="3168352"/>
          </a:xfrm>
        </p:spPr>
        <p:txBody>
          <a:bodyPr/>
          <a:lstStyle/>
          <a:p>
            <a:pPr eaLnBrk="1" hangingPunct="1">
              <a:spcBef>
                <a:spcPct val="40000"/>
              </a:spcBef>
            </a:pPr>
            <a:r>
              <a:rPr lang="en-US" sz="1900" dirty="0" smtClean="0"/>
              <a:t>Indicates what type of value is returned when the method is completed </a:t>
            </a:r>
          </a:p>
          <a:p>
            <a:pPr eaLnBrk="1" hangingPunct="1">
              <a:spcBef>
                <a:spcPct val="40000"/>
              </a:spcBef>
            </a:pPr>
            <a:r>
              <a:rPr lang="en-US" sz="1900" dirty="0" smtClean="0"/>
              <a:t>Always listed immediately before method name</a:t>
            </a:r>
          </a:p>
          <a:p>
            <a:pPr eaLnBrk="1" hangingPunct="1">
              <a:spcBef>
                <a:spcPct val="40000"/>
              </a:spcBef>
              <a:buClr>
                <a:srgbClr val="000066"/>
              </a:buClr>
            </a:pPr>
            <a:r>
              <a:rPr lang="en-US" sz="1900" dirty="0" smtClean="0">
                <a:solidFill>
                  <a:schemeClr val="accent2"/>
                </a:solidFill>
              </a:rPr>
              <a:t>void</a:t>
            </a:r>
          </a:p>
          <a:p>
            <a:pPr lvl="1" eaLnBrk="1" hangingPunct="1">
              <a:spcBef>
                <a:spcPct val="40000"/>
              </a:spcBef>
            </a:pPr>
            <a:r>
              <a:rPr lang="en-US" sz="1900" dirty="0" smtClean="0"/>
              <a:t>No value being returned </a:t>
            </a:r>
          </a:p>
          <a:p>
            <a:pPr eaLnBrk="1" hangingPunct="1">
              <a:spcBef>
                <a:spcPct val="40000"/>
              </a:spcBef>
              <a:buClr>
                <a:srgbClr val="000066"/>
              </a:buClr>
            </a:pPr>
            <a:r>
              <a:rPr lang="en-US" sz="1900" dirty="0" smtClean="0">
                <a:solidFill>
                  <a:schemeClr val="accent2"/>
                </a:solidFill>
              </a:rPr>
              <a:t>return</a:t>
            </a:r>
            <a:r>
              <a:rPr lang="en-US" sz="1900" dirty="0" smtClean="0"/>
              <a:t> statement</a:t>
            </a:r>
          </a:p>
          <a:p>
            <a:pPr lvl="1" eaLnBrk="1" hangingPunct="1">
              <a:spcBef>
                <a:spcPct val="40000"/>
              </a:spcBef>
            </a:pPr>
            <a:r>
              <a:rPr lang="en-US" sz="1900" dirty="0" smtClean="0"/>
              <a:t>Required for all non-void methods </a:t>
            </a:r>
          </a:p>
          <a:p>
            <a:pPr lvl="1" eaLnBrk="1" hangingPunct="1">
              <a:spcBef>
                <a:spcPct val="40000"/>
              </a:spcBef>
            </a:pPr>
            <a:r>
              <a:rPr lang="en-US" sz="1900" dirty="0" smtClean="0"/>
              <a:t>Compatible value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Return Type</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20107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sz="half" idx="1"/>
          </p:nvPr>
        </p:nvSpPr>
        <p:spPr>
          <a:xfrm>
            <a:off x="683568" y="2564904"/>
            <a:ext cx="8460432" cy="2095872"/>
          </a:xfrm>
        </p:spPr>
        <p:txBody>
          <a:bodyPr/>
          <a:lstStyle/>
          <a:p>
            <a:pPr eaLnBrk="1" hangingPunct="1">
              <a:lnSpc>
                <a:spcPct val="88000"/>
              </a:lnSpc>
              <a:spcBef>
                <a:spcPts val="700"/>
              </a:spcBef>
              <a:buFontTx/>
              <a:buNone/>
            </a:pPr>
            <a:r>
              <a:rPr lang="en-US" sz="1800" dirty="0" smtClean="0">
                <a:solidFill>
                  <a:srgbClr val="0000FF"/>
                </a:solidFill>
              </a:rPr>
              <a:t>public</a:t>
            </a:r>
            <a:r>
              <a:rPr lang="en-US" sz="1800" dirty="0" smtClean="0"/>
              <a:t> </a:t>
            </a:r>
            <a:r>
              <a:rPr lang="en-US" sz="1800" dirty="0" smtClean="0">
                <a:solidFill>
                  <a:srgbClr val="0000FF"/>
                </a:solidFill>
              </a:rPr>
              <a:t>static</a:t>
            </a:r>
            <a:r>
              <a:rPr lang="en-US" sz="1800" dirty="0" smtClean="0"/>
              <a:t> </a:t>
            </a:r>
            <a:r>
              <a:rPr lang="en-US" sz="1800" dirty="0" smtClean="0">
                <a:solidFill>
                  <a:srgbClr val="0000FF"/>
                </a:solidFill>
              </a:rPr>
              <a:t>double</a:t>
            </a:r>
            <a:r>
              <a:rPr lang="en-US" sz="1800" dirty="0" smtClean="0"/>
              <a:t> CalculateMilesPerGallon</a:t>
            </a:r>
          </a:p>
          <a:p>
            <a:pPr eaLnBrk="1" hangingPunct="1">
              <a:lnSpc>
                <a:spcPct val="88000"/>
              </a:lnSpc>
              <a:spcBef>
                <a:spcPts val="700"/>
              </a:spcBef>
              <a:buFontTx/>
              <a:buNone/>
            </a:pPr>
            <a:r>
              <a:rPr lang="en-US" sz="1800" dirty="0" smtClean="0"/>
              <a:t>                                            (</a:t>
            </a:r>
            <a:r>
              <a:rPr lang="en-US" sz="1800" dirty="0" smtClean="0">
                <a:solidFill>
                  <a:srgbClr val="0000FF"/>
                </a:solidFill>
              </a:rPr>
              <a:t>int </a:t>
            </a:r>
            <a:r>
              <a:rPr lang="en-US" sz="1800" dirty="0" smtClean="0"/>
              <a:t>milesTraveled, </a:t>
            </a:r>
            <a:r>
              <a:rPr lang="en-US" sz="1800" dirty="0" smtClean="0">
                <a:solidFill>
                  <a:srgbClr val="0000FF"/>
                </a:solidFill>
              </a:rPr>
              <a:t>double</a:t>
            </a:r>
            <a:r>
              <a:rPr lang="en-US" sz="1800" dirty="0" smtClean="0"/>
              <a:t> gallonsUsed)</a:t>
            </a:r>
          </a:p>
          <a:p>
            <a:pPr eaLnBrk="1" hangingPunct="1">
              <a:lnSpc>
                <a:spcPct val="88000"/>
              </a:lnSpc>
              <a:spcBef>
                <a:spcPts val="700"/>
              </a:spcBef>
              <a:buFontTx/>
              <a:buNone/>
            </a:pPr>
            <a:r>
              <a:rPr lang="en-US" sz="1800" dirty="0" smtClean="0"/>
              <a:t>{</a:t>
            </a:r>
          </a:p>
          <a:p>
            <a:pPr eaLnBrk="1" hangingPunct="1">
              <a:lnSpc>
                <a:spcPct val="88000"/>
              </a:lnSpc>
              <a:spcBef>
                <a:spcPts val="700"/>
              </a:spcBef>
              <a:buFontTx/>
              <a:buNone/>
            </a:pPr>
            <a:r>
              <a:rPr lang="en-US" sz="1800" dirty="0" smtClean="0"/>
              <a:t>       </a:t>
            </a:r>
            <a:r>
              <a:rPr lang="en-US" sz="1800" dirty="0" smtClean="0">
                <a:solidFill>
                  <a:srgbClr val="0000FF"/>
                </a:solidFill>
              </a:rPr>
              <a:t>return</a:t>
            </a:r>
            <a:r>
              <a:rPr lang="en-US" sz="1800" dirty="0" smtClean="0"/>
              <a:t> milesTraveled / gallonsUsed;</a:t>
            </a:r>
          </a:p>
          <a:p>
            <a:pPr eaLnBrk="1" hangingPunct="1">
              <a:lnSpc>
                <a:spcPct val="88000"/>
              </a:lnSpc>
              <a:spcBef>
                <a:spcPts val="700"/>
              </a:spcBef>
              <a:buFontTx/>
              <a:buNone/>
            </a:pPr>
            <a:r>
              <a:rPr lang="en-US" sz="1800" dirty="0" smtClean="0">
                <a:latin typeface="Courier"/>
              </a:rPr>
              <a:t>}</a:t>
            </a:r>
          </a:p>
        </p:txBody>
      </p:sp>
      <p:sp>
        <p:nvSpPr>
          <p:cNvPr id="26630" name="AutoShape 7"/>
          <p:cNvSpPr>
            <a:spLocks noChangeArrowheads="1"/>
          </p:cNvSpPr>
          <p:nvPr/>
        </p:nvSpPr>
        <p:spPr bwMode="auto">
          <a:xfrm>
            <a:off x="3505572" y="4581128"/>
            <a:ext cx="3429000" cy="1600200"/>
          </a:xfrm>
          <a:prstGeom prst="wedgeEllipseCallout">
            <a:avLst>
              <a:gd name="adj1" fmla="val -53056"/>
              <a:gd name="adj2" fmla="val -92856"/>
            </a:avLst>
          </a:prstGeom>
          <a:solidFill>
            <a:srgbClr val="FFCC00"/>
          </a:solidFill>
          <a:ln w="9525">
            <a:solidFill>
              <a:schemeClr val="tx1"/>
            </a:solidFill>
            <a:miter lim="800000"/>
            <a:headEnd/>
            <a:tailEnd/>
          </a:ln>
        </p:spPr>
        <p:txBody>
          <a:bodyPr/>
          <a:lstStyle/>
          <a:p>
            <a:pPr algn="ctr"/>
            <a:r>
              <a:rPr lang="en-US" dirty="0"/>
              <a:t>Compatible value (double) returned</a:t>
            </a:r>
          </a:p>
        </p:txBody>
      </p:sp>
      <p:sp>
        <p:nvSpPr>
          <p:cNvPr id="26631" name="AutoShape 8"/>
          <p:cNvSpPr>
            <a:spLocks noChangeArrowheads="1"/>
          </p:cNvSpPr>
          <p:nvPr/>
        </p:nvSpPr>
        <p:spPr bwMode="auto">
          <a:xfrm>
            <a:off x="0" y="1401417"/>
            <a:ext cx="1524000" cy="1143000"/>
          </a:xfrm>
          <a:prstGeom prst="wedgeEllipseCallout">
            <a:avLst>
              <a:gd name="adj1" fmla="val 98542"/>
              <a:gd name="adj2" fmla="val 58056"/>
            </a:avLst>
          </a:prstGeom>
          <a:solidFill>
            <a:srgbClr val="FFCC00"/>
          </a:solidFill>
          <a:ln w="9525">
            <a:solidFill>
              <a:schemeClr val="tx1"/>
            </a:solidFill>
            <a:miter lim="800000"/>
            <a:headEnd/>
            <a:tailEnd/>
          </a:ln>
        </p:spPr>
        <p:txBody>
          <a:bodyPr/>
          <a:lstStyle/>
          <a:p>
            <a:pPr algn="ctr"/>
            <a:r>
              <a:rPr lang="en-US" dirty="0"/>
              <a:t>Return type</a:t>
            </a:r>
          </a:p>
        </p:txBody>
      </p:sp>
      <p:sp>
        <p:nvSpPr>
          <p:cNvPr id="9"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Return Type</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526473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type="body" idx="1"/>
          </p:nvPr>
        </p:nvSpPr>
        <p:spPr>
          <a:xfrm>
            <a:off x="683568" y="2204864"/>
            <a:ext cx="7772400" cy="4032448"/>
          </a:xfrm>
        </p:spPr>
        <p:txBody>
          <a:bodyPr/>
          <a:lstStyle/>
          <a:p>
            <a:pPr eaLnBrk="1" hangingPunct="1">
              <a:lnSpc>
                <a:spcPct val="90000"/>
              </a:lnSpc>
              <a:spcBef>
                <a:spcPct val="40000"/>
              </a:spcBef>
            </a:pPr>
            <a:r>
              <a:rPr lang="en-US" sz="2200" dirty="0" smtClean="0"/>
              <a:t>Follow the rules for creating an identifier </a:t>
            </a:r>
          </a:p>
          <a:p>
            <a:pPr lvl="1" eaLnBrk="1" hangingPunct="1">
              <a:lnSpc>
                <a:spcPct val="90000"/>
              </a:lnSpc>
              <a:spcBef>
                <a:spcPct val="40000"/>
              </a:spcBef>
            </a:pPr>
            <a:r>
              <a:rPr lang="en-US" sz="2200" dirty="0" smtClean="0"/>
              <a:t>Pascal case style</a:t>
            </a:r>
          </a:p>
          <a:p>
            <a:pPr lvl="1" eaLnBrk="1" hangingPunct="1">
              <a:lnSpc>
                <a:spcPct val="90000"/>
              </a:lnSpc>
              <a:spcBef>
                <a:spcPct val="40000"/>
              </a:spcBef>
            </a:pPr>
            <a:r>
              <a:rPr lang="en-US" sz="2200" dirty="0" smtClean="0"/>
              <a:t>Action verb or prepositional phrase</a:t>
            </a:r>
          </a:p>
          <a:p>
            <a:pPr eaLnBrk="1" hangingPunct="1">
              <a:lnSpc>
                <a:spcPct val="90000"/>
              </a:lnSpc>
              <a:spcBef>
                <a:spcPct val="40000"/>
              </a:spcBef>
            </a:pPr>
            <a:r>
              <a:rPr lang="en-US" sz="2200" dirty="0" smtClean="0"/>
              <a:t>Examples</a:t>
            </a:r>
          </a:p>
          <a:p>
            <a:pPr lvl="1" eaLnBrk="1" hangingPunct="1">
              <a:lnSpc>
                <a:spcPct val="90000"/>
              </a:lnSpc>
              <a:spcBef>
                <a:spcPct val="40000"/>
              </a:spcBef>
            </a:pPr>
            <a:r>
              <a:rPr lang="en-US" sz="2200" dirty="0" smtClean="0"/>
              <a:t>CalculateSalesTax( )</a:t>
            </a:r>
          </a:p>
          <a:p>
            <a:pPr lvl="1" eaLnBrk="1" hangingPunct="1">
              <a:lnSpc>
                <a:spcPct val="90000"/>
              </a:lnSpc>
              <a:spcBef>
                <a:spcPct val="40000"/>
              </a:spcBef>
            </a:pPr>
            <a:r>
              <a:rPr lang="en-US" sz="2200" dirty="0" smtClean="0"/>
              <a:t>AssignSectionNumber( )</a:t>
            </a:r>
          </a:p>
          <a:p>
            <a:pPr lvl="1" eaLnBrk="1" hangingPunct="1">
              <a:lnSpc>
                <a:spcPct val="90000"/>
              </a:lnSpc>
              <a:spcBef>
                <a:spcPct val="40000"/>
              </a:spcBef>
            </a:pPr>
            <a:r>
              <a:rPr lang="en-US" sz="2200" dirty="0" smtClean="0"/>
              <a:t>DisplayResults( )</a:t>
            </a:r>
          </a:p>
          <a:p>
            <a:pPr lvl="1" eaLnBrk="1" hangingPunct="1">
              <a:lnSpc>
                <a:spcPct val="90000"/>
              </a:lnSpc>
              <a:spcBef>
                <a:spcPct val="40000"/>
              </a:spcBef>
            </a:pPr>
            <a:r>
              <a:rPr lang="en-US" sz="2200" dirty="0" smtClean="0"/>
              <a:t>InputAge( )</a:t>
            </a:r>
          </a:p>
          <a:p>
            <a:pPr lvl="1" eaLnBrk="1" hangingPunct="1">
              <a:lnSpc>
                <a:spcPct val="90000"/>
              </a:lnSpc>
              <a:spcBef>
                <a:spcPct val="40000"/>
              </a:spcBef>
            </a:pPr>
            <a:r>
              <a:rPr lang="en-US" sz="2200" dirty="0" smtClean="0"/>
              <a:t>ConvertInputValue(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Method Name</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577385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p:cNvSpPr>
            <a:spLocks noGrp="1" noChangeArrowheads="1"/>
          </p:cNvSpPr>
          <p:nvPr>
            <p:ph type="body" idx="1"/>
          </p:nvPr>
        </p:nvSpPr>
        <p:spPr>
          <a:xfrm>
            <a:off x="685800" y="2204864"/>
            <a:ext cx="7772400" cy="3845024"/>
          </a:xfrm>
        </p:spPr>
        <p:txBody>
          <a:bodyPr/>
          <a:lstStyle/>
          <a:p>
            <a:pPr eaLnBrk="1" hangingPunct="1">
              <a:lnSpc>
                <a:spcPct val="80000"/>
              </a:lnSpc>
              <a:spcBef>
                <a:spcPct val="60000"/>
              </a:spcBef>
            </a:pPr>
            <a:r>
              <a:rPr lang="en-US" sz="2000" dirty="0" smtClean="0"/>
              <a:t>Supply unique data to method </a:t>
            </a:r>
          </a:p>
          <a:p>
            <a:pPr eaLnBrk="1" hangingPunct="1">
              <a:lnSpc>
                <a:spcPct val="80000"/>
              </a:lnSpc>
              <a:spcBef>
                <a:spcPct val="60000"/>
              </a:spcBef>
            </a:pPr>
            <a:r>
              <a:rPr lang="en-US" sz="2000" dirty="0" smtClean="0"/>
              <a:t>Appear inside parentheses </a:t>
            </a:r>
          </a:p>
          <a:p>
            <a:pPr lvl="1" eaLnBrk="1" hangingPunct="1">
              <a:lnSpc>
                <a:spcPct val="80000"/>
              </a:lnSpc>
              <a:spcBef>
                <a:spcPct val="60000"/>
              </a:spcBef>
            </a:pPr>
            <a:r>
              <a:rPr lang="en-US" sz="2000" dirty="0" smtClean="0"/>
              <a:t>Include data type and an identifier</a:t>
            </a:r>
          </a:p>
          <a:p>
            <a:pPr lvl="2" eaLnBrk="1" hangingPunct="1">
              <a:lnSpc>
                <a:spcPct val="80000"/>
              </a:lnSpc>
              <a:spcBef>
                <a:spcPct val="60000"/>
              </a:spcBef>
            </a:pPr>
            <a:r>
              <a:rPr lang="en-US" sz="2000" dirty="0" smtClean="0"/>
              <a:t>In method body, reference values using identifier name</a:t>
            </a:r>
          </a:p>
          <a:p>
            <a:pPr lvl="1" eaLnBrk="1" hangingPunct="1">
              <a:lnSpc>
                <a:spcPct val="80000"/>
              </a:lnSpc>
              <a:spcBef>
                <a:spcPct val="60000"/>
              </a:spcBef>
            </a:pPr>
            <a:r>
              <a:rPr lang="en-US" sz="2000" dirty="0" smtClean="0"/>
              <a:t>Parameter refers to items appearing in the heading </a:t>
            </a:r>
          </a:p>
          <a:p>
            <a:pPr lvl="1" eaLnBrk="1" hangingPunct="1">
              <a:lnSpc>
                <a:spcPct val="80000"/>
              </a:lnSpc>
              <a:spcBef>
                <a:spcPct val="60000"/>
              </a:spcBef>
            </a:pPr>
            <a:r>
              <a:rPr lang="en-US" sz="2000" dirty="0" smtClean="0"/>
              <a:t>Argument for items appearing in the call </a:t>
            </a:r>
          </a:p>
          <a:p>
            <a:pPr lvl="2" eaLnBrk="1" hangingPunct="1">
              <a:lnSpc>
                <a:spcPct val="80000"/>
              </a:lnSpc>
              <a:spcBef>
                <a:spcPct val="60000"/>
              </a:spcBef>
            </a:pPr>
            <a:r>
              <a:rPr lang="en-US" sz="2000" dirty="0" smtClean="0"/>
              <a:t>Formal parameters </a:t>
            </a:r>
          </a:p>
          <a:p>
            <a:pPr lvl="2" eaLnBrk="1" hangingPunct="1">
              <a:lnSpc>
                <a:spcPct val="80000"/>
              </a:lnSpc>
              <a:spcBef>
                <a:spcPct val="60000"/>
              </a:spcBef>
            </a:pPr>
            <a:r>
              <a:rPr lang="en-US" sz="2000" dirty="0" smtClean="0"/>
              <a:t>Actual arguments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Parameters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606563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562600"/>
            <a:ext cx="12573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11"/>
          <p:cNvSpPr>
            <a:spLocks noChangeArrowheads="1"/>
          </p:cNvSpPr>
          <p:nvPr/>
        </p:nvSpPr>
        <p:spPr bwMode="auto">
          <a:xfrm>
            <a:off x="611560" y="2054225"/>
            <a:ext cx="82089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8000"/>
              </a:lnSpc>
              <a:spcBef>
                <a:spcPts val="700"/>
              </a:spcBef>
            </a:pPr>
            <a:r>
              <a:rPr lang="en-US" sz="2200" dirty="0">
                <a:solidFill>
                  <a:srgbClr val="0000FF"/>
                </a:solidFill>
              </a:rPr>
              <a:t>public</a:t>
            </a:r>
            <a:r>
              <a:rPr lang="en-US" sz="2200" dirty="0"/>
              <a:t> </a:t>
            </a:r>
            <a:r>
              <a:rPr lang="en-US" sz="2200" dirty="0">
                <a:solidFill>
                  <a:srgbClr val="0000FF"/>
                </a:solidFill>
              </a:rPr>
              <a:t>static</a:t>
            </a:r>
            <a:r>
              <a:rPr lang="en-US" sz="2200" dirty="0"/>
              <a:t> </a:t>
            </a:r>
            <a:r>
              <a:rPr lang="en-US" sz="2200" dirty="0">
                <a:solidFill>
                  <a:srgbClr val="0000FF"/>
                </a:solidFill>
              </a:rPr>
              <a:t>double</a:t>
            </a:r>
            <a:r>
              <a:rPr lang="en-US" sz="2200" dirty="0"/>
              <a:t> </a:t>
            </a:r>
            <a:r>
              <a:rPr lang="en-US" sz="2200" b="1" dirty="0"/>
              <a:t>CalculateMilesPerGallon</a:t>
            </a:r>
          </a:p>
          <a:p>
            <a:pPr marL="342900" indent="-342900">
              <a:lnSpc>
                <a:spcPct val="88000"/>
              </a:lnSpc>
              <a:spcBef>
                <a:spcPts val="700"/>
              </a:spcBef>
            </a:pPr>
            <a:r>
              <a:rPr lang="en-US" sz="2200" dirty="0"/>
              <a:t>             (</a:t>
            </a:r>
            <a:r>
              <a:rPr lang="en-US" sz="2200" dirty="0">
                <a:solidFill>
                  <a:srgbClr val="0000FF"/>
                </a:solidFill>
              </a:rPr>
              <a:t>int </a:t>
            </a:r>
            <a:r>
              <a:rPr lang="en-US" sz="2200" dirty="0"/>
              <a:t>milesTraveled, </a:t>
            </a:r>
            <a:r>
              <a:rPr lang="en-US" sz="2200" dirty="0">
                <a:solidFill>
                  <a:srgbClr val="0000FF"/>
                </a:solidFill>
              </a:rPr>
              <a:t>double</a:t>
            </a:r>
            <a:r>
              <a:rPr lang="en-US" sz="2200" dirty="0"/>
              <a:t> gallonsUsed)</a:t>
            </a:r>
          </a:p>
          <a:p>
            <a:pPr marL="342900" indent="-342900">
              <a:lnSpc>
                <a:spcPct val="88000"/>
              </a:lnSpc>
              <a:spcBef>
                <a:spcPts val="700"/>
              </a:spcBef>
            </a:pPr>
            <a:r>
              <a:rPr lang="en-US" sz="2200" dirty="0"/>
              <a:t>{</a:t>
            </a:r>
          </a:p>
          <a:p>
            <a:pPr marL="342900" indent="-342900">
              <a:lnSpc>
                <a:spcPct val="88000"/>
              </a:lnSpc>
              <a:spcBef>
                <a:spcPts val="700"/>
              </a:spcBef>
            </a:pPr>
            <a:r>
              <a:rPr lang="en-US" sz="2200" dirty="0"/>
              <a:t>    </a:t>
            </a:r>
            <a:r>
              <a:rPr lang="en-US" sz="2200" dirty="0">
                <a:solidFill>
                  <a:srgbClr val="0000FF"/>
                </a:solidFill>
              </a:rPr>
              <a:t>return</a:t>
            </a:r>
            <a:r>
              <a:rPr lang="en-US" sz="2200" dirty="0"/>
              <a:t> milesTraveled / gallonsUsed;</a:t>
            </a:r>
          </a:p>
          <a:p>
            <a:pPr marL="342900" indent="-342900">
              <a:lnSpc>
                <a:spcPct val="88000"/>
              </a:lnSpc>
              <a:spcBef>
                <a:spcPts val="700"/>
              </a:spcBef>
            </a:pPr>
            <a:r>
              <a:rPr lang="en-US" sz="2200" dirty="0"/>
              <a:t>}</a:t>
            </a:r>
          </a:p>
          <a:p>
            <a:pPr marL="342900" indent="-342900">
              <a:lnSpc>
                <a:spcPct val="88000"/>
              </a:lnSpc>
              <a:spcBef>
                <a:spcPts val="700"/>
              </a:spcBef>
            </a:pPr>
            <a:endParaRPr lang="en-US" sz="2200" dirty="0"/>
          </a:p>
          <a:p>
            <a:pPr marL="342900" indent="-342900">
              <a:lnSpc>
                <a:spcPct val="88000"/>
              </a:lnSpc>
              <a:spcBef>
                <a:spcPts val="700"/>
              </a:spcBef>
              <a:buFontTx/>
              <a:buChar char="•"/>
            </a:pPr>
            <a:r>
              <a:rPr lang="en-US" sz="2200" dirty="0"/>
              <a:t>Call to method inside Main( ) method</a:t>
            </a:r>
          </a:p>
          <a:p>
            <a:pPr marL="342900" indent="-342900">
              <a:lnSpc>
                <a:spcPct val="88000"/>
              </a:lnSpc>
              <a:spcBef>
                <a:spcPts val="700"/>
              </a:spcBef>
            </a:pPr>
            <a:r>
              <a:rPr lang="en-US" sz="2000" dirty="0">
                <a:latin typeface="+mj-lt"/>
              </a:rPr>
              <a:t>      </a:t>
            </a:r>
            <a:r>
              <a:rPr lang="en-US" sz="2000" b="1" dirty="0" err="1" smtClean="0">
                <a:latin typeface="Courier" pitchFamily="49" charset="0"/>
              </a:rPr>
              <a:t>Console.WriteLine</a:t>
            </a:r>
            <a:r>
              <a:rPr lang="en-US" sz="2000" b="1" dirty="0" smtClean="0">
                <a:latin typeface="Courier" pitchFamily="49" charset="0"/>
              </a:rPr>
              <a:t>(</a:t>
            </a:r>
            <a:r>
              <a:rPr lang="en-US" sz="2000" b="1" dirty="0">
                <a:latin typeface="Courier" pitchFamily="49" charset="0"/>
              </a:rPr>
              <a:t>"</a:t>
            </a:r>
            <a:r>
              <a:rPr lang="en-US" sz="2000" b="1" dirty="0" smtClean="0">
                <a:latin typeface="Courier" pitchFamily="49" charset="0"/>
              </a:rPr>
              <a:t>Miles </a:t>
            </a:r>
            <a:r>
              <a:rPr lang="en-US" sz="2000" b="1" dirty="0">
                <a:latin typeface="Courier" pitchFamily="49" charset="0"/>
              </a:rPr>
              <a:t>per gallon = {0:N2</a:t>
            </a:r>
            <a:r>
              <a:rPr lang="en-US" sz="2000" b="1" dirty="0" smtClean="0">
                <a:latin typeface="Courier" pitchFamily="49" charset="0"/>
              </a:rPr>
              <a:t>}",</a:t>
            </a:r>
          </a:p>
          <a:p>
            <a:pPr marL="342900" indent="-342900">
              <a:lnSpc>
                <a:spcPct val="88000"/>
              </a:lnSpc>
              <a:spcBef>
                <a:spcPts val="700"/>
              </a:spcBef>
            </a:pPr>
            <a:r>
              <a:rPr lang="en-US" sz="2000" b="1" dirty="0" smtClean="0">
                <a:latin typeface="Courier" pitchFamily="49" charset="0"/>
              </a:rPr>
              <a:t>                </a:t>
            </a:r>
            <a:r>
              <a:rPr lang="en-US" sz="2000" b="1" dirty="0" err="1" smtClean="0">
                <a:latin typeface="Courier" pitchFamily="49" charset="0"/>
              </a:rPr>
              <a:t>CalculateMilesPerGallon</a:t>
            </a:r>
            <a:r>
              <a:rPr lang="en-US" sz="2000" b="1" dirty="0" smtClean="0">
                <a:latin typeface="Courier" pitchFamily="49" charset="0"/>
              </a:rPr>
              <a:t>(</a:t>
            </a:r>
            <a:r>
              <a:rPr lang="en-US" sz="2000" b="1" dirty="0" smtClean="0">
                <a:solidFill>
                  <a:schemeClr val="accent6">
                    <a:lumMod val="75000"/>
                  </a:schemeClr>
                </a:solidFill>
                <a:latin typeface="Courier" pitchFamily="49" charset="0"/>
              </a:rPr>
              <a:t>289, 12.2</a:t>
            </a:r>
            <a:r>
              <a:rPr lang="en-US" sz="2000" b="1" dirty="0" smtClean="0">
                <a:latin typeface="Courier" pitchFamily="49" charset="0"/>
              </a:rPr>
              <a:t>));</a:t>
            </a:r>
          </a:p>
          <a:p>
            <a:pPr marL="342900" indent="-342900">
              <a:lnSpc>
                <a:spcPct val="88000"/>
              </a:lnSpc>
              <a:spcBef>
                <a:spcPts val="700"/>
              </a:spcBef>
            </a:pPr>
            <a:endParaRPr lang="en-US" sz="2200" dirty="0">
              <a:latin typeface="Courier"/>
            </a:endParaRPr>
          </a:p>
        </p:txBody>
      </p:sp>
      <p:sp>
        <p:nvSpPr>
          <p:cNvPr id="29703" name="AutoShape 14"/>
          <p:cNvSpPr>
            <a:spLocks noChangeArrowheads="1"/>
          </p:cNvSpPr>
          <p:nvPr/>
        </p:nvSpPr>
        <p:spPr bwMode="auto">
          <a:xfrm>
            <a:off x="5980958" y="2920586"/>
            <a:ext cx="2667000" cy="1143000"/>
          </a:xfrm>
          <a:prstGeom prst="wedgeEllipseCallout">
            <a:avLst>
              <a:gd name="adj1" fmla="val -124243"/>
              <a:gd name="adj2" fmla="val -57184"/>
            </a:avLst>
          </a:prstGeom>
          <a:solidFill>
            <a:srgbClr val="FFCC00"/>
          </a:solidFill>
          <a:ln w="9525">
            <a:solidFill>
              <a:schemeClr val="tx1"/>
            </a:solidFill>
            <a:miter lim="800000"/>
            <a:headEnd/>
            <a:tailEnd/>
          </a:ln>
        </p:spPr>
        <p:txBody>
          <a:bodyPr/>
          <a:lstStyle/>
          <a:p>
            <a:pPr algn="ctr"/>
            <a:r>
              <a:rPr lang="en-US" dirty="0"/>
              <a:t>Two formal parameters</a:t>
            </a:r>
          </a:p>
        </p:txBody>
      </p:sp>
      <p:sp>
        <p:nvSpPr>
          <p:cNvPr id="29704" name="AutoShape 16"/>
          <p:cNvSpPr>
            <a:spLocks noChangeArrowheads="1"/>
          </p:cNvSpPr>
          <p:nvPr/>
        </p:nvSpPr>
        <p:spPr bwMode="auto">
          <a:xfrm>
            <a:off x="4932040" y="5878512"/>
            <a:ext cx="3276600" cy="920750"/>
          </a:xfrm>
          <a:prstGeom prst="wedgeEllipseCallout">
            <a:avLst>
              <a:gd name="adj1" fmla="val 21801"/>
              <a:gd name="adj2" fmla="val -96181"/>
            </a:avLst>
          </a:prstGeom>
          <a:solidFill>
            <a:srgbClr val="FFCC00"/>
          </a:solidFill>
          <a:ln w="9525">
            <a:solidFill>
              <a:schemeClr val="tx1"/>
            </a:solidFill>
            <a:miter lim="800000"/>
            <a:headEnd/>
            <a:tailEnd/>
          </a:ln>
        </p:spPr>
        <p:txBody>
          <a:bodyPr/>
          <a:lstStyle/>
          <a:p>
            <a:pPr algn="ctr"/>
            <a:r>
              <a:rPr lang="en-US" dirty="0"/>
              <a:t>Actual arguments</a:t>
            </a:r>
          </a:p>
        </p:txBody>
      </p:sp>
      <p:sp>
        <p:nvSpPr>
          <p:cNvPr id="10"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11"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Parameters</a:t>
            </a:r>
            <a:endParaRPr lang="en-US" sz="3200" b="1" dirty="0" smtClean="0">
              <a:solidFill>
                <a:schemeClr val="accent6">
                  <a:lumMod val="50000"/>
                </a:schemeClr>
              </a:solidFill>
            </a:endParaRPr>
          </a:p>
        </p:txBody>
      </p:sp>
      <p:sp>
        <p:nvSpPr>
          <p:cNvPr id="3" name="Rounded Rectangle 2"/>
          <p:cNvSpPr/>
          <p:nvPr/>
        </p:nvSpPr>
        <p:spPr>
          <a:xfrm>
            <a:off x="251520" y="1844675"/>
            <a:ext cx="8568952" cy="2448421"/>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70098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SG" altLang="en-US" sz="3600" smtClean="0"/>
              <a:t>Variables and Data Types</a:t>
            </a:r>
          </a:p>
        </p:txBody>
      </p:sp>
      <p:sp>
        <p:nvSpPr>
          <p:cNvPr id="10" name="Rectangle 3"/>
          <p:cNvSpPr txBox="1">
            <a:spLocks noChangeArrowheads="1"/>
          </p:cNvSpPr>
          <p:nvPr/>
        </p:nvSpPr>
        <p:spPr>
          <a:xfrm>
            <a:off x="539750" y="1557338"/>
            <a:ext cx="8229600" cy="4525962"/>
          </a:xfrm>
          <a:prstGeom prst="rect">
            <a:avLst/>
          </a:prstGeom>
        </p:spPr>
        <p:txBody>
          <a:bodyPr/>
          <a:lstStyle/>
          <a:p>
            <a:pPr marL="342900" indent="-342900">
              <a:spcBef>
                <a:spcPct val="20000"/>
              </a:spcBef>
              <a:buFont typeface="Wingdings" pitchFamily="2" charset="2"/>
              <a:buChar char="§"/>
              <a:defRPr/>
            </a:pPr>
            <a:r>
              <a:rPr lang="en-US" sz="1900" kern="0" dirty="0">
                <a:latin typeface="+mn-lt"/>
              </a:rPr>
              <a:t>Examples of multiple variable declarations:</a:t>
            </a:r>
          </a:p>
          <a:p>
            <a:pPr marL="742950" lvl="1" indent="-285750">
              <a:spcBef>
                <a:spcPct val="20000"/>
              </a:spcBef>
              <a:buSzPct val="50000"/>
              <a:defRPr/>
            </a:pPr>
            <a:r>
              <a:rPr lang="en-US" sz="1900" kern="0" dirty="0" err="1">
                <a:latin typeface="Courier New" pitchFamily="49" charset="0"/>
                <a:cs typeface="Courier New" pitchFamily="49" charset="0"/>
              </a:rPr>
              <a:t>int</a:t>
            </a:r>
            <a:r>
              <a:rPr lang="en-US" sz="1900" kern="0" dirty="0">
                <a:latin typeface="Courier New" pitchFamily="49" charset="0"/>
                <a:cs typeface="Courier New" pitchFamily="49" charset="0"/>
              </a:rPr>
              <a:t> </a:t>
            </a:r>
            <a:r>
              <a:rPr lang="en-US" sz="1900" kern="0" dirty="0" err="1">
                <a:latin typeface="Courier New" pitchFamily="49" charset="0"/>
                <a:cs typeface="Courier New" pitchFamily="49" charset="0"/>
              </a:rPr>
              <a:t>myAge</a:t>
            </a:r>
            <a:r>
              <a:rPr lang="en-US" sz="1900" kern="0" dirty="0">
                <a:latin typeface="Courier New" pitchFamily="49" charset="0"/>
                <a:cs typeface="Courier New" pitchFamily="49" charset="0"/>
              </a:rPr>
              <a:t> = 25;</a:t>
            </a:r>
          </a:p>
          <a:p>
            <a:pPr marL="742950" lvl="1" indent="-285750">
              <a:spcBef>
                <a:spcPct val="20000"/>
              </a:spcBef>
              <a:buSzPct val="50000"/>
              <a:defRPr/>
            </a:pPr>
            <a:r>
              <a:rPr lang="en-US" sz="1900" kern="0" dirty="0" err="1">
                <a:latin typeface="Courier New" pitchFamily="49" charset="0"/>
                <a:cs typeface="Courier New" pitchFamily="49" charset="0"/>
              </a:rPr>
              <a:t>int</a:t>
            </a:r>
            <a:r>
              <a:rPr lang="en-US" sz="1900" kern="0" dirty="0">
                <a:latin typeface="Courier New" pitchFamily="49" charset="0"/>
                <a:cs typeface="Courier New" pitchFamily="49" charset="0"/>
              </a:rPr>
              <a:t> </a:t>
            </a:r>
            <a:r>
              <a:rPr lang="en-US" sz="1900" kern="0" dirty="0" err="1">
                <a:latin typeface="Courier New" pitchFamily="49" charset="0"/>
                <a:cs typeface="Courier New" pitchFamily="49" charset="0"/>
              </a:rPr>
              <a:t>yourAge</a:t>
            </a:r>
            <a:r>
              <a:rPr lang="en-US" sz="1900" kern="0" dirty="0">
                <a:latin typeface="Courier New" pitchFamily="49" charset="0"/>
                <a:cs typeface="Courier New" pitchFamily="49" charset="0"/>
              </a:rPr>
              <a:t> = 19;</a:t>
            </a:r>
          </a:p>
          <a:p>
            <a:pPr marL="742950" lvl="1" indent="-285750">
              <a:spcBef>
                <a:spcPct val="20000"/>
              </a:spcBef>
              <a:buSzPct val="50000"/>
              <a:defRPr/>
            </a:pPr>
            <a:r>
              <a:rPr lang="en-US" sz="1900" kern="0" dirty="0" err="1">
                <a:latin typeface="Courier New" pitchFamily="49" charset="0"/>
                <a:cs typeface="Courier New" pitchFamily="49" charset="0"/>
              </a:rPr>
              <a:t>int</a:t>
            </a:r>
            <a:r>
              <a:rPr lang="en-US" sz="1900" kern="0" dirty="0">
                <a:latin typeface="Courier New" pitchFamily="49" charset="0"/>
                <a:cs typeface="Courier New" pitchFamily="49" charset="0"/>
              </a:rPr>
              <a:t> </a:t>
            </a:r>
            <a:r>
              <a:rPr lang="en-US" sz="1900" kern="0" dirty="0" err="1">
                <a:latin typeface="Courier New" pitchFamily="49" charset="0"/>
                <a:cs typeface="Courier New" pitchFamily="49" charset="0"/>
              </a:rPr>
              <a:t>herAge</a:t>
            </a:r>
            <a:r>
              <a:rPr lang="en-US" sz="1900" kern="0" dirty="0">
                <a:latin typeface="Courier New" pitchFamily="49" charset="0"/>
                <a:cs typeface="Courier New" pitchFamily="49" charset="0"/>
              </a:rPr>
              <a:t>;</a:t>
            </a:r>
          </a:p>
          <a:p>
            <a:pPr marL="271463" lvl="1">
              <a:spcBef>
                <a:spcPct val="20000"/>
              </a:spcBef>
              <a:buSzPct val="50000"/>
              <a:defRPr/>
            </a:pPr>
            <a:r>
              <a:rPr lang="en-US" sz="1900" i="1" kern="0" dirty="0">
                <a:latin typeface="+mn-lt"/>
              </a:rPr>
              <a:t>the above 3 statements can be combined into 1 statement as follows:</a:t>
            </a:r>
          </a:p>
          <a:p>
            <a:pPr marL="742950" lvl="1" indent="-285750">
              <a:spcBef>
                <a:spcPct val="20000"/>
              </a:spcBef>
              <a:buSzPct val="50000"/>
              <a:defRPr/>
            </a:pPr>
            <a:r>
              <a:rPr lang="en-US" sz="1900" b="1" kern="0" dirty="0" err="1">
                <a:solidFill>
                  <a:schemeClr val="accent6">
                    <a:lumMod val="50000"/>
                  </a:schemeClr>
                </a:solidFill>
                <a:latin typeface="Courier New" pitchFamily="49" charset="0"/>
                <a:cs typeface="Courier New" pitchFamily="49" charset="0"/>
              </a:rPr>
              <a:t>int</a:t>
            </a:r>
            <a:r>
              <a:rPr lang="en-US" sz="1900" b="1" kern="0" dirty="0">
                <a:solidFill>
                  <a:schemeClr val="accent6">
                    <a:lumMod val="50000"/>
                  </a:schemeClr>
                </a:solidFill>
                <a:latin typeface="Courier New" pitchFamily="49" charset="0"/>
                <a:cs typeface="Courier New" pitchFamily="49" charset="0"/>
              </a:rPr>
              <a:t> </a:t>
            </a:r>
            <a:r>
              <a:rPr lang="en-US" sz="1900" b="1" kern="0" dirty="0" err="1">
                <a:solidFill>
                  <a:schemeClr val="accent6">
                    <a:lumMod val="50000"/>
                  </a:schemeClr>
                </a:solidFill>
                <a:latin typeface="Courier New" pitchFamily="49" charset="0"/>
                <a:cs typeface="Courier New" pitchFamily="49" charset="0"/>
              </a:rPr>
              <a:t>myAge</a:t>
            </a:r>
            <a:r>
              <a:rPr lang="en-US" sz="1900" b="1" kern="0" dirty="0">
                <a:solidFill>
                  <a:schemeClr val="accent6">
                    <a:lumMod val="50000"/>
                  </a:schemeClr>
                </a:solidFill>
                <a:latin typeface="Courier New" pitchFamily="49" charset="0"/>
                <a:cs typeface="Courier New" pitchFamily="49" charset="0"/>
              </a:rPr>
              <a:t> = 25, </a:t>
            </a:r>
            <a:r>
              <a:rPr lang="en-US" sz="1900" b="1" kern="0" dirty="0" err="1">
                <a:solidFill>
                  <a:schemeClr val="accent6">
                    <a:lumMod val="50000"/>
                  </a:schemeClr>
                </a:solidFill>
                <a:latin typeface="Courier New" pitchFamily="49" charset="0"/>
                <a:cs typeface="Courier New" pitchFamily="49" charset="0"/>
              </a:rPr>
              <a:t>yourAge</a:t>
            </a:r>
            <a:r>
              <a:rPr lang="en-US" sz="1900" b="1" kern="0" dirty="0">
                <a:solidFill>
                  <a:schemeClr val="accent6">
                    <a:lumMod val="50000"/>
                  </a:schemeClr>
                </a:solidFill>
                <a:latin typeface="Courier New" pitchFamily="49" charset="0"/>
                <a:cs typeface="Courier New" pitchFamily="49" charset="0"/>
              </a:rPr>
              <a:t> = 19, </a:t>
            </a:r>
            <a:r>
              <a:rPr lang="en-US" sz="1900" b="1" kern="0" dirty="0" err="1">
                <a:solidFill>
                  <a:schemeClr val="accent6">
                    <a:lumMod val="50000"/>
                  </a:schemeClr>
                </a:solidFill>
                <a:latin typeface="Courier New" pitchFamily="49" charset="0"/>
                <a:cs typeface="Courier New" pitchFamily="49" charset="0"/>
              </a:rPr>
              <a:t>herAge</a:t>
            </a:r>
            <a:r>
              <a:rPr lang="en-US" sz="1900" b="1" kern="0" dirty="0">
                <a:solidFill>
                  <a:schemeClr val="accent6">
                    <a:lumMod val="50000"/>
                  </a:schemeClr>
                </a:solidFill>
                <a:latin typeface="Courier New" pitchFamily="49" charset="0"/>
                <a:cs typeface="Courier New" pitchFamily="49" charset="0"/>
              </a:rPr>
              <a:t>;</a:t>
            </a:r>
          </a:p>
          <a:p>
            <a:pPr marL="742950" lvl="1" indent="-285750">
              <a:spcBef>
                <a:spcPct val="20000"/>
              </a:spcBef>
              <a:buSzPct val="50000"/>
              <a:defRPr/>
            </a:pPr>
            <a:endParaRPr lang="en-US" sz="1900" kern="0" dirty="0">
              <a:latin typeface="+mn-lt"/>
            </a:endParaRPr>
          </a:p>
          <a:p>
            <a:pPr marL="342900" indent="-342900">
              <a:spcBef>
                <a:spcPct val="20000"/>
              </a:spcBef>
              <a:buFont typeface="Wingdings" pitchFamily="2" charset="2"/>
              <a:buChar char="§"/>
              <a:defRPr/>
            </a:pPr>
            <a:r>
              <a:rPr lang="en-US" sz="1900" kern="0" dirty="0">
                <a:latin typeface="+mn-lt"/>
              </a:rPr>
              <a:t>Declarations of variables of the same type can be separated by commas.  However, separate statements are used when declaring variables of different types</a:t>
            </a:r>
          </a:p>
          <a:p>
            <a:pPr marL="742950" lvl="1" indent="-285750">
              <a:spcBef>
                <a:spcPct val="20000"/>
              </a:spcBef>
              <a:buSzPct val="50000"/>
              <a:defRPr/>
            </a:pPr>
            <a:r>
              <a:rPr lang="en-US" sz="1900" kern="0" dirty="0" err="1">
                <a:latin typeface="Courier New" pitchFamily="49" charset="0"/>
                <a:cs typeface="Courier New" pitchFamily="49" charset="0"/>
              </a:rPr>
              <a:t>int</a:t>
            </a:r>
            <a:r>
              <a:rPr lang="en-US" sz="1900" kern="0" dirty="0">
                <a:latin typeface="Courier New" pitchFamily="49" charset="0"/>
                <a:cs typeface="Courier New" pitchFamily="49" charset="0"/>
              </a:rPr>
              <a:t> </a:t>
            </a:r>
            <a:r>
              <a:rPr lang="en-US" sz="1900" kern="0" dirty="0" err="1">
                <a:latin typeface="Courier New" pitchFamily="49" charset="0"/>
                <a:cs typeface="Courier New" pitchFamily="49" charset="0"/>
              </a:rPr>
              <a:t>myAge</a:t>
            </a:r>
            <a:r>
              <a:rPr lang="en-US" sz="1900" kern="0" dirty="0">
                <a:latin typeface="Courier New" pitchFamily="49" charset="0"/>
                <a:cs typeface="Courier New" pitchFamily="49" charset="0"/>
              </a:rPr>
              <a:t>, </a:t>
            </a:r>
            <a:r>
              <a:rPr lang="en-US" sz="1900" kern="0" dirty="0" err="1">
                <a:latin typeface="Courier New" pitchFamily="49" charset="0"/>
                <a:cs typeface="Courier New" pitchFamily="49" charset="0"/>
              </a:rPr>
              <a:t>yourAge</a:t>
            </a:r>
            <a:r>
              <a:rPr lang="en-US" sz="1900" kern="0" dirty="0">
                <a:latin typeface="Courier New" pitchFamily="49" charset="0"/>
                <a:cs typeface="Courier New" pitchFamily="49" charset="0"/>
              </a:rPr>
              <a:t>;</a:t>
            </a:r>
          </a:p>
          <a:p>
            <a:pPr marL="742950" lvl="1" indent="-285750">
              <a:spcBef>
                <a:spcPct val="20000"/>
              </a:spcBef>
              <a:buSzPct val="50000"/>
              <a:defRPr/>
            </a:pPr>
            <a:r>
              <a:rPr lang="en-US" sz="1900" kern="0" dirty="0">
                <a:latin typeface="Courier New" pitchFamily="49" charset="0"/>
                <a:cs typeface="Courier New" pitchFamily="49" charset="0"/>
              </a:rPr>
              <a:t>double </a:t>
            </a:r>
            <a:r>
              <a:rPr lang="en-US" sz="1900" kern="0" dirty="0" err="1">
                <a:latin typeface="Courier New" pitchFamily="49" charset="0"/>
                <a:cs typeface="Courier New" pitchFamily="49" charset="0"/>
              </a:rPr>
              <a:t>mySalary</a:t>
            </a:r>
            <a:r>
              <a:rPr lang="en-US" sz="1900" kern="0" dirty="0">
                <a:latin typeface="Courier New" pitchFamily="49" charset="0"/>
                <a:cs typeface="Courier New" pitchFamily="49" charset="0"/>
              </a:rPr>
              <a:t>, </a:t>
            </a:r>
            <a:r>
              <a:rPr lang="en-US" sz="1900" kern="0" dirty="0" err="1">
                <a:latin typeface="Courier New" pitchFamily="49" charset="0"/>
                <a:cs typeface="Courier New" pitchFamily="49" charset="0"/>
              </a:rPr>
              <a:t>yourSalary</a:t>
            </a:r>
            <a:r>
              <a:rPr lang="en-US" sz="1900" kern="0" dirty="0">
                <a:latin typeface="Courier New" pitchFamily="49" charset="0"/>
                <a:cs typeface="Courier New" pitchFamily="49" charset="0"/>
              </a:rPr>
              <a:t>;</a:t>
            </a:r>
          </a:p>
          <a:p>
            <a:pPr marL="742950" lvl="1" indent="-285750">
              <a:spcBef>
                <a:spcPct val="20000"/>
              </a:spcBef>
              <a:buSzPct val="50000"/>
              <a:buFont typeface="Wingdings 2" pitchFamily="18" charset="2"/>
              <a:buChar char=""/>
              <a:defRPr/>
            </a:pPr>
            <a:endParaRPr lang="en-US" sz="1900" kern="0" dirty="0">
              <a:latin typeface="+mn-l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body" sz="half" idx="1"/>
          </p:nvPr>
        </p:nvSpPr>
        <p:spPr>
          <a:xfrm>
            <a:off x="323528" y="2132856"/>
            <a:ext cx="8568952" cy="4267200"/>
          </a:xfrm>
        </p:spPr>
        <p:txBody>
          <a:bodyPr/>
          <a:lstStyle/>
          <a:p>
            <a:pPr eaLnBrk="1" hangingPunct="1"/>
            <a:r>
              <a:rPr lang="en-US" sz="2000" dirty="0" smtClean="0"/>
              <a:t>Like return types, parameters are optional </a:t>
            </a:r>
          </a:p>
          <a:p>
            <a:pPr lvl="1" eaLnBrk="1" hangingPunct="1"/>
            <a:r>
              <a:rPr lang="en-US" sz="2000" dirty="0" smtClean="0"/>
              <a:t>Keyword </a:t>
            </a:r>
            <a:r>
              <a:rPr lang="en-US" sz="2000" dirty="0" smtClean="0">
                <a:solidFill>
                  <a:schemeClr val="accent2"/>
                </a:solidFill>
              </a:rPr>
              <a:t>void</a:t>
            </a:r>
            <a:r>
              <a:rPr lang="en-US" sz="2000" dirty="0" smtClean="0"/>
              <a:t> not required (inside parentheses) – when there are no parameters</a:t>
            </a:r>
          </a:p>
          <a:p>
            <a:pPr marL="457200" lvl="1" indent="0" eaLnBrk="1" hangingPunct="1">
              <a:buNone/>
            </a:pPr>
            <a:endParaRPr lang="en-US" sz="2000" dirty="0" smtClean="0"/>
          </a:p>
          <a:p>
            <a:pPr marL="357188" lvl="2" indent="0" eaLnBrk="1" hangingPunct="1">
              <a:lnSpc>
                <a:spcPct val="88000"/>
              </a:lnSpc>
              <a:spcBef>
                <a:spcPts val="700"/>
              </a:spcBef>
              <a:buFontTx/>
              <a:buNone/>
            </a:pPr>
            <a:r>
              <a:rPr lang="en-US" sz="2000" b="1" dirty="0" smtClean="0">
                <a:solidFill>
                  <a:srgbClr val="0000FF"/>
                </a:solidFill>
                <a:latin typeface="Courier" pitchFamily="49" charset="0"/>
              </a:rPr>
              <a:t>public</a:t>
            </a:r>
            <a:r>
              <a:rPr lang="en-US" sz="2000" b="1" dirty="0" smtClean="0">
                <a:latin typeface="Courier" pitchFamily="49" charset="0"/>
              </a:rPr>
              <a:t> </a:t>
            </a:r>
            <a:r>
              <a:rPr lang="en-US" sz="2000" b="1" dirty="0" smtClean="0">
                <a:solidFill>
                  <a:srgbClr val="0000FF"/>
                </a:solidFill>
                <a:latin typeface="Courier" pitchFamily="49" charset="0"/>
              </a:rPr>
              <a:t>void</a:t>
            </a:r>
            <a:r>
              <a:rPr lang="en-US" sz="2000" b="1" dirty="0" smtClean="0">
                <a:latin typeface="Courier" pitchFamily="49" charset="0"/>
              </a:rPr>
              <a:t> DisplayMessage( )</a:t>
            </a:r>
          </a:p>
          <a:p>
            <a:pPr marL="357188" lvl="2" indent="0" eaLnBrk="1" hangingPunct="1">
              <a:lnSpc>
                <a:spcPct val="88000"/>
              </a:lnSpc>
              <a:spcBef>
                <a:spcPts val="700"/>
              </a:spcBef>
              <a:buFontTx/>
              <a:buNone/>
            </a:pPr>
            <a:r>
              <a:rPr lang="en-US" sz="2000" b="1" dirty="0" smtClean="0">
                <a:latin typeface="Courier" pitchFamily="49" charset="0"/>
              </a:rPr>
              <a:t>{</a:t>
            </a:r>
          </a:p>
          <a:p>
            <a:pPr marL="357188" lvl="2" indent="0" eaLnBrk="1" hangingPunct="1">
              <a:lnSpc>
                <a:spcPct val="88000"/>
              </a:lnSpc>
              <a:spcBef>
                <a:spcPts val="700"/>
              </a:spcBef>
              <a:buFontTx/>
              <a:buNone/>
            </a:pPr>
            <a:r>
              <a:rPr lang="en-US" sz="2000" b="1" dirty="0" smtClean="0">
                <a:latin typeface="Courier" pitchFamily="49" charset="0"/>
              </a:rPr>
              <a:t>       Console.Write(</a:t>
            </a:r>
            <a:r>
              <a:rPr lang="en-US" sz="2000" b="1" dirty="0">
                <a:latin typeface="Courier" pitchFamily="49" charset="0"/>
              </a:rPr>
              <a:t>"</a:t>
            </a:r>
            <a:r>
              <a:rPr lang="en-US" sz="2000" b="1" dirty="0" smtClean="0">
                <a:latin typeface="Courier" pitchFamily="49" charset="0"/>
              </a:rPr>
              <a:t>This is </a:t>
            </a:r>
            <a:r>
              <a:rPr lang="en-US" sz="2000" b="1" dirty="0">
                <a:latin typeface="Courier" pitchFamily="49" charset="0"/>
              </a:rPr>
              <a:t>"</a:t>
            </a:r>
            <a:r>
              <a:rPr lang="en-US" sz="2000" b="1" dirty="0" smtClean="0">
                <a:latin typeface="Courier" pitchFamily="49" charset="0"/>
              </a:rPr>
              <a:t>);</a:t>
            </a:r>
          </a:p>
          <a:p>
            <a:pPr marL="357188" lvl="2" indent="0" eaLnBrk="1" hangingPunct="1">
              <a:lnSpc>
                <a:spcPct val="88000"/>
              </a:lnSpc>
              <a:spcBef>
                <a:spcPts val="700"/>
              </a:spcBef>
              <a:buFontTx/>
              <a:buNone/>
            </a:pPr>
            <a:r>
              <a:rPr lang="en-US" sz="2000" b="1" dirty="0" smtClean="0">
                <a:latin typeface="Courier" pitchFamily="49" charset="0"/>
              </a:rPr>
              <a:t>       Console.Write(</a:t>
            </a:r>
            <a:r>
              <a:rPr lang="en-US" sz="2000" b="1" dirty="0">
                <a:latin typeface="Courier" pitchFamily="49" charset="0"/>
              </a:rPr>
              <a:t>"</a:t>
            </a:r>
            <a:r>
              <a:rPr lang="en-US" sz="2000" b="1" dirty="0" smtClean="0">
                <a:latin typeface="Courier" pitchFamily="49" charset="0"/>
              </a:rPr>
              <a:t>an example of a method");</a:t>
            </a:r>
          </a:p>
          <a:p>
            <a:pPr marL="357188" lvl="2" indent="0" eaLnBrk="1" hangingPunct="1">
              <a:lnSpc>
                <a:spcPct val="88000"/>
              </a:lnSpc>
              <a:spcBef>
                <a:spcPts val="700"/>
              </a:spcBef>
              <a:buFontTx/>
              <a:buNone/>
            </a:pPr>
            <a:r>
              <a:rPr lang="en-US" sz="2000" b="1" dirty="0" smtClean="0">
                <a:latin typeface="Courier" pitchFamily="49" charset="0"/>
              </a:rPr>
              <a:t>       Console.WriteLine(</a:t>
            </a:r>
            <a:r>
              <a:rPr lang="en-US" sz="2000" b="1" dirty="0">
                <a:latin typeface="Courier" pitchFamily="49" charset="0"/>
              </a:rPr>
              <a:t>"</a:t>
            </a:r>
            <a:r>
              <a:rPr lang="en-US" sz="2000" b="1" dirty="0" smtClean="0">
                <a:latin typeface="Courier" pitchFamily="49" charset="0"/>
              </a:rPr>
              <a:t>body.");</a:t>
            </a:r>
          </a:p>
          <a:p>
            <a:pPr marL="357188" lvl="2" indent="0" eaLnBrk="1" hangingPunct="1">
              <a:lnSpc>
                <a:spcPct val="88000"/>
              </a:lnSpc>
              <a:spcBef>
                <a:spcPts val="700"/>
              </a:spcBef>
              <a:buFontTx/>
              <a:buNone/>
            </a:pPr>
            <a:r>
              <a:rPr lang="en-US" sz="2000" b="1" dirty="0" smtClean="0">
                <a:latin typeface="Courier" pitchFamily="49" charset="0"/>
              </a:rPr>
              <a:t>       </a:t>
            </a:r>
            <a:r>
              <a:rPr lang="en-US" sz="2000" b="1" dirty="0" smtClean="0">
                <a:solidFill>
                  <a:srgbClr val="0000FF"/>
                </a:solidFill>
                <a:latin typeface="Courier" pitchFamily="49" charset="0"/>
              </a:rPr>
              <a:t>return</a:t>
            </a:r>
            <a:r>
              <a:rPr lang="en-US" sz="2000" b="1" dirty="0" smtClean="0">
                <a:latin typeface="Courier" pitchFamily="49" charset="0"/>
              </a:rPr>
              <a:t>;     </a:t>
            </a:r>
            <a:r>
              <a:rPr lang="en-US" sz="2000" b="1" dirty="0" smtClean="0">
                <a:solidFill>
                  <a:srgbClr val="339966"/>
                </a:solidFill>
                <a:latin typeface="Courier" pitchFamily="49" charset="0"/>
              </a:rPr>
              <a:t>// no value is returned</a:t>
            </a:r>
            <a:endParaRPr lang="en-US" sz="2000" b="1" dirty="0" smtClean="0">
              <a:latin typeface="Courier" pitchFamily="49" charset="0"/>
            </a:endParaRPr>
          </a:p>
          <a:p>
            <a:pPr marL="357188" lvl="2" indent="0" eaLnBrk="1" hangingPunct="1">
              <a:lnSpc>
                <a:spcPct val="88000"/>
              </a:lnSpc>
              <a:spcBef>
                <a:spcPts val="700"/>
              </a:spcBef>
              <a:buFontTx/>
              <a:buNone/>
            </a:pPr>
            <a:r>
              <a:rPr lang="en-US" sz="2000" b="1" dirty="0" smtClean="0">
                <a:latin typeface="Courier" pitchFamily="49" charset="0"/>
              </a:rPr>
              <a:t>}</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Parameters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6689706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body" sz="half" idx="1"/>
          </p:nvPr>
        </p:nvSpPr>
        <p:spPr>
          <a:xfrm>
            <a:off x="467544" y="2204864"/>
            <a:ext cx="7848600" cy="4114800"/>
          </a:xfrm>
        </p:spPr>
        <p:txBody>
          <a:bodyPr/>
          <a:lstStyle/>
          <a:p>
            <a:pPr eaLnBrk="1" hangingPunct="1">
              <a:spcBef>
                <a:spcPct val="60000"/>
              </a:spcBef>
            </a:pPr>
            <a:r>
              <a:rPr lang="en-US" sz="2300" dirty="0" smtClean="0"/>
              <a:t>Enclosed in curly braces </a:t>
            </a:r>
          </a:p>
          <a:p>
            <a:pPr eaLnBrk="1" hangingPunct="1">
              <a:spcBef>
                <a:spcPct val="60000"/>
              </a:spcBef>
            </a:pPr>
            <a:r>
              <a:rPr lang="en-US" sz="2300" dirty="0" smtClean="0"/>
              <a:t>Include statements ending in semicolons</a:t>
            </a:r>
          </a:p>
          <a:p>
            <a:pPr lvl="1" eaLnBrk="1" hangingPunct="1">
              <a:spcBef>
                <a:spcPct val="60000"/>
              </a:spcBef>
            </a:pPr>
            <a:r>
              <a:rPr lang="en-US" sz="2300" dirty="0" smtClean="0"/>
              <a:t>Declare variables</a:t>
            </a:r>
          </a:p>
          <a:p>
            <a:pPr lvl="1" eaLnBrk="1" hangingPunct="1">
              <a:spcBef>
                <a:spcPct val="60000"/>
              </a:spcBef>
            </a:pPr>
            <a:r>
              <a:rPr lang="en-US" sz="2300" dirty="0" smtClean="0"/>
              <a:t>Do arithmetic</a:t>
            </a:r>
          </a:p>
          <a:p>
            <a:pPr lvl="1" eaLnBrk="1" hangingPunct="1">
              <a:spcBef>
                <a:spcPct val="60000"/>
              </a:spcBef>
            </a:pPr>
            <a:r>
              <a:rPr lang="en-US" sz="2300" dirty="0" smtClean="0"/>
              <a:t>Call other methods </a:t>
            </a:r>
          </a:p>
          <a:p>
            <a:pPr eaLnBrk="1" hangingPunct="1">
              <a:spcBef>
                <a:spcPct val="60000"/>
              </a:spcBef>
            </a:pPr>
            <a:r>
              <a:rPr lang="en-US" sz="2300" dirty="0" smtClean="0"/>
              <a:t>Value-returning methods must include </a:t>
            </a:r>
            <a:r>
              <a:rPr lang="en-US" sz="2300" dirty="0" smtClean="0">
                <a:solidFill>
                  <a:schemeClr val="accent2"/>
                </a:solidFill>
              </a:rPr>
              <a:t>return</a:t>
            </a:r>
            <a:r>
              <a:rPr lang="en-US" sz="2300" dirty="0" smtClean="0"/>
              <a:t> statement</a:t>
            </a:r>
          </a:p>
          <a:p>
            <a:pPr lvl="1" eaLnBrk="1" hangingPunct="1"/>
            <a:endParaRPr lang="en-US" sz="2300" dirty="0" smtClean="0"/>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Method Body</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3700625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406775"/>
            <a:ext cx="12573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562600"/>
            <a:ext cx="12573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78"/>
          <p:cNvSpPr>
            <a:spLocks noChangeArrowheads="1"/>
          </p:cNvSpPr>
          <p:nvPr/>
        </p:nvSpPr>
        <p:spPr bwMode="auto">
          <a:xfrm>
            <a:off x="685800" y="2060848"/>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40000"/>
              </a:spcBef>
              <a:buFontTx/>
              <a:buChar char="•"/>
            </a:pPr>
            <a:r>
              <a:rPr lang="en-US" sz="2800" dirty="0" smtClean="0"/>
              <a:t>A.K.A. invoking </a:t>
            </a:r>
            <a:r>
              <a:rPr lang="en-US" sz="2800" dirty="0"/>
              <a:t>a method</a:t>
            </a:r>
          </a:p>
          <a:p>
            <a:pPr marL="342900" indent="-342900">
              <a:spcBef>
                <a:spcPct val="40000"/>
              </a:spcBef>
              <a:buFontTx/>
              <a:buChar char="•"/>
            </a:pPr>
            <a:r>
              <a:rPr lang="en-US" sz="2800" dirty="0"/>
              <a:t>Call to method that returns no value </a:t>
            </a:r>
            <a:r>
              <a:rPr lang="en-US" dirty="0"/>
              <a:t>	</a:t>
            </a:r>
            <a:r>
              <a:rPr lang="en-US" sz="2600" dirty="0"/>
              <a:t>[qualifier].MethodName(argumentList); </a:t>
            </a:r>
          </a:p>
          <a:p>
            <a:pPr marL="342900" indent="-342900">
              <a:spcBef>
                <a:spcPct val="40000"/>
              </a:spcBef>
              <a:buFontTx/>
              <a:buChar char="•"/>
            </a:pPr>
            <a:r>
              <a:rPr lang="en-US" sz="2800" dirty="0"/>
              <a:t>Qualifier </a:t>
            </a:r>
          </a:p>
          <a:p>
            <a:pPr marL="742950" lvl="1" indent="-285750">
              <a:spcBef>
                <a:spcPct val="40000"/>
              </a:spcBef>
              <a:buFontTx/>
              <a:buChar char="–"/>
            </a:pPr>
            <a:r>
              <a:rPr lang="en-US" sz="2600" dirty="0">
                <a:solidFill>
                  <a:srgbClr val="7030A0"/>
                </a:solidFill>
              </a:rPr>
              <a:t>Square brackets indicate </a:t>
            </a:r>
            <a:r>
              <a:rPr lang="en-US" sz="2600" b="1" dirty="0">
                <a:solidFill>
                  <a:srgbClr val="7030A0"/>
                </a:solidFill>
              </a:rPr>
              <a:t>optional</a:t>
            </a:r>
          </a:p>
          <a:p>
            <a:pPr marL="742950" lvl="1" indent="-285750">
              <a:spcBef>
                <a:spcPct val="40000"/>
              </a:spcBef>
              <a:buFontTx/>
              <a:buChar char="–"/>
            </a:pPr>
            <a:r>
              <a:rPr lang="en-US" sz="2600" dirty="0"/>
              <a:t>Class or object name</a:t>
            </a:r>
          </a:p>
          <a:p>
            <a:pPr marL="342900" indent="-342900">
              <a:spcBef>
                <a:spcPct val="40000"/>
              </a:spcBef>
              <a:buFontTx/>
              <a:buChar char="•"/>
            </a:pPr>
            <a:r>
              <a:rPr lang="en-US" sz="2800" dirty="0"/>
              <a:t>Call to method does not include data type  </a:t>
            </a:r>
          </a:p>
          <a:p>
            <a:pPr lvl="1">
              <a:spcBef>
                <a:spcPct val="40000"/>
              </a:spcBef>
            </a:pPr>
            <a:endParaRPr lang="en-US" sz="2600" dirty="0"/>
          </a:p>
        </p:txBody>
      </p:sp>
      <p:sp>
        <p:nvSpPr>
          <p:cNvPr id="9"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Calling Class Methods</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7923919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9812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4"/>
          <p:cNvSpPr>
            <a:spLocks noChangeArrowheads="1"/>
          </p:cNvSpPr>
          <p:nvPr/>
        </p:nvSpPr>
        <p:spPr bwMode="auto">
          <a:xfrm>
            <a:off x="206321" y="2514600"/>
            <a:ext cx="873135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8000"/>
              </a:lnSpc>
              <a:spcBef>
                <a:spcPts val="1650"/>
              </a:spcBef>
            </a:pPr>
            <a:r>
              <a:rPr lang="en-US" b="1" dirty="0">
                <a:latin typeface="Courier" pitchFamily="49" charset="0"/>
              </a:rPr>
              <a:t>[modifier(s)] returnType  MethodName ( parameterList )</a:t>
            </a:r>
          </a:p>
          <a:p>
            <a:pPr marL="342900" indent="-342900">
              <a:lnSpc>
                <a:spcPct val="88000"/>
              </a:lnSpc>
              <a:spcBef>
                <a:spcPts val="1650"/>
              </a:spcBef>
            </a:pPr>
            <a:r>
              <a:rPr lang="en-US" b="1" dirty="0">
                <a:latin typeface="Courier" pitchFamily="49" charset="0"/>
              </a:rPr>
              <a:t>{ </a:t>
            </a:r>
          </a:p>
          <a:p>
            <a:pPr marL="342900" indent="-342900">
              <a:lnSpc>
                <a:spcPct val="88000"/>
              </a:lnSpc>
              <a:spcBef>
                <a:spcPts val="1650"/>
              </a:spcBef>
            </a:pPr>
            <a:r>
              <a:rPr lang="en-US" b="1" dirty="0">
                <a:solidFill>
                  <a:srgbClr val="339966"/>
                </a:solidFill>
                <a:latin typeface="Courier" pitchFamily="49" charset="0"/>
              </a:rPr>
              <a:t>	</a:t>
            </a:r>
            <a:r>
              <a:rPr lang="en-US" b="1" i="1" dirty="0">
                <a:solidFill>
                  <a:srgbClr val="339966"/>
                </a:solidFill>
                <a:latin typeface="Courier" pitchFamily="49" charset="0"/>
              </a:rPr>
              <a:t>// body of method - consisting of executable statements  </a:t>
            </a:r>
            <a:r>
              <a:rPr lang="en-US" b="1" dirty="0">
                <a:solidFill>
                  <a:srgbClr val="339966"/>
                </a:solidFill>
                <a:latin typeface="Courier" pitchFamily="49" charset="0"/>
              </a:rPr>
              <a:t> </a:t>
            </a:r>
          </a:p>
          <a:p>
            <a:pPr marL="342900" indent="-342900">
              <a:lnSpc>
                <a:spcPct val="88000"/>
              </a:lnSpc>
              <a:spcBef>
                <a:spcPts val="1650"/>
              </a:spcBef>
            </a:pPr>
            <a:r>
              <a:rPr lang="en-US" b="1" dirty="0">
                <a:latin typeface="Courier" pitchFamily="49" charset="0"/>
              </a:rPr>
              <a:t>} </a:t>
            </a:r>
          </a:p>
          <a:p>
            <a:pPr marL="342900" indent="-342900">
              <a:spcBef>
                <a:spcPct val="20000"/>
              </a:spcBef>
              <a:buClr>
                <a:schemeClr val="tx1"/>
              </a:buClr>
              <a:buFontTx/>
              <a:buChar char="•"/>
            </a:pPr>
            <a:r>
              <a:rPr lang="en-US" sz="2800" dirty="0">
                <a:solidFill>
                  <a:schemeClr val="accent2"/>
                </a:solidFill>
              </a:rPr>
              <a:t>void</a:t>
            </a:r>
            <a:r>
              <a:rPr lang="en-US" sz="2800" dirty="0"/>
              <a:t> Methods</a:t>
            </a:r>
          </a:p>
          <a:p>
            <a:pPr marL="742950" lvl="1" indent="-285750">
              <a:spcBef>
                <a:spcPct val="20000"/>
              </a:spcBef>
              <a:buFontTx/>
              <a:buChar char="–"/>
            </a:pPr>
            <a:r>
              <a:rPr lang="en-US" sz="2600" dirty="0"/>
              <a:t>Simplest to write</a:t>
            </a:r>
          </a:p>
          <a:p>
            <a:pPr marL="742950" lvl="1" indent="-285750">
              <a:spcBef>
                <a:spcPct val="20000"/>
              </a:spcBef>
              <a:buFontTx/>
              <a:buChar char="–"/>
            </a:pPr>
            <a:r>
              <a:rPr lang="en-US" sz="2600" dirty="0"/>
              <a:t>No return statement </a:t>
            </a:r>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Writing your own method</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40725427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body" sz="half" idx="1"/>
          </p:nvPr>
        </p:nvSpPr>
        <p:spPr>
          <a:xfrm>
            <a:off x="323528" y="2636912"/>
            <a:ext cx="7772400" cy="3528392"/>
          </a:xfrm>
        </p:spPr>
        <p:txBody>
          <a:bodyPr/>
          <a:lstStyle/>
          <a:p>
            <a:pPr eaLnBrk="1" hangingPunct="1">
              <a:lnSpc>
                <a:spcPct val="88000"/>
              </a:lnSpc>
              <a:spcBef>
                <a:spcPts val="700"/>
              </a:spcBef>
              <a:buFontTx/>
              <a:buNone/>
            </a:pPr>
            <a:r>
              <a:rPr lang="en-US" sz="1600" b="1" dirty="0" smtClean="0">
                <a:solidFill>
                  <a:srgbClr val="0000FF"/>
                </a:solidFill>
                <a:latin typeface="Courier" pitchFamily="49" charset="0"/>
              </a:rPr>
              <a:t>public static</a:t>
            </a:r>
            <a:r>
              <a:rPr lang="en-US" sz="1600" b="1" dirty="0" smtClean="0">
                <a:latin typeface="Courier" pitchFamily="49" charset="0"/>
              </a:rPr>
              <a:t> </a:t>
            </a:r>
            <a:r>
              <a:rPr lang="en-US" sz="1600" b="1" dirty="0" smtClean="0">
                <a:solidFill>
                  <a:srgbClr val="0000FF"/>
                </a:solidFill>
                <a:latin typeface="Courier" pitchFamily="49" charset="0"/>
              </a:rPr>
              <a:t>void</a:t>
            </a:r>
            <a:r>
              <a:rPr lang="en-US" sz="1600" b="1" dirty="0" smtClean="0">
                <a:latin typeface="Courier" pitchFamily="49" charset="0"/>
              </a:rPr>
              <a:t> DisplayInstructions( )</a:t>
            </a:r>
          </a:p>
          <a:p>
            <a:pPr eaLnBrk="1" hangingPunct="1">
              <a:lnSpc>
                <a:spcPct val="88000"/>
              </a:lnSpc>
              <a:spcBef>
                <a:spcPts val="700"/>
              </a:spcBef>
              <a:buFontTx/>
              <a:buNone/>
            </a:pPr>
            <a:r>
              <a:rPr lang="en-US" sz="1600" b="1" dirty="0" smtClean="0">
                <a:latin typeface="Courier" pitchFamily="49" charset="0"/>
              </a:rPr>
              <a:t>{</a:t>
            </a:r>
          </a:p>
          <a:p>
            <a:pPr eaLnBrk="1" hangingPunct="1">
              <a:lnSpc>
                <a:spcPct val="88000"/>
              </a:lnSpc>
              <a:spcBef>
                <a:spcPts val="700"/>
              </a:spcBef>
              <a:buFontTx/>
              <a:buNone/>
            </a:pPr>
            <a:r>
              <a:rPr lang="en-US" sz="1600" b="1" dirty="0" smtClean="0">
                <a:latin typeface="Courier" pitchFamily="49" charset="0"/>
              </a:rPr>
              <a:t>    Console.WriteLine("This program will determine how "</a:t>
            </a:r>
          </a:p>
          <a:p>
            <a:pPr eaLnBrk="1" hangingPunct="1">
              <a:lnSpc>
                <a:spcPct val="88000"/>
              </a:lnSpc>
              <a:spcBef>
                <a:spcPts val="700"/>
              </a:spcBef>
              <a:buFontTx/>
              <a:buNone/>
            </a:pPr>
            <a:r>
              <a:rPr lang="en-US" sz="1600" b="1" dirty="0" smtClean="0">
                <a:latin typeface="Courier" pitchFamily="49" charset="0"/>
              </a:rPr>
              <a:t>                       + "much carpet to purchase.");</a:t>
            </a:r>
          </a:p>
          <a:p>
            <a:pPr eaLnBrk="1" hangingPunct="1">
              <a:lnSpc>
                <a:spcPct val="88000"/>
              </a:lnSpc>
              <a:spcBef>
                <a:spcPts val="700"/>
              </a:spcBef>
              <a:buFontTx/>
              <a:buNone/>
            </a:pPr>
            <a:r>
              <a:rPr lang="en-US" sz="1600" b="1" dirty="0" smtClean="0">
                <a:latin typeface="Courier" pitchFamily="49" charset="0"/>
              </a:rPr>
              <a:t>    Console.WriteLine( );</a:t>
            </a:r>
          </a:p>
          <a:p>
            <a:pPr eaLnBrk="1" hangingPunct="1">
              <a:lnSpc>
                <a:spcPct val="88000"/>
              </a:lnSpc>
              <a:spcBef>
                <a:spcPts val="700"/>
              </a:spcBef>
              <a:buFontTx/>
              <a:buNone/>
            </a:pPr>
            <a:r>
              <a:rPr lang="en-US" sz="1600" b="1" dirty="0" smtClean="0">
                <a:latin typeface="Courier" pitchFamily="49" charset="0"/>
              </a:rPr>
              <a:t>    Console.WriteLine("You will be asked to enter the "</a:t>
            </a:r>
          </a:p>
          <a:p>
            <a:pPr eaLnBrk="1" hangingPunct="1">
              <a:lnSpc>
                <a:spcPct val="88000"/>
              </a:lnSpc>
              <a:spcBef>
                <a:spcPts val="700"/>
              </a:spcBef>
              <a:buFontTx/>
              <a:buNone/>
            </a:pPr>
            <a:r>
              <a:rPr lang="en-US" sz="1600" b="1" dirty="0" smtClean="0">
                <a:latin typeface="Courier" pitchFamily="49" charset="0"/>
              </a:rPr>
              <a:t>                       + " size of the room and ");</a:t>
            </a:r>
          </a:p>
          <a:p>
            <a:pPr eaLnBrk="1" hangingPunct="1">
              <a:lnSpc>
                <a:spcPct val="88000"/>
              </a:lnSpc>
              <a:spcBef>
                <a:spcPts val="700"/>
              </a:spcBef>
              <a:buFontTx/>
              <a:buNone/>
            </a:pPr>
            <a:r>
              <a:rPr lang="en-US" sz="1600" b="1" dirty="0" smtClean="0">
                <a:latin typeface="Courier" pitchFamily="49" charset="0"/>
              </a:rPr>
              <a:t>    Console.WriteLine("the price of the carpet, "</a:t>
            </a:r>
          </a:p>
          <a:p>
            <a:pPr eaLnBrk="1" hangingPunct="1">
              <a:lnSpc>
                <a:spcPct val="88000"/>
              </a:lnSpc>
              <a:spcBef>
                <a:spcPts val="700"/>
              </a:spcBef>
              <a:buFontTx/>
              <a:buNone/>
            </a:pPr>
            <a:r>
              <a:rPr lang="en-US" sz="1600" b="1" dirty="0" smtClean="0">
                <a:latin typeface="Courier" pitchFamily="49" charset="0"/>
              </a:rPr>
              <a:t>                       + "in price per square yards.");</a:t>
            </a:r>
          </a:p>
          <a:p>
            <a:pPr eaLnBrk="1" hangingPunct="1">
              <a:lnSpc>
                <a:spcPct val="88000"/>
              </a:lnSpc>
              <a:spcBef>
                <a:spcPts val="700"/>
              </a:spcBef>
              <a:buFontTx/>
              <a:buNone/>
            </a:pPr>
            <a:r>
              <a:rPr lang="en-US" sz="1600" b="1" dirty="0" smtClean="0">
                <a:latin typeface="Courier" pitchFamily="49" charset="0"/>
              </a:rPr>
              <a:t>    Console.WriteLine( );</a:t>
            </a:r>
          </a:p>
          <a:p>
            <a:pPr eaLnBrk="1" hangingPunct="1">
              <a:lnSpc>
                <a:spcPct val="88000"/>
              </a:lnSpc>
              <a:spcBef>
                <a:spcPts val="700"/>
              </a:spcBef>
              <a:buFontTx/>
              <a:buNone/>
            </a:pPr>
            <a:r>
              <a:rPr lang="en-US" sz="1600" b="1" dirty="0" smtClean="0">
                <a:latin typeface="Courier" pitchFamily="49" charset="0"/>
              </a:rPr>
              <a:t>}</a:t>
            </a:r>
          </a:p>
          <a:p>
            <a:pPr eaLnBrk="1" hangingPunct="1">
              <a:lnSpc>
                <a:spcPct val="88000"/>
              </a:lnSpc>
              <a:spcBef>
                <a:spcPts val="700"/>
              </a:spcBef>
            </a:pPr>
            <a:endParaRPr lang="en-US" sz="1600" dirty="0" smtClean="0">
              <a:latin typeface="Courier" pitchFamily="49" charset="0"/>
            </a:endParaRPr>
          </a:p>
          <a:p>
            <a:pPr eaLnBrk="1" hangingPunct="1">
              <a:buFontTx/>
              <a:buNone/>
            </a:pPr>
            <a:endParaRPr lang="en-US" sz="1600" dirty="0" smtClean="0">
              <a:latin typeface="Courier" pitchFamily="49" charset="0"/>
            </a:endParaRPr>
          </a:p>
        </p:txBody>
      </p:sp>
      <p:sp>
        <p:nvSpPr>
          <p:cNvPr id="23558" name="AutoShape 5"/>
          <p:cNvSpPr>
            <a:spLocks noChangeArrowheads="1"/>
          </p:cNvSpPr>
          <p:nvPr/>
        </p:nvSpPr>
        <p:spPr bwMode="auto">
          <a:xfrm>
            <a:off x="539552" y="1676201"/>
            <a:ext cx="2160240" cy="680682"/>
          </a:xfrm>
          <a:prstGeom prst="wedgeEllipseCallout">
            <a:avLst>
              <a:gd name="adj1" fmla="val 32185"/>
              <a:gd name="adj2" fmla="val 81771"/>
            </a:avLst>
          </a:prstGeom>
          <a:solidFill>
            <a:srgbClr val="FFCC00"/>
          </a:solidFill>
          <a:ln w="9525">
            <a:solidFill>
              <a:schemeClr val="tx1"/>
            </a:solidFill>
            <a:miter lim="800000"/>
            <a:headEnd/>
            <a:tailEnd/>
          </a:ln>
        </p:spPr>
        <p:txBody>
          <a:bodyPr/>
          <a:lstStyle/>
          <a:p>
            <a:pPr algn="ctr"/>
            <a:r>
              <a:rPr lang="en-US" sz="1800" dirty="0" smtClean="0"/>
              <a:t>Nothing is returned</a:t>
            </a:r>
            <a:endParaRPr lang="en-US" sz="1800" dirty="0"/>
          </a:p>
        </p:txBody>
      </p:sp>
      <p:sp>
        <p:nvSpPr>
          <p:cNvPr id="23559" name="AutoShape 6"/>
          <p:cNvSpPr>
            <a:spLocks noChangeArrowheads="1"/>
          </p:cNvSpPr>
          <p:nvPr/>
        </p:nvSpPr>
        <p:spPr bwMode="auto">
          <a:xfrm>
            <a:off x="5796136" y="1740151"/>
            <a:ext cx="3118048" cy="1144706"/>
          </a:xfrm>
          <a:prstGeom prst="wedgeEllipseCallout">
            <a:avLst>
              <a:gd name="adj1" fmla="val -62391"/>
              <a:gd name="adj2" fmla="val 28410"/>
            </a:avLst>
          </a:prstGeom>
          <a:solidFill>
            <a:srgbClr val="FFCC00"/>
          </a:solidFill>
          <a:ln w="9525">
            <a:solidFill>
              <a:schemeClr val="tx1"/>
            </a:solidFill>
            <a:miter lim="800000"/>
            <a:headEnd/>
            <a:tailEnd/>
          </a:ln>
        </p:spPr>
        <p:txBody>
          <a:bodyPr/>
          <a:lstStyle/>
          <a:p>
            <a:pPr algn="ctr"/>
            <a:r>
              <a:rPr lang="en-US" sz="1600" dirty="0" smtClean="0"/>
              <a:t>Call </a:t>
            </a:r>
            <a:r>
              <a:rPr lang="en-US" sz="1600" dirty="0"/>
              <a:t>to this method looks like:</a:t>
            </a:r>
          </a:p>
          <a:p>
            <a:pPr algn="ctr"/>
            <a:r>
              <a:rPr lang="en-US" sz="1600" dirty="0"/>
              <a:t>DisplayInstructions( );</a:t>
            </a:r>
          </a:p>
        </p:txBody>
      </p:sp>
      <p:sp>
        <p:nvSpPr>
          <p:cNvPr id="9"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10" name="Rectangle 2"/>
          <p:cNvSpPr txBox="1">
            <a:spLocks noChangeArrowheads="1"/>
          </p:cNvSpPr>
          <p:nvPr/>
        </p:nvSpPr>
        <p:spPr bwMode="auto">
          <a:xfrm>
            <a:off x="19710" y="1292295"/>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Example</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5631351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8288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10"/>
          <p:cNvSpPr>
            <a:spLocks noChangeArrowheads="1"/>
          </p:cNvSpPr>
          <p:nvPr/>
        </p:nvSpPr>
        <p:spPr bwMode="auto">
          <a:xfrm>
            <a:off x="533400" y="2420888"/>
            <a:ext cx="7772400"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8000"/>
              </a:lnSpc>
              <a:spcBef>
                <a:spcPts val="700"/>
              </a:spcBef>
            </a:pPr>
            <a:r>
              <a:rPr lang="en-US" sz="1600" b="1" dirty="0">
                <a:solidFill>
                  <a:srgbClr val="0000FF"/>
                </a:solidFill>
              </a:rPr>
              <a:t>public static void</a:t>
            </a:r>
            <a:r>
              <a:rPr lang="en-US" sz="1600" b="1" dirty="0"/>
              <a:t> DisplayResults(</a:t>
            </a:r>
            <a:r>
              <a:rPr lang="en-US" sz="1600" b="1" dirty="0">
                <a:solidFill>
                  <a:srgbClr val="0000FF"/>
                </a:solidFill>
              </a:rPr>
              <a:t>double</a:t>
            </a:r>
            <a:r>
              <a:rPr lang="en-US" sz="1600" b="1" dirty="0"/>
              <a:t> squareYards,</a:t>
            </a:r>
          </a:p>
          <a:p>
            <a:pPr marL="342900" indent="-342900">
              <a:lnSpc>
                <a:spcPct val="88000"/>
              </a:lnSpc>
              <a:spcBef>
                <a:spcPts val="700"/>
              </a:spcBef>
            </a:pPr>
            <a:r>
              <a:rPr lang="en-US" sz="1600" b="1" dirty="0"/>
              <a:t>                                </a:t>
            </a:r>
            <a:r>
              <a:rPr lang="en-US" sz="1600" b="1" dirty="0" smtClean="0"/>
              <a:t>		      </a:t>
            </a:r>
            <a:r>
              <a:rPr lang="en-US" sz="1600" b="1" dirty="0" smtClean="0">
                <a:solidFill>
                  <a:srgbClr val="0000FF"/>
                </a:solidFill>
              </a:rPr>
              <a:t>double</a:t>
            </a:r>
            <a:r>
              <a:rPr lang="en-US" sz="1600" b="1" dirty="0" smtClean="0"/>
              <a:t> </a:t>
            </a:r>
            <a:r>
              <a:rPr lang="en-US" sz="1600" b="1" dirty="0"/>
              <a:t>pricePerSquareYard)</a:t>
            </a:r>
          </a:p>
          <a:p>
            <a:pPr marL="342900" indent="-342900">
              <a:lnSpc>
                <a:spcPct val="88000"/>
              </a:lnSpc>
              <a:spcBef>
                <a:spcPts val="700"/>
              </a:spcBef>
            </a:pPr>
            <a:r>
              <a:rPr lang="en-US" sz="1600" b="1" dirty="0"/>
              <a:t>{</a:t>
            </a:r>
          </a:p>
          <a:p>
            <a:pPr marL="342900" indent="-342900">
              <a:lnSpc>
                <a:spcPct val="88000"/>
              </a:lnSpc>
              <a:spcBef>
                <a:spcPts val="700"/>
              </a:spcBef>
            </a:pPr>
            <a:r>
              <a:rPr lang="en-US" sz="1600" b="1" dirty="0"/>
              <a:t>    Console.Write</a:t>
            </a:r>
            <a:r>
              <a:rPr lang="en-US" sz="1600" b="1" dirty="0" smtClean="0"/>
              <a:t>("Total </a:t>
            </a:r>
            <a:r>
              <a:rPr lang="en-US" sz="1600" b="1" dirty="0"/>
              <a:t>Square Yards needed: </a:t>
            </a:r>
            <a:r>
              <a:rPr lang="en-US" sz="1600" b="1" dirty="0" smtClean="0"/>
              <a:t>");</a:t>
            </a:r>
            <a:endParaRPr lang="en-US" sz="1600" b="1" dirty="0"/>
          </a:p>
          <a:p>
            <a:pPr marL="342900" indent="-342900">
              <a:lnSpc>
                <a:spcPct val="88000"/>
              </a:lnSpc>
              <a:spcBef>
                <a:spcPts val="700"/>
              </a:spcBef>
            </a:pPr>
            <a:r>
              <a:rPr lang="en-US" sz="1600" b="1" dirty="0"/>
              <a:t>    Console.WriteLine</a:t>
            </a:r>
            <a:r>
              <a:rPr lang="en-US" sz="1600" b="1" dirty="0" smtClean="0"/>
              <a:t>("{</a:t>
            </a:r>
            <a:r>
              <a:rPr lang="en-US" sz="1600" b="1" dirty="0"/>
              <a:t>0:N2</a:t>
            </a:r>
            <a:r>
              <a:rPr lang="en-US" sz="1600" b="1" dirty="0" smtClean="0"/>
              <a:t>}", </a:t>
            </a:r>
            <a:r>
              <a:rPr lang="en-US" sz="1600" b="1" dirty="0"/>
              <a:t>squareYards);</a:t>
            </a:r>
          </a:p>
          <a:p>
            <a:pPr marL="342900" indent="-342900">
              <a:lnSpc>
                <a:spcPct val="88000"/>
              </a:lnSpc>
              <a:spcBef>
                <a:spcPts val="700"/>
              </a:spcBef>
            </a:pPr>
            <a:r>
              <a:rPr lang="en-US" sz="1600" b="1" dirty="0"/>
              <a:t>    Console.Write</a:t>
            </a:r>
            <a:r>
              <a:rPr lang="en-US" sz="1600" b="1" dirty="0" smtClean="0"/>
              <a:t>("Total </a:t>
            </a:r>
            <a:r>
              <a:rPr lang="en-US" sz="1600" b="1" dirty="0"/>
              <a:t>Cost at {0:C} </a:t>
            </a:r>
            <a:r>
              <a:rPr lang="en-US" sz="1600" b="1" dirty="0" smtClean="0"/>
              <a:t>", </a:t>
            </a:r>
            <a:r>
              <a:rPr lang="en-US" sz="1600" b="1" dirty="0"/>
              <a:t>pricePerSquareYard); 	</a:t>
            </a:r>
          </a:p>
          <a:p>
            <a:pPr marL="342900" indent="-342900">
              <a:lnSpc>
                <a:spcPct val="88000"/>
              </a:lnSpc>
              <a:spcBef>
                <a:spcPts val="700"/>
              </a:spcBef>
            </a:pPr>
            <a:r>
              <a:rPr lang="en-US" sz="1600" b="1" dirty="0"/>
              <a:t>    Console.WriteLine</a:t>
            </a:r>
            <a:r>
              <a:rPr lang="en-US" sz="1600" b="1" dirty="0" smtClean="0"/>
              <a:t>(" </a:t>
            </a:r>
            <a:r>
              <a:rPr lang="en-US" sz="1600" b="1" dirty="0"/>
              <a:t>per Square Yard: {0:C</a:t>
            </a:r>
            <a:r>
              <a:rPr lang="en-US" sz="1600" b="1" dirty="0" smtClean="0"/>
              <a:t>}",</a:t>
            </a:r>
            <a:endParaRPr lang="en-US" sz="1600" b="1" dirty="0"/>
          </a:p>
          <a:p>
            <a:pPr marL="342900" indent="-342900">
              <a:lnSpc>
                <a:spcPct val="88000"/>
              </a:lnSpc>
              <a:spcBef>
                <a:spcPts val="700"/>
              </a:spcBef>
            </a:pPr>
            <a:r>
              <a:rPr lang="en-US" sz="1600" b="1" dirty="0"/>
              <a:t>                        (squareYards * pricePerSquareYard));</a:t>
            </a:r>
          </a:p>
          <a:p>
            <a:pPr marL="342900" indent="-342900">
              <a:lnSpc>
                <a:spcPct val="88000"/>
              </a:lnSpc>
              <a:spcBef>
                <a:spcPts val="700"/>
              </a:spcBef>
            </a:pPr>
            <a:r>
              <a:rPr lang="en-US" sz="1600" b="1" dirty="0"/>
              <a:t>}</a:t>
            </a:r>
          </a:p>
          <a:p>
            <a:pPr marL="342900" indent="-342900">
              <a:lnSpc>
                <a:spcPct val="88000"/>
              </a:lnSpc>
              <a:spcBef>
                <a:spcPts val="700"/>
              </a:spcBef>
              <a:buClr>
                <a:schemeClr val="tx1"/>
              </a:buClr>
              <a:buFontTx/>
              <a:buChar char="•"/>
            </a:pPr>
            <a:endParaRPr lang="en-US" sz="1600" dirty="0" smtClean="0">
              <a:solidFill>
                <a:schemeClr val="accent2"/>
              </a:solidFill>
            </a:endParaRPr>
          </a:p>
          <a:p>
            <a:pPr marL="342900" indent="-342900">
              <a:lnSpc>
                <a:spcPct val="88000"/>
              </a:lnSpc>
              <a:spcBef>
                <a:spcPts val="700"/>
              </a:spcBef>
              <a:buClr>
                <a:schemeClr val="tx1"/>
              </a:buClr>
              <a:buFontTx/>
              <a:buChar char="•"/>
            </a:pPr>
            <a:r>
              <a:rPr lang="en-US" sz="2000" dirty="0" smtClean="0">
                <a:solidFill>
                  <a:schemeClr val="accent2"/>
                </a:solidFill>
              </a:rPr>
              <a:t>static</a:t>
            </a:r>
            <a:r>
              <a:rPr lang="en-US" sz="2000" dirty="0" smtClean="0"/>
              <a:t> </a:t>
            </a:r>
            <a:r>
              <a:rPr lang="en-US" sz="2000" dirty="0"/>
              <a:t>method called from within the class where it resides</a:t>
            </a:r>
          </a:p>
          <a:p>
            <a:pPr marL="342900" indent="-342900">
              <a:lnSpc>
                <a:spcPct val="88000"/>
              </a:lnSpc>
              <a:spcBef>
                <a:spcPts val="700"/>
              </a:spcBef>
              <a:buFontTx/>
              <a:buChar char="•"/>
            </a:pPr>
            <a:r>
              <a:rPr lang="en-US" sz="2000" dirty="0"/>
              <a:t>To invoke method → </a:t>
            </a:r>
            <a:r>
              <a:rPr lang="en-US" sz="2000" b="1" dirty="0">
                <a:solidFill>
                  <a:srgbClr val="0070C0"/>
                </a:solidFill>
                <a:latin typeface="Courier" pitchFamily="49" charset="0"/>
              </a:rPr>
              <a:t>DisplayResults(16.5, 18.95);</a:t>
            </a:r>
          </a:p>
          <a:p>
            <a:pPr>
              <a:lnSpc>
                <a:spcPct val="88000"/>
              </a:lnSpc>
              <a:spcBef>
                <a:spcPts val="700"/>
              </a:spcBef>
            </a:pPr>
            <a:endParaRPr lang="en-US" sz="1600" dirty="0"/>
          </a:p>
        </p:txBody>
      </p:sp>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Method Call</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5930438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9"/>
          <p:cNvSpPr>
            <a:spLocks noChangeArrowheads="1"/>
          </p:cNvSpPr>
          <p:nvPr/>
        </p:nvSpPr>
        <p:spPr bwMode="auto">
          <a:xfrm>
            <a:off x="685800" y="2418522"/>
            <a:ext cx="7772400" cy="36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35000"/>
              </a:spcBef>
              <a:buFontTx/>
              <a:buChar char="•"/>
            </a:pPr>
            <a:r>
              <a:rPr lang="en-US" sz="2000" dirty="0"/>
              <a:t>Has a return type other than </a:t>
            </a:r>
            <a:r>
              <a:rPr lang="en-US" sz="2000" b="1" dirty="0">
                <a:solidFill>
                  <a:srgbClr val="C00000"/>
                </a:solidFill>
              </a:rPr>
              <a:t>void</a:t>
            </a:r>
            <a:r>
              <a:rPr lang="en-US" sz="2000" dirty="0"/>
              <a:t> </a:t>
            </a:r>
          </a:p>
          <a:p>
            <a:pPr marL="342900" indent="-342900">
              <a:lnSpc>
                <a:spcPct val="80000"/>
              </a:lnSpc>
              <a:spcBef>
                <a:spcPct val="35000"/>
              </a:spcBef>
              <a:buFontTx/>
              <a:buChar char="•"/>
            </a:pPr>
            <a:r>
              <a:rPr lang="en-US" sz="2000" dirty="0"/>
              <a:t>Must have a return statement </a:t>
            </a:r>
          </a:p>
          <a:p>
            <a:pPr marL="742950" lvl="1" indent="-285750">
              <a:lnSpc>
                <a:spcPct val="80000"/>
              </a:lnSpc>
              <a:spcBef>
                <a:spcPct val="35000"/>
              </a:spcBef>
              <a:buFontTx/>
              <a:buChar char="–"/>
            </a:pPr>
            <a:r>
              <a:rPr lang="en-US" sz="2000" dirty="0"/>
              <a:t>Compatible value </a:t>
            </a:r>
            <a:r>
              <a:rPr lang="en-US" sz="2000" dirty="0" smtClean="0"/>
              <a:t>must be returned</a:t>
            </a:r>
            <a:endParaRPr lang="en-US" sz="2000" dirty="0"/>
          </a:p>
          <a:p>
            <a:pPr marL="342900" indent="-342900">
              <a:lnSpc>
                <a:spcPct val="80000"/>
              </a:lnSpc>
              <a:spcBef>
                <a:spcPct val="35000"/>
              </a:spcBef>
              <a:buFontTx/>
              <a:buChar char="•"/>
            </a:pPr>
            <a:r>
              <a:rPr lang="en-US" sz="2000" dirty="0"/>
              <a:t>Zero, one, or more data items may be passed as arguments </a:t>
            </a:r>
          </a:p>
          <a:p>
            <a:pPr marL="342900" indent="-342900">
              <a:lnSpc>
                <a:spcPct val="80000"/>
              </a:lnSpc>
              <a:spcBef>
                <a:spcPct val="35000"/>
              </a:spcBef>
              <a:buFontTx/>
              <a:buChar char="•"/>
            </a:pPr>
            <a:r>
              <a:rPr lang="en-US" sz="2000" dirty="0"/>
              <a:t>Calls can be placed:</a:t>
            </a:r>
          </a:p>
          <a:p>
            <a:pPr marL="742950" lvl="1" indent="-285750">
              <a:lnSpc>
                <a:spcPct val="80000"/>
              </a:lnSpc>
              <a:spcBef>
                <a:spcPct val="35000"/>
              </a:spcBef>
              <a:buFontTx/>
              <a:buChar char="–"/>
            </a:pPr>
            <a:r>
              <a:rPr lang="en-US" sz="2000" dirty="0"/>
              <a:t>In assignment statements</a:t>
            </a:r>
          </a:p>
          <a:p>
            <a:pPr marL="742950" lvl="1" indent="-285750">
              <a:lnSpc>
                <a:spcPct val="80000"/>
              </a:lnSpc>
              <a:spcBef>
                <a:spcPct val="35000"/>
              </a:spcBef>
              <a:buFontTx/>
              <a:buChar char="–"/>
            </a:pPr>
            <a:r>
              <a:rPr lang="en-US" sz="2000" dirty="0"/>
              <a:t>In output statements</a:t>
            </a:r>
          </a:p>
          <a:p>
            <a:pPr marL="742950" lvl="1" indent="-285750">
              <a:lnSpc>
                <a:spcPct val="80000"/>
              </a:lnSpc>
              <a:spcBef>
                <a:spcPct val="35000"/>
              </a:spcBef>
              <a:buFontTx/>
              <a:buChar char="–"/>
            </a:pPr>
            <a:r>
              <a:rPr lang="en-US" sz="2000" dirty="0"/>
              <a:t>In arithmetic expressions</a:t>
            </a:r>
          </a:p>
          <a:p>
            <a:pPr marL="742950" lvl="1" indent="-285750">
              <a:lnSpc>
                <a:spcPct val="80000"/>
              </a:lnSpc>
              <a:spcBef>
                <a:spcPct val="35000"/>
              </a:spcBef>
              <a:buFontTx/>
              <a:buChar char="–"/>
            </a:pPr>
            <a:r>
              <a:rPr lang="en-US" sz="2000" dirty="0"/>
              <a:t>Or anywhere a value can be used </a:t>
            </a:r>
          </a:p>
        </p:txBody>
      </p:sp>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Value Returning Method</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42249035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sz="half" idx="1"/>
          </p:nvPr>
        </p:nvSpPr>
        <p:spPr>
          <a:xfrm>
            <a:off x="611560" y="2246243"/>
            <a:ext cx="7467600" cy="4114800"/>
          </a:xfrm>
        </p:spPr>
        <p:txBody>
          <a:bodyPr/>
          <a:lstStyle/>
          <a:p>
            <a:pPr eaLnBrk="1" hangingPunct="1">
              <a:lnSpc>
                <a:spcPct val="88000"/>
              </a:lnSpc>
              <a:spcBef>
                <a:spcPts val="700"/>
              </a:spcBef>
              <a:buFontTx/>
              <a:buNone/>
            </a:pPr>
            <a:r>
              <a:rPr lang="en-US" sz="1600" dirty="0" smtClean="0">
                <a:solidFill>
                  <a:srgbClr val="0000FF"/>
                </a:solidFill>
                <a:latin typeface="Courier" pitchFamily="49" charset="0"/>
              </a:rPr>
              <a:t>public static</a:t>
            </a:r>
            <a:r>
              <a:rPr lang="en-US" sz="1600" dirty="0" smtClean="0">
                <a:latin typeface="Courier" pitchFamily="49" charset="0"/>
              </a:rPr>
              <a:t> </a:t>
            </a:r>
            <a:r>
              <a:rPr lang="en-US" sz="1600" dirty="0" smtClean="0">
                <a:solidFill>
                  <a:srgbClr val="0000FF"/>
                </a:solidFill>
                <a:latin typeface="Courier" pitchFamily="49" charset="0"/>
              </a:rPr>
              <a:t>double</a:t>
            </a:r>
            <a:r>
              <a:rPr lang="en-US" sz="1600" dirty="0" smtClean="0">
                <a:latin typeface="Courier" pitchFamily="49" charset="0"/>
              </a:rPr>
              <a:t> GetLength( )</a:t>
            </a:r>
          </a:p>
          <a:p>
            <a:pPr eaLnBrk="1" hangingPunct="1">
              <a:lnSpc>
                <a:spcPct val="88000"/>
              </a:lnSpc>
              <a:spcBef>
                <a:spcPts val="700"/>
              </a:spcBef>
              <a:buFontTx/>
              <a:buNone/>
            </a:pPr>
            <a:r>
              <a:rPr lang="en-US" sz="1600" dirty="0" smtClean="0">
                <a:latin typeface="Courier" pitchFamily="49" charset="0"/>
              </a:rPr>
              <a:t>{</a:t>
            </a:r>
          </a:p>
          <a:p>
            <a:pPr eaLnBrk="1" hangingPunct="1">
              <a:lnSpc>
                <a:spcPct val="88000"/>
              </a:lnSpc>
              <a:spcBef>
                <a:spcPts val="700"/>
              </a:spcBef>
              <a:buFontTx/>
              <a:buNone/>
            </a:pPr>
            <a:r>
              <a:rPr lang="en-US" sz="1600" dirty="0" smtClean="0">
                <a:latin typeface="Courier" pitchFamily="49" charset="0"/>
              </a:rPr>
              <a:t>    </a:t>
            </a:r>
            <a:r>
              <a:rPr lang="en-US" sz="1600" dirty="0" smtClean="0">
                <a:solidFill>
                  <a:srgbClr val="0000FF"/>
                </a:solidFill>
                <a:latin typeface="Courier" pitchFamily="49" charset="0"/>
              </a:rPr>
              <a:t>string</a:t>
            </a:r>
            <a:r>
              <a:rPr lang="en-US" sz="1600" dirty="0" smtClean="0">
                <a:latin typeface="Courier" pitchFamily="49" charset="0"/>
              </a:rPr>
              <a:t> inputValue;</a:t>
            </a:r>
          </a:p>
          <a:p>
            <a:pPr eaLnBrk="1" hangingPunct="1">
              <a:lnSpc>
                <a:spcPct val="88000"/>
              </a:lnSpc>
              <a:spcBef>
                <a:spcPts val="700"/>
              </a:spcBef>
              <a:buFontTx/>
              <a:buNone/>
            </a:pPr>
            <a:r>
              <a:rPr lang="en-US" sz="1600" dirty="0" smtClean="0">
                <a:latin typeface="Courier" pitchFamily="49" charset="0"/>
              </a:rPr>
              <a:t>    </a:t>
            </a:r>
            <a:r>
              <a:rPr lang="en-US" sz="1600" dirty="0" smtClean="0">
                <a:solidFill>
                  <a:srgbClr val="0000FF"/>
                </a:solidFill>
                <a:latin typeface="Courier" pitchFamily="49" charset="0"/>
              </a:rPr>
              <a:t>int</a:t>
            </a:r>
            <a:r>
              <a:rPr lang="en-US" sz="1600" dirty="0" smtClean="0">
                <a:latin typeface="Courier" pitchFamily="49" charset="0"/>
              </a:rPr>
              <a:t> feet, inches;</a:t>
            </a:r>
          </a:p>
          <a:p>
            <a:pPr eaLnBrk="1" hangingPunct="1">
              <a:lnSpc>
                <a:spcPct val="88000"/>
              </a:lnSpc>
              <a:spcBef>
                <a:spcPts val="700"/>
              </a:spcBef>
              <a:buFontTx/>
              <a:buNone/>
            </a:pPr>
            <a:r>
              <a:rPr lang="en-US" sz="1600" dirty="0" smtClean="0">
                <a:latin typeface="Courier" pitchFamily="49" charset="0"/>
              </a:rPr>
              <a:t>    Console.Write("Enter the Length in feet: ");</a:t>
            </a:r>
          </a:p>
          <a:p>
            <a:pPr eaLnBrk="1" hangingPunct="1">
              <a:lnSpc>
                <a:spcPct val="88000"/>
              </a:lnSpc>
              <a:spcBef>
                <a:spcPts val="700"/>
              </a:spcBef>
              <a:buFontTx/>
              <a:buNone/>
            </a:pPr>
            <a:r>
              <a:rPr lang="en-US" sz="1600" dirty="0" smtClean="0">
                <a:latin typeface="Courier" pitchFamily="49" charset="0"/>
              </a:rPr>
              <a:t>    inputValue = Console.ReadLine( );</a:t>
            </a:r>
          </a:p>
          <a:p>
            <a:pPr eaLnBrk="1" hangingPunct="1">
              <a:lnSpc>
                <a:spcPct val="88000"/>
              </a:lnSpc>
              <a:spcBef>
                <a:spcPts val="700"/>
              </a:spcBef>
              <a:buFontTx/>
              <a:buNone/>
            </a:pPr>
            <a:r>
              <a:rPr lang="en-US" sz="1600" dirty="0" smtClean="0">
                <a:latin typeface="Courier" pitchFamily="49" charset="0"/>
              </a:rPr>
              <a:t>    feet =	</a:t>
            </a:r>
            <a:r>
              <a:rPr lang="en-US" sz="1600" dirty="0" smtClean="0">
                <a:solidFill>
                  <a:srgbClr val="0000FF"/>
                </a:solidFill>
                <a:latin typeface="Courier" pitchFamily="49" charset="0"/>
              </a:rPr>
              <a:t>int</a:t>
            </a:r>
            <a:r>
              <a:rPr lang="en-US" sz="1600" dirty="0" smtClean="0">
                <a:latin typeface="Courier" pitchFamily="49" charset="0"/>
              </a:rPr>
              <a:t>.Parse(inputValue);</a:t>
            </a:r>
          </a:p>
          <a:p>
            <a:pPr eaLnBrk="1" hangingPunct="1">
              <a:lnSpc>
                <a:spcPct val="88000"/>
              </a:lnSpc>
              <a:spcBef>
                <a:spcPts val="700"/>
              </a:spcBef>
              <a:buFontTx/>
              <a:buNone/>
            </a:pPr>
            <a:r>
              <a:rPr lang="en-US" sz="1600" dirty="0" smtClean="0">
                <a:latin typeface="Courier" pitchFamily="49" charset="0"/>
              </a:rPr>
              <a:t>    Console.Write("Enter the Length in inches: ");</a:t>
            </a:r>
          </a:p>
          <a:p>
            <a:pPr eaLnBrk="1" hangingPunct="1">
              <a:lnSpc>
                <a:spcPct val="88000"/>
              </a:lnSpc>
              <a:spcBef>
                <a:spcPts val="700"/>
              </a:spcBef>
              <a:buFontTx/>
              <a:buNone/>
            </a:pPr>
            <a:r>
              <a:rPr lang="en-US" sz="1600" dirty="0" smtClean="0">
                <a:latin typeface="Courier" pitchFamily="49" charset="0"/>
              </a:rPr>
              <a:t>    inputValue = Console.ReadLine( );</a:t>
            </a:r>
          </a:p>
          <a:p>
            <a:pPr eaLnBrk="1" hangingPunct="1">
              <a:lnSpc>
                <a:spcPct val="88000"/>
              </a:lnSpc>
              <a:spcBef>
                <a:spcPts val="700"/>
              </a:spcBef>
              <a:buFontTx/>
              <a:buNone/>
            </a:pPr>
            <a:r>
              <a:rPr lang="en-US" sz="1600" dirty="0" smtClean="0">
                <a:latin typeface="Courier" pitchFamily="49" charset="0"/>
              </a:rPr>
              <a:t>    inches = </a:t>
            </a:r>
            <a:r>
              <a:rPr lang="en-US" sz="1600" dirty="0" smtClean="0">
                <a:solidFill>
                  <a:srgbClr val="0000FF"/>
                </a:solidFill>
                <a:latin typeface="Courier" pitchFamily="49" charset="0"/>
              </a:rPr>
              <a:t>int</a:t>
            </a:r>
            <a:r>
              <a:rPr lang="en-US" sz="1600" dirty="0" smtClean="0">
                <a:latin typeface="Courier" pitchFamily="49" charset="0"/>
              </a:rPr>
              <a:t>.Parse(inputValue);</a:t>
            </a:r>
          </a:p>
          <a:p>
            <a:pPr eaLnBrk="1" hangingPunct="1">
              <a:lnSpc>
                <a:spcPct val="88000"/>
              </a:lnSpc>
              <a:spcBef>
                <a:spcPts val="700"/>
              </a:spcBef>
              <a:buFontTx/>
              <a:buNone/>
            </a:pPr>
            <a:r>
              <a:rPr lang="en-US" sz="1600" dirty="0" smtClean="0">
                <a:latin typeface="Courier" pitchFamily="49" charset="0"/>
              </a:rPr>
              <a:t>    </a:t>
            </a:r>
            <a:r>
              <a:rPr lang="en-US" sz="1600" dirty="0" smtClean="0">
                <a:solidFill>
                  <a:srgbClr val="0000FF"/>
                </a:solidFill>
                <a:latin typeface="Courier" pitchFamily="49" charset="0"/>
              </a:rPr>
              <a:t>return</a:t>
            </a:r>
            <a:r>
              <a:rPr lang="en-US" sz="1600" dirty="0" smtClean="0">
                <a:latin typeface="Courier" pitchFamily="49" charset="0"/>
              </a:rPr>
              <a:t> (feet + (</a:t>
            </a:r>
            <a:r>
              <a:rPr lang="en-US" sz="1600" dirty="0" smtClean="0">
                <a:solidFill>
                  <a:srgbClr val="0000FF"/>
                </a:solidFill>
                <a:latin typeface="Courier" pitchFamily="49" charset="0"/>
              </a:rPr>
              <a:t>double</a:t>
            </a:r>
            <a:r>
              <a:rPr lang="en-US" sz="1600" dirty="0" smtClean="0">
                <a:latin typeface="Courier" pitchFamily="49" charset="0"/>
              </a:rPr>
              <a:t>) inches / 12);</a:t>
            </a:r>
          </a:p>
          <a:p>
            <a:pPr eaLnBrk="1" hangingPunct="1">
              <a:lnSpc>
                <a:spcPct val="88000"/>
              </a:lnSpc>
              <a:spcBef>
                <a:spcPts val="700"/>
              </a:spcBef>
              <a:buFontTx/>
              <a:buNone/>
            </a:pPr>
            <a:r>
              <a:rPr lang="en-US" sz="1600" dirty="0" smtClean="0">
                <a:latin typeface="Courier" pitchFamily="49" charset="0"/>
              </a:rPr>
              <a:t>}</a:t>
            </a:r>
          </a:p>
        </p:txBody>
      </p:sp>
      <p:sp>
        <p:nvSpPr>
          <p:cNvPr id="26630" name="AutoShape 7"/>
          <p:cNvSpPr>
            <a:spLocks noChangeArrowheads="1"/>
          </p:cNvSpPr>
          <p:nvPr/>
        </p:nvSpPr>
        <p:spPr bwMode="auto">
          <a:xfrm>
            <a:off x="5228793" y="2480252"/>
            <a:ext cx="3563213" cy="684921"/>
          </a:xfrm>
          <a:prstGeom prst="wedgeEllipseCallout">
            <a:avLst>
              <a:gd name="adj1" fmla="val -120195"/>
              <a:gd name="adj2" fmla="val -52587"/>
            </a:avLst>
          </a:prstGeom>
          <a:solidFill>
            <a:srgbClr val="FFCC00"/>
          </a:solidFill>
          <a:ln w="9525">
            <a:solidFill>
              <a:schemeClr val="tx1"/>
            </a:solidFill>
            <a:miter lim="800000"/>
            <a:headEnd/>
            <a:tailEnd/>
          </a:ln>
        </p:spPr>
        <p:txBody>
          <a:bodyPr/>
          <a:lstStyle/>
          <a:p>
            <a:pPr algn="ctr"/>
            <a:r>
              <a:rPr lang="en-US" dirty="0"/>
              <a:t>Return </a:t>
            </a:r>
            <a:r>
              <a:rPr lang="en-US" dirty="0" smtClean="0"/>
              <a:t>type </a:t>
            </a:r>
            <a:r>
              <a:rPr lang="en-US" dirty="0" smtClean="0">
                <a:cs typeface="Times New Roman" pitchFamily="18" charset="0"/>
              </a:rPr>
              <a:t>→ </a:t>
            </a:r>
            <a:r>
              <a:rPr lang="en-US" b="1" dirty="0">
                <a:solidFill>
                  <a:srgbClr val="C00000"/>
                </a:solidFill>
                <a:cs typeface="Times New Roman" pitchFamily="18" charset="0"/>
              </a:rPr>
              <a:t>double</a:t>
            </a:r>
          </a:p>
        </p:txBody>
      </p:sp>
      <p:sp>
        <p:nvSpPr>
          <p:cNvPr id="26631" name="AutoShape 8"/>
          <p:cNvSpPr>
            <a:spLocks noChangeArrowheads="1"/>
          </p:cNvSpPr>
          <p:nvPr/>
        </p:nvSpPr>
        <p:spPr bwMode="auto">
          <a:xfrm>
            <a:off x="4905806" y="5661248"/>
            <a:ext cx="3266594" cy="685800"/>
          </a:xfrm>
          <a:prstGeom prst="wedgeEllipseCallout">
            <a:avLst>
              <a:gd name="adj1" fmla="val -98434"/>
              <a:gd name="adj2" fmla="val -60729"/>
            </a:avLst>
          </a:prstGeom>
          <a:solidFill>
            <a:srgbClr val="FFCC00"/>
          </a:solidFill>
          <a:ln w="9525">
            <a:solidFill>
              <a:schemeClr val="tx1"/>
            </a:solidFill>
            <a:miter lim="800000"/>
            <a:headEnd/>
            <a:tailEnd/>
          </a:ln>
        </p:spPr>
        <p:txBody>
          <a:bodyPr/>
          <a:lstStyle/>
          <a:p>
            <a:pPr algn="ctr"/>
            <a:r>
              <a:rPr lang="en-US" b="1" dirty="0">
                <a:solidFill>
                  <a:srgbClr val="C00000"/>
                </a:solidFill>
              </a:rPr>
              <a:t>double</a:t>
            </a:r>
            <a:r>
              <a:rPr lang="en-US" dirty="0"/>
              <a:t> returned</a:t>
            </a:r>
          </a:p>
        </p:txBody>
      </p:sp>
      <p:sp>
        <p:nvSpPr>
          <p:cNvPr id="9"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10"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Value Returning Method</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22768296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8"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Example</a:t>
            </a:r>
            <a:endParaRPr lang="en-US" sz="3200" b="1" dirty="0" smtClean="0">
              <a:solidFill>
                <a:schemeClr val="accent6">
                  <a:lumMod val="50000"/>
                </a:schemeClr>
              </a:solidFill>
            </a:endParaRPr>
          </a:p>
        </p:txBody>
      </p:sp>
    </p:spTree>
    <p:controls>
      <mc:AlternateContent xmlns:mc="http://schemas.openxmlformats.org/markup-compatibility/2006">
        <mc:Choice xmlns:v="urn:schemas-microsoft-com:vml" Requires="v">
          <p:control spid="3077" name="TextBox1" r:id="rId2" imgW="8961120" imgH="4754880"/>
        </mc:Choice>
        <mc:Fallback>
          <p:control name="TextBox1" r:id="rId2" imgW="8961120" imgH="4754880">
            <p:pic>
              <p:nvPicPr>
                <p:cNvPr id="2" name="TextBox1"/>
                <p:cNvPicPr preferRelativeResize="0">
                  <a:picLocks noChangeArrowheads="1" noChangeShapeType="1"/>
                </p:cNvPicPr>
                <p:nvPr/>
              </p:nvPicPr>
              <p:blipFill>
                <a:blip r:embed="rId5"/>
                <a:srcRect/>
                <a:stretch>
                  <a:fillRect/>
                </a:stretch>
              </p:blipFill>
              <p:spPr bwMode="auto">
                <a:xfrm>
                  <a:off x="0" y="1916113"/>
                  <a:ext cx="8964613" cy="47529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966828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descr="FIG03_07.t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613" y="1988840"/>
            <a:ext cx="8528773" cy="428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txBox="1">
            <a:spLocks noChangeArrowheads="1"/>
          </p:cNvSpPr>
          <p:nvPr/>
        </p:nvSpPr>
        <p:spPr bwMode="auto">
          <a:xfrm>
            <a:off x="2787758" y="18864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charset="0"/>
              </a:defRPr>
            </a:lvl2pPr>
            <a:lvl3pPr algn="r" rtl="0" eaLnBrk="0" fontAlgn="base" hangingPunct="0">
              <a:spcBef>
                <a:spcPct val="0"/>
              </a:spcBef>
              <a:spcAft>
                <a:spcPct val="0"/>
              </a:spcAft>
              <a:defRPr sz="4000">
                <a:solidFill>
                  <a:schemeClr val="bg1"/>
                </a:solidFill>
                <a:latin typeface="Arial" charset="0"/>
              </a:defRPr>
            </a:lvl3pPr>
            <a:lvl4pPr algn="r" rtl="0" eaLnBrk="0" fontAlgn="base" hangingPunct="0">
              <a:spcBef>
                <a:spcPct val="0"/>
              </a:spcBef>
              <a:spcAft>
                <a:spcPct val="0"/>
              </a:spcAft>
              <a:defRPr sz="4000">
                <a:solidFill>
                  <a:schemeClr val="bg1"/>
                </a:solidFill>
                <a:latin typeface="Arial" charset="0"/>
              </a:defRPr>
            </a:lvl4pPr>
            <a:lvl5pPr algn="r" rtl="0" eaLnBrk="0" fontAlgn="base" hangingPunct="0">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a:lstStyle>
          <a:p>
            <a:pPr eaLnBrk="1" hangingPunct="1"/>
            <a:r>
              <a:rPr lang="en-US" kern="0" dirty="0" smtClean="0"/>
              <a:t>Methods</a:t>
            </a:r>
          </a:p>
        </p:txBody>
      </p:sp>
      <p:sp>
        <p:nvSpPr>
          <p:cNvPr id="9" name="Rectangle 2"/>
          <p:cNvSpPr txBox="1">
            <a:spLocks noChangeArrowheads="1"/>
          </p:cNvSpPr>
          <p:nvPr/>
        </p:nvSpPr>
        <p:spPr bwMode="auto">
          <a:xfrm>
            <a:off x="0" y="1268413"/>
            <a:ext cx="9144000" cy="576262"/>
          </a:xfrm>
          <a:prstGeom prst="rect">
            <a:avLst/>
          </a:prstGeom>
          <a:noFill/>
          <a:ln w="9525">
            <a:noFill/>
            <a:miter lim="800000"/>
            <a:headEnd/>
            <a:tailEnd/>
          </a:ln>
        </p:spPr>
        <p:txBody>
          <a:bodyPr anchor="ctr"/>
          <a:lstStyle/>
          <a:p>
            <a:pPr algn="ctr">
              <a:defRPr/>
            </a:pPr>
            <a:r>
              <a:rPr lang="en-US" sz="3200" dirty="0" smtClean="0">
                <a:solidFill>
                  <a:schemeClr val="accent6">
                    <a:lumMod val="50000"/>
                  </a:schemeClr>
                </a:solidFill>
              </a:rPr>
              <a:t>Output</a:t>
            </a:r>
            <a:endParaRPr lang="en-US" sz="3200" b="1" dirty="0" smtClean="0">
              <a:solidFill>
                <a:schemeClr val="accent6">
                  <a:lumMod val="50000"/>
                </a:schemeClr>
              </a:solidFill>
            </a:endParaRPr>
          </a:p>
        </p:txBody>
      </p:sp>
    </p:spTree>
    <p:extLst>
      <p:ext uri="{BB962C8B-B14F-4D97-AF65-F5344CB8AC3E}">
        <p14:creationId xmlns:p14="http://schemas.microsoft.com/office/powerpoint/2010/main" val="1227632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1015</TotalTime>
  <Words>6296</Words>
  <Application>Microsoft Office PowerPoint</Application>
  <PresentationFormat>On-screen Show (4:3)</PresentationFormat>
  <Paragraphs>1351</Paragraphs>
  <Slides>140</Slides>
  <Notes>109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140</vt:i4>
      </vt:variant>
    </vt:vector>
  </HeadingPairs>
  <TitlesOfParts>
    <vt:vector size="154" baseType="lpstr">
      <vt:lpstr>ＭＳ Ｐゴシック</vt:lpstr>
      <vt:lpstr>Arial</vt:lpstr>
      <vt:lpstr>Calibri</vt:lpstr>
      <vt:lpstr>Courier</vt:lpstr>
      <vt:lpstr>Courier New</vt:lpstr>
      <vt:lpstr>Monotype Sorts</vt:lpstr>
      <vt:lpstr>Tahoma</vt:lpstr>
      <vt:lpstr>Times New Roman</vt:lpstr>
      <vt:lpstr>Verdana</vt:lpstr>
      <vt:lpstr>Wingdings</vt:lpstr>
      <vt:lpstr>Wingdings 2</vt:lpstr>
      <vt:lpstr>Template</vt:lpstr>
      <vt:lpstr>Image</vt:lpstr>
      <vt:lpstr>Picture</vt:lpstr>
      <vt:lpstr>Chapter-01 : Part 1</vt:lpstr>
      <vt:lpstr>Learning Objectives</vt:lpstr>
      <vt:lpstr> Introducing C# with an example</vt:lpstr>
      <vt:lpstr>Facts about C#</vt:lpstr>
      <vt:lpstr>Identifiers</vt:lpstr>
      <vt:lpstr>Comments</vt:lpstr>
      <vt:lpstr>Comments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Variables and Data Types</vt:lpstr>
      <vt:lpstr>Constant</vt:lpstr>
      <vt:lpstr>Operators</vt:lpstr>
      <vt:lpstr>Operators</vt:lpstr>
      <vt:lpstr>Operators</vt:lpstr>
      <vt:lpstr>Operators</vt:lpstr>
      <vt:lpstr>Operators</vt:lpstr>
      <vt:lpstr>Operators</vt:lpstr>
      <vt:lpstr>Operators</vt:lpstr>
      <vt:lpstr>Operators</vt:lpstr>
      <vt:lpstr>Operators</vt:lpstr>
      <vt:lpstr>Operators</vt:lpstr>
      <vt:lpstr>Formatting Output</vt:lpstr>
      <vt:lpstr>Formatting Output</vt:lpstr>
      <vt:lpstr>PowerPoint Presentation</vt:lpstr>
      <vt:lpstr>PowerPoint Presentation</vt:lpstr>
      <vt:lpstr>PowerPoint Presentation</vt:lpstr>
      <vt:lpstr>PowerPoint Presentation</vt:lpstr>
      <vt:lpstr>PowerPoint Presentation</vt:lpstr>
      <vt:lpstr>Variables and Data Types</vt:lpstr>
      <vt:lpstr>Variables and Data Types</vt:lpstr>
      <vt:lpstr>Variables and Data Types</vt:lpstr>
      <vt:lpstr>Input Validation</vt:lpstr>
      <vt:lpstr>Input Validation</vt:lpstr>
      <vt:lpstr>Basic Programming Constructs </vt:lpstr>
      <vt:lpstr>Variables and Data Types</vt:lpstr>
      <vt:lpstr>Variables and Data Types</vt:lpstr>
      <vt:lpstr>Selection Structure</vt:lpstr>
      <vt:lpstr>Selection Structure</vt:lpstr>
      <vt:lpstr>Selection Structure</vt:lpstr>
      <vt:lpstr>Selection Structure</vt:lpstr>
      <vt:lpstr>Selection Structure</vt:lpstr>
      <vt:lpstr>Selection Structure</vt:lpstr>
      <vt:lpstr>Selection Structure</vt:lpstr>
      <vt:lpstr>Repetition Structure</vt:lpstr>
      <vt:lpstr>Repetition Structure</vt:lpstr>
      <vt:lpstr> Repetition Structure</vt:lpstr>
      <vt:lpstr>Repetition Structure</vt:lpstr>
      <vt:lpstr>Repetition Structure</vt:lpstr>
      <vt:lpstr>Repetition Structure</vt:lpstr>
      <vt:lpstr>Repetition Structure</vt:lpstr>
      <vt:lpstr>Repetition Structure</vt:lpstr>
      <vt:lpstr>Repetition Structure</vt:lpstr>
      <vt:lpstr>Repetition Structure</vt:lpstr>
      <vt:lpstr>Repetition Structure</vt:lpstr>
      <vt:lpstr>Methods</vt:lpstr>
      <vt:lpstr>Methods</vt:lpstr>
      <vt:lpstr>Methods</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Two-dimensional arrays </vt:lpstr>
      <vt:lpstr>Two-dimensional arrays </vt:lpstr>
      <vt:lpstr>Two-dimensional arrays </vt:lpstr>
      <vt:lpstr>Two-dimensional arrays </vt:lpstr>
      <vt:lpstr>Two-dimensional arrays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01</dc:title>
  <dc:creator>Chanon K.</dc:creator>
  <cp:lastModifiedBy>Boh Cheh Wee</cp:lastModifiedBy>
  <cp:revision>94</cp:revision>
  <dcterms:created xsi:type="dcterms:W3CDTF">2013-09-10T12:38:12Z</dcterms:created>
  <dcterms:modified xsi:type="dcterms:W3CDTF">2015-10-08T06:22:58Z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TC011368021033</vt:lpwstr>
  </property>
</Properties>
</file>