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0" r:id="rId5"/>
    <p:sldId id="263" r:id="rId6"/>
    <p:sldId id="261" r:id="rId7"/>
    <p:sldId id="259" r:id="rId8"/>
    <p:sldId id="273" r:id="rId9"/>
    <p:sldId id="265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806" autoAdjust="0"/>
  </p:normalViewPr>
  <p:slideViewPr>
    <p:cSldViewPr snapToGrid="0">
      <p:cViewPr varScale="1">
        <p:scale>
          <a:sx n="85" d="100"/>
          <a:sy n="8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F016-CE0B-4219-BCFF-A4F1E341A4CD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76F9-C603-4375-9559-05108F2C00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7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bc.com/group/group-hom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nline.citi.com/US/login.do" TargetMode="External"/><Relationship Id="rId4" Type="http://schemas.openxmlformats.org/officeDocument/2006/relationships/hyperlink" Target="https://www.uobgroup.com/uobgroup/default.pa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https://www.ocbc.com/group/group-home.html</a:t>
            </a:r>
            <a:endParaRPr lang="en-SG" dirty="0"/>
          </a:p>
          <a:p>
            <a:r>
              <a:rPr lang="en-SG" dirty="0">
                <a:hlinkClick r:id="rId4"/>
              </a:rPr>
              <a:t>https://www.uobgroup.com/uobgroup/default.page</a:t>
            </a:r>
            <a:endParaRPr lang="en-SG" dirty="0"/>
          </a:p>
          <a:p>
            <a:r>
              <a:rPr lang="en-SG" dirty="0">
                <a:hlinkClick r:id="rId5"/>
              </a:rPr>
              <a:t>https://online.citi.com/US/login.do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76F9-C603-4375-9559-05108F2C00C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9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98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8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6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3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1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7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50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3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9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6773-63F8-452E-8ADE-200D6940410C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32AA-DEA9-42CB-8458-1C213879327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1068245140,&quot;Placement&quot;:&quot;Header&quot;}"/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24572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166" y="2080650"/>
            <a:ext cx="8099867" cy="2324222"/>
          </a:xfrm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Loops</a:t>
            </a:r>
            <a:br>
              <a:rPr lang="en-US" dirty="0">
                <a:latin typeface="Bahnschrift" panose="020B0502040204020203" pitchFamily="34" charset="0"/>
              </a:rPr>
            </a:br>
            <a:endParaRPr lang="en-SG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74CE5-8475-4203-B060-EB3705EB3025}"/>
              </a:ext>
            </a:extLst>
          </p:cNvPr>
          <p:cNvSpPr txBox="1"/>
          <p:nvPr/>
        </p:nvSpPr>
        <p:spPr>
          <a:xfrm>
            <a:off x="9932895" y="6042212"/>
            <a:ext cx="198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LAU Yi Meng [G10]</a:t>
            </a:r>
          </a:p>
          <a:p>
            <a:r>
              <a:rPr lang="en-US" b="1" dirty="0"/>
              <a:t>Jan-2021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9201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6054" y="447431"/>
            <a:ext cx="9872346" cy="6232769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new_arr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[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"vehicle" =&gt; ["bus","train","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"grocery" =&gt; ["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milk","bread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"animal" =&gt; ["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lion","tiger","penguin","elephant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];</a:t>
            </a:r>
          </a:p>
          <a:p>
            <a:pPr marL="0" indent="0">
              <a:buNone/>
            </a:pP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($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new_arr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as $key =&gt; $items){      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echo $key . "&lt;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arrLen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count($items);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for ($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 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arrLen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echo $items[$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 . " ";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echo "&lt;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buNone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5100" y="736600"/>
            <a:ext cx="2120900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009049" y="3551115"/>
            <a:ext cx="4953000" cy="312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350970" y="3773228"/>
            <a:ext cx="108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vehicle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0970" y="4142560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bus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6509" y="4144541"/>
            <a:ext cx="78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train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59979" y="415037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33CC"/>
                </a:solidFill>
              </a:rPr>
              <a:t>mrt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2270" y="4746326"/>
            <a:ext cx="114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grocery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2270" y="511565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milk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87809" y="5117639"/>
            <a:ext cx="92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bread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42270" y="56696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animal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270" y="603898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lion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87809" y="6040969"/>
            <a:ext cx="774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tiger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3008" y="603898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penguin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47591" y="6038988"/>
            <a:ext cx="132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elephant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90046" y="125683"/>
            <a:ext cx="285667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Nested Arrays</a:t>
            </a:r>
            <a:endParaRPr lang="en-S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03433" y="3327979"/>
            <a:ext cx="3043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Displayed on Web Browser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89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2356" y="1436026"/>
            <a:ext cx="6381751" cy="4786860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$fruits = ["apple", "orange"];</a:t>
            </a:r>
          </a:p>
          <a:p>
            <a:pPr marL="0" indent="0">
              <a:buNone/>
            </a:pP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$fruits[1] = "pear";</a:t>
            </a:r>
          </a:p>
          <a:p>
            <a:pPr marL="0" indent="0">
              <a:buNone/>
            </a:pP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$fruits[] = "strawberry";</a:t>
            </a:r>
          </a:p>
          <a:p>
            <a:pPr marL="0" indent="0">
              <a:buNone/>
            </a:pP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($fruits);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5100" y="736600"/>
            <a:ext cx="2120900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 flipH="1">
            <a:off x="7727555" y="490094"/>
            <a:ext cx="313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</a:rPr>
              <a:t>$fruits =</a:t>
            </a:r>
            <a:endParaRPr lang="en-SG" sz="3600" b="1" dirty="0">
              <a:solidFill>
                <a:srgbClr val="00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13434"/>
            <a:ext cx="285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Indexed Array</a:t>
            </a:r>
            <a:endParaRPr lang="en-SG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7857424" y="1230293"/>
            <a:ext cx="3471179" cy="1260878"/>
            <a:chOff x="7432600" y="5445760"/>
            <a:chExt cx="3650249" cy="1330960"/>
          </a:xfrm>
        </p:grpSpPr>
        <p:sp>
          <p:nvSpPr>
            <p:cNvPr id="26" name="Rectangle 25"/>
            <p:cNvSpPr/>
            <p:nvPr/>
          </p:nvSpPr>
          <p:spPr>
            <a:xfrm>
              <a:off x="7432600" y="5445760"/>
              <a:ext cx="3650249" cy="1330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20920" y="5579850"/>
              <a:ext cx="3112972" cy="955765"/>
              <a:chOff x="7606954" y="947350"/>
              <a:chExt cx="3112972" cy="955765"/>
            </a:xfrm>
            <a:solidFill>
              <a:schemeClr val="bg1"/>
            </a:solidFill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16" y="1148600"/>
                <a:ext cx="682029" cy="6436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1907" y="1144369"/>
                <a:ext cx="713073" cy="6478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606954" y="979785"/>
                <a:ext cx="593090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[</a:t>
                </a:r>
                <a:endParaRPr lang="en-SG" sz="5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13506" y="979785"/>
                <a:ext cx="593090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,</a:t>
                </a:r>
                <a:endParaRPr lang="en-SG" sz="5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126836" y="947350"/>
                <a:ext cx="593090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]</a:t>
                </a:r>
                <a:endParaRPr lang="en-SG" sz="5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7767575" y="978498"/>
            <a:ext cx="3709193" cy="1554480"/>
            <a:chOff x="7368267" y="3287838"/>
            <a:chExt cx="3709193" cy="1554480"/>
          </a:xfrm>
        </p:grpSpPr>
        <p:sp>
          <p:nvSpPr>
            <p:cNvPr id="30" name="Rectangle 29"/>
            <p:cNvSpPr/>
            <p:nvPr/>
          </p:nvSpPr>
          <p:spPr>
            <a:xfrm>
              <a:off x="7368267" y="3287838"/>
              <a:ext cx="3709193" cy="155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46371" y="3628782"/>
              <a:ext cx="3112972" cy="958648"/>
              <a:chOff x="2833155" y="5757730"/>
              <a:chExt cx="3112972" cy="95864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2957" y="5985083"/>
                <a:ext cx="483452" cy="597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9617" y="5926545"/>
                <a:ext cx="682029" cy="6436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833155" y="5757730"/>
                <a:ext cx="593090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[</a:t>
                </a:r>
                <a:endParaRPr lang="en-SG" sz="5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39707" y="5793048"/>
                <a:ext cx="593090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,</a:t>
                </a:r>
                <a:endParaRPr lang="en-SG" sz="5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53037" y="5760613"/>
                <a:ext cx="593090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]</a:t>
                </a:r>
                <a:endParaRPr lang="en-SG" sz="54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468081" y="1230293"/>
            <a:ext cx="4375943" cy="1698440"/>
            <a:chOff x="7213081" y="4524447"/>
            <a:chExt cx="4375943" cy="1698440"/>
          </a:xfrm>
        </p:grpSpPr>
        <p:sp>
          <p:nvSpPr>
            <p:cNvPr id="28" name="Rectangle 27"/>
            <p:cNvSpPr/>
            <p:nvPr/>
          </p:nvSpPr>
          <p:spPr>
            <a:xfrm>
              <a:off x="7213081" y="4524447"/>
              <a:ext cx="4375943" cy="1698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17338" y="4588872"/>
              <a:ext cx="4371686" cy="933927"/>
              <a:chOff x="7606954" y="3230308"/>
              <a:chExt cx="4371686" cy="933927"/>
            </a:xfrm>
            <a:solidFill>
              <a:schemeClr val="bg1"/>
            </a:solidFill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756" y="3422343"/>
                <a:ext cx="483452" cy="597205"/>
              </a:xfrm>
              <a:prstGeom prst="rect">
                <a:avLst/>
              </a:prstGeom>
              <a:grp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606954" y="3230308"/>
                <a:ext cx="59309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[</a:t>
                </a:r>
                <a:endParaRPr lang="en-SG" sz="5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813506" y="3230308"/>
                <a:ext cx="59309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,</a:t>
                </a:r>
                <a:endParaRPr lang="en-SG" sz="5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85550" y="3230308"/>
                <a:ext cx="59309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]</a:t>
                </a:r>
                <a:endParaRPr lang="en-SG" sz="5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003254" y="3240905"/>
                <a:ext cx="59309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,</a:t>
                </a:r>
                <a:endParaRPr lang="en-SG" sz="54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2978" y="3353122"/>
                <a:ext cx="784225" cy="737846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4781" y="3399123"/>
                <a:ext cx="710664" cy="643646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677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flipH="1">
            <a:off x="8562969" y="385621"/>
            <a:ext cx="313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$</a:t>
            </a:r>
            <a:r>
              <a:rPr lang="en-US" sz="2800" b="1" dirty="0" err="1">
                <a:solidFill>
                  <a:srgbClr val="0033CC"/>
                </a:solidFill>
              </a:rPr>
              <a:t>hongbao</a:t>
            </a:r>
            <a:r>
              <a:rPr lang="en-US" sz="2800" b="1" dirty="0">
                <a:solidFill>
                  <a:srgbClr val="0033CC"/>
                </a:solidFill>
              </a:rPr>
              <a:t>=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13434"/>
            <a:ext cx="347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Associative Array</a:t>
            </a:r>
            <a:endParaRPr lang="en-SG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488758" y="785396"/>
            <a:ext cx="3139332" cy="1725194"/>
            <a:chOff x="8376579" y="796299"/>
            <a:chExt cx="3139332" cy="1725194"/>
          </a:xfrm>
        </p:grpSpPr>
        <p:grpSp>
          <p:nvGrpSpPr>
            <p:cNvPr id="64" name="Group 63"/>
            <p:cNvGrpSpPr/>
            <p:nvPr/>
          </p:nvGrpSpPr>
          <p:grpSpPr>
            <a:xfrm>
              <a:off x="8376579" y="796299"/>
              <a:ext cx="3139332" cy="1725194"/>
              <a:chOff x="6888497" y="7510163"/>
              <a:chExt cx="3139332" cy="172519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6888497" y="7510163"/>
                <a:ext cx="593090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[</a:t>
                </a:r>
                <a:endParaRPr lang="en-SG" sz="5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7973414" y="7587107"/>
                <a:ext cx="1020645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=&gt;</a:t>
                </a:r>
                <a:endParaRPr lang="en-SG" sz="4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7983818" y="8328117"/>
                <a:ext cx="1020645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=&gt;</a:t>
                </a:r>
                <a:endParaRPr lang="en-SG" sz="4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8661264" y="7587106"/>
                <a:ext cx="1020645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2</a:t>
                </a:r>
                <a:endParaRPr lang="en-SG" sz="4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069414" y="7528540"/>
                <a:ext cx="593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,</a:t>
                </a:r>
                <a:endParaRPr lang="en-SG" sz="5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flipH="1">
                <a:off x="8702384" y="8347183"/>
                <a:ext cx="1020645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2</a:t>
                </a:r>
                <a:endParaRPr lang="en-SG" sz="4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268839" y="8312027"/>
                <a:ext cx="758990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]</a:t>
                </a:r>
                <a:endParaRPr lang="en-SG" sz="5400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8934" y="1059765"/>
              <a:ext cx="708308" cy="4177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7015" y="1674507"/>
              <a:ext cx="504325" cy="61503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8455315" y="921862"/>
            <a:ext cx="3461623" cy="2172825"/>
            <a:chOff x="10040744" y="1155437"/>
            <a:chExt cx="3461623" cy="2172825"/>
          </a:xfrm>
        </p:grpSpPr>
        <p:sp>
          <p:nvSpPr>
            <p:cNvPr id="16" name="Rectangle 15"/>
            <p:cNvSpPr/>
            <p:nvPr/>
          </p:nvSpPr>
          <p:spPr>
            <a:xfrm>
              <a:off x="10040744" y="1155437"/>
              <a:ext cx="2950164" cy="153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3035" y="1603068"/>
              <a:ext cx="3139332" cy="1725194"/>
              <a:chOff x="8711330" y="2539873"/>
              <a:chExt cx="3139332" cy="1725194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711330" y="2539873"/>
                <a:ext cx="3139332" cy="1725194"/>
                <a:chOff x="6888497" y="7510163"/>
                <a:chExt cx="3139332" cy="172519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888497" y="7510163"/>
                  <a:ext cx="593090" cy="92333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[</a:t>
                  </a:r>
                  <a:endParaRPr lang="en-SG" sz="5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flipH="1">
                  <a:off x="7973414" y="7587107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=&gt;</a:t>
                  </a:r>
                  <a:endParaRPr lang="en-SG" sz="4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flipH="1">
                  <a:off x="7983818" y="8328117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=&gt;</a:t>
                  </a:r>
                  <a:endParaRPr lang="en-SG" sz="44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 flipH="1">
                  <a:off x="8661264" y="7587106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62</a:t>
                  </a:r>
                  <a:endParaRPr lang="en-SG" sz="4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9221814" y="7528540"/>
                  <a:ext cx="5930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,</a:t>
                  </a:r>
                  <a:endParaRPr lang="en-SG" sz="5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flipH="1">
                  <a:off x="8702384" y="8347183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2</a:t>
                  </a:r>
                  <a:endParaRPr lang="en-SG" sz="4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268839" y="8312027"/>
                  <a:ext cx="758990" cy="92333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]</a:t>
                  </a:r>
                  <a:endParaRPr lang="en-SG" sz="5400" dirty="0"/>
                </a:p>
              </p:txBody>
            </p:sp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3689" y="2784408"/>
                <a:ext cx="708308" cy="41772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8813" y="3436193"/>
                <a:ext cx="504325" cy="615031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8355767" y="1107213"/>
            <a:ext cx="3909946" cy="2968040"/>
            <a:chOff x="13939219" y="-151700"/>
            <a:chExt cx="3909946" cy="2968040"/>
          </a:xfrm>
        </p:grpSpPr>
        <p:sp>
          <p:nvSpPr>
            <p:cNvPr id="105" name="Rectangle 104"/>
            <p:cNvSpPr/>
            <p:nvPr/>
          </p:nvSpPr>
          <p:spPr>
            <a:xfrm>
              <a:off x="13939219" y="-151700"/>
              <a:ext cx="2950164" cy="2327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601724" y="116824"/>
              <a:ext cx="3247441" cy="2699516"/>
              <a:chOff x="9107296" y="2068977"/>
              <a:chExt cx="3247441" cy="269951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294589" y="3235543"/>
                <a:ext cx="2950164" cy="1532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9107296" y="2068977"/>
                <a:ext cx="3247441" cy="2276014"/>
                <a:chOff x="8637804" y="4263829"/>
                <a:chExt cx="3247441" cy="227601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8637804" y="4263829"/>
                  <a:ext cx="3247441" cy="2276014"/>
                  <a:chOff x="5566560" y="7219778"/>
                  <a:chExt cx="3247441" cy="2276014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566560" y="7219778"/>
                    <a:ext cx="593090" cy="92333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dirty="0"/>
                      <a:t>[</a:t>
                    </a:r>
                    <a:endParaRPr lang="en-SG" sz="54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 flipH="1">
                    <a:off x="6651477" y="7296722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=&gt;</a:t>
                    </a:r>
                    <a:endParaRPr lang="en-SG" sz="44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 flipH="1">
                    <a:off x="6661881" y="8037732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=&gt;</a:t>
                    </a:r>
                    <a:endParaRPr lang="en-SG" sz="44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7339327" y="7296721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62</a:t>
                    </a:r>
                    <a:endParaRPr lang="en-SG" sz="44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899877" y="7238155"/>
                    <a:ext cx="593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dirty="0"/>
                      <a:t>,</a:t>
                    </a:r>
                    <a:endParaRPr lang="en-SG" sz="5400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 flipH="1">
                    <a:off x="7380447" y="8056798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2</a:t>
                    </a:r>
                    <a:endParaRPr lang="en-SG" sz="4400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 flipH="1">
                    <a:off x="6668270" y="8620081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=&gt;</a:t>
                    </a:r>
                    <a:endParaRPr lang="en-SG" sz="4400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 flipH="1">
                    <a:off x="7347033" y="8632418"/>
                    <a:ext cx="1020645" cy="76944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/>
                      <a:t>60</a:t>
                    </a:r>
                    <a:endParaRPr lang="en-SG" sz="4400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055011" y="8572462"/>
                    <a:ext cx="758990" cy="92333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dirty="0"/>
                      <a:t>]</a:t>
                    </a:r>
                    <a:endParaRPr lang="en-SG" sz="5400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741673" y="7878235"/>
                    <a:ext cx="593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dirty="0"/>
                      <a:t>,</a:t>
                    </a:r>
                    <a:endParaRPr lang="en-SG" sz="5400" dirty="0"/>
                  </a:p>
                </p:txBody>
              </p:sp>
            </p:grp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04828" y="5948048"/>
                  <a:ext cx="409575" cy="447675"/>
                </a:xfrm>
                <a:prstGeom prst="rect">
                  <a:avLst/>
                </a:prstGeom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8985328" y="4599863"/>
                  <a:ext cx="708308" cy="1167767"/>
                  <a:chOff x="8985328" y="4599863"/>
                  <a:chExt cx="708308" cy="1167767"/>
                </a:xfrm>
              </p:grpSpPr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985328" y="4599863"/>
                    <a:ext cx="708308" cy="417720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129462" y="5152599"/>
                    <a:ext cx="504325" cy="615031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25" name="Group 24"/>
          <p:cNvGrpSpPr/>
          <p:nvPr/>
        </p:nvGrpSpPr>
        <p:grpSpPr>
          <a:xfrm>
            <a:off x="8548333" y="1241264"/>
            <a:ext cx="3508624" cy="2624118"/>
            <a:chOff x="8500354" y="1825369"/>
            <a:chExt cx="3508624" cy="2624118"/>
          </a:xfrm>
        </p:grpSpPr>
        <p:sp>
          <p:nvSpPr>
            <p:cNvPr id="24" name="Rectangle 23"/>
            <p:cNvSpPr/>
            <p:nvPr/>
          </p:nvSpPr>
          <p:spPr>
            <a:xfrm>
              <a:off x="8500354" y="1825369"/>
              <a:ext cx="3376246" cy="262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703311" y="2011079"/>
              <a:ext cx="3305667" cy="2381119"/>
              <a:chOff x="14556550" y="2802454"/>
              <a:chExt cx="3305667" cy="23811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4556550" y="2802454"/>
                <a:ext cx="3305667" cy="2381119"/>
                <a:chOff x="5566560" y="7219778"/>
                <a:chExt cx="3305667" cy="238111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566560" y="7219778"/>
                  <a:ext cx="593090" cy="92333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[</a:t>
                  </a:r>
                  <a:endParaRPr lang="en-SG" sz="54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 flipH="1">
                  <a:off x="6651477" y="7296722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=&gt;</a:t>
                  </a:r>
                  <a:endParaRPr lang="en-SG" sz="44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 flipH="1">
                  <a:off x="6661881" y="8037732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=&gt;</a:t>
                  </a:r>
                  <a:endParaRPr lang="en-SG" sz="44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 flipH="1">
                  <a:off x="7339327" y="7296721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62</a:t>
                  </a:r>
                  <a:endParaRPr lang="en-SG" sz="4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7899877" y="7238155"/>
                  <a:ext cx="5930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,</a:t>
                  </a:r>
                  <a:endParaRPr lang="en-SG" sz="54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 flipH="1">
                  <a:off x="7380447" y="8056798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0</a:t>
                  </a:r>
                  <a:endParaRPr lang="en-SG" sz="44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7915117" y="7878235"/>
                  <a:ext cx="5930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,</a:t>
                  </a:r>
                  <a:endParaRPr lang="en-SG" sz="5400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 flipH="1">
                  <a:off x="6692361" y="8784492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=&gt;</a:t>
                  </a:r>
                  <a:endParaRPr lang="en-SG" sz="44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 flipH="1">
                  <a:off x="7367669" y="8760390"/>
                  <a:ext cx="1020645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/>
                    <a:t>60</a:t>
                  </a:r>
                  <a:endParaRPr lang="en-SG" sz="44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113237" y="8677567"/>
                  <a:ext cx="758990" cy="92333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]</a:t>
                  </a:r>
                  <a:endParaRPr lang="en-SG" sz="5400" dirty="0"/>
                </a:p>
              </p:txBody>
            </p: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33156" y="4513829"/>
                <a:ext cx="409575" cy="447675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3656" y="3165644"/>
                <a:ext cx="708308" cy="417720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7790" y="3718380"/>
                <a:ext cx="504325" cy="615031"/>
              </a:xfrm>
              <a:prstGeom prst="rect">
                <a:avLst/>
              </a:prstGeom>
            </p:spPr>
          </p:pic>
        </p:grp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3979" y="1059765"/>
            <a:ext cx="8338782" cy="5727115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 My mother gives me two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hongbaos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with each $2 */</a:t>
            </a: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[   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citibank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 =&gt; 2,</a:t>
            </a: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  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uob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 =&gt; 2 ];</a:t>
            </a:r>
            <a:b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 I receive a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citibank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from my Aunt #1 - $60 */</a:t>
            </a: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citibank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 = 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citibank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 + 60;</a:t>
            </a:r>
          </a:p>
          <a:p>
            <a:pPr marL="0" indent="0">
              <a:buNone/>
            </a:pPr>
            <a:endParaRPr lang="en-S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 I receive an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ocbc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from Uncle #2 - $60 */</a:t>
            </a: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ocbc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 = 60;</a:t>
            </a:r>
          </a:p>
          <a:p>
            <a:pPr marL="0" indent="0">
              <a:buNone/>
            </a:pPr>
            <a:endParaRPr lang="en-S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 I take out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uob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$2 to buy McDonald's mango pie */</a:t>
            </a:r>
          </a:p>
          <a:p>
            <a:pPr marL="0" indent="0">
              <a:buNone/>
            </a:pP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uob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 = 0;</a:t>
            </a:r>
          </a:p>
          <a:p>
            <a:pPr marL="0" indent="0">
              <a:buNone/>
            </a:pPr>
            <a:b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SG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hongbao</a:t>
            </a:r>
            <a:r>
              <a:rPr lang="en-S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407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97" y="1794295"/>
            <a:ext cx="6534152" cy="3123643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echo "Orange" . 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16" y="2917766"/>
            <a:ext cx="978833" cy="88934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712461" y="1269157"/>
            <a:ext cx="1131474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0</a:t>
            </a:r>
            <a:endParaRPr lang="en-SG" sz="3600" b="1" dirty="0">
              <a:solidFill>
                <a:srgbClr val="FFC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86178" y="1512309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1</a:t>
            </a:r>
            <a:endParaRPr lang="en-SG" sz="3600" b="1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99518" y="7307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$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44620" y="76420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$</a:t>
            </a:r>
            <a:r>
              <a:rPr lang="en-US" sz="2400" b="1" dirty="0" err="1">
                <a:solidFill>
                  <a:srgbClr val="00B050"/>
                </a:solidFill>
              </a:rPr>
              <a:t>i</a:t>
            </a:r>
            <a:r>
              <a:rPr lang="en-US" sz="2400" b="1" dirty="0">
                <a:solidFill>
                  <a:srgbClr val="00B050"/>
                </a:solidFill>
              </a:rPr>
              <a:t> &lt; 3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2334" y="370709"/>
            <a:ext cx="121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variable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78458" y="370709"/>
            <a:ext cx="139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condition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073633" y="1269157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true</a:t>
            </a:r>
            <a:endParaRPr lang="en-SG" sz="3200" b="1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58285" y="1552504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true</a:t>
            </a:r>
            <a:endParaRPr lang="en-SG" sz="3200" b="1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64045" y="1795656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2</a:t>
            </a:r>
            <a:endParaRPr lang="en-SG" sz="3600" b="1" dirty="0">
              <a:solidFill>
                <a:srgbClr val="FFC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56040" y="1989287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3</a:t>
            </a:r>
            <a:endParaRPr lang="en-SG" sz="3600" b="1" dirty="0">
              <a:solidFill>
                <a:srgbClr val="FFC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15" y="3867052"/>
            <a:ext cx="978833" cy="8893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81" y="4917938"/>
            <a:ext cx="978833" cy="8893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536151" y="1826255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true</a:t>
            </a:r>
            <a:endParaRPr lang="en-SG" sz="3200" b="1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787609" y="2119198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false</a:t>
            </a:r>
            <a:endParaRPr lang="en-SG" sz="3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370709"/>
            <a:ext cx="335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Simple For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24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5" grpId="0" animBg="1"/>
      <p:bldP spid="46" grpId="0" animBg="1"/>
      <p:bldP spid="49" grpId="0" animBg="1"/>
      <p:bldP spid="50" grpId="0" animBg="1"/>
      <p:bldP spid="54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73" y="1488649"/>
            <a:ext cx="1355071" cy="898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47" y="659430"/>
            <a:ext cx="1355071" cy="8984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48" y="1289504"/>
            <a:ext cx="7202590" cy="5035203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 ;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 ;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echo "Apple" . 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($k=0; $k&lt;2; $k++){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echo "Spinach" . 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0" y="277191"/>
            <a:ext cx="792099" cy="7475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60" y="3357870"/>
            <a:ext cx="1355071" cy="898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34" y="2528651"/>
            <a:ext cx="1355071" cy="8984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87" y="2146412"/>
            <a:ext cx="792099" cy="7475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34" y="5408020"/>
            <a:ext cx="1355071" cy="8984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08" y="4578801"/>
            <a:ext cx="1355071" cy="8984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61" y="4196562"/>
            <a:ext cx="792099" cy="747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0709"/>
            <a:ext cx="340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Nested For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190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41" y="1357320"/>
            <a:ext cx="6091419" cy="5064369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$apple=1;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 ($apple &lt; 4){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  echo "Apple" . 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$apple ++;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 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75" y="1126488"/>
            <a:ext cx="1207586" cy="11396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370" y="1357320"/>
            <a:ext cx="1131474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7370" y="895655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$apple</a:t>
            </a:r>
            <a:endParaRPr lang="en-SG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61" y="2548167"/>
            <a:ext cx="1207586" cy="1139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61" y="3915223"/>
            <a:ext cx="1207586" cy="11396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821160" y="1643502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63107" y="1981473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3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05054" y="2285122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4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8508" y="3453558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($apple &lt; 4)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63846" y="3955904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true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43027" y="4332801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true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22208" y="4664707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true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95495" y="5041604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false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37070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While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666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41" y="1198504"/>
            <a:ext cx="6091419" cy="4971772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$apple=1;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  echo "Apple" . "&lt;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$apple ++;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while ($apple &lt; 4)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75" y="1126488"/>
            <a:ext cx="1207586" cy="11396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370" y="1357320"/>
            <a:ext cx="1131474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7370" y="895655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$apple</a:t>
            </a:r>
            <a:endParaRPr lang="en-SG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61" y="2548167"/>
            <a:ext cx="1207586" cy="1139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61" y="3915223"/>
            <a:ext cx="1207586" cy="11396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821160" y="1643502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63107" y="1981473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3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05054" y="2285122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4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8508" y="3453558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($apple &lt; 4)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63846" y="3955904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true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43027" y="4332801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true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22208" y="4651022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false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370709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do … while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067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0" grpId="0" animBg="1"/>
      <p:bldP spid="23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53" y="1221005"/>
            <a:ext cx="5627287" cy="5306733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$orange=1;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while ($orange &lt; 3){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echo "orange" . "&lt;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$apple=1;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while ($apple &lt;= 2){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 echo "apple" . "&lt;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 $apple++;</a:t>
            </a:r>
          </a:p>
          <a:p>
            <a:pPr marL="0" indent="0">
              <a:buNone/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}</a:t>
            </a:r>
          </a:p>
          <a:p>
            <a:pPr marL="0" indent="0">
              <a:buNone/>
            </a:pP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$orange++;</a:t>
            </a:r>
            <a:b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65" y="2378193"/>
            <a:ext cx="792099" cy="7475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66" y="1526334"/>
            <a:ext cx="792099" cy="7475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83" y="434537"/>
            <a:ext cx="978833" cy="889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50" y="5031890"/>
            <a:ext cx="792099" cy="747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51" y="4180031"/>
            <a:ext cx="792099" cy="747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68" y="3088234"/>
            <a:ext cx="978833" cy="88934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766266" y="3591025"/>
            <a:ext cx="1131474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6266" y="312936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$apple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90056" y="3877207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332003" y="4215178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3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96796" y="757183"/>
            <a:ext cx="1131474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1</a:t>
            </a:r>
            <a:endParaRPr lang="en-SG" sz="3600" b="1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96796" y="295518"/>
            <a:ext cx="122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900"/>
                </a:solidFill>
              </a:rPr>
              <a:t>$orange</a:t>
            </a:r>
            <a:endParaRPr lang="en-SG" sz="2400" b="1" dirty="0">
              <a:solidFill>
                <a:srgbClr val="FF99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20586" y="1043365"/>
            <a:ext cx="1142409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2</a:t>
            </a:r>
            <a:endParaRPr lang="en-SG" sz="3600" b="1" dirty="0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62533" y="1381336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3</a:t>
            </a:r>
            <a:endParaRPr lang="en-SG" sz="3600" b="1" dirty="0">
              <a:solidFill>
                <a:srgbClr val="FFC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66232" y="3532904"/>
            <a:ext cx="2199189" cy="1780596"/>
            <a:chOff x="5080141" y="5859991"/>
            <a:chExt cx="2199189" cy="1780596"/>
          </a:xfrm>
        </p:grpSpPr>
        <p:sp>
          <p:nvSpPr>
            <p:cNvPr id="8" name="Rectangle 7"/>
            <p:cNvSpPr/>
            <p:nvPr/>
          </p:nvSpPr>
          <p:spPr>
            <a:xfrm>
              <a:off x="5080141" y="5859991"/>
              <a:ext cx="2199189" cy="1780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96105" y="5899564"/>
              <a:ext cx="1131474" cy="566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1</a:t>
              </a:r>
              <a:endParaRPr lang="en-SG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897968" y="3792096"/>
            <a:ext cx="1106210" cy="587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201086" y="4113101"/>
            <a:ext cx="1120542" cy="56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3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70709"/>
            <a:ext cx="391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Nested While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7570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84" y="5308246"/>
            <a:ext cx="1117716" cy="1054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5422546"/>
            <a:ext cx="1160959" cy="105481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57349" y="1044849"/>
            <a:ext cx="8782052" cy="4022969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$fruits = ["apple", "orange", "pear"];</a:t>
            </a:r>
          </a:p>
          <a:p>
            <a:pPr marL="0" indent="0">
              <a:buNone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($fruits as $item){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  echo $item ;  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70" y="5388970"/>
            <a:ext cx="881078" cy="1088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70709"/>
            <a:ext cx="278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foreach</a:t>
            </a:r>
            <a:r>
              <a:rPr lang="en-US" sz="3600" b="1" dirty="0"/>
              <a:t> Loop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21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166" y="2080650"/>
            <a:ext cx="8099867" cy="2324222"/>
          </a:xfrm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Arrays</a:t>
            </a:r>
            <a:br>
              <a:rPr lang="en-US" dirty="0">
                <a:latin typeface="Bahnschrift" panose="020B0502040204020203" pitchFamily="34" charset="0"/>
              </a:rPr>
            </a:br>
            <a:endParaRPr lang="en-S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14" y="611151"/>
            <a:ext cx="1117716" cy="1054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14" y="2241913"/>
            <a:ext cx="1160959" cy="105481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299" y="1309140"/>
            <a:ext cx="6381751" cy="4786860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 $fruits = ["apple" =&gt; 2,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"orange" =&gt; 1,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"pear" =&gt; 3];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($fruits as $key =&gt; $value){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echo $key 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echo " =&gt; " . $value . "&lt;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54" y="4042770"/>
            <a:ext cx="881078" cy="1088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25100" y="736600"/>
            <a:ext cx="2120900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 flipH="1">
            <a:off x="9495790" y="736600"/>
            <a:ext cx="143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=&gt; 2</a:t>
            </a:r>
            <a:endParaRPr lang="en-SG" sz="36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495790" y="2446154"/>
            <a:ext cx="143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=&gt; 1</a:t>
            </a:r>
            <a:endParaRPr lang="en-SG" sz="36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9496372" y="4263799"/>
            <a:ext cx="143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=&gt; 3</a:t>
            </a:r>
            <a:endParaRPr lang="en-SG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13434"/>
            <a:ext cx="347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Associative Array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33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1001</Words>
  <Application>Microsoft Office PowerPoint</Application>
  <PresentationFormat>Widescreen</PresentationFormat>
  <Paragraphs>228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Courier New</vt:lpstr>
      <vt:lpstr>Office Theme</vt:lpstr>
      <vt:lpstr>Loops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Yi Meng</dc:creator>
  <cp:lastModifiedBy>LAU Yi Meng</cp:lastModifiedBy>
  <cp:revision>85</cp:revision>
  <dcterms:created xsi:type="dcterms:W3CDTF">2020-01-27T02:30:25Z</dcterms:created>
  <dcterms:modified xsi:type="dcterms:W3CDTF">2021-01-30T14:57:08Z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2020-01-27T02:43:52.6804836Z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5226097c-5a46-4df3-936c-90d063fd7cd5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