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1"/>
  </p:notesMasterIdLst>
  <p:sldIdLst>
    <p:sldId id="256" r:id="rId4"/>
    <p:sldId id="271" r:id="rId5"/>
    <p:sldId id="257" r:id="rId6"/>
    <p:sldId id="284" r:id="rId7"/>
    <p:sldId id="276" r:id="rId8"/>
    <p:sldId id="282" r:id="rId9"/>
    <p:sldId id="270" r:id="rId10"/>
    <p:sldId id="258" r:id="rId11"/>
    <p:sldId id="280" r:id="rId12"/>
    <p:sldId id="275" r:id="rId13"/>
    <p:sldId id="724" r:id="rId14"/>
    <p:sldId id="278" r:id="rId15"/>
    <p:sldId id="259" r:id="rId16"/>
    <p:sldId id="274" r:id="rId17"/>
    <p:sldId id="273" r:id="rId18"/>
    <p:sldId id="272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79" r:id="rId27"/>
    <p:sldId id="267" r:id="rId28"/>
    <p:sldId id="268" r:id="rId29"/>
    <p:sldId id="269" r:id="rId30"/>
  </p:sldIdLst>
  <p:sldSz cx="9144000" cy="6858000" type="screen4x3"/>
  <p:notesSz cx="6735763" cy="9866313"/>
  <p:embeddedFontLst>
    <p:embeddedFont>
      <p:font typeface="Architects Daughter" pitchFamily="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roid Sans Mono" panose="020B0609030804020204" pitchFamily="49" charset="0"/>
      <p:regular r:id="rId37"/>
    </p:embeddedFont>
    <p:embeddedFont>
      <p:font typeface="Noto Sans Symbols" panose="020B0502040504020204" pitchFamily="34" charset="0"/>
      <p:regular r:id="rId38"/>
      <p:bold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8020B-EE36-4116-8916-49BCF6B4845E}">
  <a:tblStyle styleId="{B298020B-EE36-4116-8916-49BCF6B484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/>
    <p:restoredTop sz="80969"/>
  </p:normalViewPr>
  <p:slideViewPr>
    <p:cSldViewPr snapToGrid="0">
      <p:cViewPr varScale="1">
        <p:scale>
          <a:sx n="99" d="100"/>
          <a:sy n="99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7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Any other tools that we need?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was necessary to do this in Mac machine</a:t>
            </a:r>
          </a:p>
          <a:p>
            <a:r>
              <a:rPr lang="en-US" dirty="0"/>
              <a:t>Not sure if it is the case for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46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server, database, processing engines, and resources are backend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If you specify another protocol like ftp,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then the browser will act as an ftp client that will enable you to connect to a ftp server to download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94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If not explicitly specified, the browser will automatically use port 80 as that is the default port for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44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47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software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 is HTTP over SSL/TLS – communication is encrypted using TLS/SSL protocol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33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/>
          <a:p>
            <a:pPr indent="-285750"/>
            <a:r>
              <a:rPr lang="en-US" sz="1200" dirty="0"/>
              <a:t>A distributed database which keeps track of website’s domain names and their corresponding IP addresses on the Internet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 method GET or POST</a:t>
            </a:r>
          </a:p>
          <a:p>
            <a:pPr marL="171450" indent="-171450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URL</a:t>
            </a:r>
          </a:p>
          <a:p>
            <a:pPr marL="171450" indent="-171450">
              <a:buFontTx/>
              <a:buChar char="-"/>
            </a:pP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Referer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-- Host</a:t>
            </a:r>
          </a:p>
          <a:p>
            <a:pPr marL="171450" indent="-171450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 header</a:t>
            </a:r>
            <a:endParaRPr lang="en-SG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14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58F228A1-7638-554E-ABFD-88EE8B376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581609E6-6179-2941-A80D-045A1692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Status codes:</a:t>
            </a:r>
          </a:p>
          <a:p>
            <a:r>
              <a:rPr lang="en-US" sz="1200" dirty="0"/>
              <a:t>Typical code: the 200 "status code" (sometimes called a response code) means the server has correctly located the page and is sending it to the browser. </a:t>
            </a:r>
          </a:p>
          <a:p>
            <a:r>
              <a:rPr lang="en-US" sz="1200" dirty="0"/>
              <a:t>A server can send a variety of other numeric codes too: if it can't find the page, it sends a 404 "Not Found" code; </a:t>
            </a:r>
          </a:p>
          <a:p>
            <a:r>
              <a:rPr lang="en-US" sz="1200" dirty="0"/>
              <a:t>if the page has moved elsewhere, the server sends a 301 "Permanently moved" code and the address of the page's new location; </a:t>
            </a:r>
          </a:p>
          <a:p>
            <a:r>
              <a:rPr lang="en-US" sz="1200" dirty="0"/>
              <a:t>if the server is down for maintenance, it can send a 503 "Service Unavailable" code, which tells browsers they should try again later.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SG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7B2BF4CD-0ACC-9643-B8E8-DE99EA03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70E387-B536-ED43-AF20-950EF14FC286}" type="slidenum">
              <a:rPr lang="en-US" altLang="en-US" sz="1200" baseline="0" smtClean="0"/>
              <a:pPr/>
              <a:t>11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75331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11138" y="762000"/>
            <a:ext cx="4275137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38675" y="762000"/>
            <a:ext cx="4276725" cy="2725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38675" y="3640138"/>
            <a:ext cx="4276725" cy="272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840663" y="6618288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04800" y="260350"/>
            <a:ext cx="4229100" cy="6216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686300" y="260350"/>
            <a:ext cx="4229100" cy="6216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 rot="5400000">
            <a:off x="1501775" y="-936625"/>
            <a:ext cx="621665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 rot="5400000">
            <a:off x="4730750" y="2292350"/>
            <a:ext cx="621665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 rot="5400000">
            <a:off x="349250" y="215900"/>
            <a:ext cx="621665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405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8275" y="6172200"/>
            <a:ext cx="146050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26363" y="6096000"/>
            <a:ext cx="1238250" cy="5413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-19050" y="6661150"/>
            <a:ext cx="3654425" cy="21431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IS201/2006_072/0 Introduction – V4.ppt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browser/desktop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crosoft.com/en-us/download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sourceforge.net/projects/wampserv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localhos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Concepts and Tools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743908" y="4401108"/>
            <a:ext cx="4824413" cy="21243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Success is not final</a:t>
            </a:r>
            <a:b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Failure is not fatal</a:t>
            </a:r>
            <a:b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 is the courage to continue that counts.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Winston Churchill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pic>
        <p:nvPicPr>
          <p:cNvPr id="223" name="Shape 223" descr="MCj0295452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88" y="4257092"/>
            <a:ext cx="1980220" cy="221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0156-7D3C-CA42-BDA6-D8598C35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90F7-3A0D-DF43-80DC-9178BB4B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82758"/>
            <a:ext cx="7610477" cy="2458255"/>
          </a:xfrm>
          <a:solidFill>
            <a:schemeClr val="accent1"/>
          </a:solidFill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GET https://</a:t>
            </a:r>
            <a:r>
              <a:rPr lang="en-US" sz="1800" dirty="0" err="1"/>
              <a:t>www.youtube.com</a:t>
            </a:r>
            <a:r>
              <a:rPr lang="en-US" sz="1800" dirty="0"/>
              <a:t>/</a:t>
            </a:r>
            <a:r>
              <a:rPr lang="en-US" sz="1800" dirty="0" err="1"/>
              <a:t>watch?v</a:t>
            </a:r>
            <a:r>
              <a:rPr lang="en-US" sz="1800" dirty="0"/>
              <a:t>=</a:t>
            </a:r>
            <a:r>
              <a:rPr lang="en-US" sz="1800" dirty="0" err="1"/>
              <a:t>KpcKGDqBqQs</a:t>
            </a:r>
            <a:r>
              <a:rPr lang="en-US" sz="1800" dirty="0"/>
              <a:t> HTTP/1.1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Connection: keep-alive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User-Agent: Chrome/71.0.3578.98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Accept-Language: </a:t>
            </a:r>
            <a:r>
              <a:rPr lang="en-US" sz="1800" dirty="0" err="1"/>
              <a:t>en</a:t>
            </a:r>
            <a:r>
              <a:rPr lang="en-US" sz="1800" dirty="0"/>
              <a:t>-</a:t>
            </a:r>
            <a:r>
              <a:rPr lang="en-US" sz="1800" dirty="0" err="1"/>
              <a:t>GB,en</a:t>
            </a:r>
            <a:r>
              <a:rPr lang="en-US" sz="1800" dirty="0"/>
              <a:t>-US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Cookie: VISITOR_INFO1_LIVE=33Xi9Y1Y2mA; GPS=1; PREF=f1=50000000; YSC=U6uKYI-IJA0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Host: </a:t>
            </a:r>
            <a:r>
              <a:rPr lang="en-US" sz="1800" dirty="0" err="1"/>
              <a:t>www.youtube.com</a:t>
            </a:r>
            <a:endParaRPr lang="en-US" sz="1800" dirty="0"/>
          </a:p>
          <a:p>
            <a:pPr marL="177800" indent="0">
              <a:spcBef>
                <a:spcPts val="0"/>
              </a:spcBef>
              <a:buNone/>
            </a:pPr>
            <a:endParaRPr lang="en-US" sz="1800" dirty="0"/>
          </a:p>
          <a:p>
            <a:pPr marL="577850" lvl="1" indent="0">
              <a:spcBef>
                <a:spcPts val="0"/>
              </a:spcBef>
              <a:buNone/>
            </a:pPr>
            <a:r>
              <a:rPr lang="en-US" sz="20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415BD-70D5-6148-B8FC-51463713CF2C}"/>
              </a:ext>
            </a:extLst>
          </p:cNvPr>
          <p:cNvSpPr txBox="1"/>
          <p:nvPr/>
        </p:nvSpPr>
        <p:spPr>
          <a:xfrm>
            <a:off x="1676399" y="4779963"/>
            <a:ext cx="58674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line (method, URI, protocol version)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or more header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body (optional)</a:t>
            </a:r>
            <a:endParaRPr lang="en-SG" sz="2000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DFF4-56F7-0E4A-A4FE-DC7152D5182D}"/>
              </a:ext>
            </a:extLst>
          </p:cNvPr>
          <p:cNvSpPr txBox="1"/>
          <p:nvPr/>
        </p:nvSpPr>
        <p:spPr>
          <a:xfrm>
            <a:off x="2071687" y="996805"/>
            <a:ext cx="5472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2800" b="1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 browser asks for</a:t>
            </a:r>
          </a:p>
        </p:txBody>
      </p:sp>
    </p:spTree>
    <p:extLst>
      <p:ext uri="{BB962C8B-B14F-4D97-AF65-F5344CB8AC3E}">
        <p14:creationId xmlns:p14="http://schemas.microsoft.com/office/powerpoint/2010/main" val="20608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DA4F426-4D78-694C-AD59-69CE20992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B9890-5F14-E74B-875C-3EB859FA4AF7}"/>
              </a:ext>
            </a:extLst>
          </p:cNvPr>
          <p:cNvSpPr txBox="1"/>
          <p:nvPr/>
        </p:nvSpPr>
        <p:spPr>
          <a:xfrm>
            <a:off x="4822825" y="1846263"/>
            <a:ext cx="43211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line (version, status code)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or more header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body (optional)</a:t>
            </a:r>
            <a:endParaRPr lang="en-SG" sz="2000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50100-C28E-E245-A83A-FE63B5B33487}"/>
              </a:ext>
            </a:extLst>
          </p:cNvPr>
          <p:cNvSpPr txBox="1"/>
          <p:nvPr/>
        </p:nvSpPr>
        <p:spPr>
          <a:xfrm>
            <a:off x="4824412" y="3467100"/>
            <a:ext cx="4319588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code: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1xx: Informational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2xx: Success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3xx: Redirection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4xx: Client error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5xx: Server error</a:t>
            </a:r>
            <a:endParaRPr lang="en-SG" sz="2000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13533-CFA7-4440-9BF2-03343D5764E0}"/>
              </a:ext>
            </a:extLst>
          </p:cNvPr>
          <p:cNvSpPr txBox="1"/>
          <p:nvPr/>
        </p:nvSpPr>
        <p:spPr>
          <a:xfrm>
            <a:off x="2457450" y="1026181"/>
            <a:ext cx="473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2800" b="1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 server replies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7C58C6-09BD-9E4F-A327-09A90D24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7" y="2046319"/>
            <a:ext cx="4730750" cy="3214688"/>
          </a:xfrm>
          <a:solidFill>
            <a:schemeClr val="accent1"/>
          </a:solidFill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HTTP/1.1 200 OK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Date: Mon, 10 Jan 2019 12:12:12 GMT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Server: Apache</a:t>
            </a:r>
            <a:br>
              <a:rPr lang="en-US" sz="1800" dirty="0"/>
            </a:br>
            <a:r>
              <a:rPr lang="en-US" sz="1800" dirty="0"/>
              <a:t>Expires: Sun, 19 Mar 2019 09:03:23 GMT</a:t>
            </a:r>
            <a:br>
              <a:rPr lang="en-US" sz="1800" dirty="0"/>
            </a:br>
            <a:r>
              <a:rPr lang="en-US" sz="1800" dirty="0"/>
              <a:t>Content-Encoding: </a:t>
            </a:r>
            <a:r>
              <a:rPr lang="en-US" sz="1800" dirty="0" err="1"/>
              <a:t>gzip</a:t>
            </a:r>
            <a:br>
              <a:rPr lang="en-US" sz="1800" dirty="0"/>
            </a:br>
            <a:r>
              <a:rPr lang="en-US" sz="1800" dirty="0"/>
              <a:t>Content-Length: 19702</a:t>
            </a:r>
            <a:br>
              <a:rPr lang="en-US" sz="1800" dirty="0"/>
            </a:br>
            <a:r>
              <a:rPr lang="en-US" sz="1800" dirty="0"/>
              <a:t>Content-Type: text/html; charset=UTF-8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1800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&lt;html&gt;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…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8278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38E0-C6F4-4342-947B-9A3CD7A6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47F2-139F-2F43-B376-F006F2E8F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Typical code: the 200 "status code" (sometimes called a response code) means the server has correctly located the page and is sending it to the browser. </a:t>
            </a:r>
          </a:p>
          <a:p>
            <a:r>
              <a:rPr lang="en-US" sz="2400" dirty="0"/>
              <a:t>A server can send a variety of other numeric codes too: if it can't find the page, it sends a 404 "Not Found" code; </a:t>
            </a:r>
          </a:p>
          <a:p>
            <a:r>
              <a:rPr lang="en-US" sz="2400" dirty="0"/>
              <a:t>if the page has moved elsewhere, the server sends a 301 "Permanently moved" code and the address of the page's new location; </a:t>
            </a:r>
          </a:p>
          <a:p>
            <a:r>
              <a:rPr lang="en-US" sz="2400" dirty="0"/>
              <a:t>if the server is down for maintenance, it can send a 503 "Service Unavailable" code, which tells browsers they should try again later.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09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the Web Works – Backend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Handles incoming HTTP request messages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Interact with database (e.g., MySQL) via (SQL) queries 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Also interact with processing engines and resources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Return HTML and other files (e.g., images) as an HTTP response message</a:t>
            </a:r>
          </a:p>
          <a:p>
            <a:pPr lvl="0" indent="-342900"/>
            <a:r>
              <a:rPr lang="en-US" dirty="0"/>
              <a:t>Processing engines</a:t>
            </a:r>
          </a:p>
          <a:p>
            <a:pPr lvl="1" indent="-285750"/>
            <a:r>
              <a:rPr lang="en-US" dirty="0"/>
              <a:t>Supporting engines that process scripts, which cannot be handled by the web server, e.g., PHP instructions</a:t>
            </a:r>
          </a:p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the Web Works – Backend 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ctd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Resources</a:t>
            </a:r>
          </a:p>
          <a:p>
            <a:pPr lvl="1" indent="-285750"/>
            <a:r>
              <a:rPr lang="en-US" dirty="0"/>
              <a:t>i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mages, </a:t>
            </a:r>
            <a:r>
              <a:rPr lang="en-US" sz="2400" dirty="0"/>
              <a:t>music, video, Word documents, and PDFs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HTML, CSS, and JavaScript files</a:t>
            </a: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</a:p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r>
              <a:rPr lang="en-US" dirty="0"/>
              <a:t>Database</a:t>
            </a:r>
          </a:p>
          <a:p>
            <a:pPr lvl="1" indent="-285750"/>
            <a:r>
              <a:rPr lang="en-US" dirty="0"/>
              <a:t>Store data (e.g., user information) necessary for the website to work</a:t>
            </a:r>
          </a:p>
          <a:p>
            <a:pPr lvl="1" indent="-285750"/>
            <a:r>
              <a:rPr lang="en-US" dirty="0"/>
              <a:t>Handle queries from web server and return corresponding data</a:t>
            </a:r>
          </a:p>
        </p:txBody>
      </p:sp>
    </p:spTree>
    <p:extLst>
      <p:ext uri="{BB962C8B-B14F-4D97-AF65-F5344CB8AC3E}">
        <p14:creationId xmlns:p14="http://schemas.microsoft.com/office/powerpoint/2010/main" val="224393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451-7010-4C4C-AE18-379E627A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how it works, in sequence!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BDB0-5C6A-8046-B2C1-BCB2E1854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sz="2400" dirty="0"/>
              <a:t>When you type in a URL in your browser:</a:t>
            </a:r>
          </a:p>
          <a:p>
            <a:pPr lvl="1">
              <a:buSzPct val="75000"/>
            </a:pPr>
            <a:r>
              <a:rPr lang="en-US" sz="2200" dirty="0"/>
              <a:t>the browser sends the domain name part to the DNS server</a:t>
            </a:r>
          </a:p>
          <a:p>
            <a:pPr lvl="1">
              <a:buSzPct val="75000"/>
            </a:pPr>
            <a:r>
              <a:rPr lang="en-US" sz="2200" dirty="0"/>
              <a:t>the DNS server finds the real address of the web server that hosts the website and sends this address to the browser</a:t>
            </a:r>
          </a:p>
          <a:p>
            <a:pPr lvl="1">
              <a:buSzPct val="75000"/>
            </a:pPr>
            <a:r>
              <a:rPr lang="en-US" sz="2200" dirty="0"/>
              <a:t>the browser sends an HTTP request message to the web server</a:t>
            </a:r>
          </a:p>
          <a:p>
            <a:pPr lvl="1">
              <a:buSzPct val="75000"/>
            </a:pPr>
            <a:r>
              <a:rPr lang="en-US" sz="2200" dirty="0"/>
              <a:t>the server processes the request message and sends an HTTP response message back to the browser</a:t>
            </a:r>
          </a:p>
          <a:p>
            <a:pPr lvl="2">
              <a:buSzPct val="75000"/>
            </a:pPr>
            <a:r>
              <a:rPr lang="en-US" sz="2200" dirty="0"/>
              <a:t>the processing of the message may involve interactions with database, processing engines and resources (it all happens in the backend)</a:t>
            </a:r>
          </a:p>
          <a:p>
            <a:pPr lvl="1">
              <a:buSzPct val="75000"/>
            </a:pPr>
            <a:r>
              <a:rPr lang="en-US" sz="2200" dirty="0"/>
              <a:t>the browser processes the response message and renders it into a nice, looking web page and displays it to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6BA-695E-8041-9A45-365986C1F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A5ED-AC35-1B46-8AEB-60FE53C3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developing and hosting web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CF9EA-41E1-F845-8ABC-2F491D24B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727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Tools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983724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Chrome web browser: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https://www.google.com/chrome/browser/desktop/index.html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WAMPServer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https://sourceforge.net/projects/wampserver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Visual Studio Code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https://code.visualstudio.com/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457200"/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Prerequisites – it</a:t>
            </a:r>
            <a:r>
              <a:rPr lang="en-US" dirty="0"/>
              <a:t> is necessary to update or install Visual C++ redistributables: </a:t>
            </a:r>
          </a:p>
          <a:p>
            <a:pPr indent="-342900">
              <a:buNone/>
            </a:pPr>
            <a:r>
              <a:rPr lang="en-US" dirty="0">
                <a:hlinkClick r:id="rId6"/>
              </a:rPr>
              <a:t>https://www.microsoft.com/en-us/download/</a:t>
            </a:r>
            <a:r>
              <a:rPr lang="en-US" dirty="0"/>
              <a:t>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What is a WampServer?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07504" y="997465"/>
            <a:ext cx="9144000" cy="735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4 key elements of a WAMP Server:  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503548" y="1988840"/>
          <a:ext cx="7918450" cy="2016100"/>
        </p:xfrm>
        <a:graphic>
          <a:graphicData uri="http://schemas.openxmlformats.org/drawingml/2006/table">
            <a:tbl>
              <a:tblPr firstCol="1" bandRow="1">
                <a:noFill/>
                <a:tableStyleId>{B298020B-EE36-4116-8916-49BCF6B4845E}</a:tableStyleId>
              </a:tblPr>
              <a:tblGrid>
                <a:gridCol w="29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Operating System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W</a:t>
                      </a:r>
                      <a:r>
                        <a:rPr lang="en-US" sz="1800" b="1"/>
                        <a:t>indows</a:t>
                      </a:r>
                      <a:r>
                        <a:rPr lang="en-US" sz="1800"/>
                        <a:t>, Linux, Unix, etc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W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Server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A</a:t>
                      </a:r>
                      <a:r>
                        <a:rPr lang="en-US" sz="1800" b="1"/>
                        <a:t>pache</a:t>
                      </a:r>
                      <a:r>
                        <a:rPr lang="en-US" sz="1800"/>
                        <a:t>, IIS, etc.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Database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u="sng"/>
                        <a:t>M</a:t>
                      </a:r>
                      <a:r>
                        <a:rPr lang="en-US" sz="1800" b="1"/>
                        <a:t>ySQL</a:t>
                      </a:r>
                      <a:r>
                        <a:rPr lang="en-US" sz="1800"/>
                        <a:t>, Informix, Oracle, etc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M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Scripting Language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P</a:t>
                      </a:r>
                      <a:r>
                        <a:rPr lang="en-US" sz="1800" b="1"/>
                        <a:t>HP</a:t>
                      </a:r>
                      <a:r>
                        <a:rPr lang="en-US" sz="1800" b="0"/>
                        <a:t>, etc.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P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503548" y="4257092"/>
            <a:ext cx="8496944" cy="27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ahoma"/>
              <a:buChar char="‒"/>
            </a:pP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Windows operating system/environment for your web development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ahoma"/>
              <a:buChar char="‒"/>
            </a:pP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Apache Webserver lets you run your dynamic website, to host your web applications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ahoma"/>
              <a:buNone/>
            </a:pPr>
            <a:endParaRPr sz="2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What is a WampServer?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07504" y="997465"/>
            <a:ext cx="9144000" cy="735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4 key elements of a WAMP Server: 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03548" y="1988840"/>
          <a:ext cx="7918450" cy="2016100"/>
        </p:xfrm>
        <a:graphic>
          <a:graphicData uri="http://schemas.openxmlformats.org/drawingml/2006/table">
            <a:tbl>
              <a:tblPr firstCol="1" bandRow="1">
                <a:noFill/>
                <a:tableStyleId>{B298020B-EE36-4116-8916-49BCF6B4845E}</a:tableStyleId>
              </a:tblPr>
              <a:tblGrid>
                <a:gridCol w="29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Operating System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W</a:t>
                      </a:r>
                      <a:r>
                        <a:rPr lang="en-US" sz="1800" b="1"/>
                        <a:t>indows</a:t>
                      </a:r>
                      <a:r>
                        <a:rPr lang="en-US" sz="1800"/>
                        <a:t>, Linux, Unix, etc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W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Server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A</a:t>
                      </a:r>
                      <a:r>
                        <a:rPr lang="en-US" sz="1800" b="1"/>
                        <a:t>pache</a:t>
                      </a:r>
                      <a:r>
                        <a:rPr lang="en-US" sz="1800"/>
                        <a:t>, IIS, etc.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Database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u="sng"/>
                        <a:t>M</a:t>
                      </a:r>
                      <a:r>
                        <a:rPr lang="en-US" sz="1800" b="1"/>
                        <a:t>ySQL</a:t>
                      </a:r>
                      <a:r>
                        <a:rPr lang="en-US" sz="1800"/>
                        <a:t>, Informix, Oracle, etc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M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Scripting Language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u="sng"/>
                        <a:t>P</a:t>
                      </a:r>
                      <a:r>
                        <a:rPr lang="en-US" sz="1800" b="1"/>
                        <a:t>HP</a:t>
                      </a:r>
                      <a:r>
                        <a:rPr lang="en-US" sz="1800" b="0"/>
                        <a:t>, etc.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P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96729" y="4500402"/>
            <a:ext cx="9144000" cy="20369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ahoma"/>
              <a:buChar char="‒"/>
            </a:pP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MySQL database for storage of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ahoma"/>
              <a:buChar char="‒"/>
            </a:pP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8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Engine to run your PHP scripts on your Webserver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F20E-940D-7842-A10B-3134033D7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28141-028B-4447-9AC0-D7FB1392A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68679-3C9E-CB43-BFD5-B972024D7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17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539552" y="1543274"/>
            <a:ext cx="4231320" cy="2925365"/>
          </a:xfrm>
          <a:prstGeom prst="cube">
            <a:avLst>
              <a:gd name="adj" fmla="val 25000"/>
            </a:avLst>
          </a:prstGeom>
          <a:solidFill>
            <a:srgbClr val="A2A2E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1" name="Shape 301"/>
          <p:cNvGrpSpPr/>
          <p:nvPr/>
        </p:nvGrpSpPr>
        <p:grpSpPr>
          <a:xfrm>
            <a:off x="2640477" y="2302498"/>
            <a:ext cx="1352550" cy="819149"/>
            <a:chOff x="3044794" y="3228471"/>
            <a:chExt cx="1137589" cy="1049842"/>
          </a:xfrm>
        </p:grpSpPr>
        <p:pic>
          <p:nvPicPr>
            <p:cNvPr id="302" name="Shape 302" descr="http://www.techiwarehouse.com/userfiles/apache-server.png"/>
            <p:cNvPicPr preferRelativeResize="0"/>
            <p:nvPr/>
          </p:nvPicPr>
          <p:blipFill rotWithShape="1">
            <a:blip r:embed="rId3"/>
            <a:srcRect l="7201" t="8621" r="6187" b="16861"/>
            <a:stretch/>
          </p:blipFill>
          <p:spPr>
            <a:xfrm>
              <a:off x="3071813" y="3590926"/>
              <a:ext cx="1084262" cy="687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Shape 303"/>
            <p:cNvSpPr/>
            <p:nvPr/>
          </p:nvSpPr>
          <p:spPr>
            <a:xfrm>
              <a:off x="3044794" y="3228471"/>
              <a:ext cx="1137589" cy="356052"/>
            </a:xfrm>
            <a:prstGeom prst="foldedCorner">
              <a:avLst>
                <a:gd name="adj" fmla="val 0"/>
              </a:avLst>
            </a:prstGeom>
            <a:solidFill>
              <a:srgbClr val="F6FBFB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  <a:sym typeface="Courier New"/>
                </a:rPr>
                <a:t>WebServer</a:t>
              </a:r>
              <a:endParaRPr lang="en-US" sz="1400" dirty="0">
                <a:solidFill>
                  <a:schemeClr val="dk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Courier New"/>
              </a:endParaRPr>
            </a:p>
          </p:txBody>
        </p:sp>
      </p:grpSp>
      <p:cxnSp>
        <p:nvCxnSpPr>
          <p:cNvPr id="304" name="Shape 304"/>
          <p:cNvCxnSpPr/>
          <p:nvPr/>
        </p:nvCxnSpPr>
        <p:spPr>
          <a:xfrm>
            <a:off x="5989638" y="549275"/>
            <a:ext cx="71437" cy="575945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05" name="Shape 305" descr="http://www.hastuts.com/wp-content/uploads/2015/01/wamp-server.png"/>
          <p:cNvPicPr preferRelativeResize="0"/>
          <p:nvPr/>
        </p:nvPicPr>
        <p:blipFill rotWithShape="1">
          <a:blip r:embed="rId4">
            <a:alphaModFix/>
          </a:blip>
          <a:srcRect l="36388" r="32387" b="9439"/>
          <a:stretch/>
        </p:blipFill>
        <p:spPr>
          <a:xfrm>
            <a:off x="179512" y="1049106"/>
            <a:ext cx="1104057" cy="1142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Shape 306"/>
          <p:cNvGrpSpPr/>
          <p:nvPr/>
        </p:nvGrpSpPr>
        <p:grpSpPr>
          <a:xfrm>
            <a:off x="631627" y="2456086"/>
            <a:ext cx="1333500" cy="1036638"/>
            <a:chOff x="758825" y="1652588"/>
            <a:chExt cx="1368425" cy="1385887"/>
          </a:xfrm>
        </p:grpSpPr>
        <p:sp>
          <p:nvSpPr>
            <p:cNvPr id="307" name="Shape 307"/>
            <p:cNvSpPr/>
            <p:nvPr/>
          </p:nvSpPr>
          <p:spPr>
            <a:xfrm>
              <a:off x="758825" y="1652588"/>
              <a:ext cx="1368425" cy="1385887"/>
            </a:xfrm>
            <a:prstGeom prst="flowChartMagneticDisk">
              <a:avLst/>
            </a:prstGeom>
            <a:solidFill>
              <a:srgbClr val="FFC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08" name="Shape 308" descr="https://www.mysql.com/common/logos/logo-mysql-170x115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900" y="2205038"/>
              <a:ext cx="930275" cy="674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7840663" y="6618288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845111" y="4634705"/>
            <a:ext cx="7319963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WampServer is installed on your local Windows Machine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Web server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database management system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Engine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2115940" y="3339535"/>
            <a:ext cx="1185999" cy="1020613"/>
            <a:chOff x="633413" y="3943350"/>
            <a:chExt cx="1493837" cy="1214438"/>
          </a:xfrm>
        </p:grpSpPr>
        <p:sp>
          <p:nvSpPr>
            <p:cNvPr id="312" name="Shape 312"/>
            <p:cNvSpPr/>
            <p:nvPr/>
          </p:nvSpPr>
          <p:spPr>
            <a:xfrm>
              <a:off x="633413" y="3943350"/>
              <a:ext cx="1493837" cy="1214438"/>
            </a:xfrm>
            <a:prstGeom prst="flowChartPunchedTape">
              <a:avLst/>
            </a:prstGeom>
            <a:solidFill>
              <a:schemeClr val="accent1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13" name="Shape 313" descr="https://upload.wikimedia.org/wikipedia/commons/b/bb/Elephpant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2825" y="4373563"/>
              <a:ext cx="822325" cy="62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Shape 314"/>
          <p:cNvSpPr/>
          <p:nvPr/>
        </p:nvSpPr>
        <p:spPr>
          <a:xfrm>
            <a:off x="2120703" y="3352235"/>
            <a:ext cx="841113" cy="349586"/>
          </a:xfrm>
          <a:prstGeom prst="foldedCorner">
            <a:avLst>
              <a:gd name="adj" fmla="val 0"/>
            </a:avLst>
          </a:prstGeom>
          <a:solidFill>
            <a:srgbClr val="F6FBFB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Courier New"/>
              </a:rPr>
              <a:t>PHP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Courier New"/>
              </a:rPr>
              <a:t>Engine</a:t>
            </a:r>
          </a:p>
        </p:txBody>
      </p:sp>
      <p:sp>
        <p:nvSpPr>
          <p:cNvPr id="315" name="Shape 315"/>
          <p:cNvSpPr/>
          <p:nvPr/>
        </p:nvSpPr>
        <p:spPr>
          <a:xfrm>
            <a:off x="5359629" y="1853653"/>
            <a:ext cx="3024336" cy="203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web pages to be accessed by users will be stored in a web server’s root directory.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WAMP : 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c:\wamp64\www\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What is a WampServer?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520700" y="2262188"/>
            <a:ext cx="5130800" cy="3435350"/>
          </a:xfrm>
          <a:prstGeom prst="cube">
            <a:avLst>
              <a:gd name="adj" fmla="val 25000"/>
            </a:avLst>
          </a:prstGeom>
          <a:solidFill>
            <a:srgbClr val="A2A2E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2817813" y="3263900"/>
            <a:ext cx="1352550" cy="819150"/>
            <a:chOff x="3044794" y="3228470"/>
            <a:chExt cx="1137589" cy="1049843"/>
          </a:xfrm>
        </p:grpSpPr>
        <p:pic>
          <p:nvPicPr>
            <p:cNvPr id="324" name="Shape 324" descr="http://www.techiwarehouse.com/userfiles/apache-server.png"/>
            <p:cNvPicPr preferRelativeResize="0"/>
            <p:nvPr/>
          </p:nvPicPr>
          <p:blipFill rotWithShape="1">
            <a:blip r:embed="rId3">
              <a:alphaModFix/>
            </a:blip>
            <a:srcRect l="7201" t="8621" r="6187" b="16861"/>
            <a:stretch/>
          </p:blipFill>
          <p:spPr>
            <a:xfrm>
              <a:off x="3071813" y="3590926"/>
              <a:ext cx="1084262" cy="687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Shape 325"/>
            <p:cNvSpPr/>
            <p:nvPr/>
          </p:nvSpPr>
          <p:spPr>
            <a:xfrm>
              <a:off x="3044794" y="3228470"/>
              <a:ext cx="1137589" cy="356052"/>
            </a:xfrm>
            <a:prstGeom prst="foldedCorner">
              <a:avLst>
                <a:gd name="adj" fmla="val 0"/>
              </a:avLst>
            </a:prstGeom>
            <a:solidFill>
              <a:srgbClr val="F6FBFB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WebServer</a:t>
              </a: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7119938" y="1412875"/>
            <a:ext cx="1490662" cy="1418481"/>
            <a:chOff x="323528" y="415787"/>
            <a:chExt cx="1871663" cy="1788139"/>
          </a:xfrm>
        </p:grpSpPr>
        <p:pic>
          <p:nvPicPr>
            <p:cNvPr id="327" name="Shape 327" descr="ie chrome firefox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3528" y="415787"/>
              <a:ext cx="1871663" cy="1388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 txBox="1"/>
            <p:nvPr/>
          </p:nvSpPr>
          <p:spPr>
            <a:xfrm>
              <a:off x="589752" y="1835532"/>
              <a:ext cx="1489830" cy="3683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</a:p>
          </p:txBody>
        </p:sp>
      </p:grpSp>
      <p:cxnSp>
        <p:nvCxnSpPr>
          <p:cNvPr id="329" name="Shape 329"/>
          <p:cNvCxnSpPr/>
          <p:nvPr/>
        </p:nvCxnSpPr>
        <p:spPr>
          <a:xfrm>
            <a:off x="5989638" y="549275"/>
            <a:ext cx="71437" cy="575945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30" name="Shape 330" descr="https://conceptdraw.com/a1799c3/p1/preview/256/pict---telecommunication-networks---vector-stencils-library.png--draw-diagram-flowchart-example.png"/>
          <p:cNvPicPr preferRelativeResize="0"/>
          <p:nvPr/>
        </p:nvPicPr>
        <p:blipFill rotWithShape="1">
          <a:blip r:embed="rId5">
            <a:alphaModFix/>
          </a:blip>
          <a:srcRect l="5161" t="20175" b="19809"/>
          <a:stretch/>
        </p:blipFill>
        <p:spPr>
          <a:xfrm>
            <a:off x="5291138" y="1439863"/>
            <a:ext cx="1397000" cy="84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 descr="http://www.hastuts.com/wp-content/uploads/2015/01/wamp-server.png"/>
          <p:cNvPicPr preferRelativeResize="0"/>
          <p:nvPr/>
        </p:nvPicPr>
        <p:blipFill rotWithShape="1">
          <a:blip r:embed="rId6">
            <a:alphaModFix/>
          </a:blip>
          <a:srcRect l="36388" r="32387" b="9439"/>
          <a:stretch/>
        </p:blipFill>
        <p:spPr>
          <a:xfrm>
            <a:off x="244933" y="1502693"/>
            <a:ext cx="1284077" cy="1328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Shape 332"/>
          <p:cNvGrpSpPr/>
          <p:nvPr/>
        </p:nvGrpSpPr>
        <p:grpSpPr>
          <a:xfrm>
            <a:off x="612775" y="3175000"/>
            <a:ext cx="1333500" cy="1036638"/>
            <a:chOff x="758825" y="1652588"/>
            <a:chExt cx="1368425" cy="1385887"/>
          </a:xfrm>
        </p:grpSpPr>
        <p:sp>
          <p:nvSpPr>
            <p:cNvPr id="333" name="Shape 333"/>
            <p:cNvSpPr/>
            <p:nvPr/>
          </p:nvSpPr>
          <p:spPr>
            <a:xfrm>
              <a:off x="758825" y="1652588"/>
              <a:ext cx="1368425" cy="1385887"/>
            </a:xfrm>
            <a:prstGeom prst="flowChartMagneticDisk">
              <a:avLst/>
            </a:prstGeom>
            <a:solidFill>
              <a:srgbClr val="FFC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34" name="Shape 334" descr="https://www.mysql.com/common/logos/logo-mysql-170x115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7900" y="2205038"/>
              <a:ext cx="930275" cy="6746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Shape 335"/>
          <p:cNvGrpSpPr/>
          <p:nvPr/>
        </p:nvGrpSpPr>
        <p:grpSpPr>
          <a:xfrm>
            <a:off x="6496050" y="3381375"/>
            <a:ext cx="2241550" cy="1790700"/>
            <a:chOff x="6588125" y="3291582"/>
            <a:chExt cx="2241550" cy="2673350"/>
          </a:xfrm>
        </p:grpSpPr>
        <p:pic>
          <p:nvPicPr>
            <p:cNvPr id="336" name="Shape 336"/>
            <p:cNvPicPr preferRelativeResize="0"/>
            <p:nvPr/>
          </p:nvPicPr>
          <p:blipFill rotWithShape="1">
            <a:blip r:embed="rId8">
              <a:alphaModFix/>
            </a:blip>
            <a:srcRect b="5545"/>
            <a:stretch/>
          </p:blipFill>
          <p:spPr>
            <a:xfrm>
              <a:off x="6588125" y="3291582"/>
              <a:ext cx="2241550" cy="2673350"/>
            </a:xfrm>
            <a:prstGeom prst="rect">
              <a:avLst/>
            </a:prstGeom>
            <a:noFill/>
            <a:ln w="1270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37" name="Shape 337"/>
            <p:cNvSpPr txBox="1"/>
            <p:nvPr/>
          </p:nvSpPr>
          <p:spPr>
            <a:xfrm>
              <a:off x="6783388" y="4409182"/>
              <a:ext cx="18510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524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browser</a:t>
              </a:r>
            </a:p>
          </p:txBody>
        </p:sp>
      </p:grp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82947" y="180082"/>
            <a:ext cx="9144000" cy="522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Accessing a web page hosted on a WAMPServer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7840663" y="6618288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2701925" y="4598988"/>
            <a:ext cx="1293813" cy="1093787"/>
            <a:chOff x="633413" y="3943350"/>
            <a:chExt cx="1493837" cy="1214438"/>
          </a:xfrm>
        </p:grpSpPr>
        <p:sp>
          <p:nvSpPr>
            <p:cNvPr id="341" name="Shape 341"/>
            <p:cNvSpPr/>
            <p:nvPr/>
          </p:nvSpPr>
          <p:spPr>
            <a:xfrm>
              <a:off x="633413" y="3943350"/>
              <a:ext cx="1493837" cy="1214438"/>
            </a:xfrm>
            <a:prstGeom prst="flowChartPunchedTape">
              <a:avLst/>
            </a:prstGeom>
            <a:solidFill>
              <a:schemeClr val="accent1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42" name="Shape 342" descr="https://upload.wikimedia.org/wikipedia/commons/b/bb/Elephpant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12825" y="4373563"/>
              <a:ext cx="822325" cy="62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Shape 343"/>
          <p:cNvSpPr/>
          <p:nvPr/>
        </p:nvSpPr>
        <p:spPr>
          <a:xfrm>
            <a:off x="2706688" y="4611688"/>
            <a:ext cx="917575" cy="374650"/>
          </a:xfrm>
          <a:prstGeom prst="foldedCorner">
            <a:avLst>
              <a:gd name="adj" fmla="val 0"/>
            </a:avLst>
          </a:prstGeom>
          <a:solidFill>
            <a:srgbClr val="F6FBFB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</a:p>
        </p:txBody>
      </p:sp>
      <p:sp>
        <p:nvSpPr>
          <p:cNvPr id="344" name="Shape 344"/>
          <p:cNvSpPr/>
          <p:nvPr/>
        </p:nvSpPr>
        <p:spPr>
          <a:xfrm rot="-721070">
            <a:off x="4137025" y="3382963"/>
            <a:ext cx="1044575" cy="608012"/>
          </a:xfrm>
          <a:prstGeom prst="foldedCorner">
            <a:avLst>
              <a:gd name="adj" fmla="val 0"/>
            </a:avLst>
          </a:prstGeom>
          <a:solidFill>
            <a:srgbClr val="F6FBFB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script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3995738" y="3702050"/>
            <a:ext cx="2644775" cy="373063"/>
            <a:chOff x="4155626" y="5002212"/>
            <a:chExt cx="2531717" cy="374405"/>
          </a:xfrm>
        </p:grpSpPr>
        <p:sp>
          <p:nvSpPr>
            <p:cNvPr id="346" name="Shape 346"/>
            <p:cNvSpPr/>
            <p:nvPr/>
          </p:nvSpPr>
          <p:spPr>
            <a:xfrm rot="10800000">
              <a:off x="4155626" y="5002212"/>
              <a:ext cx="2531717" cy="344133"/>
            </a:xfrm>
            <a:prstGeom prst="curvedDownArrow">
              <a:avLst>
                <a:gd name="adj1" fmla="val 25000"/>
                <a:gd name="adj2" fmla="val 85427"/>
                <a:gd name="adj3" fmla="val 26463"/>
              </a:avLst>
            </a:prstGeom>
            <a:solidFill>
              <a:srgbClr val="FF0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4843963" y="5007285"/>
              <a:ext cx="1697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 page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 rot="-5086539">
            <a:off x="3467992" y="4083888"/>
            <a:ext cx="1457325" cy="1115454"/>
            <a:chOff x="1260187" y="4498631"/>
            <a:chExt cx="1809750" cy="1548618"/>
          </a:xfrm>
        </p:grpSpPr>
        <p:sp>
          <p:nvSpPr>
            <p:cNvPr id="349" name="Shape 349"/>
            <p:cNvSpPr/>
            <p:nvPr/>
          </p:nvSpPr>
          <p:spPr>
            <a:xfrm rot="10800000">
              <a:off x="1260187" y="4982492"/>
              <a:ext cx="1809750" cy="346025"/>
            </a:xfrm>
            <a:prstGeom prst="curvedDownArrow">
              <a:avLst>
                <a:gd name="adj1" fmla="val 25000"/>
                <a:gd name="adj2" fmla="val 85427"/>
                <a:gd name="adj3" fmla="val 26463"/>
              </a:avLst>
            </a:prstGeom>
            <a:solidFill>
              <a:srgbClr val="FF0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 rot="5086539">
              <a:off x="1525459" y="5109281"/>
              <a:ext cx="1525150" cy="327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Script</a:t>
              </a:r>
            </a:p>
          </p:txBody>
        </p:sp>
      </p:grpSp>
      <p:grpSp>
        <p:nvGrpSpPr>
          <p:cNvPr id="351" name="Shape 351"/>
          <p:cNvGrpSpPr/>
          <p:nvPr/>
        </p:nvGrpSpPr>
        <p:grpSpPr>
          <a:xfrm rot="-3341116">
            <a:off x="1328901" y="3884270"/>
            <a:ext cx="850462" cy="2019300"/>
            <a:chOff x="58486" y="2689897"/>
            <a:chExt cx="1096482" cy="1738594"/>
          </a:xfrm>
        </p:grpSpPr>
        <p:sp>
          <p:nvSpPr>
            <p:cNvPr id="352" name="Shape 352"/>
            <p:cNvSpPr/>
            <p:nvPr/>
          </p:nvSpPr>
          <p:spPr>
            <a:xfrm rot="10800000">
              <a:off x="530716" y="2689897"/>
              <a:ext cx="624252" cy="1738594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" name="Shape 353"/>
            <p:cNvSpPr txBox="1"/>
            <p:nvPr/>
          </p:nvSpPr>
          <p:spPr>
            <a:xfrm rot="4865770">
              <a:off x="48092" y="3175513"/>
              <a:ext cx="998137" cy="832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 </a:t>
              </a:r>
            </a:p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 rot="-3334002">
            <a:off x="2099591" y="3309206"/>
            <a:ext cx="799413" cy="1412875"/>
            <a:chOff x="2093689" y="2740771"/>
            <a:chExt cx="797454" cy="1463675"/>
          </a:xfrm>
        </p:grpSpPr>
        <p:sp>
          <p:nvSpPr>
            <p:cNvPr id="355" name="Shape 355"/>
            <p:cNvSpPr/>
            <p:nvPr/>
          </p:nvSpPr>
          <p:spPr>
            <a:xfrm>
              <a:off x="2093689" y="2740771"/>
              <a:ext cx="448161" cy="1463675"/>
            </a:xfrm>
            <a:prstGeom prst="curvedLeftArrow">
              <a:avLst>
                <a:gd name="adj1" fmla="val 25000"/>
                <a:gd name="adj2" fmla="val 47045"/>
                <a:gd name="adj3" fmla="val 25000"/>
              </a:avLst>
            </a:prstGeom>
            <a:solidFill>
              <a:srgbClr val="FF0000"/>
            </a:solidFill>
            <a:ln w="25400" cap="flat" cmpd="sng">
              <a:solidFill>
                <a:srgbClr val="88A3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 rot="4976339">
              <a:off x="2135792" y="3155915"/>
              <a:ext cx="775851" cy="644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</a:t>
              </a:r>
            </a:p>
            <a:p>
              <a:pPr marL="0" marR="0" lvl="0" indent="-1143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</p:grpSp>
      <p:sp>
        <p:nvSpPr>
          <p:cNvPr id="357" name="Shape 357"/>
          <p:cNvSpPr/>
          <p:nvPr/>
        </p:nvSpPr>
        <p:spPr>
          <a:xfrm rot="-4739887">
            <a:off x="2336006" y="4366419"/>
            <a:ext cx="1431925" cy="42703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986213" y="2938463"/>
            <a:ext cx="3173412" cy="48101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5037138" y="2601913"/>
            <a:ext cx="1487487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HTML</a:t>
            </a:r>
          </a:p>
          <a:p>
            <a:pPr marL="0" marR="0" lvl="0" indent="-1143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215516" y="138173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WampServer – Localhost</a:t>
            </a:r>
          </a:p>
        </p:txBody>
      </p:sp>
      <p:cxnSp>
        <p:nvCxnSpPr>
          <p:cNvPr id="367" name="Shape 367"/>
          <p:cNvCxnSpPr/>
          <p:nvPr/>
        </p:nvCxnSpPr>
        <p:spPr>
          <a:xfrm flipH="1">
            <a:off x="2093330" y="1553111"/>
            <a:ext cx="1275850" cy="147455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8" name="Shape 368"/>
          <p:cNvSpPr/>
          <p:nvPr/>
        </p:nvSpPr>
        <p:spPr>
          <a:xfrm>
            <a:off x="3369180" y="1199168"/>
            <a:ext cx="514191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romanLcParenBoth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Accessing default home page on local web server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81" y="1639514"/>
            <a:ext cx="9207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1172580" y="1050519"/>
            <a:ext cx="17818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Web Server</a:t>
            </a:r>
            <a:b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(Apache)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386643" y="1899256"/>
            <a:ext cx="5484812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your domain name to access your website [IP Address of local machine is 127.0.0.1]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4110" t="12174" r="1841" b="7210"/>
          <a:stretch/>
        </p:blipFill>
        <p:spPr>
          <a:xfrm>
            <a:off x="746708" y="3173343"/>
            <a:ext cx="2207705" cy="2802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264" y="3051935"/>
            <a:ext cx="4953569" cy="29237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215516" y="138173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Studio Code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359532" y="1002795"/>
            <a:ext cx="9144000" cy="735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Editor, HTML Editor, many more …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7655"/>
          <a:stretch/>
        </p:blipFill>
        <p:spPr>
          <a:xfrm>
            <a:off x="1307159" y="1870364"/>
            <a:ext cx="6153514" cy="380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 t="18771" b="9825"/>
          <a:stretch/>
        </p:blipFill>
        <p:spPr>
          <a:xfrm>
            <a:off x="2509838" y="5891225"/>
            <a:ext cx="4124325" cy="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4512-AD7E-574C-89D8-69887520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intellisense</a:t>
            </a:r>
            <a:r>
              <a:rPr lang="en-US" dirty="0"/>
              <a:t>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EBE2-81AB-CC4A-ADE8-53F578F5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564655" cy="5562600"/>
          </a:xfrm>
        </p:spPr>
        <p:txBody>
          <a:bodyPr/>
          <a:lstStyle/>
          <a:p>
            <a:pP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 PHP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intellisense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extension for code completion suggestion</a:t>
            </a:r>
          </a:p>
          <a:p>
            <a:pP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installing, you may need to specify path to PHP 7 </a:t>
            </a:r>
          </a:p>
          <a:p>
            <a:pPr>
              <a:buSzPct val="75000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Code\\Preferences\\Settings</a:t>
            </a:r>
          </a:p>
          <a:p>
            <a:pP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php.validate.executablePath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settings.json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Specify path to PHP 7 in user settings (e.g., c:\\wamp64\\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php.exe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E03C3-81A8-4744-B716-B4DAC0EA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25" y="3345763"/>
            <a:ext cx="3978467" cy="171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A8CA3-1CC2-B646-A1AC-0D0A92A4E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455" y="838200"/>
            <a:ext cx="4053417" cy="242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0132F-9FD2-6B41-B5F5-382E5A058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142502"/>
            <a:ext cx="4564656" cy="14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1: Installing WampServer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323528" y="1127125"/>
            <a:ext cx="8983724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Install WampServer following the installation guide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Installation guide is available for download from eLearn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2" name="Shape 392" descr="http://www.hastuts.com/wp-content/uploads/2015/01/wamp-server.png"/>
          <p:cNvPicPr preferRelativeResize="0"/>
          <p:nvPr/>
        </p:nvPicPr>
        <p:blipFill rotWithShape="1">
          <a:blip r:embed="rId3">
            <a:alphaModFix/>
          </a:blip>
          <a:srcRect l="36388" r="32387" b="9439"/>
          <a:stretch/>
        </p:blipFill>
        <p:spPr>
          <a:xfrm>
            <a:off x="321558" y="4761148"/>
            <a:ext cx="1217854" cy="126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2: Hello World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23528" y="1127125"/>
            <a:ext cx="8983724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Install Visual Studio Code and Chrome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 simple hello_world.html </a:t>
            </a:r>
            <a:b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using Visual Studio Code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Deploy it in WampServer (www folder)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▪"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View it using Chrome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1" name="Shape 401" descr="http://www.hastuts.com/wp-content/uploads/2015/01/wamp-server.png"/>
          <p:cNvPicPr preferRelativeResize="0"/>
          <p:nvPr/>
        </p:nvPicPr>
        <p:blipFill rotWithShape="1">
          <a:blip r:embed="rId3">
            <a:alphaModFix/>
          </a:blip>
          <a:srcRect l="36388" r="32387" b="9439"/>
          <a:stretch/>
        </p:blipFill>
        <p:spPr>
          <a:xfrm>
            <a:off x="501386" y="4816504"/>
            <a:ext cx="1217854" cy="126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t="18771" b="9825"/>
          <a:stretch/>
        </p:blipFill>
        <p:spPr>
          <a:xfrm>
            <a:off x="2122563" y="5236475"/>
            <a:ext cx="4124325" cy="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175" y="4659822"/>
            <a:ext cx="1217875" cy="1222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90284" y="80628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Concepts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04800" y="1127125"/>
            <a:ext cx="8443664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concepts: URL, HTTP, DNS server, web server, resources, etc.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WAMPServer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its installation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Installation of other supporting tools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Writing and hosting your first webpage</a:t>
            </a: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40" y="4047877"/>
            <a:ext cx="3562300" cy="190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the Web Works?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2620" y="2620516"/>
            <a:ext cx="1244699" cy="128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80" y="2643727"/>
            <a:ext cx="1114712" cy="137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6184" y="649744"/>
            <a:ext cx="1379933" cy="20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5416" y="1021673"/>
            <a:ext cx="1709367" cy="207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0917" y="3533072"/>
            <a:ext cx="1709367" cy="207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5824" y="2852260"/>
            <a:ext cx="1999249" cy="149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52114" y="5106978"/>
            <a:ext cx="1814203" cy="16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 rot="-2415385">
            <a:off x="2702963" y="2063078"/>
            <a:ext cx="1130791" cy="36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/>
          <p:nvPr/>
        </p:nvSpPr>
        <p:spPr>
          <a:xfrm rot="2050022">
            <a:off x="2692962" y="3900142"/>
            <a:ext cx="1275642" cy="30781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/>
          <p:nvPr/>
        </p:nvSpPr>
        <p:spPr>
          <a:xfrm rot="-2415385">
            <a:off x="5115952" y="2655478"/>
            <a:ext cx="1860483" cy="36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/>
          <p:nvPr/>
        </p:nvSpPr>
        <p:spPr>
          <a:xfrm rot="-1276474">
            <a:off x="5455292" y="3900913"/>
            <a:ext cx="1450146" cy="36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/>
          <p:nvPr/>
        </p:nvSpPr>
        <p:spPr>
          <a:xfrm rot="1196209">
            <a:off x="5483909" y="5193905"/>
            <a:ext cx="1862643" cy="36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336766" y="3770158"/>
            <a:ext cx="109998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Browser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888553" y="2911661"/>
            <a:ext cx="14784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DNS Server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001525" y="5512648"/>
            <a:ext cx="1486561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936675" y="2399091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799230" y="4311945"/>
            <a:ext cx="2339422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Processing Engines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940152" y="6105863"/>
            <a:ext cx="132811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Resources</a:t>
            </a:r>
          </a:p>
        </p:txBody>
      </p:sp>
      <p:sp>
        <p:nvSpPr>
          <p:cNvPr id="249" name="Shape 249"/>
          <p:cNvSpPr/>
          <p:nvPr/>
        </p:nvSpPr>
        <p:spPr>
          <a:xfrm>
            <a:off x="949076" y="2993134"/>
            <a:ext cx="728310" cy="36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Shape 244">
            <a:extLst>
              <a:ext uri="{FF2B5EF4-FFF2-40B4-BE49-F238E27FC236}">
                <a16:creationId xmlns:a16="http://schemas.microsoft.com/office/drawing/2014/main" id="{3A178728-7E11-6746-A6F6-9C88ECF649A6}"/>
              </a:ext>
            </a:extLst>
          </p:cNvPr>
          <p:cNvSpPr txBox="1"/>
          <p:nvPr/>
        </p:nvSpPr>
        <p:spPr>
          <a:xfrm rot="2133641">
            <a:off x="2712633" y="3622972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HTTP request</a:t>
            </a:r>
          </a:p>
        </p:txBody>
      </p:sp>
      <p:sp>
        <p:nvSpPr>
          <p:cNvPr id="24" name="Shape 244">
            <a:extLst>
              <a:ext uri="{FF2B5EF4-FFF2-40B4-BE49-F238E27FC236}">
                <a16:creationId xmlns:a16="http://schemas.microsoft.com/office/drawing/2014/main" id="{5D2E598A-D88A-6C42-860F-5F7F06FA9B43}"/>
              </a:ext>
            </a:extLst>
          </p:cNvPr>
          <p:cNvSpPr txBox="1"/>
          <p:nvPr/>
        </p:nvSpPr>
        <p:spPr>
          <a:xfrm rot="2229074">
            <a:off x="2317454" y="4117849"/>
            <a:ext cx="1627619" cy="445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HTTP response</a:t>
            </a:r>
          </a:p>
        </p:txBody>
      </p:sp>
      <p:sp>
        <p:nvSpPr>
          <p:cNvPr id="25" name="Shape 244">
            <a:extLst>
              <a:ext uri="{FF2B5EF4-FFF2-40B4-BE49-F238E27FC236}">
                <a16:creationId xmlns:a16="http://schemas.microsoft.com/office/drawing/2014/main" id="{63725823-A955-5846-837E-C5C602709774}"/>
              </a:ext>
            </a:extLst>
          </p:cNvPr>
          <p:cNvSpPr txBox="1"/>
          <p:nvPr/>
        </p:nvSpPr>
        <p:spPr>
          <a:xfrm rot="19033085">
            <a:off x="2403698" y="1750180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Domain name</a:t>
            </a:r>
          </a:p>
        </p:txBody>
      </p:sp>
      <p:sp>
        <p:nvSpPr>
          <p:cNvPr id="26" name="Shape 244">
            <a:extLst>
              <a:ext uri="{FF2B5EF4-FFF2-40B4-BE49-F238E27FC236}">
                <a16:creationId xmlns:a16="http://schemas.microsoft.com/office/drawing/2014/main" id="{72CC1B09-CF18-E441-B595-FD19DBF9DDA2}"/>
              </a:ext>
            </a:extLst>
          </p:cNvPr>
          <p:cNvSpPr txBox="1"/>
          <p:nvPr/>
        </p:nvSpPr>
        <p:spPr>
          <a:xfrm rot="19033085">
            <a:off x="2757341" y="2244267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</a:p>
        </p:txBody>
      </p:sp>
      <p:sp>
        <p:nvSpPr>
          <p:cNvPr id="27" name="Shape 244">
            <a:extLst>
              <a:ext uri="{FF2B5EF4-FFF2-40B4-BE49-F238E27FC236}">
                <a16:creationId xmlns:a16="http://schemas.microsoft.com/office/drawing/2014/main" id="{83F94857-52A6-124C-A499-501CAA4A96F2}"/>
              </a:ext>
            </a:extLst>
          </p:cNvPr>
          <p:cNvSpPr txBox="1"/>
          <p:nvPr/>
        </p:nvSpPr>
        <p:spPr>
          <a:xfrm>
            <a:off x="994638" y="2595508"/>
            <a:ext cx="657163" cy="445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URL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D235-8A93-4C4D-86B4-3C63B26C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 –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7A57-E593-7948-8F0C-F915A7F7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3771900"/>
          </a:xfrm>
        </p:spPr>
        <p:txBody>
          <a:bodyPr/>
          <a:lstStyle/>
          <a:p>
            <a:r>
              <a:rPr lang="en-US" sz="2400" dirty="0"/>
              <a:t>Global identifier (address) of a resource on the web</a:t>
            </a:r>
          </a:p>
          <a:p>
            <a:r>
              <a:rPr lang="en-US" sz="2400" dirty="0"/>
              <a:t>Contains 5 components – Protocol, Host name, Port, Path, Query – combined and delimited as follows: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82044-F0C9-124C-B6D3-022077EC29A2}"/>
              </a:ext>
            </a:extLst>
          </p:cNvPr>
          <p:cNvSpPr txBox="1"/>
          <p:nvPr/>
        </p:nvSpPr>
        <p:spPr>
          <a:xfrm>
            <a:off x="1216820" y="2567288"/>
            <a:ext cx="678656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protocol://</a:t>
            </a:r>
            <a:r>
              <a:rPr lang="en-US" sz="24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hostname:port</a:t>
            </a: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path?query</a:t>
            </a:r>
            <a:endParaRPr lang="en-US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EBE273-514D-3F4B-8A74-9A6E9213A8DB}"/>
              </a:ext>
            </a:extLst>
          </p:cNvPr>
          <p:cNvSpPr txBox="1">
            <a:spLocks/>
          </p:cNvSpPr>
          <p:nvPr/>
        </p:nvSpPr>
        <p:spPr>
          <a:xfrm>
            <a:off x="266700" y="3214687"/>
            <a:ext cx="8610600" cy="29860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 lvl="1"/>
            <a:r>
              <a:rPr lang="en-US" sz="2200" dirty="0"/>
              <a:t>tells your browser what type of service to use when you connect with the web browser to the hostname. </a:t>
            </a:r>
          </a:p>
          <a:p>
            <a:pPr lvl="1"/>
            <a:r>
              <a:rPr lang="en-US" sz="2200" dirty="0"/>
              <a:t>E.g., http, https, ftp, etc.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Host name (aka. domain name)</a:t>
            </a:r>
          </a:p>
          <a:p>
            <a:pPr lvl="1"/>
            <a:r>
              <a:rPr lang="en-US" sz="2200" dirty="0"/>
              <a:t>the address of the web server you are going to</a:t>
            </a:r>
          </a:p>
          <a:p>
            <a:pPr lvl="1"/>
            <a:r>
              <a:rPr lang="en-US" sz="2200" dirty="0"/>
              <a:t>E.g., http://</a:t>
            </a:r>
            <a:r>
              <a:rPr lang="en-US" sz="2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smu.edu.sg</a:t>
            </a:r>
            <a:endParaRPr lang="en-US" sz="2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1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D235-8A93-4C4D-86B4-3C63B26C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 – URL 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7A57-E593-7948-8F0C-F915A7F7C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Port Number </a:t>
            </a:r>
          </a:p>
          <a:p>
            <a:pPr lvl="1"/>
            <a:r>
              <a:rPr lang="en-US" sz="2200" dirty="0"/>
              <a:t>a number appended to the hostname with a colon ( : ) between them; by default (if not specified): Port 80 is used</a:t>
            </a:r>
          </a:p>
          <a:p>
            <a:pPr lvl="1"/>
            <a:r>
              <a:rPr lang="en-US" sz="2200" dirty="0"/>
              <a:t>E.g., http://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smu.edu.sg:</a:t>
            </a:r>
            <a:r>
              <a:rPr lang="en-US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3306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Path </a:t>
            </a:r>
          </a:p>
          <a:p>
            <a:pPr lvl="1"/>
            <a:r>
              <a:rPr lang="en-US" sz="2200" dirty="0"/>
              <a:t>path on the web server, pointing to the filename (resource) you are trying to reach</a:t>
            </a:r>
          </a:p>
          <a:p>
            <a:pPr lvl="1"/>
            <a:r>
              <a:rPr lang="en-US" sz="2200" dirty="0"/>
              <a:t>E.g., http://smu.edu.sg:3306/</a:t>
            </a:r>
            <a:r>
              <a:rPr lang="en-US" sz="2200" dirty="0">
                <a:solidFill>
                  <a:srgbClr val="C00000"/>
                </a:solidFill>
              </a:rPr>
              <a:t>faculty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Query (optional) </a:t>
            </a:r>
          </a:p>
          <a:p>
            <a:pPr lvl="1"/>
            <a:r>
              <a:rPr lang="en-US" sz="2200" dirty="0"/>
              <a:t>provides information that the resource can use for some purpose </a:t>
            </a:r>
          </a:p>
          <a:p>
            <a:pPr lvl="1"/>
            <a:r>
              <a:rPr lang="en-US" sz="2200" dirty="0"/>
              <a:t>usually a string of name and value pairs separated with an ampersand ( &amp; ) </a:t>
            </a:r>
          </a:p>
          <a:p>
            <a:pPr lvl="1"/>
            <a:r>
              <a:rPr lang="en-US" sz="2200" dirty="0"/>
              <a:t>E.g., …/</a:t>
            </a:r>
            <a:r>
              <a:rPr lang="en-US" sz="2200" dirty="0" err="1"/>
              <a:t>faculty?</a:t>
            </a:r>
            <a:r>
              <a:rPr lang="en-US" sz="2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r>
              <a:rPr lang="en-US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jack&amp;password</a:t>
            </a:r>
            <a:r>
              <a:rPr lang="en-US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=123456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6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D235-8A93-4C4D-86B4-3C63B26C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7A57-E593-7948-8F0C-F915A7F7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3757613"/>
          </a:xfrm>
        </p:spPr>
        <p:txBody>
          <a:bodyPr/>
          <a:lstStyle/>
          <a:p>
            <a:pPr marL="177800" indent="0">
              <a:buNone/>
            </a:pPr>
            <a:r>
              <a:rPr lang="en-US" sz="2600" dirty="0"/>
              <a:t>https://</a:t>
            </a:r>
            <a:r>
              <a:rPr lang="en-US" sz="2600" dirty="0" err="1"/>
              <a:t>www.youtube.com</a:t>
            </a:r>
            <a:r>
              <a:rPr lang="en-US" sz="2600" dirty="0"/>
              <a:t>/</a:t>
            </a:r>
            <a:r>
              <a:rPr lang="en-US" sz="2600" dirty="0" err="1"/>
              <a:t>watch?v</a:t>
            </a:r>
            <a:r>
              <a:rPr lang="en-US" sz="2600" dirty="0"/>
              <a:t>=</a:t>
            </a:r>
            <a:r>
              <a:rPr lang="en-US" sz="2600" dirty="0" err="1"/>
              <a:t>KpcKGDqBqQs</a:t>
            </a:r>
            <a:r>
              <a:rPr lang="en-US" sz="2600" dirty="0"/>
              <a:t> </a:t>
            </a:r>
          </a:p>
          <a:p>
            <a:pPr lvl="1"/>
            <a:r>
              <a:rPr lang="en-US" dirty="0"/>
              <a:t>Protocol: https</a:t>
            </a:r>
          </a:p>
          <a:p>
            <a:pPr lvl="1"/>
            <a:r>
              <a:rPr lang="en-US" sz="2800" dirty="0"/>
              <a:t>Hostname: </a:t>
            </a:r>
            <a:r>
              <a:rPr lang="en-US" sz="2800" dirty="0" err="1"/>
              <a:t>www.youtube.com</a:t>
            </a:r>
            <a:endParaRPr lang="en-US" sz="2800" dirty="0"/>
          </a:p>
          <a:p>
            <a:pPr lvl="1"/>
            <a:r>
              <a:rPr lang="en-US" sz="2800" dirty="0"/>
              <a:t>Port number: 80 (since it’s not specified)</a:t>
            </a:r>
          </a:p>
          <a:p>
            <a:pPr lvl="1"/>
            <a:r>
              <a:rPr lang="en-US" sz="2800" dirty="0"/>
              <a:t>Path: watch</a:t>
            </a:r>
          </a:p>
          <a:p>
            <a:pPr lvl="1"/>
            <a:r>
              <a:rPr lang="en-US" sz="2800" dirty="0"/>
              <a:t>Query: v=</a:t>
            </a:r>
            <a:r>
              <a:rPr lang="en-US" sz="2800" dirty="0" err="1"/>
              <a:t>KpcKGDqBqQs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2BAF-7948-024B-9113-86FC177F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8984"/>
            <a:ext cx="9144000" cy="20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the Web Works – Web Browser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Also called ”Web Client”</a:t>
            </a:r>
          </a:p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r>
              <a:rPr lang="en-US" dirty="0"/>
              <a:t>R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etrieves information on </a:t>
            </a:r>
            <a:r>
              <a:rPr lang="en-US" dirty="0"/>
              <a:t>the web typically using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HTTP</a:t>
            </a:r>
          </a:p>
          <a:p>
            <a:pPr lvl="1" indent="-285750"/>
            <a:r>
              <a:rPr lang="en-US" dirty="0"/>
              <a:t>HTTPS – secure version of HTTP — is also getting popular</a:t>
            </a:r>
          </a:p>
          <a:p>
            <a:pPr indent="-285750"/>
            <a:r>
              <a:rPr lang="en-US" dirty="0"/>
              <a:t>Render HTML, CSS, JavaScript, and other files (e.g., images)</a:t>
            </a:r>
          </a:p>
          <a:p>
            <a:pPr indent="-285750"/>
            <a:endParaRPr lang="en-US" dirty="0"/>
          </a:p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>
              <a:spcBef>
                <a:spcPts val="520"/>
              </a:spcBef>
              <a:buClr>
                <a:srgbClr val="FF0000"/>
              </a:buClr>
              <a:buSzPts val="2600"/>
            </a:pP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564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US" sz="8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the Web Works – DNS Server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85750"/>
            <a:r>
              <a:rPr lang="en-US" sz="2400" dirty="0"/>
              <a:t>Domain name service (DNS) server – an address book</a:t>
            </a:r>
          </a:p>
          <a:p>
            <a:pPr indent="-285750"/>
            <a:r>
              <a:rPr lang="en-US" sz="2400" dirty="0"/>
              <a:t>Resolve website domain name (e.g., www.smu.edu.sg) to IP address (e.g., 45.64.64.148)</a:t>
            </a:r>
          </a:p>
          <a:p>
            <a:pPr indent="-285750"/>
            <a:r>
              <a:rPr lang="en-US" sz="2400" dirty="0"/>
              <a:t>An IP address is the real address (unique location) of a website</a:t>
            </a:r>
          </a:p>
          <a:p>
            <a:pPr indent="-285750"/>
            <a:r>
              <a:rPr lang="en-US" sz="2400" dirty="0"/>
              <a:t>Why like that? </a:t>
            </a:r>
          </a:p>
          <a:p>
            <a:pPr lvl="1" indent="-285750"/>
            <a:r>
              <a:rPr lang="en-US" sz="2200" dirty="0"/>
              <a:t>Because IP addresses (e.g., 45.64.64.148) are not the nice, memorable strings</a:t>
            </a:r>
          </a:p>
          <a:p>
            <a:pPr indent="-285750"/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 DNS server </a:t>
            </a:r>
            <a:r>
              <a:rPr lang="en-US" sz="2400" dirty="0"/>
              <a:t>contains the entire database of websites</a:t>
            </a:r>
          </a:p>
          <a:p>
            <a:pPr indent="-285750"/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 a DNS ser</a:t>
            </a:r>
            <a:r>
              <a:rPr lang="en-US" sz="2400" dirty="0"/>
              <a:t>ver doesn’t contain the domain name requested by the browser, it re-directs to another DNS server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DB5-B3FC-B843-A40D-F3854D5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Hypertext Transfer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6385-921E-7D46-B530-9A9C919BC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85750"/>
            <a:r>
              <a:rPr lang="en-US" dirty="0"/>
              <a:t>Application layer request-response protocol that defines a language for clients and servers to speak to each other</a:t>
            </a:r>
          </a:p>
          <a:p>
            <a:pPr lvl="1" indent="-285750"/>
            <a:r>
              <a:rPr lang="en-US" dirty="0"/>
              <a:t>Widely used</a:t>
            </a:r>
          </a:p>
          <a:p>
            <a:pPr lvl="1" indent="-285750"/>
            <a:r>
              <a:rPr lang="en-US" dirty="0"/>
              <a:t>Simple</a:t>
            </a:r>
          </a:p>
          <a:p>
            <a:pPr lvl="1" indent="-285750"/>
            <a:r>
              <a:rPr lang="en-US" dirty="0"/>
              <a:t>Stateless</a:t>
            </a:r>
          </a:p>
          <a:p>
            <a:pPr lvl="1" indent="-285750"/>
            <a:r>
              <a:rPr lang="en-US" dirty="0"/>
              <a:t>Unencrypted</a:t>
            </a:r>
          </a:p>
          <a:p>
            <a:pPr lvl="1" indent="-285750"/>
            <a:endParaRPr lang="en-US" dirty="0"/>
          </a:p>
          <a:p>
            <a:pPr indent="-285750"/>
            <a:r>
              <a:rPr lang="en-US" dirty="0"/>
              <a:t>Analogy: this is like the language we use to communicate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917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1788</Words>
  <Application>Microsoft Macintosh PowerPoint</Application>
  <PresentationFormat>On-screen Show (4:3)</PresentationFormat>
  <Paragraphs>293</Paragraphs>
  <Slides>27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Arial</vt:lpstr>
      <vt:lpstr>Tahoma</vt:lpstr>
      <vt:lpstr>Courier New</vt:lpstr>
      <vt:lpstr>Architects Daughter</vt:lpstr>
      <vt:lpstr>Droid Sans Mono</vt:lpstr>
      <vt:lpstr>Noto Sans Symbols</vt:lpstr>
      <vt:lpstr>2_Default Design</vt:lpstr>
      <vt:lpstr>1_Default Design</vt:lpstr>
      <vt:lpstr>3_Default Design</vt:lpstr>
      <vt:lpstr>Web Application Development</vt:lpstr>
      <vt:lpstr>Web Concepts</vt:lpstr>
      <vt:lpstr>How the Web Works?</vt:lpstr>
      <vt:lpstr>How the Web Works – URL</vt:lpstr>
      <vt:lpstr>How the Web Works – URL  ctd.</vt:lpstr>
      <vt:lpstr>Example – URL</vt:lpstr>
      <vt:lpstr>How the Web Works – Web Browser</vt:lpstr>
      <vt:lpstr>How the Web Works – DNS Server</vt:lpstr>
      <vt:lpstr>HTTP: Hypertext Transfer Protocol</vt:lpstr>
      <vt:lpstr>HTTP Request</vt:lpstr>
      <vt:lpstr>HTTP Response</vt:lpstr>
      <vt:lpstr>HTTP Status Codes</vt:lpstr>
      <vt:lpstr>How the Web Works – Backend</vt:lpstr>
      <vt:lpstr>How the Web Works – Backend  ctd.</vt:lpstr>
      <vt:lpstr>Here is how it works, in sequence!</vt:lpstr>
      <vt:lpstr>Tools</vt:lpstr>
      <vt:lpstr>Tools</vt:lpstr>
      <vt:lpstr>What is a WampServer?</vt:lpstr>
      <vt:lpstr>What is a WampServer?</vt:lpstr>
      <vt:lpstr>What is a WampServer?</vt:lpstr>
      <vt:lpstr>Accessing a web page hosted on a WAMPServer</vt:lpstr>
      <vt:lpstr>WampServer – Localhost</vt:lpstr>
      <vt:lpstr>Visual Studio Code</vt:lpstr>
      <vt:lpstr>PHP intellisense extension</vt:lpstr>
      <vt:lpstr>Exercise 1: Installing WampServer</vt:lpstr>
      <vt:lpstr>Exercise 2: Hello World</vt:lpstr>
      <vt:lpstr>Key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cp:lastModifiedBy>Kyong Jin SHIM</cp:lastModifiedBy>
  <cp:revision>57</cp:revision>
  <dcterms:modified xsi:type="dcterms:W3CDTF">2019-01-04T09:41:58Z</dcterms:modified>
</cp:coreProperties>
</file>