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6858000" cx="9144000"/>
  <p:notesSz cx="6797675" cy="9926625"/>
  <p:embeddedFontLst>
    <p:embeddedFont>
      <p:font typeface="Architects Daughter"/>
      <p:regular r:id="rId58"/>
    </p:embeddedFont>
    <p:embeddedFont>
      <p:font typeface="Tahoma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1" roundtripDataSignature="AMtx7mhpSpDY5+r96IGtz7ILW/kcRKwc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8920A1-AFEE-41CE-9ECD-FADEDBF8C7A0}">
  <a:tblStyle styleId="{D78920A1-AFEE-41CE-9ECD-FADEDBF8C7A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Tahoma-regular.fntdata"/><Relationship Id="rId14" Type="http://schemas.openxmlformats.org/officeDocument/2006/relationships/slide" Target="slides/slide8.xml"/><Relationship Id="rId58" Type="http://schemas.openxmlformats.org/officeDocument/2006/relationships/font" Target="fonts/ArchitectsDaughter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5988" y="744538"/>
            <a:ext cx="4965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7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4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7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5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4" name="Google Shape;404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3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5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5" name="Google Shape;435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4" name="Google Shape;444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7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2" name="Google Shape;462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8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1" name="Google Shape;481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9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0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9" name="Google Shape;519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8" name="Google Shape;538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2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7" name="Google Shape;557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3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3" name="Google Shape;573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4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3" name="Google Shape;583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5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3" name="Google Shape;593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6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3" name="Google Shape;603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5" name="Google Shape;615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8" name="Google Shape;628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1" name="Google Shape;641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5" name="Google Shape;655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5" name="Google Shape;665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2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4" name="Google Shape;674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3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4" name="Google Shape;684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4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8" name="Google Shape;698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5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taken from: https://en.wikipedia.org/wiki/HTML5#/media/File:HTML5_logo_and_wordmark.svg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8" name="Google Shape;708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6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9" name="Google Shape;719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7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9" name="Google Shape;729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8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0" name="Google Shape;740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&lt;h1&gt; for the heading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9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9" name="Google Shape;749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0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9" name="Google Shape;759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8" name="Google Shape;768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2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7" name="Google Shape;777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3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6" name="Google Shape;786;p7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6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5" name="Google Shape;795;p7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7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3" name="Google Shape;803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5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1" name="Google Shape;811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6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c3991d762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7c3991d762_0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c3991d762_0_0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c3991d762_0_1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g7c3991d762_0_1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c3991d762_0_11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8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1" name="Google Shape;21;p48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/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63"/>
          <p:cNvSpPr txBox="1"/>
          <p:nvPr>
            <p:ph idx="1" type="body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3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Google Shape;69;p63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64"/>
          <p:cNvSpPr txBox="1"/>
          <p:nvPr>
            <p:ph idx="1" type="body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64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4" name="Google Shape;74;p64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0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50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50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1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51"/>
          <p:cNvSpPr txBox="1"/>
          <p:nvPr>
            <p:ph idx="1" type="body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51"/>
          <p:cNvSpPr txBox="1"/>
          <p:nvPr>
            <p:ph idx="2" type="body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51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2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idx="1" type="body"/>
          </p:nvPr>
        </p:nvSpPr>
        <p:spPr>
          <a:xfrm>
            <a:off x="3048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2" type="body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52"/>
          <p:cNvSpPr txBox="1"/>
          <p:nvPr>
            <p:ph idx="3" type="body"/>
          </p:nvPr>
        </p:nvSpPr>
        <p:spPr>
          <a:xfrm>
            <a:off x="3048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52"/>
          <p:cNvSpPr txBox="1"/>
          <p:nvPr>
            <p:ph idx="4" type="body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52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3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1" name="Google Shape;101;p53"/>
          <p:cNvSpPr txBox="1"/>
          <p:nvPr>
            <p:ph idx="1" type="body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53"/>
          <p:cNvSpPr txBox="1"/>
          <p:nvPr>
            <p:ph idx="2" type="body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53"/>
          <p:cNvSpPr txBox="1"/>
          <p:nvPr>
            <p:ph idx="3" type="body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53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4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7" name="Google Shape;107;p54"/>
          <p:cNvSpPr txBox="1"/>
          <p:nvPr>
            <p:ph idx="1" type="body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54"/>
          <p:cNvSpPr txBox="1"/>
          <p:nvPr>
            <p:ph idx="2" type="body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54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2" name="Google Shape;112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3" name="Google Shape;113;p65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114" name="Google Shape;114;p65"/>
          <p:cNvSpPr txBox="1"/>
          <p:nvPr>
            <p:ph idx="11" type="ftr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1" i="0" sz="4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7" name="Google Shape;117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8" name="Google Shape;118;p66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1" name="Google Shape;121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2" name="Google Shape;122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3" name="Google Shape;123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4" name="Google Shape;124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5" name="Google Shape;125;p67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5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5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6" name="Google Shape;26;p55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8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8" name="Google Shape;128;p68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9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1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3" name="Google Shape;133;p7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4" name="Google Shape;134;p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1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8" name="Google Shape;138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9" name="Google Shape;139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0" name="Google Shape;140;p71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2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3" name="Google Shape;143;p72"/>
          <p:cNvSpPr txBox="1"/>
          <p:nvPr>
            <p:ph idx="1" type="body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4" name="Google Shape;144;p72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3"/>
          <p:cNvSpPr txBox="1"/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73"/>
          <p:cNvSpPr txBox="1"/>
          <p:nvPr>
            <p:ph idx="1" type="body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8" name="Google Shape;148;p73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1" i="0" sz="4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7"/>
          <p:cNvSpPr txBox="1"/>
          <p:nvPr>
            <p:ph idx="1" type="body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7"/>
          <p:cNvSpPr txBox="1"/>
          <p:nvPr>
            <p:ph idx="2" type="body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7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7" name="Google Shape;37;p57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b="1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b="1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8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5" name="Google Shape;45;p58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9"/>
          <p:cNvSpPr txBox="1"/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59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9" name="Google Shape;49;p59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0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2" name="Google Shape;52;p60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1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1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8" name="Google Shape;58;p61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1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2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4" name="Google Shape;64;p62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jp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S" id="10" name="Google Shape;10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0" y="533400"/>
            <a:ext cx="1676400" cy="418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ULogo" id="11" name="Google Shape;1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4200" y="152400"/>
            <a:ext cx="1922719" cy="841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Google Shape;13;p47"/>
          <p:cNvSpPr txBox="1"/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" type="body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7"/>
          <p:cNvSpPr txBox="1"/>
          <p:nvPr>
            <p:ph idx="10" type="dt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4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49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b="0" i="0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b="0" i="0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80" name="Google Shape;80;p49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8823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IS" id="81" name="Google Shape;81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8275" y="6172200"/>
            <a:ext cx="1456739" cy="364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ULogo" id="82" name="Google Shape;82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6363" y="6096000"/>
            <a:ext cx="1236145" cy="54129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freeimages.com/photo/dog-1-1409533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freeimages.com/photo/dog-1-1409533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hyperlink" Target="http://www.freeimages.com/photo/dog-1-1363113" TargetMode="External"/><Relationship Id="rId5" Type="http://schemas.openxmlformats.org/officeDocument/2006/relationships/hyperlink" Target="http://www.freeimages.com/photo/dog-1-140953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4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Relationship Id="rId8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jpg"/><Relationship Id="rId4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6.png"/><Relationship Id="rId4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www.w3schools.com/ht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idx="12" type="sldNum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/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4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  <a:endParaRPr/>
          </a:p>
        </p:txBody>
      </p:sp>
      <p:sp>
        <p:nvSpPr>
          <p:cNvPr id="156" name="Google Shape;156;p1"/>
          <p:cNvSpPr txBox="1"/>
          <p:nvPr>
            <p:ph idx="1" type="body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Building Static Webpages using HTML</a:t>
            </a:r>
            <a:endParaRPr/>
          </a:p>
        </p:txBody>
      </p:sp>
      <p:pic>
        <p:nvPicPr>
          <p:cNvPr descr="MPj03847350000[1]" id="157" name="Google Shape;1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4332288"/>
            <a:ext cx="2373119" cy="228654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 txBox="1"/>
          <p:nvPr/>
        </p:nvSpPr>
        <p:spPr>
          <a:xfrm>
            <a:off x="3923928" y="5029200"/>
            <a:ext cx="4824413" cy="12009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you think you can, you can.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br>
              <a:rPr b="1" i="0" lang="en-US" sz="24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Henry Ford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4"/>
          <p:cNvSpPr txBox="1"/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1: List 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74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4"/>
          <p:cNvSpPr txBox="1"/>
          <p:nvPr>
            <p:ph idx="1" type="body"/>
          </p:nvPr>
        </p:nvSpPr>
        <p:spPr>
          <a:xfrm>
            <a:off x="369971" y="1057291"/>
            <a:ext cx="8500491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</a:t>
            </a:r>
            <a:r>
              <a:rPr b="1" lang="en-US"/>
              <a:t>goals.html</a:t>
            </a:r>
            <a:r>
              <a:rPr lang="en-US"/>
              <a:t> such that the following will be displayed: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 u="sng">
              <a:solidFill>
                <a:schemeClr val="hlink"/>
              </a:solidFill>
              <a:hlinkClick r:id="rId3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/>
          </a:p>
        </p:txBody>
      </p:sp>
      <p:sp>
        <p:nvSpPr>
          <p:cNvPr id="256" name="Google Shape;256;p74"/>
          <p:cNvSpPr txBox="1"/>
          <p:nvPr/>
        </p:nvSpPr>
        <p:spPr>
          <a:xfrm>
            <a:off x="2062193" y="5931410"/>
            <a:ext cx="5023703" cy="491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Hint: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Explore by yourself the use of &lt;h2&gt;</a:t>
            </a:r>
            <a:endParaRPr b="0" i="0" sz="20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7" name="Google Shape;25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492" y="2390273"/>
            <a:ext cx="5666520" cy="3137478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5"/>
          <p:cNvSpPr txBox="1"/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1: List 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75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5"/>
          <p:cNvSpPr txBox="1"/>
          <p:nvPr>
            <p:ph idx="1" type="body"/>
          </p:nvPr>
        </p:nvSpPr>
        <p:spPr>
          <a:xfrm>
            <a:off x="369971" y="1057291"/>
            <a:ext cx="8500491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Modify </a:t>
            </a:r>
            <a:r>
              <a:rPr b="1" lang="en-US"/>
              <a:t>goals.html</a:t>
            </a:r>
            <a:r>
              <a:rPr lang="en-US"/>
              <a:t> to produce the following 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 u="sng">
              <a:solidFill>
                <a:schemeClr val="hlink"/>
              </a:solidFill>
              <a:hlinkClick r:id="rId3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/>
          </a:p>
        </p:txBody>
      </p:sp>
      <p:pic>
        <p:nvPicPr>
          <p:cNvPr id="266" name="Google Shape;26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3072" y="2153380"/>
            <a:ext cx="5707804" cy="3973882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875" y="3813174"/>
            <a:ext cx="37338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8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" name="Google Shape;274;p8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</a:t>
            </a:r>
            <a:endParaRPr/>
          </a:p>
        </p:txBody>
      </p:sp>
      <p:sp>
        <p:nvSpPr>
          <p:cNvPr id="275" name="Google Shape;275;p8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Creates a link to another page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/>
              <a:t>Use the </a:t>
            </a:r>
            <a:r>
              <a:rPr i="1" lang="en-US"/>
              <a:t>href</a:t>
            </a:r>
            <a:r>
              <a:rPr lang="en-US"/>
              <a:t> attribute</a:t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277812" y="1935162"/>
            <a:ext cx="8066088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This is 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&lt;a href="http://www.google.com"&gt;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to the google web site.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PE01441_0000[1]" id="277" name="Google Shape;2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3" y="4650820"/>
            <a:ext cx="3297837" cy="17933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8"/>
          <p:cNvSpPr/>
          <p:nvPr/>
        </p:nvSpPr>
        <p:spPr>
          <a:xfrm>
            <a:off x="4980991" y="4694237"/>
            <a:ext cx="609600" cy="228600"/>
          </a:xfrm>
          <a:prstGeom prst="ellipse">
            <a:avLst/>
          </a:prstGeom>
          <a:noFill/>
          <a:ln cap="flat" cmpd="sng" w="38100">
            <a:solidFill>
              <a:srgbClr val="99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8"/>
          <p:cNvCxnSpPr/>
          <p:nvPr/>
        </p:nvCxnSpPr>
        <p:spPr>
          <a:xfrm>
            <a:off x="4376615" y="3493477"/>
            <a:ext cx="811205" cy="1053004"/>
          </a:xfrm>
          <a:prstGeom prst="straightConnector1">
            <a:avLst/>
          </a:prstGeom>
          <a:noFill/>
          <a:ln cap="flat" cmpd="sng" w="38100">
            <a:solidFill>
              <a:srgbClr val="996633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9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(Relative Links)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592263"/>
            <a:ext cx="917966" cy="55888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9"/>
          <p:cNvSpPr txBox="1"/>
          <p:nvPr/>
        </p:nvSpPr>
        <p:spPr>
          <a:xfrm>
            <a:off x="1158875" y="1731963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1987550" y="3024188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9"/>
          <p:cNvCxnSpPr/>
          <p:nvPr/>
        </p:nvCxnSpPr>
        <p:spPr>
          <a:xfrm>
            <a:off x="1519238" y="3476625"/>
            <a:ext cx="0" cy="145573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9"/>
          <p:cNvSpPr txBox="1"/>
          <p:nvPr/>
        </p:nvSpPr>
        <p:spPr>
          <a:xfrm>
            <a:off x="2238375" y="3673475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9"/>
          <p:cNvCxnSpPr/>
          <p:nvPr/>
        </p:nvCxnSpPr>
        <p:spPr>
          <a:xfrm>
            <a:off x="690563" y="2151063"/>
            <a:ext cx="0" cy="266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9"/>
          <p:cNvCxnSpPr/>
          <p:nvPr/>
        </p:nvCxnSpPr>
        <p:spPr>
          <a:xfrm>
            <a:off x="708025" y="26289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9"/>
          <p:cNvSpPr txBox="1"/>
          <p:nvPr/>
        </p:nvSpPr>
        <p:spPr>
          <a:xfrm>
            <a:off x="1087438" y="24130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4140200" y="2184155"/>
            <a:ext cx="4876800" cy="284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&lt;title&gt;Index Page&lt;/title&gt;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&lt;/head&gt;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&lt;a href="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/is113/lecture1.pptx"&gt;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Lecture 1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&lt;/a&gt;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 txBox="1"/>
          <p:nvPr/>
        </p:nvSpPr>
        <p:spPr>
          <a:xfrm>
            <a:off x="4140200" y="1773238"/>
            <a:ext cx="4860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-- index.html 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 txBox="1"/>
          <p:nvPr/>
        </p:nvSpPr>
        <p:spPr>
          <a:xfrm>
            <a:off x="6119813" y="5013325"/>
            <a:ext cx="25146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 dot stands for the current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9"/>
          <p:cNvCxnSpPr/>
          <p:nvPr/>
        </p:nvCxnSpPr>
        <p:spPr>
          <a:xfrm>
            <a:off x="5502031" y="3989376"/>
            <a:ext cx="1841744" cy="952513"/>
          </a:xfrm>
          <a:prstGeom prst="straightConnector1">
            <a:avLst/>
          </a:prstGeom>
          <a:noFill/>
          <a:ln cap="flat" cmpd="sng" w="38100">
            <a:solidFill>
              <a:srgbClr val="663300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id="299" name="Google Shape;2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863" y="2916238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9"/>
          <p:cNvCxnSpPr/>
          <p:nvPr/>
        </p:nvCxnSpPr>
        <p:spPr>
          <a:xfrm>
            <a:off x="1519238" y="3889375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9"/>
          <p:cNvCxnSpPr/>
          <p:nvPr/>
        </p:nvCxnSpPr>
        <p:spPr>
          <a:xfrm>
            <a:off x="690563" y="3205163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MCj02955950000[1]" id="302" name="Google Shape;3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488" y="0"/>
            <a:ext cx="1544123" cy="151801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9"/>
          <p:cNvSpPr/>
          <p:nvPr/>
        </p:nvSpPr>
        <p:spPr>
          <a:xfrm>
            <a:off x="1914525" y="3673475"/>
            <a:ext cx="304800" cy="381000"/>
          </a:xfrm>
          <a:prstGeom prst="foldedCorner">
            <a:avLst>
              <a:gd fmla="val 12500" name="adj"/>
            </a:avLst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9"/>
          <p:cNvSpPr/>
          <p:nvPr/>
        </p:nvSpPr>
        <p:spPr>
          <a:xfrm flipH="1" rot="-273861">
            <a:off x="323850" y="2708275"/>
            <a:ext cx="541338" cy="576263"/>
          </a:xfrm>
          <a:prstGeom prst="curvedLeftArrow">
            <a:avLst>
              <a:gd fmla="val 19516" name="adj1"/>
              <a:gd fmla="val 40806" name="adj2"/>
              <a:gd fmla="val 39759" name="adj3"/>
            </a:avLst>
          </a:prstGeom>
          <a:solidFill>
            <a:srgbClr val="CC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9"/>
          <p:cNvSpPr/>
          <p:nvPr/>
        </p:nvSpPr>
        <p:spPr>
          <a:xfrm flipH="1" rot="-273861">
            <a:off x="827088" y="3392488"/>
            <a:ext cx="541337" cy="576262"/>
          </a:xfrm>
          <a:prstGeom prst="curvedLeftArrow">
            <a:avLst>
              <a:gd fmla="val 19516" name="adj1"/>
              <a:gd fmla="val 40806" name="adj2"/>
              <a:gd fmla="val 39759" name="adj3"/>
            </a:avLst>
          </a:prstGeom>
          <a:solidFill>
            <a:srgbClr val="CC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0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(Relative Links)</a:t>
            </a:r>
            <a:endParaRPr/>
          </a:p>
        </p:txBody>
      </p:sp>
      <p:pic>
        <p:nvPicPr>
          <p:cNvPr id="313" name="Google Shape;3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0" y="2349500"/>
            <a:ext cx="929007" cy="5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0"/>
          <p:cNvSpPr txBox="1"/>
          <p:nvPr/>
        </p:nvSpPr>
        <p:spPr>
          <a:xfrm>
            <a:off x="1381125" y="1670050"/>
            <a:ext cx="7794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 txBox="1"/>
          <p:nvPr/>
        </p:nvSpPr>
        <p:spPr>
          <a:xfrm>
            <a:off x="2447925" y="3176588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4370388" y="1592263"/>
            <a:ext cx="4702175" cy="35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&lt;title&gt;Index Page&lt;/title&gt;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&lt;/head&gt;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&lt;a href="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..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/is113/lecture1.pptx"&gt;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Lecture 1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&lt;/a&gt;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356100" y="1225550"/>
            <a:ext cx="4787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 txBox="1"/>
          <p:nvPr/>
        </p:nvSpPr>
        <p:spPr>
          <a:xfrm>
            <a:off x="2233613" y="2528888"/>
            <a:ext cx="971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5040313" y="5337175"/>
            <a:ext cx="25146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Two dots stands for the parent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10"/>
          <p:cNvCxnSpPr/>
          <p:nvPr/>
        </p:nvCxnSpPr>
        <p:spPr>
          <a:xfrm>
            <a:off x="5720862" y="3557588"/>
            <a:ext cx="183051" cy="1743076"/>
          </a:xfrm>
          <a:prstGeom prst="straightConnector1">
            <a:avLst/>
          </a:prstGeom>
          <a:noFill/>
          <a:ln cap="flat" cmpd="sng" w="38100">
            <a:solidFill>
              <a:srgbClr val="66330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21" name="Google Shape;321;p10"/>
          <p:cNvCxnSpPr/>
          <p:nvPr/>
        </p:nvCxnSpPr>
        <p:spPr>
          <a:xfrm>
            <a:off x="936625" y="2093913"/>
            <a:ext cx="0" cy="31718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2" name="Google Shape;3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3" y="1531938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10"/>
          <p:cNvCxnSpPr/>
          <p:nvPr/>
        </p:nvCxnSpPr>
        <p:spPr>
          <a:xfrm>
            <a:off x="936625" y="2708275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0"/>
          <p:cNvCxnSpPr/>
          <p:nvPr/>
        </p:nvCxnSpPr>
        <p:spPr>
          <a:xfrm>
            <a:off x="1728788" y="3392488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0"/>
          <p:cNvCxnSpPr/>
          <p:nvPr/>
        </p:nvCxnSpPr>
        <p:spPr>
          <a:xfrm>
            <a:off x="1728788" y="2924175"/>
            <a:ext cx="0" cy="75723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6" name="Google Shape;3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3932238"/>
            <a:ext cx="929007" cy="5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0"/>
          <p:cNvSpPr txBox="1"/>
          <p:nvPr/>
        </p:nvSpPr>
        <p:spPr>
          <a:xfrm>
            <a:off x="2449513" y="4760913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project.html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2246313" y="4111625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0"/>
          <p:cNvCxnSpPr/>
          <p:nvPr/>
        </p:nvCxnSpPr>
        <p:spPr>
          <a:xfrm>
            <a:off x="949325" y="4291013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0"/>
          <p:cNvCxnSpPr/>
          <p:nvPr/>
        </p:nvCxnSpPr>
        <p:spPr>
          <a:xfrm>
            <a:off x="1741488" y="4975225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0"/>
          <p:cNvCxnSpPr/>
          <p:nvPr/>
        </p:nvCxnSpPr>
        <p:spPr>
          <a:xfrm>
            <a:off x="1741488" y="4506913"/>
            <a:ext cx="0" cy="7572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MCj02151440000[1]" id="332" name="Google Shape;3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238" y="0"/>
            <a:ext cx="1001191" cy="133417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0"/>
          <p:cNvSpPr/>
          <p:nvPr/>
        </p:nvSpPr>
        <p:spPr>
          <a:xfrm flipH="1" rot="-273861">
            <a:off x="701675" y="2024063"/>
            <a:ext cx="431800" cy="757237"/>
          </a:xfrm>
          <a:prstGeom prst="curvedLeftArrow">
            <a:avLst>
              <a:gd fmla="val 22644" name="adj1"/>
              <a:gd fmla="val 57717" name="adj2"/>
              <a:gd fmla="val 33333" name="adj3"/>
            </a:avLst>
          </a:prstGeom>
          <a:solidFill>
            <a:srgbClr val="CC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10"/>
          <p:cNvSpPr/>
          <p:nvPr/>
        </p:nvSpPr>
        <p:spPr>
          <a:xfrm flipH="1" rot="-273861">
            <a:off x="900113" y="2889250"/>
            <a:ext cx="541337" cy="576263"/>
          </a:xfrm>
          <a:prstGeom prst="curvedLeftArrow">
            <a:avLst>
              <a:gd fmla="val 19516" name="adj1"/>
              <a:gd fmla="val 40807" name="adj2"/>
              <a:gd fmla="val 39759" name="adj3"/>
            </a:avLst>
          </a:prstGeom>
          <a:solidFill>
            <a:srgbClr val="CC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10"/>
          <p:cNvSpPr/>
          <p:nvPr/>
        </p:nvSpPr>
        <p:spPr>
          <a:xfrm rot="10526139">
            <a:off x="179388" y="1525588"/>
            <a:ext cx="720725" cy="2808287"/>
          </a:xfrm>
          <a:prstGeom prst="curvedLeftArrow">
            <a:avLst>
              <a:gd fmla="val 20817" name="adj1"/>
              <a:gd fmla="val 98747" name="adj2"/>
              <a:gd fmla="val 33333" name="adj3"/>
            </a:avLst>
          </a:prstGeom>
          <a:solidFill>
            <a:srgbClr val="CC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2124075" y="3176588"/>
            <a:ext cx="304800" cy="381000"/>
          </a:xfrm>
          <a:prstGeom prst="foldedCorner">
            <a:avLst>
              <a:gd fmla="val 12500" name="adj"/>
            </a:avLst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2124075" y="4760913"/>
            <a:ext cx="304800" cy="381000"/>
          </a:xfrm>
          <a:prstGeom prst="foldedCorner">
            <a:avLst>
              <a:gd fmla="val 12500" name="adj"/>
            </a:avLst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11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(Relative Links)</a:t>
            </a:r>
            <a:endParaRPr/>
          </a:p>
        </p:txBody>
      </p:sp>
      <p:sp>
        <p:nvSpPr>
          <p:cNvPr id="345" name="Google Shape;345;p11"/>
          <p:cNvSpPr txBox="1"/>
          <p:nvPr>
            <p:ph idx="1" type="body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How about this?</a:t>
            </a:r>
            <a:endParaRPr/>
          </a:p>
        </p:txBody>
      </p:sp>
      <p:pic>
        <p:nvPicPr>
          <p:cNvPr id="346" name="Google Shape;3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36" y="1816100"/>
            <a:ext cx="929007" cy="5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1"/>
          <p:cNvSpPr/>
          <p:nvPr/>
        </p:nvSpPr>
        <p:spPr>
          <a:xfrm>
            <a:off x="4392613" y="1736725"/>
            <a:ext cx="4572000" cy="2952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&lt;title&gt;Index Page&lt;/title&gt;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&lt;/head&gt;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&lt;a href="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is113/lecture1.pptx"&gt;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Lecture 1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&lt;/a&gt;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5832475" y="1408113"/>
            <a:ext cx="14017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 txBox="1"/>
          <p:nvPr/>
        </p:nvSpPr>
        <p:spPr>
          <a:xfrm>
            <a:off x="1149474" y="1952625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 txBox="1"/>
          <p:nvPr/>
        </p:nvSpPr>
        <p:spPr>
          <a:xfrm>
            <a:off x="1978149" y="34290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 txBox="1"/>
          <p:nvPr/>
        </p:nvSpPr>
        <p:spPr>
          <a:xfrm>
            <a:off x="2049586" y="2744788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2014661" y="4005263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5976938" y="4905375"/>
            <a:ext cx="2588838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 slash means </a:t>
            </a:r>
            <a:br>
              <a:rPr b="0" i="0" lang="en-US" sz="18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starting from the root (i.e., www)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1"/>
          <p:cNvCxnSpPr/>
          <p:nvPr/>
        </p:nvCxnSpPr>
        <p:spPr>
          <a:xfrm>
            <a:off x="5744308" y="3429000"/>
            <a:ext cx="699355" cy="1368425"/>
          </a:xfrm>
          <a:prstGeom prst="straightConnector1">
            <a:avLst/>
          </a:prstGeom>
          <a:noFill/>
          <a:ln cap="flat" cmpd="sng" w="38100">
            <a:solidFill>
              <a:srgbClr val="66330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55" name="Google Shape;355;p11"/>
          <p:cNvCxnSpPr/>
          <p:nvPr/>
        </p:nvCxnSpPr>
        <p:spPr>
          <a:xfrm>
            <a:off x="682749" y="2371725"/>
            <a:ext cx="0" cy="37941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1"/>
          <p:cNvCxnSpPr/>
          <p:nvPr/>
        </p:nvCxnSpPr>
        <p:spPr>
          <a:xfrm>
            <a:off x="717674" y="288925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7" name="Google Shape;3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849" y="2600325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11"/>
          <p:cNvCxnSpPr/>
          <p:nvPr/>
        </p:nvCxnSpPr>
        <p:spPr>
          <a:xfrm>
            <a:off x="1546349" y="3141663"/>
            <a:ext cx="36512" cy="30241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1"/>
          <p:cNvCxnSpPr/>
          <p:nvPr/>
        </p:nvCxnSpPr>
        <p:spPr>
          <a:xfrm>
            <a:off x="1582861" y="3608388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1"/>
          <p:cNvCxnSpPr/>
          <p:nvPr/>
        </p:nvCxnSpPr>
        <p:spPr>
          <a:xfrm>
            <a:off x="1582861" y="418465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11"/>
          <p:cNvSpPr txBox="1"/>
          <p:nvPr/>
        </p:nvSpPr>
        <p:spPr>
          <a:xfrm>
            <a:off x="2806824" y="5373688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2925886" y="47371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11"/>
          <p:cNvCxnSpPr/>
          <p:nvPr/>
        </p:nvCxnSpPr>
        <p:spPr>
          <a:xfrm>
            <a:off x="1347788" y="681355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11"/>
          <p:cNvCxnSpPr/>
          <p:nvPr/>
        </p:nvCxnSpPr>
        <p:spPr>
          <a:xfrm>
            <a:off x="1582861" y="4868863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5" name="Google Shape;3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149" y="4581525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11"/>
          <p:cNvCxnSpPr/>
          <p:nvPr/>
        </p:nvCxnSpPr>
        <p:spPr>
          <a:xfrm flipH="1">
            <a:off x="2409949" y="5133975"/>
            <a:ext cx="12700" cy="10318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11"/>
          <p:cNvCxnSpPr/>
          <p:nvPr/>
        </p:nvCxnSpPr>
        <p:spPr>
          <a:xfrm>
            <a:off x="2459161" y="56007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MCj03583930000[1]" id="368" name="Google Shape;3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188" y="0"/>
            <a:ext cx="1546264" cy="15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1"/>
          <p:cNvSpPr/>
          <p:nvPr/>
        </p:nvSpPr>
        <p:spPr>
          <a:xfrm>
            <a:off x="2930405" y="2168525"/>
            <a:ext cx="936625" cy="757238"/>
          </a:xfrm>
          <a:prstGeom prst="curvedLeftArrow">
            <a:avLst>
              <a:gd fmla="val 20000" name="adj1"/>
              <a:gd fmla="val 40000" name="adj2"/>
              <a:gd fmla="val 41230" name="adj3"/>
            </a:avLst>
          </a:prstGeom>
          <a:solidFill>
            <a:srgbClr val="CC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11"/>
          <p:cNvSpPr/>
          <p:nvPr/>
        </p:nvSpPr>
        <p:spPr>
          <a:xfrm>
            <a:off x="3887788" y="2960688"/>
            <a:ext cx="936625" cy="757237"/>
          </a:xfrm>
          <a:prstGeom prst="curvedLeftArrow">
            <a:avLst>
              <a:gd fmla="val 20000" name="adj1"/>
              <a:gd fmla="val 40000" name="adj2"/>
              <a:gd fmla="val 41230" name="adj3"/>
            </a:avLst>
          </a:prstGeom>
          <a:solidFill>
            <a:srgbClr val="CC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12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(Relative Links)</a:t>
            </a:r>
            <a:endParaRPr/>
          </a:p>
        </p:txBody>
      </p:sp>
      <p:sp>
        <p:nvSpPr>
          <p:cNvPr id="378" name="Google Shape;378;p12"/>
          <p:cNvSpPr txBox="1"/>
          <p:nvPr>
            <p:ph idx="1" type="body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How about this?</a:t>
            </a:r>
            <a:endParaRPr/>
          </a:p>
        </p:txBody>
      </p:sp>
      <p:pic>
        <p:nvPicPr>
          <p:cNvPr id="379" name="Google Shape;3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816100"/>
            <a:ext cx="929007" cy="5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2"/>
          <p:cNvSpPr/>
          <p:nvPr/>
        </p:nvSpPr>
        <p:spPr>
          <a:xfrm>
            <a:off x="4392613" y="1736725"/>
            <a:ext cx="4572000" cy="2952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&lt;title&gt;Index Page&lt;/title&gt;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&lt;/head&gt;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&lt;a href="is113/lecture1.pptx"&gt;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Lecture 1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&lt;/a&gt;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5832475" y="1408113"/>
            <a:ext cx="14017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 txBox="1"/>
          <p:nvPr/>
        </p:nvSpPr>
        <p:spPr>
          <a:xfrm>
            <a:off x="1258888" y="1952625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2087563" y="34290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2159000" y="2744788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2"/>
          <p:cNvSpPr txBox="1"/>
          <p:nvPr/>
        </p:nvSpPr>
        <p:spPr>
          <a:xfrm>
            <a:off x="2124075" y="4005263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2"/>
          <p:cNvSpPr txBox="1"/>
          <p:nvPr/>
        </p:nvSpPr>
        <p:spPr>
          <a:xfrm>
            <a:off x="5508625" y="5157788"/>
            <a:ext cx="22098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What if it is without a slash?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12"/>
          <p:cNvCxnSpPr/>
          <p:nvPr/>
        </p:nvCxnSpPr>
        <p:spPr>
          <a:xfrm>
            <a:off x="792163" y="2371725"/>
            <a:ext cx="0" cy="37941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12"/>
          <p:cNvCxnSpPr/>
          <p:nvPr/>
        </p:nvCxnSpPr>
        <p:spPr>
          <a:xfrm>
            <a:off x="827088" y="288925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9" name="Google Shape;3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263" y="2600325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12"/>
          <p:cNvCxnSpPr/>
          <p:nvPr/>
        </p:nvCxnSpPr>
        <p:spPr>
          <a:xfrm>
            <a:off x="1655763" y="3141663"/>
            <a:ext cx="36512" cy="30241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12"/>
          <p:cNvCxnSpPr/>
          <p:nvPr/>
        </p:nvCxnSpPr>
        <p:spPr>
          <a:xfrm>
            <a:off x="1692275" y="3608388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12"/>
          <p:cNvCxnSpPr/>
          <p:nvPr/>
        </p:nvCxnSpPr>
        <p:spPr>
          <a:xfrm>
            <a:off x="1692275" y="418465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12"/>
          <p:cNvSpPr txBox="1"/>
          <p:nvPr/>
        </p:nvSpPr>
        <p:spPr>
          <a:xfrm>
            <a:off x="2916238" y="5373688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 txBox="1"/>
          <p:nvPr/>
        </p:nvSpPr>
        <p:spPr>
          <a:xfrm>
            <a:off x="3035300" y="47371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12"/>
          <p:cNvCxnSpPr/>
          <p:nvPr/>
        </p:nvCxnSpPr>
        <p:spPr>
          <a:xfrm>
            <a:off x="1347788" y="681355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2"/>
          <p:cNvCxnSpPr/>
          <p:nvPr/>
        </p:nvCxnSpPr>
        <p:spPr>
          <a:xfrm>
            <a:off x="1692275" y="4868863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7" name="Google Shape;3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63" y="4581525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12"/>
          <p:cNvCxnSpPr/>
          <p:nvPr/>
        </p:nvCxnSpPr>
        <p:spPr>
          <a:xfrm flipH="1">
            <a:off x="2519363" y="5133975"/>
            <a:ext cx="12700" cy="10318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2"/>
          <p:cNvCxnSpPr/>
          <p:nvPr/>
        </p:nvCxnSpPr>
        <p:spPr>
          <a:xfrm>
            <a:off x="2568575" y="56007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MCj03583930000[1]" id="400" name="Google Shape;4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188" y="0"/>
            <a:ext cx="1546264" cy="153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12"/>
          <p:cNvCxnSpPr/>
          <p:nvPr/>
        </p:nvCxnSpPr>
        <p:spPr>
          <a:xfrm>
            <a:off x="5697415" y="3429000"/>
            <a:ext cx="279523" cy="1690688"/>
          </a:xfrm>
          <a:prstGeom prst="straightConnector1">
            <a:avLst/>
          </a:prstGeom>
          <a:noFill/>
          <a:ln cap="flat" cmpd="sng" w="38100">
            <a:solidFill>
              <a:srgbClr val="663300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13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&amp; the </a:t>
            </a:r>
            <a:r>
              <a:rPr b="0" i="1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Attribute</a:t>
            </a:r>
            <a:endParaRPr/>
          </a:p>
        </p:txBody>
      </p:sp>
      <p:sp>
        <p:nvSpPr>
          <p:cNvPr id="409" name="Google Shape;409;p13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jump directly into a specific section on a page, instead of letting the user scroll around to find what he/she is looking for </a:t>
            </a:r>
            <a:endParaRPr/>
          </a:p>
        </p:txBody>
      </p:sp>
      <p:sp>
        <p:nvSpPr>
          <p:cNvPr id="410" name="Google Shape;410;p13"/>
          <p:cNvSpPr txBox="1"/>
          <p:nvPr/>
        </p:nvSpPr>
        <p:spPr>
          <a:xfrm>
            <a:off x="179388" y="2492375"/>
            <a:ext cx="7775575" cy="289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&lt;head&gt;&lt;title&gt;</a:t>
            </a:r>
            <a:r>
              <a:rPr b="0" i="0" lang="en-US" sz="1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My Links Page</a:t>
            </a: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&lt;/title&gt;&lt;/head&gt;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&lt;a href="#bottom-section"&gt;</a:t>
            </a:r>
            <a:r>
              <a:rPr b="0" i="0" lang="en-US" sz="1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Jump to Bottom Section</a:t>
            </a:r>
            <a:r>
              <a:rPr b="0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&lt;/a&gt;</a:t>
            </a:r>
            <a:br>
              <a:rPr b="0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&lt;br /&gt;&lt;br /&gt;&lt;br /&gt; &lt;br /&gt;&lt;br /&gt;&lt;br /&gt; &lt;br /&gt;&lt;br /&gt;&lt;br /&gt;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&lt;a id="bottom-section"&gt;</a:t>
            </a:r>
            <a:r>
              <a:rPr b="0" i="0" lang="en-US" sz="1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Bottom Section</a:t>
            </a: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13"/>
          <p:cNvCxnSpPr/>
          <p:nvPr/>
        </p:nvCxnSpPr>
        <p:spPr>
          <a:xfrm>
            <a:off x="7331841" y="3669371"/>
            <a:ext cx="0" cy="5397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id="412" name="Google Shape;4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282" y="4259815"/>
            <a:ext cx="3167115" cy="18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394" y="1799120"/>
            <a:ext cx="3170195" cy="185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14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Image Tag</a:t>
            </a:r>
            <a:endParaRPr/>
          </a:p>
        </p:txBody>
      </p:sp>
      <p:sp>
        <p:nvSpPr>
          <p:cNvPr id="421" name="Google Shape;421;p14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 display images in your Web page </a:t>
            </a:r>
            <a:endParaRPr/>
          </a:p>
        </p:txBody>
      </p:sp>
      <p:sp>
        <p:nvSpPr>
          <p:cNvPr id="422" name="Google Shape;422;p14"/>
          <p:cNvSpPr txBox="1"/>
          <p:nvPr/>
        </p:nvSpPr>
        <p:spPr>
          <a:xfrm>
            <a:off x="304800" y="1452884"/>
            <a:ext cx="3874374" cy="39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&lt;img src="images/keith.png"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width="170"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height="227"/&gt;</a:t>
            </a:r>
            <a:endParaRPr b="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&lt;br/&gt;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 there.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&lt;strong&gt;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My name is Keith</a:t>
            </a:r>
            <a:r>
              <a:rPr b="0" i="0" lang="en-US" sz="18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&lt;/strong&gt;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I am a junior in Singapore Management University. You might be interested to know more about my education, interest, life and working experience ... Connect with me on Facebook!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100" y="1712295"/>
            <a:ext cx="4383756" cy="413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"/>
          <p:cNvSpPr txBox="1"/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2: Anchor and Image</a:t>
            </a:r>
            <a:endParaRPr/>
          </a:p>
        </p:txBody>
      </p:sp>
      <p:sp>
        <p:nvSpPr>
          <p:cNvPr id="430" name="Google Shape;430;p15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1" y="927478"/>
            <a:ext cx="4054756" cy="573123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5"/>
          <p:cNvSpPr txBox="1"/>
          <p:nvPr>
            <p:ph idx="1" type="body"/>
          </p:nvPr>
        </p:nvSpPr>
        <p:spPr>
          <a:xfrm>
            <a:off x="4205225" y="1823200"/>
            <a:ext cx="42375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Copy folder ‘images’ from the resource folder into your WAMP’s www folder.</a:t>
            </a:r>
            <a:endParaRPr sz="1800"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Create the page on the left using &lt;img&gt; and &lt;a&gt; tags.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When clicked on the link MAX , The page will ‘jump’ to the Name field of Max.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100"/>
              <a:t>Image ref 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http://www.freeimages.com/photo/dog-1-1363113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100"/>
              <a:t>                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http://www.freeimages.com/photo/dog-1-1409533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2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166" name="Google Shape;166;p2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 read and modify HTML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Common HTML Tags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this module, you should be able 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 and modify HTML pages</a:t>
            </a:r>
            <a:endParaRPr/>
          </a:p>
        </p:txBody>
      </p:sp>
      <p:pic>
        <p:nvPicPr>
          <p:cNvPr descr="MCj03888880000[1]" id="167" name="Google Shape;1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7050" y="1052513"/>
            <a:ext cx="1806475" cy="2020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16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440" name="Google Shape;440;p16"/>
          <p:cNvSpPr txBox="1"/>
          <p:nvPr>
            <p:ph idx="1" type="body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pic>
        <p:nvPicPr>
          <p:cNvPr id="441" name="Google Shape;4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96" y="1883506"/>
            <a:ext cx="8384653" cy="357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8" name="Google Shape;448;p17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449" name="Google Shape;449;p17"/>
          <p:cNvSpPr txBox="1"/>
          <p:nvPr>
            <p:ph idx="1" type="body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pic>
        <p:nvPicPr>
          <p:cNvPr id="450" name="Google Shape;4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17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id="452" name="Google Shape;4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17"/>
          <p:cNvCxnSpPr/>
          <p:nvPr/>
        </p:nvCxnSpPr>
        <p:spPr>
          <a:xfrm flipH="1" rot="10800000">
            <a:off x="4800600" y="3352800"/>
            <a:ext cx="144780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54" name="Google Shape;454;p17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55" name="Google Shape;455;p17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456" name="Google Shape;456;p17"/>
          <p:cNvSpPr txBox="1"/>
          <p:nvPr/>
        </p:nvSpPr>
        <p:spPr>
          <a:xfrm>
            <a:off x="3352800" y="5410199"/>
            <a:ext cx="1742098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7"/>
          <p:cNvSpPr txBox="1"/>
          <p:nvPr/>
        </p:nvSpPr>
        <p:spPr>
          <a:xfrm>
            <a:off x="6934200" y="3657600"/>
            <a:ext cx="1742098" cy="56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7"/>
          <p:cNvSpPr txBox="1"/>
          <p:nvPr/>
        </p:nvSpPr>
        <p:spPr>
          <a:xfrm>
            <a:off x="250825" y="3897312"/>
            <a:ext cx="1742098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18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467" name="Google Shape;467;p18"/>
          <p:cNvSpPr txBox="1"/>
          <p:nvPr>
            <p:ph idx="1" type="body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cxnSp>
        <p:nvCxnSpPr>
          <p:cNvPr id="468" name="Google Shape;468;p18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id="469" name="Google Shape;4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18"/>
          <p:cNvCxnSpPr/>
          <p:nvPr/>
        </p:nvCxnSpPr>
        <p:spPr>
          <a:xfrm flipH="1" rot="10800000">
            <a:off x="4800600" y="3352800"/>
            <a:ext cx="144780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71" name="Google Shape;471;p18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72" name="Google Shape;472;p18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473" name="Google Shape;473;p18"/>
          <p:cNvSpPr txBox="1"/>
          <p:nvPr/>
        </p:nvSpPr>
        <p:spPr>
          <a:xfrm>
            <a:off x="3352800" y="541020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6934200" y="3657600"/>
            <a:ext cx="14478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5638800" y="4953000"/>
            <a:ext cx="274320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Tahoma"/>
                <a:ea typeface="Tahoma"/>
                <a:cs typeface="Tahoma"/>
                <a:sym typeface="Tahoma"/>
              </a:rPr>
              <a:t>User fills in the form and clicks on the submit button. The data on the form is send to the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8"/>
          <p:cNvSpPr txBox="1"/>
          <p:nvPr/>
        </p:nvSpPr>
        <p:spPr>
          <a:xfrm>
            <a:off x="250825" y="3897313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9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19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486" name="Google Shape;486;p19"/>
          <p:cNvSpPr txBox="1"/>
          <p:nvPr>
            <p:ph idx="1" type="body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cxnSp>
        <p:nvCxnSpPr>
          <p:cNvPr id="487" name="Google Shape;487;p19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id="488" name="Google Shape;4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19"/>
          <p:cNvCxnSpPr/>
          <p:nvPr/>
        </p:nvCxnSpPr>
        <p:spPr>
          <a:xfrm flipH="1" rot="10800000">
            <a:off x="4800600" y="3352800"/>
            <a:ext cx="1447800" cy="990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90" name="Google Shape;490;p19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91" name="Google Shape;491;p19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492" name="Google Shape;492;p19"/>
          <p:cNvSpPr txBox="1"/>
          <p:nvPr/>
        </p:nvSpPr>
        <p:spPr>
          <a:xfrm>
            <a:off x="3352800" y="541020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9"/>
          <p:cNvSpPr txBox="1"/>
          <p:nvPr/>
        </p:nvSpPr>
        <p:spPr>
          <a:xfrm>
            <a:off x="6934200" y="3657600"/>
            <a:ext cx="14478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9"/>
          <p:cNvSpPr txBox="1"/>
          <p:nvPr/>
        </p:nvSpPr>
        <p:spPr>
          <a:xfrm>
            <a:off x="5638800" y="4953000"/>
            <a:ext cx="274320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Tahoma"/>
                <a:ea typeface="Tahoma"/>
                <a:cs typeface="Tahoma"/>
                <a:sym typeface="Tahoma"/>
              </a:rPr>
              <a:t>A program on the web server parses the request and invokes the relevant application to process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9"/>
          <p:cNvSpPr txBox="1"/>
          <p:nvPr/>
        </p:nvSpPr>
        <p:spPr>
          <a:xfrm>
            <a:off x="250825" y="3897313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0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20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505" name="Google Shape;505;p20"/>
          <p:cNvSpPr txBox="1"/>
          <p:nvPr>
            <p:ph idx="1" type="body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cxnSp>
        <p:nvCxnSpPr>
          <p:cNvPr id="506" name="Google Shape;506;p20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id="507" name="Google Shape;5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20"/>
          <p:cNvCxnSpPr/>
          <p:nvPr/>
        </p:nvCxnSpPr>
        <p:spPr>
          <a:xfrm flipH="1" rot="10800000">
            <a:off x="4800600" y="3352800"/>
            <a:ext cx="144780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09" name="Google Shape;509;p20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10" name="Google Shape;510;p20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511" name="Google Shape;511;p20"/>
          <p:cNvSpPr txBox="1"/>
          <p:nvPr/>
        </p:nvSpPr>
        <p:spPr>
          <a:xfrm>
            <a:off x="250825" y="3897313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0"/>
          <p:cNvSpPr txBox="1"/>
          <p:nvPr/>
        </p:nvSpPr>
        <p:spPr>
          <a:xfrm>
            <a:off x="3352800" y="541020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0"/>
          <p:cNvSpPr txBox="1"/>
          <p:nvPr/>
        </p:nvSpPr>
        <p:spPr>
          <a:xfrm>
            <a:off x="6934200" y="3657600"/>
            <a:ext cx="14478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0"/>
          <p:cNvSpPr txBox="1"/>
          <p:nvPr/>
        </p:nvSpPr>
        <p:spPr>
          <a:xfrm>
            <a:off x="5638800" y="4953000"/>
            <a:ext cx="27432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Tahoma"/>
                <a:ea typeface="Tahoma"/>
                <a:cs typeface="Tahoma"/>
                <a:sym typeface="Tahoma"/>
              </a:rPr>
              <a:t>The program creates the output and returns it to the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21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524" name="Google Shape;524;p21"/>
          <p:cNvSpPr txBox="1"/>
          <p:nvPr>
            <p:ph idx="1" type="body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cxnSp>
        <p:nvCxnSpPr>
          <p:cNvPr id="525" name="Google Shape;525;p21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id="526" name="Google Shape;5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21"/>
          <p:cNvCxnSpPr/>
          <p:nvPr/>
        </p:nvCxnSpPr>
        <p:spPr>
          <a:xfrm flipH="1" rot="10800000">
            <a:off x="4800600" y="3352800"/>
            <a:ext cx="144780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28" name="Google Shape;528;p21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529" name="Google Shape;529;p21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530" name="Google Shape;530;p21"/>
          <p:cNvSpPr txBox="1"/>
          <p:nvPr/>
        </p:nvSpPr>
        <p:spPr>
          <a:xfrm>
            <a:off x="3352800" y="541020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1"/>
          <p:cNvSpPr txBox="1"/>
          <p:nvPr/>
        </p:nvSpPr>
        <p:spPr>
          <a:xfrm>
            <a:off x="6934200" y="3657600"/>
            <a:ext cx="14478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1"/>
          <p:cNvSpPr txBox="1"/>
          <p:nvPr/>
        </p:nvSpPr>
        <p:spPr>
          <a:xfrm>
            <a:off x="5638800" y="4953000"/>
            <a:ext cx="27432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Tahoma"/>
                <a:ea typeface="Tahoma"/>
                <a:cs typeface="Tahoma"/>
                <a:sym typeface="Tahoma"/>
              </a:rPr>
              <a:t>The server sends the output returned by the application to the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1"/>
          <p:cNvSpPr txBox="1"/>
          <p:nvPr/>
        </p:nvSpPr>
        <p:spPr>
          <a:xfrm>
            <a:off x="250825" y="3897313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22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Components</a:t>
            </a:r>
            <a:endParaRPr/>
          </a:p>
        </p:txBody>
      </p:sp>
      <p:graphicFrame>
        <p:nvGraphicFramePr>
          <p:cNvPr id="543" name="Google Shape;543;p22"/>
          <p:cNvGraphicFramePr/>
          <p:nvPr/>
        </p:nvGraphicFramePr>
        <p:xfrm>
          <a:off x="215900" y="197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{D78920A1-AFEE-41CE-9ECD-FADEDBF8C7A0}</a:tableStyleId>
              </a:tblPr>
              <a:tblGrid>
                <a:gridCol w="2114550"/>
                <a:gridCol w="2114550"/>
              </a:tblGrid>
              <a:tr h="56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Text Field</a:t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Submit Button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Reset Button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Checkbox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Radio Button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4" name="Google Shape;544;p22"/>
          <p:cNvGraphicFramePr/>
          <p:nvPr/>
        </p:nvGraphicFramePr>
        <p:xfrm>
          <a:off x="4716463" y="19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{D78920A1-AFEE-41CE-9ECD-FADEDBF8C7A0}</a:tableStyleId>
              </a:tblPr>
              <a:tblGrid>
                <a:gridCol w="2114550"/>
                <a:gridCol w="2114550"/>
              </a:tblGrid>
              <a:tr h="58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Password Field</a:t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Hidden Field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Select Dropdown List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Text Area</a:t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Label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45" name="Google Shape;5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3" y="2024063"/>
            <a:ext cx="1541507" cy="3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0338" y="2673350"/>
            <a:ext cx="1352437" cy="36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675" y="3213100"/>
            <a:ext cx="628587" cy="39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9725" y="3716338"/>
            <a:ext cx="762000" cy="4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08288" y="4257675"/>
            <a:ext cx="837865" cy="46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64388" y="2024063"/>
            <a:ext cx="1524000" cy="36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24750" y="3213100"/>
            <a:ext cx="837879" cy="41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80288" y="3789363"/>
            <a:ext cx="1104384" cy="431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2872530000[1]" id="553" name="Google Shape;553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00675" y="4833938"/>
            <a:ext cx="2452475" cy="183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2901110000[1]" id="554" name="Google Shape;554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55763" y="5157788"/>
            <a:ext cx="1870258" cy="143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3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1" name="Google Shape;561;p23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Form Tag</a:t>
            </a:r>
            <a:endParaRPr/>
          </a:p>
        </p:txBody>
      </p:sp>
      <p:sp>
        <p:nvSpPr>
          <p:cNvPr id="562" name="Google Shape;562;p23"/>
          <p:cNvSpPr txBox="1"/>
          <p:nvPr/>
        </p:nvSpPr>
        <p:spPr>
          <a:xfrm>
            <a:off x="304800" y="1817034"/>
            <a:ext cx="73279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&lt;form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action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="/test.php"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="post"&gt;</a:t>
            </a:r>
            <a:b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 txBox="1"/>
          <p:nvPr/>
        </p:nvSpPr>
        <p:spPr>
          <a:xfrm>
            <a:off x="4392613" y="1181100"/>
            <a:ext cx="32400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Tells the client where to send the request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 txBox="1"/>
          <p:nvPr/>
        </p:nvSpPr>
        <p:spPr>
          <a:xfrm>
            <a:off x="4811957" y="4005263"/>
            <a:ext cx="3240087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Tells the server the kind of request that's being made, and how the message will be formatted. Common values are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post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&amp;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/>
          <p:nvPr/>
        </p:nvSpPr>
        <p:spPr>
          <a:xfrm>
            <a:off x="1511660" y="2764958"/>
            <a:ext cx="792163" cy="28733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6" name="Google Shape;566;p23"/>
          <p:cNvCxnSpPr/>
          <p:nvPr/>
        </p:nvCxnSpPr>
        <p:spPr>
          <a:xfrm flipH="1" rot="10800000">
            <a:off x="1907712" y="1582516"/>
            <a:ext cx="2484900" cy="11727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567" name="Google Shape;567;p23"/>
          <p:cNvCxnSpPr/>
          <p:nvPr/>
        </p:nvCxnSpPr>
        <p:spPr>
          <a:xfrm>
            <a:off x="4392613" y="1233488"/>
            <a:ext cx="0" cy="7905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23"/>
          <p:cNvCxnSpPr>
            <a:endCxn id="564" idx="1"/>
          </p:cNvCxnSpPr>
          <p:nvPr/>
        </p:nvCxnSpPr>
        <p:spPr>
          <a:xfrm flipH="1" rot="-5400000">
            <a:off x="3485957" y="3820675"/>
            <a:ext cx="2094300" cy="5577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569" name="Google Shape;569;p23"/>
          <p:cNvCxnSpPr/>
          <p:nvPr/>
        </p:nvCxnSpPr>
        <p:spPr>
          <a:xfrm>
            <a:off x="4811957" y="4113213"/>
            <a:ext cx="0" cy="2016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23"/>
          <p:cNvSpPr/>
          <p:nvPr/>
        </p:nvSpPr>
        <p:spPr>
          <a:xfrm>
            <a:off x="3768225" y="2765495"/>
            <a:ext cx="972108" cy="2868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24"/>
          <p:cNvPicPr preferRelativeResize="0"/>
          <p:nvPr/>
        </p:nvPicPr>
        <p:blipFill rotWithShape="1">
          <a:blip r:embed="rId3">
            <a:alphaModFix/>
          </a:blip>
          <a:srcRect b="46347" l="0" r="0" t="0"/>
          <a:stretch/>
        </p:blipFill>
        <p:spPr>
          <a:xfrm>
            <a:off x="257723" y="2984729"/>
            <a:ext cx="8704753" cy="2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4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24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Differences between HTTP GET and POST</a:t>
            </a:r>
            <a:endParaRPr/>
          </a:p>
        </p:txBody>
      </p:sp>
      <p:sp>
        <p:nvSpPr>
          <p:cNvPr id="579" name="Google Shape;579;p24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sent with the GET is appended to end of the URL up in the browser, so whatever you send is exposed.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be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bookmarked</a:t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5213501" y="3695700"/>
            <a:ext cx="1859422" cy="26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7" name="Google Shape;587;p25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Text Field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Allows the user to enter a single line of text.</a:t>
            </a:r>
            <a:endParaRPr/>
          </a:p>
          <a:p>
            <a:pPr indent="-1651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3333FF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2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&lt;!DOCTYPE html&gt;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b="0" i="0" sz="20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Name: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type="text" 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name="aName"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value="default value"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size="20" /&gt;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3333FF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MCj01984970000[1]" id="589" name="Google Shape;5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113" y="0"/>
            <a:ext cx="1249823" cy="92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8487" y="2414587"/>
            <a:ext cx="4514616" cy="2362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3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</a:t>
            </a:r>
            <a:endParaRPr/>
          </a:p>
        </p:txBody>
      </p:sp>
      <p:sp>
        <p:nvSpPr>
          <p:cNvPr id="175" name="Google Shape;175;p3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Uses markup tag elements that tell the Web browser how to present the information.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Each tag will appear as letters or words between a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&lt;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(less than sign) and a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&gt;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(greater than sign).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Most tags come in pairs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1630244" y="3431262"/>
            <a:ext cx="2762250" cy="429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   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741394" y="3465513"/>
            <a:ext cx="1045181" cy="395287"/>
          </a:xfrm>
          <a:prstGeom prst="rect">
            <a:avLst/>
          </a:prstGeom>
          <a:noFill/>
          <a:ln cap="flat" cmpd="sng" w="28575">
            <a:solidFill>
              <a:srgbClr val="66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160059" y="3465513"/>
            <a:ext cx="1122830" cy="395287"/>
          </a:xfrm>
          <a:prstGeom prst="rect">
            <a:avLst/>
          </a:prstGeom>
          <a:noFill/>
          <a:ln cap="flat" cmpd="sng" w="28575">
            <a:solidFill>
              <a:srgbClr val="66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4392613" y="4833938"/>
            <a:ext cx="435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Start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4392613" y="4221163"/>
            <a:ext cx="435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End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3"/>
          <p:cNvCxnSpPr>
            <a:stCxn id="177" idx="2"/>
            <a:endCxn id="179" idx="1"/>
          </p:cNvCxnSpPr>
          <p:nvPr/>
        </p:nvCxnSpPr>
        <p:spPr>
          <a:xfrm flipH="1" rot="-5400000">
            <a:off x="2749984" y="3374800"/>
            <a:ext cx="1156500" cy="2128500"/>
          </a:xfrm>
          <a:prstGeom prst="bentConnector2">
            <a:avLst/>
          </a:prstGeom>
          <a:noFill/>
          <a:ln cap="flat" cmpd="sng" w="38100">
            <a:solidFill>
              <a:srgbClr val="993300"/>
            </a:solidFill>
            <a:prstDash val="solid"/>
            <a:miter lim="800000"/>
            <a:headEnd len="lg" w="lg" type="stealth"/>
            <a:tailEnd len="lg" w="lg" type="stealth"/>
          </a:ln>
        </p:spPr>
      </p:cxnSp>
      <p:cxnSp>
        <p:nvCxnSpPr>
          <p:cNvPr id="182" name="Google Shape;182;p3"/>
          <p:cNvCxnSpPr>
            <a:stCxn id="178" idx="2"/>
            <a:endCxn id="180" idx="1"/>
          </p:cNvCxnSpPr>
          <p:nvPr/>
        </p:nvCxnSpPr>
        <p:spPr>
          <a:xfrm flipH="1" rot="-5400000">
            <a:off x="3785224" y="3797050"/>
            <a:ext cx="543600" cy="671100"/>
          </a:xfrm>
          <a:prstGeom prst="bentConnector2">
            <a:avLst/>
          </a:prstGeom>
          <a:noFill/>
          <a:ln cap="flat" cmpd="sng" w="38100">
            <a:solidFill>
              <a:srgbClr val="993300"/>
            </a:solidFill>
            <a:prstDash val="solid"/>
            <a:miter lim="800000"/>
            <a:headEnd len="lg" w="lg" type="stealth"/>
            <a:tailEnd len="lg" w="lg" type="stealth"/>
          </a:ln>
        </p:spPr>
      </p:cxnSp>
      <p:pic>
        <p:nvPicPr>
          <p:cNvPr descr="MCj03962220000[1]" id="183" name="Google Shape;1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3536950"/>
            <a:ext cx="899557" cy="922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315600000[1]" id="184" name="Google Shape;18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6438" y="4184650"/>
            <a:ext cx="1726506" cy="1787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" name="Google Shape;597;p26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Password Field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26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Allows the user to enter a single line of text.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2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&lt;!DOCTYPE html&gt;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b="0" i="0" sz="20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Password: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type="password" 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name="pwd"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size="20" /&gt;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indent="-412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MPj03905500000[1]" id="599" name="Google Shape;5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08" y="5373216"/>
            <a:ext cx="1794154" cy="127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7458" y="2298051"/>
            <a:ext cx="4747942" cy="247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7" name="Google Shape;607;p27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Password Field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8" name="Google Shape;608;p27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Similar to a textfield, but the characters entered are obscured.</a:t>
            </a:r>
            <a:endParaRPr/>
          </a:p>
        </p:txBody>
      </p:sp>
      <p:sp>
        <p:nvSpPr>
          <p:cNvPr id="609" name="Google Shape;609;p27"/>
          <p:cNvSpPr txBox="1"/>
          <p:nvPr/>
        </p:nvSpPr>
        <p:spPr>
          <a:xfrm>
            <a:off x="5138738" y="2241550"/>
            <a:ext cx="2895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After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characters "password" is typed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719138" y="2241550"/>
            <a:ext cx="2895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Before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characters "password" is typed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02" y="3277767"/>
            <a:ext cx="37338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0113" y="3277767"/>
            <a:ext cx="3752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679950"/>
            <a:ext cx="37338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8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0" name="Google Shape;620;p28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Radio Button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28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set of radio buttons with the name.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When one is selected, the rest are automatically deselected</a:t>
            </a:r>
            <a:endParaRPr/>
          </a:p>
        </p:txBody>
      </p:sp>
      <p:sp>
        <p:nvSpPr>
          <p:cNvPr id="622" name="Google Shape;622;p28"/>
          <p:cNvSpPr txBox="1"/>
          <p:nvPr/>
        </p:nvSpPr>
        <p:spPr>
          <a:xfrm>
            <a:off x="143668" y="2416126"/>
            <a:ext cx="799306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&lt;form&gt;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Your preferred Color: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value="r" checked /&gt;Red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value="g" /&gt; Green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value="b" /&gt;Blue</a:t>
            </a:r>
            <a:b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8"/>
          <p:cNvSpPr/>
          <p:nvPr/>
        </p:nvSpPr>
        <p:spPr>
          <a:xfrm>
            <a:off x="6343395" y="3525837"/>
            <a:ext cx="576065" cy="339725"/>
          </a:xfrm>
          <a:prstGeom prst="ellipse">
            <a:avLst/>
          </a:prstGeom>
          <a:noFill/>
          <a:ln cap="flat" cmpd="sng" w="28575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4" name="Google Shape;624;p28"/>
          <p:cNvCxnSpPr>
            <a:stCxn id="623" idx="4"/>
          </p:cNvCxnSpPr>
          <p:nvPr/>
        </p:nvCxnSpPr>
        <p:spPr>
          <a:xfrm flipH="1">
            <a:off x="5724527" y="3865562"/>
            <a:ext cx="906900" cy="1650900"/>
          </a:xfrm>
          <a:prstGeom prst="straightConnector1">
            <a:avLst/>
          </a:prstGeom>
          <a:noFill/>
          <a:ln cap="flat" cmpd="sng" w="28575">
            <a:solidFill>
              <a:srgbClr val="993300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descr="MCj02509480000[1]" id="625" name="Google Shape;6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6438" y="0"/>
            <a:ext cx="1822059" cy="144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" name="Google Shape;632;p29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Radio Button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3" name="Google Shape;633;p29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Notice that Red is unchecked after Green is checked. </a:t>
            </a:r>
            <a:endParaRPr/>
          </a:p>
        </p:txBody>
      </p:sp>
      <p:cxnSp>
        <p:nvCxnSpPr>
          <p:cNvPr id="634" name="Google Shape;634;p29"/>
          <p:cNvCxnSpPr/>
          <p:nvPr/>
        </p:nvCxnSpPr>
        <p:spPr>
          <a:xfrm>
            <a:off x="3822471" y="3608388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635" name="Google Shape;635;p29"/>
          <p:cNvSpPr txBox="1"/>
          <p:nvPr/>
        </p:nvSpPr>
        <p:spPr>
          <a:xfrm>
            <a:off x="3785958" y="3087688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Green is selected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j02503930000[1]" id="636" name="Google Shape;6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5575" y="0"/>
            <a:ext cx="1113247" cy="117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5" y="2603500"/>
            <a:ext cx="37338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2671" y="2603500"/>
            <a:ext cx="37528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0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30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Label 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30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Associates a label with a form control</a:t>
            </a:r>
            <a:endParaRPr/>
          </a:p>
        </p:txBody>
      </p:sp>
      <p:sp>
        <p:nvSpPr>
          <p:cNvPr id="647" name="Google Shape;647;p30"/>
          <p:cNvSpPr txBox="1"/>
          <p:nvPr/>
        </p:nvSpPr>
        <p:spPr>
          <a:xfrm>
            <a:off x="287338" y="1429151"/>
            <a:ext cx="856932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Your preferred Color: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value="r" checked /&gt;Red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value="g"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id="color_g"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&lt;label for="color_g"&gt;Green&lt;/label&gt;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value="b" /&gt;Blue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5364163" y="2845048"/>
            <a:ext cx="1404082" cy="287878"/>
          </a:xfrm>
          <a:prstGeom prst="rect">
            <a:avLst/>
          </a:prstGeom>
          <a:noFill/>
          <a:ln cap="flat" cmpd="sng" w="2857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719572" y="3118601"/>
            <a:ext cx="4213225" cy="296863"/>
          </a:xfrm>
          <a:prstGeom prst="rect">
            <a:avLst/>
          </a:prstGeom>
          <a:noFill/>
          <a:ln cap="flat" cmpd="sng" w="2857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0" name="Google Shape;650;p30"/>
          <p:cNvCxnSpPr>
            <a:stCxn id="649" idx="2"/>
            <a:endCxn id="648" idx="2"/>
          </p:cNvCxnSpPr>
          <p:nvPr/>
        </p:nvCxnSpPr>
        <p:spPr>
          <a:xfrm rot="-5400000">
            <a:off x="4304885" y="1654164"/>
            <a:ext cx="282600" cy="3240000"/>
          </a:xfrm>
          <a:prstGeom prst="bentConnector3">
            <a:avLst>
              <a:gd fmla="val -143116" name="adj1"/>
            </a:avLst>
          </a:prstGeom>
          <a:noFill/>
          <a:ln cap="flat" cmpd="sng" w="28425">
            <a:solidFill>
              <a:srgbClr val="993300"/>
            </a:solidFill>
            <a:prstDash val="solid"/>
            <a:miter lim="800000"/>
            <a:headEnd len="lg" w="lg" type="stealth"/>
            <a:tailEnd len="lg" w="lg" type="stealth"/>
          </a:ln>
        </p:spPr>
      </p:cxnSp>
      <p:sp>
        <p:nvSpPr>
          <p:cNvPr id="651" name="Google Shape;651;p30"/>
          <p:cNvSpPr txBox="1"/>
          <p:nvPr/>
        </p:nvSpPr>
        <p:spPr>
          <a:xfrm>
            <a:off x="287338" y="4581525"/>
            <a:ext cx="3240087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Click on the word "Red", "Green" &amp; "Blue". What do you notice?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8144" y="3928265"/>
            <a:ext cx="4190868" cy="229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9" name="Google Shape;659;p31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Checkbox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0" name="Google Shape;660;p31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item it places on the page is square and it is marked with a check when chosen.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You can check as many as you like.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325437" y="2324222"/>
            <a:ext cx="856932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My favourite colors: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name="color[]" type="checkbox" value="r" checked /&gt;Red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name="color[]" type="checkbox" value="g" checked /&gt;Green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name="color[]" type="checkbox" value="b" /&gt;Blue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Google Shape;6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8280" y="4386247"/>
            <a:ext cx="4094340" cy="222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2"/>
          <p:cNvSpPr txBox="1"/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3: Form - I</a:t>
            </a:r>
            <a:endParaRPr/>
          </a:p>
        </p:txBody>
      </p:sp>
      <p:sp>
        <p:nvSpPr>
          <p:cNvPr id="669" name="Google Shape;669;p32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ignupform.jpg" id="670" name="Google Shape;6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950" y="976961"/>
            <a:ext cx="4695825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2"/>
          <p:cNvSpPr txBox="1"/>
          <p:nvPr>
            <p:ph idx="1" type="body"/>
          </p:nvPr>
        </p:nvSpPr>
        <p:spPr>
          <a:xfrm>
            <a:off x="251525" y="892050"/>
            <a:ext cx="36600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Create a New User Registration Form as shown on the right.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You have text input for FirstName, LastName, and Email. You have password input for password and radio buttons for Gender female and male. 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Next they fill in their interest in games. Use check boxes for Mobile Games, PC Games Play Station and Xbox. 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Remember to create relevant Labels for each input and fill in the values for the radio buttons and checkboxes.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8" name="Google Shape;678;p33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Text Area Component</a:t>
            </a:r>
            <a:endParaRPr/>
          </a:p>
        </p:txBody>
      </p:sp>
      <p:sp>
        <p:nvSpPr>
          <p:cNvPr id="679" name="Google Shape;679;p33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Unlike a text box that only allows one line, the text area allows as many lines as you wish.	</a:t>
            </a:r>
            <a:endParaRPr/>
          </a:p>
        </p:txBody>
      </p:sp>
      <p:sp>
        <p:nvSpPr>
          <p:cNvPr id="680" name="Google Shape;680;p33"/>
          <p:cNvSpPr txBox="1"/>
          <p:nvPr/>
        </p:nvSpPr>
        <p:spPr>
          <a:xfrm>
            <a:off x="188302" y="1981200"/>
            <a:ext cx="644503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Comment: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&lt;textarea name="comment" rows="2" cols="10"&gt;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No comments!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&lt;/textarea&gt;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1" name="Google Shape;6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011" y="4091084"/>
            <a:ext cx="4445457" cy="238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4" y="4631477"/>
            <a:ext cx="25908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4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9" name="Google Shape;689;p34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Select Dropdown List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34"/>
          <p:cNvSpPr txBox="1"/>
          <p:nvPr/>
        </p:nvSpPr>
        <p:spPr>
          <a:xfrm>
            <a:off x="6525552" y="4208781"/>
            <a:ext cx="1828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clicked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4"/>
          <p:cNvSpPr txBox="1"/>
          <p:nvPr/>
        </p:nvSpPr>
        <p:spPr>
          <a:xfrm>
            <a:off x="283056" y="1439525"/>
            <a:ext cx="609917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My favorite color: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&lt;select name="color"&gt;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value="R" selected&gt;red&lt;/option&gt;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value="G"&gt;green&lt;/option&gt;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value="B"&gt;blue&lt;/option&gt;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&lt;/select&gt;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Allows selection out of the list specified.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3" name="Google Shape;693;p34"/>
          <p:cNvCxnSpPr/>
          <p:nvPr/>
        </p:nvCxnSpPr>
        <p:spPr>
          <a:xfrm>
            <a:off x="3907692" y="3517017"/>
            <a:ext cx="664308" cy="1978714"/>
          </a:xfrm>
          <a:prstGeom prst="straightConnector1">
            <a:avLst/>
          </a:prstGeom>
          <a:noFill/>
          <a:ln cap="flat" cmpd="sng" w="38100">
            <a:solidFill>
              <a:srgbClr val="996633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descr="MCj02524510000[1]" id="694" name="Google Shape;69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8538" y="211138"/>
            <a:ext cx="1808898" cy="113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2761" y="4651693"/>
            <a:ext cx="2994383" cy="188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35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Select Dropdown List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35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Size attribute specifies the number of options that should be visible at a time.  Default value is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MULTIPLE will allows more than one option to be selected.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35"/>
          <p:cNvSpPr txBox="1"/>
          <p:nvPr/>
        </p:nvSpPr>
        <p:spPr>
          <a:xfrm>
            <a:off x="408843" y="2783681"/>
            <a:ext cx="587216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My favorite colors: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&lt;select name="color[]" </a:t>
            </a:r>
            <a:endParaRPr b="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SIZE="3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"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MULTIPLE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value="R" selected&gt;red&lt;/option&gt;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value="G"&gt;green&lt;/option&gt;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value="B" selected&gt;blue&lt;/option&gt;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&lt;/select&gt;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5" name="Google Shape;7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483" y="2924944"/>
            <a:ext cx="3550517" cy="2267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4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/>
              <a:t>&lt;!DOCTYPE html&gt;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Inform the web browser that the document is an HTML version 5 (HTML5)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Must be the first line of an HTML file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HTML5 logo and wordmark.svg" id="193" name="Google Shape;1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6205" y="4000866"/>
            <a:ext cx="1759195" cy="175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2" name="Google Shape;712;p36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Hidden Field</a:t>
            </a:r>
            <a:endParaRPr b="0" i="0" sz="32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p36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 submit information that is not entered </a:t>
            </a:r>
            <a:b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by the visitor. </a:t>
            </a:r>
            <a:endParaRPr/>
          </a:p>
        </p:txBody>
      </p:sp>
      <p:sp>
        <p:nvSpPr>
          <p:cNvPr id="714" name="Google Shape;714;p36"/>
          <p:cNvSpPr txBox="1"/>
          <p:nvPr/>
        </p:nvSpPr>
        <p:spPr>
          <a:xfrm>
            <a:off x="755650" y="2133600"/>
            <a:ext cx="464820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&lt;input type="hidden"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  name="language"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 value="english"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j00787270000[1]" id="715" name="Google Shape;7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3413" y="0"/>
            <a:ext cx="2144329" cy="1486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086" y="2410603"/>
            <a:ext cx="3684264" cy="236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7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3" name="Google Shape;723;p37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Submit Button</a:t>
            </a:r>
            <a:endParaRPr/>
          </a:p>
        </p:txBody>
      </p:sp>
      <p:sp>
        <p:nvSpPr>
          <p:cNvPr id="724" name="Google Shape;724;p37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Triggers the browser to send the information to the server. </a:t>
            </a:r>
            <a:endParaRPr/>
          </a:p>
        </p:txBody>
      </p:sp>
      <p:sp>
        <p:nvSpPr>
          <p:cNvPr id="725" name="Google Shape;725;p37"/>
          <p:cNvSpPr txBox="1"/>
          <p:nvPr/>
        </p:nvSpPr>
        <p:spPr>
          <a:xfrm>
            <a:off x="287338" y="2241550"/>
            <a:ext cx="5616575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 action="/test.php"&gt;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type="submit" name="operation" 	  value="Submit Query"/&gt;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&lt;br/&gt;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type="submit" name="operation" 	  value="Register"/&gt;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&lt;br/&gt;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type="submit" name="operation"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  value="Send Mail"/&gt;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&lt;br/&gt;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6" name="Google Shape;7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725" y="2673350"/>
            <a:ext cx="3775137" cy="2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8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38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Reset Button</a:t>
            </a:r>
            <a:endParaRPr/>
          </a:p>
        </p:txBody>
      </p:sp>
      <p:sp>
        <p:nvSpPr>
          <p:cNvPr id="734" name="Google Shape;734;p38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It does not send any form data to the server.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When selected, this button resets all of the GUI components in the HTML form to their default values. </a:t>
            </a:r>
            <a:endParaRPr/>
          </a:p>
        </p:txBody>
      </p:sp>
      <p:sp>
        <p:nvSpPr>
          <p:cNvPr id="735" name="Google Shape;735;p38"/>
          <p:cNvSpPr txBox="1"/>
          <p:nvPr/>
        </p:nvSpPr>
        <p:spPr>
          <a:xfrm>
            <a:off x="685800" y="3033713"/>
            <a:ext cx="3886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 action="/test.php"&gt;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type="reset"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j02907930000[1]" id="736" name="Google Shape;7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75" y="4365625"/>
            <a:ext cx="1529423" cy="160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1458" y="2917274"/>
            <a:ext cx="3553793" cy="224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9"/>
          <p:cNvSpPr txBox="1"/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4: Form - II</a:t>
            </a:r>
            <a:endParaRPr/>
          </a:p>
        </p:txBody>
      </p:sp>
      <p:sp>
        <p:nvSpPr>
          <p:cNvPr id="744" name="Google Shape;744;p39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m.jpg" id="745" name="Google Shape;7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50" y="1300173"/>
            <a:ext cx="449580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9"/>
          <p:cNvSpPr txBox="1"/>
          <p:nvPr>
            <p:ph idx="1" type="body"/>
          </p:nvPr>
        </p:nvSpPr>
        <p:spPr>
          <a:xfrm>
            <a:off x="4783350" y="1300163"/>
            <a:ext cx="40731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Create a customer feedback form as shown on the left.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You have text input for title and name. There is a dropdown list for the type of feedbacks. 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Type includes: Inquiries, Feedback and Suggestions. 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Next you have a text area for customer to enter their comments.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Remember to create relevant Labels for each input.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Lastly create a reset input type and a submit input type.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0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3" name="Google Shape;753;p40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 </a:t>
            </a:r>
            <a:endParaRPr/>
          </a:p>
        </p:txBody>
      </p:sp>
      <p:sp>
        <p:nvSpPr>
          <p:cNvPr id="754" name="Google Shape;754;p40"/>
          <p:cNvSpPr txBox="1"/>
          <p:nvPr>
            <p:ph idx="1" type="body"/>
          </p:nvPr>
        </p:nvSpPr>
        <p:spPr>
          <a:xfrm>
            <a:off x="304800" y="914400"/>
            <a:ext cx="830897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Allows data to be arranged in rows and columns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55" name="Google Shape;755;p40"/>
          <p:cNvGraphicFramePr/>
          <p:nvPr/>
        </p:nvGraphicFramePr>
        <p:xfrm>
          <a:off x="755650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{D78920A1-AFEE-41CE-9ECD-FADEDBF8C7A0}</a:tableStyleId>
              </a:tblPr>
              <a:tblGrid>
                <a:gridCol w="1511300"/>
                <a:gridCol w="6570675"/>
              </a:tblGrid>
              <a:tr h="36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&lt;table&gt;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Defines a table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&lt;tr&gt;&lt;/tr&gt;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Defines a new </a:t>
                      </a: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able </a:t>
                      </a: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ow.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&lt;th&gt;&lt;/th&gt;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Used to create the titles of your table data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(Table Header)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&lt;td&gt;&lt;/td&gt;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Denotes Table Data. Enclose your data within the tags.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&lt;/table&gt;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Indicates the end of the table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MCj03825930000[1]" id="756" name="Google Shape;7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0" y="4833938"/>
            <a:ext cx="1726022" cy="172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3" name="Google Shape;763;p41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</a:t>
            </a:r>
            <a:endParaRPr/>
          </a:p>
        </p:txBody>
      </p:sp>
      <p:sp>
        <p:nvSpPr>
          <p:cNvPr id="764" name="Google Shape;764;p41"/>
          <p:cNvSpPr txBox="1"/>
          <p:nvPr/>
        </p:nvSpPr>
        <p:spPr>
          <a:xfrm>
            <a:off x="323850" y="1233488"/>
            <a:ext cx="388151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&lt;td&gt;Fire/Ambulance&lt;/td&gt;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&lt;td&gt;995&lt;/td&gt;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5" name="Google Shape;7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619" y="1595178"/>
            <a:ext cx="4204436" cy="26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2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2" name="Google Shape;772;p42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</a:t>
            </a:r>
            <a:endParaRPr/>
          </a:p>
        </p:txBody>
      </p:sp>
      <p:sp>
        <p:nvSpPr>
          <p:cNvPr id="773" name="Google Shape;773;p42"/>
          <p:cNvSpPr txBox="1"/>
          <p:nvPr/>
        </p:nvSpPr>
        <p:spPr>
          <a:xfrm>
            <a:off x="323850" y="1233488"/>
            <a:ext cx="3881512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&lt;td&gt;Fire/Ambulance&lt;/td&gt;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&lt;td&gt;995&lt;/td&gt;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&lt;td&gt;Police&lt;/td&gt;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&lt;td&gt;999&lt;/td&gt;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4" name="Google Shape;7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909" y="1916080"/>
            <a:ext cx="4486241" cy="28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3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1" name="Google Shape;781;p43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</a:t>
            </a:r>
            <a:endParaRPr/>
          </a:p>
        </p:txBody>
      </p:sp>
      <p:sp>
        <p:nvSpPr>
          <p:cNvPr id="782" name="Google Shape;782;p43"/>
          <p:cNvSpPr txBox="1"/>
          <p:nvPr/>
        </p:nvSpPr>
        <p:spPr>
          <a:xfrm>
            <a:off x="304800" y="972894"/>
            <a:ext cx="434426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&lt;th&gt;Purpose&lt;/th&gt;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&lt;th&gt;Telephone Number&lt;/th&gt;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&lt;td&gt;Fire/Ambulance&lt;/td&gt;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&lt;td&gt;995&lt;/td&gt;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&lt;td&gt;Police&lt;/td&gt;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&lt;td&gt;999&lt;/td&gt;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3" name="Google Shape;7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8116" y="2072011"/>
            <a:ext cx="4325774" cy="258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6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0" name="Google Shape;790;p76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5: Table	</a:t>
            </a:r>
            <a:endParaRPr/>
          </a:p>
        </p:txBody>
      </p:sp>
      <p:sp>
        <p:nvSpPr>
          <p:cNvPr id="791" name="Google Shape;791;p76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 a HTML page that contains your academic timetable. An example is shown below.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92" name="Google Shape;79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25783"/>
            <a:ext cx="8732011" cy="2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7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9" name="Google Shape;799;p77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/>
              <a:t>5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Table	</a:t>
            </a:r>
            <a:endParaRPr/>
          </a:p>
        </p:txBody>
      </p:sp>
      <p:sp>
        <p:nvSpPr>
          <p:cNvPr id="800" name="Google Shape;800;p77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b="1" lang="en-US"/>
              <a:t>Hints</a:t>
            </a:r>
            <a:r>
              <a:rPr lang="en-US"/>
              <a:t>:</a:t>
            </a:r>
            <a:endParaRPr/>
          </a:p>
          <a:p>
            <a:pPr indent="-165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400"/>
              <a:t>Use the border attribute of &lt;table&gt; tag:</a:t>
            </a:r>
            <a:endParaRPr/>
          </a:p>
          <a:p>
            <a:pPr indent="0" lvl="2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&lt;table border="1"&gt;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400"/>
              <a:t>   Or the following CSS (out of scope for WAD1):</a:t>
            </a:r>
            <a:endParaRPr/>
          </a:p>
          <a:p>
            <a:pPr indent="-342900" lvl="0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/>
              <a:t>		</a:t>
            </a: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/>
          </a:p>
          <a:p>
            <a:pPr indent="-342900" lvl="0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table{border: 1px solid black;}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th,td{border: 1px solid black;}</a:t>
            </a:r>
            <a:b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&lt;/style&gt;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400"/>
              <a:t>Explore by yourself the use of </a:t>
            </a:r>
            <a:r>
              <a:rPr i="1" lang="en-US" sz="2400"/>
              <a:t>colspan </a:t>
            </a:r>
            <a:r>
              <a:rPr lang="en-US" sz="2400"/>
              <a:t>attribute of &lt;td&gt;</a:t>
            </a:r>
            <a:endParaRPr sz="2400"/>
          </a:p>
          <a:p>
            <a:pPr indent="-342900" lvl="0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Tag</a:t>
            </a:r>
            <a:endParaRPr/>
          </a:p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Indicates to the Web browser that this is the beginning of an HTML document 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719138" y="3249613"/>
            <a:ext cx="3527425" cy="58541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590800"/>
            <a:ext cx="37528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5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7" name="Google Shape;807;p45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/>
          </a:p>
        </p:txBody>
      </p:sp>
      <p:sp>
        <p:nvSpPr>
          <p:cNvPr id="808" name="Google Shape;808;p45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Tutorial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b="0" i="0" lang="en-US" sz="26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http://www.w3schools.com/html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More?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Type "html tutorial" in Google search engine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6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5" name="Google Shape;815;p46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</a:t>
            </a:r>
            <a:endParaRPr/>
          </a:p>
        </p:txBody>
      </p:sp>
      <p:sp>
        <p:nvSpPr>
          <p:cNvPr id="816" name="Google Shape;816;p46"/>
          <p:cNvSpPr txBox="1"/>
          <p:nvPr>
            <p:ph idx="1" type="body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Stands for Hyper Text Markup Language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Tags comes in pair</a:t>
            </a:r>
            <a:endParaRPr/>
          </a:p>
          <a:p>
            <a:pPr indent="-41910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46"/>
          <p:cNvSpPr txBox="1"/>
          <p:nvPr>
            <p:ph idx="2" type="body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Tags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Link: &lt;a&gt;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Image: &lt;img&gt;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Form: &lt;form&gt;, &lt;input&gt;, &lt;select&gt;, &lt;option&gt;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Table: &lt;table&gt;, &lt;tr&gt;, &lt;th&gt;, &lt;td&gt;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/>
              <a:t>Etc.</a:t>
            </a:r>
            <a:endParaRPr b="0" i="0" sz="24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8" name="Google Shape;81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3695700"/>
            <a:ext cx="3556600" cy="190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6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Body Tag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Indicates to the Web browser that this is the beginning of the Web page content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Everything you want to say and see on your page will follow this tag.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755650" y="3343275"/>
            <a:ext cx="3036088" cy="193963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My first html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588" y="3090118"/>
            <a:ext cx="4241963" cy="248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/>
        </p:nvSpPr>
        <p:spPr>
          <a:xfrm>
            <a:off x="647699" y="2960688"/>
            <a:ext cx="6506135" cy="16318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&lt;head&gt;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&lt;title&gt;alpha&lt;/title&gt;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My first html page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7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Head &amp; Title Tag</a:t>
            </a:r>
            <a:endParaRPr/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3810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&lt;head&gt;: tells the Web browser that this is the header for the page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&lt;title&gt;: tells the Web browser that this is the title of the page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333" y="4267200"/>
            <a:ext cx="3771900" cy="220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7"/>
          <p:cNvCxnSpPr/>
          <p:nvPr/>
        </p:nvCxnSpPr>
        <p:spPr>
          <a:xfrm>
            <a:off x="3376246" y="3907692"/>
            <a:ext cx="1195754" cy="536049"/>
          </a:xfrm>
          <a:prstGeom prst="straightConnector1">
            <a:avLst/>
          </a:prstGeom>
          <a:noFill/>
          <a:ln cap="flat" cmpd="sng" w="38100">
            <a:solidFill>
              <a:srgbClr val="66330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225" name="Google Shape;225;p7"/>
          <p:cNvSpPr/>
          <p:nvPr/>
        </p:nvSpPr>
        <p:spPr>
          <a:xfrm>
            <a:off x="4484007" y="4482169"/>
            <a:ext cx="990600" cy="281079"/>
          </a:xfrm>
          <a:prstGeom prst="ellipse">
            <a:avLst/>
          </a:prstGeom>
          <a:noFill/>
          <a:ln cap="flat" cmpd="sng" w="38100">
            <a:solidFill>
              <a:srgbClr val="99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3991d762_0_0"/>
          <p:cNvSpPr txBox="1"/>
          <p:nvPr/>
        </p:nvSpPr>
        <p:spPr>
          <a:xfrm>
            <a:off x="628975" y="2811000"/>
            <a:ext cx="597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&lt;head&gt;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&lt;title&gt;List Example&lt;/title&gt;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List of fruits:</a:t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&lt;ul&gt;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Apple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Orange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Pear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&lt;/ul&gt;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c3991d762_0_0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g7c3991d762_0_0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/>
              <a:t>Un-ordered List</a:t>
            </a:r>
            <a:endParaRPr/>
          </a:p>
        </p:txBody>
      </p:sp>
      <p:sp>
        <p:nvSpPr>
          <p:cNvPr id="234" name="Google Shape;234;g7c3991d762_0_0"/>
          <p:cNvSpPr txBox="1"/>
          <p:nvPr>
            <p:ph idx="1" type="body"/>
          </p:nvPr>
        </p:nvSpPr>
        <p:spPr>
          <a:xfrm>
            <a:off x="304800" y="914400"/>
            <a:ext cx="86106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/>
              <a:t>ul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&gt;: </a:t>
            </a:r>
            <a:r>
              <a:rPr lang="en-US"/>
              <a:t>a list of items (order of the items is NOT important)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/>
              <a:t>li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&gt;: </a:t>
            </a:r>
            <a:r>
              <a:rPr lang="en-US"/>
              <a:t>an </a:t>
            </a:r>
            <a:r>
              <a:rPr b="1" lang="en-US"/>
              <a:t>item</a:t>
            </a:r>
            <a:r>
              <a:rPr lang="en-US"/>
              <a:t> in a list</a:t>
            </a:r>
            <a:endParaRPr/>
          </a:p>
        </p:txBody>
      </p:sp>
      <p:cxnSp>
        <p:nvCxnSpPr>
          <p:cNvPr id="235" name="Google Shape;235;g7c3991d762_0_0"/>
          <p:cNvCxnSpPr/>
          <p:nvPr/>
        </p:nvCxnSpPr>
        <p:spPr>
          <a:xfrm>
            <a:off x="3648875" y="4855800"/>
            <a:ext cx="1272300" cy="383700"/>
          </a:xfrm>
          <a:prstGeom prst="straightConnector1">
            <a:avLst/>
          </a:prstGeom>
          <a:noFill/>
          <a:ln cap="flat" cmpd="sng" w="38100">
            <a:solidFill>
              <a:srgbClr val="663300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id="236" name="Google Shape;236;g7c3991d76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550" y="4233175"/>
            <a:ext cx="3200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c3991d762_0_11"/>
          <p:cNvSpPr txBox="1"/>
          <p:nvPr/>
        </p:nvSpPr>
        <p:spPr>
          <a:xfrm>
            <a:off x="628975" y="2811000"/>
            <a:ext cx="58455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&lt;head&gt;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&lt;title&gt;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Example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&lt;/title&gt;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List of Students:</a:t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&lt;ol&gt;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Fan Bing Bing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Kim Jong Un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Donald Trump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&lt;/ol&gt;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7c3991d762_0_11"/>
          <p:cNvSpPr txBox="1"/>
          <p:nvPr>
            <p:ph idx="12" type="sldNum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g7c3991d762_0_11"/>
          <p:cNvSpPr txBox="1"/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/>
              <a:t>Ordered List</a:t>
            </a:r>
            <a:endParaRPr/>
          </a:p>
        </p:txBody>
      </p:sp>
      <p:sp>
        <p:nvSpPr>
          <p:cNvPr id="245" name="Google Shape;245;g7c3991d762_0_11"/>
          <p:cNvSpPr txBox="1"/>
          <p:nvPr>
            <p:ph idx="1" type="body"/>
          </p:nvPr>
        </p:nvSpPr>
        <p:spPr>
          <a:xfrm>
            <a:off x="304800" y="914400"/>
            <a:ext cx="86106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&lt;ol&gt;: a list of items (order of the items is important)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&lt;li&gt;: an </a:t>
            </a:r>
            <a:r>
              <a:rPr b="1" lang="en-US"/>
              <a:t>item</a:t>
            </a:r>
            <a:r>
              <a:rPr lang="en-US"/>
              <a:t> in a list</a:t>
            </a:r>
            <a:endParaRPr/>
          </a:p>
        </p:txBody>
      </p:sp>
      <p:cxnSp>
        <p:nvCxnSpPr>
          <p:cNvPr id="246" name="Google Shape;246;g7c3991d762_0_11"/>
          <p:cNvCxnSpPr/>
          <p:nvPr/>
        </p:nvCxnSpPr>
        <p:spPr>
          <a:xfrm>
            <a:off x="4350775" y="4855800"/>
            <a:ext cx="1272300" cy="383700"/>
          </a:xfrm>
          <a:prstGeom prst="straightConnector1">
            <a:avLst/>
          </a:prstGeom>
          <a:noFill/>
          <a:ln cap="flat" cmpd="sng" w="38100">
            <a:solidFill>
              <a:srgbClr val="663300"/>
            </a:solidFill>
            <a:prstDash val="solid"/>
            <a:round/>
            <a:headEnd len="sm" w="sm" type="none"/>
            <a:tailEnd len="lg" w="lg" type="stealth"/>
          </a:ln>
        </p:spPr>
      </p:cxnSp>
      <p:pic>
        <p:nvPicPr>
          <p:cNvPr id="247" name="Google Shape;247;g7c3991d762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9213" y="4206513"/>
            <a:ext cx="30575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LO</dc:creator>
</cp:coreProperties>
</file>