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3"/>
  </p:notesMasterIdLst>
  <p:sldIdLst>
    <p:sldId id="256" r:id="rId3"/>
    <p:sldId id="314" r:id="rId4"/>
    <p:sldId id="257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74" r:id="rId14"/>
    <p:sldId id="418" r:id="rId15"/>
    <p:sldId id="331" r:id="rId16"/>
    <p:sldId id="332" r:id="rId17"/>
    <p:sldId id="333" r:id="rId18"/>
    <p:sldId id="334" r:id="rId19"/>
    <p:sldId id="335" r:id="rId20"/>
    <p:sldId id="348" r:id="rId21"/>
    <p:sldId id="347" r:id="rId22"/>
    <p:sldId id="349" r:id="rId23"/>
    <p:sldId id="338" r:id="rId24"/>
    <p:sldId id="339" r:id="rId25"/>
    <p:sldId id="340" r:id="rId26"/>
    <p:sldId id="350" r:id="rId27"/>
    <p:sldId id="342" r:id="rId28"/>
    <p:sldId id="343" r:id="rId29"/>
    <p:sldId id="344" r:id="rId30"/>
    <p:sldId id="345" r:id="rId31"/>
    <p:sldId id="336" r:id="rId32"/>
  </p:sldIdLst>
  <p:sldSz cx="9144000" cy="6858000" type="screen4x3"/>
  <p:notesSz cx="6797675" cy="9926638"/>
  <p:embeddedFontLst>
    <p:embeddedFont>
      <p:font typeface="Architects Daughter" panose="020B060402020202020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Garamond" panose="02020404030301010803" pitchFamily="18" charset="0"/>
      <p:regular r:id="rId39"/>
      <p:bold r:id="rId40"/>
      <p:italic r:id="rId41"/>
    </p:embeddedFont>
    <p:embeddedFont>
      <p:font typeface="Noto Sans Symbols" panose="020B0604020202020204" charset="0"/>
      <p:regular r:id="rId42"/>
      <p:bold r:id="rId43"/>
    </p:embeddedFont>
    <p:embeddedFont>
      <p:font typeface="Tahoma" panose="020B0604030504040204" pitchFamily="3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2BF8B72-2A33-4017-9D64-0CDC3B3CDAD0}">
          <p14:sldIdLst>
            <p14:sldId id="256"/>
            <p14:sldId id="314"/>
            <p14:sldId id="257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74"/>
            <p14:sldId id="418"/>
            <p14:sldId id="331"/>
            <p14:sldId id="332"/>
            <p14:sldId id="333"/>
            <p14:sldId id="334"/>
            <p14:sldId id="335"/>
          </p14:sldIdLst>
        </p14:section>
        <p14:section name="Classes &amp; Objects" id="{1AF596BC-2036-467D-ABCE-68D5EB416E0C}">
          <p14:sldIdLst>
            <p14:sldId id="348"/>
            <p14:sldId id="347"/>
            <p14:sldId id="349"/>
            <p14:sldId id="338"/>
            <p14:sldId id="339"/>
            <p14:sldId id="340"/>
            <p14:sldId id="350"/>
            <p14:sldId id="342"/>
            <p14:sldId id="343"/>
            <p14:sldId id="344"/>
            <p14:sldId id="34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LO _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C0FD1-07A9-442B-A9C6-2770322CA862}">
  <a:tblStyle styleId="{0D8C0FD1-07A9-442B-A9C6-2770322CA862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tcBdr/>
        <a:fill>
          <a:solidFill>
            <a:srgbClr val="E7F3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F3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1D65EA6-1EAE-40E3-AD56-0E864CD511D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75" autoAdjust="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3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Shape 92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25" name="Shape 92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Shape 93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946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916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Shape 94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Shape 96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Shape 97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79" name="Shape 97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Shape 9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93" name="Shape 99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2B0959-4BBB-4A92-BE4C-A6C7E480A488}" type="slidenum">
              <a:rPr lang="en-GB" sz="1000" b="0">
                <a:solidFill>
                  <a:schemeClr val="tx1"/>
                </a:solidFill>
              </a:rPr>
              <a:pPr/>
              <a:t>19</a:t>
            </a:fld>
            <a:endParaRPr lang="en-GB" sz="1000" b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3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Shape 790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defTabSz="90805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fld id="{3FA3AA2B-CADC-4C1E-82D5-0EBE20330036}" type="slidenum">
              <a:rPr lang="en-GB" sz="1000" b="0" smtClean="0">
                <a:solidFill>
                  <a:schemeClr val="tx1"/>
                </a:solidFill>
              </a:rPr>
              <a:pPr/>
              <a:t>20</a:t>
            </a:fld>
            <a:endParaRPr lang="en-GB" sz="1000" b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Garamond" pitchFamily="18" charset="0"/>
              </a:rPr>
              <a:t>Picture of Bill Gates taken from http://en.wikipedia.org/wiki/Bill_gates.</a:t>
            </a:r>
          </a:p>
        </p:txBody>
      </p:sp>
    </p:spTree>
    <p:extLst>
      <p:ext uri="{BB962C8B-B14F-4D97-AF65-F5344CB8AC3E}">
        <p14:creationId xmlns:p14="http://schemas.microsoft.com/office/powerpoint/2010/main" val="1296297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080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0805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AA3EBC-1415-4990-80AC-3BF32232C2A5}" type="slidenum">
              <a:rPr lang="en-GB" sz="1000" b="0">
                <a:solidFill>
                  <a:schemeClr val="tx1"/>
                </a:solidFill>
              </a:rPr>
              <a:pPr/>
              <a:t>21</a:t>
            </a:fld>
            <a:endParaRPr lang="en-GB" sz="1000" b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67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8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Shape 80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087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Shape 820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69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39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28" name="Shape 82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592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008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306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840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68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72" name="Shape 87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Shape 87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80" name="Shape 88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n-SG" sz="1200" b="0" i="0" u="none" strike="noStrike" kern="1200" cap="none" dirty="0"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Shape 88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Shape 890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898" name="Shape 89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lang="en-SG" sz="1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Shape 89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Shape 91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3048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4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1389" cy="841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SIPCMContentMarking" descr="{&quot;HashCode&quot;:1068245140,&quot;Placement&quot;:&quot;Header&quot;}">
            <a:extLst>
              <a:ext uri="{FF2B5EF4-FFF2-40B4-BE49-F238E27FC236}">
                <a16:creationId xmlns:a16="http://schemas.microsoft.com/office/drawing/2014/main" id="{FFD1A72E-7D24-40DB-8CC2-50D18607D906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215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Shape 81" descr="SIS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8275" y="6172200"/>
            <a:ext cx="1452988" cy="36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SMU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726363" y="6096000"/>
            <a:ext cx="1234044" cy="54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SIPCMContentMarking" descr="{&quot;HashCode&quot;:1068245140,&quot;Placement&quot;:&quot;Header&quot;}">
            <a:extLst>
              <a:ext uri="{FF2B5EF4-FFF2-40B4-BE49-F238E27FC236}">
                <a16:creationId xmlns:a16="http://schemas.microsoft.com/office/drawing/2014/main" id="{F92BE637-B22A-4A2E-A544-BF2EB972E3D6}"/>
              </a:ext>
            </a:extLst>
          </p:cNvPr>
          <p:cNvSpPr txBox="1"/>
          <p:nvPr userDrawn="1"/>
        </p:nvSpPr>
        <p:spPr>
          <a:xfrm>
            <a:off x="3825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Building Dynamic Webpages using PHP</a:t>
            </a:r>
          </a:p>
        </p:txBody>
      </p:sp>
      <p:pic>
        <p:nvPicPr>
          <p:cNvPr id="156" name="Shape 156" descr="MMj0236315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589" y="4340211"/>
            <a:ext cx="64718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MCBD05033_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526" y="4842732"/>
            <a:ext cx="1826262" cy="1616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599892" y="4587722"/>
            <a:ext cx="4824413" cy="195502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Knowing is not enough; we must apply. Willing is not enough we must do.</a:t>
            </a:r>
          </a:p>
          <a:p>
            <a:pPr marL="0" marR="0" lvl="0" indent="-44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br>
              <a:rPr lang="en-US" sz="6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- Goethe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Shape 9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6820" y="4925271"/>
            <a:ext cx="4474435" cy="1605491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Shape 928"/>
          <p:cNvSpPr txBox="1">
            <a:spLocks noGrp="1"/>
          </p:cNvSpPr>
          <p:nvPr>
            <p:ph type="title"/>
          </p:nvPr>
        </p:nvSpPr>
        <p:spPr>
          <a:xfrm>
            <a:off x="284035" y="118268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Foreach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9" name="Shape 929"/>
          <p:cNvSpPr txBox="1">
            <a:spLocks noGrp="1"/>
          </p:cNvSpPr>
          <p:nvPr>
            <p:ph type="body" idx="1"/>
          </p:nvPr>
        </p:nvSpPr>
        <p:spPr>
          <a:xfrm>
            <a:off x="288925" y="922338"/>
            <a:ext cx="8702675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Executes a block of code repeatedly for each entry in an array</a:t>
            </a:r>
          </a:p>
        </p:txBody>
      </p:sp>
      <p:sp>
        <p:nvSpPr>
          <p:cNvPr id="930" name="Shape 930"/>
          <p:cNvSpPr txBox="1"/>
          <p:nvPr/>
        </p:nvSpPr>
        <p:spPr>
          <a:xfrm>
            <a:off x="1399651" y="2176463"/>
            <a:ext cx="6912768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foreach_indexed_array.php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4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array(1, 2, 3, 4, 5);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($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as $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arr_entry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$</a:t>
            </a:r>
            <a:r>
              <a:rPr lang="en-US" sz="24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arr_entry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3544526" y="4541118"/>
            <a:ext cx="2605088" cy="40005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in a browser</a:t>
            </a:r>
          </a:p>
        </p:txBody>
      </p:sp>
      <p:sp>
        <p:nvSpPr>
          <p:cNvPr id="932" name="Shape 93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Shape 9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303" y="4660794"/>
            <a:ext cx="4531283" cy="178986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Shape 939"/>
          <p:cNvSpPr txBox="1">
            <a:spLocks noGrp="1"/>
          </p:cNvSpPr>
          <p:nvPr>
            <p:ph type="title"/>
          </p:nvPr>
        </p:nvSpPr>
        <p:spPr>
          <a:xfrm>
            <a:off x="284035" y="118268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Foreach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0" name="Shape 940"/>
          <p:cNvSpPr txBox="1"/>
          <p:nvPr/>
        </p:nvSpPr>
        <p:spPr>
          <a:xfrm>
            <a:off x="431540" y="1206238"/>
            <a:ext cx="7556843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foreach_associative_array.php -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$arr = array(1 =&gt; "a", 2 =&gt; "b", </a:t>
            </a:r>
            <a:br>
              <a:rPr lang="en-US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 =&gt; "c", 4 =&gt; "d", 5 =&gt; "e");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foreach ($arr as $key =&gt; $value){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$key.$value;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8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941" name="Shape 94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Shape 942"/>
          <p:cNvSpPr txBox="1"/>
          <p:nvPr/>
        </p:nvSpPr>
        <p:spPr>
          <a:xfrm>
            <a:off x="3484399" y="4438219"/>
            <a:ext cx="2605200" cy="3999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in a browser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8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Arrays</a:t>
            </a:r>
          </a:p>
        </p:txBody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324268" y="1052736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Edit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from the given resources.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Instructions are in the 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file.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4056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8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1918"/>
          <a:stretch/>
        </p:blipFill>
        <p:spPr>
          <a:xfrm>
            <a:off x="2104706" y="964272"/>
            <a:ext cx="5591494" cy="3331503"/>
          </a:xfrm>
          <a:prstGeom prst="rect">
            <a:avLst/>
          </a:prstGeom>
        </p:spPr>
      </p:pic>
      <p:sp>
        <p:nvSpPr>
          <p:cNvPr id="8" name="Shape 1004"/>
          <p:cNvSpPr txBox="1">
            <a:spLocks noGrp="1"/>
          </p:cNvSpPr>
          <p:nvPr>
            <p:ph type="body" idx="1"/>
          </p:nvPr>
        </p:nvSpPr>
        <p:spPr>
          <a:xfrm>
            <a:off x="319088" y="954764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Expected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4807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/>
        </p:nvSpPr>
        <p:spPr>
          <a:xfrm>
            <a:off x="396700" y="3358583"/>
            <a:ext cx="8747300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Tahoma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form.html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&lt;html&gt;&lt;head&gt;&lt;title&gt;A simple form&lt;/title&gt;&lt;/head&gt;&lt;body&gt;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&lt;form method="post"  action="</a:t>
            </a:r>
            <a:r>
              <a:rPr lang="en-US" sz="16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process_</a:t>
            </a:r>
            <a:r>
              <a:rPr lang="en-US" sz="16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6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orm.php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  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What topics do you like:&lt;</a:t>
            </a:r>
            <a:r>
              <a:rPr lang="en-US" sz="16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type="checkbox" name="topics[]" value="Art" /&gt;Art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type="checkbox" name="topics[]" value="Science" /&gt;Science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type="checkbox" name="topics[]" value="Tech" /&gt;Technology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</a:p>
        </p:txBody>
      </p:sp>
      <p:pic>
        <p:nvPicPr>
          <p:cNvPr id="949" name="Shape 9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7447" y="925298"/>
            <a:ext cx="3523946" cy="2362602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Shape 950"/>
          <p:cNvSpPr/>
          <p:nvPr/>
        </p:nvSpPr>
        <p:spPr>
          <a:xfrm>
            <a:off x="3059833" y="1463863"/>
            <a:ext cx="2725017" cy="1124954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/>
          <p:nvPr/>
        </p:nvSpPr>
        <p:spPr>
          <a:xfrm>
            <a:off x="1140063" y="4773566"/>
            <a:ext cx="7946700" cy="733035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2" name="Shape 952"/>
          <p:cNvCxnSpPr>
            <a:stCxn id="951" idx="0"/>
            <a:endCxn id="950" idx="2"/>
          </p:cNvCxnSpPr>
          <p:nvPr/>
        </p:nvCxnSpPr>
        <p:spPr>
          <a:xfrm rot="16200000" flipV="1">
            <a:off x="3675504" y="3335656"/>
            <a:ext cx="2184749" cy="69107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953" name="Shape 953"/>
          <p:cNvSpPr/>
          <p:nvPr/>
        </p:nvSpPr>
        <p:spPr>
          <a:xfrm>
            <a:off x="3059833" y="2692208"/>
            <a:ext cx="828000" cy="5745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Shape 954"/>
          <p:cNvSpPr/>
          <p:nvPr/>
        </p:nvSpPr>
        <p:spPr>
          <a:xfrm>
            <a:off x="1193852" y="5644229"/>
            <a:ext cx="4440466" cy="335162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5" name="Shape 955"/>
          <p:cNvCxnSpPr>
            <a:stCxn id="954" idx="1"/>
            <a:endCxn id="953" idx="1"/>
          </p:cNvCxnSpPr>
          <p:nvPr/>
        </p:nvCxnSpPr>
        <p:spPr>
          <a:xfrm rot="10800000" flipH="1">
            <a:off x="1193851" y="2979458"/>
            <a:ext cx="1865981" cy="2832352"/>
          </a:xfrm>
          <a:prstGeom prst="bentConnector3">
            <a:avLst>
              <a:gd name="adj1" fmla="val -12251"/>
            </a:avLst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956" name="Shape 95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Shape 957"/>
          <p:cNvSpPr txBox="1"/>
          <p:nvPr/>
        </p:nvSpPr>
        <p:spPr>
          <a:xfrm>
            <a:off x="5940152" y="1342473"/>
            <a:ext cx="1620218" cy="70788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Checkbox for the form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490108" y="2177907"/>
            <a:ext cx="2355071" cy="70788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Submit button for the form</a:t>
            </a:r>
          </a:p>
        </p:txBody>
      </p:sp>
      <p:sp>
        <p:nvSpPr>
          <p:cNvPr id="959" name="Shape 959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Handling + Array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/>
          <p:nvPr/>
        </p:nvSpPr>
        <p:spPr>
          <a:xfrm>
            <a:off x="325201" y="899547"/>
            <a:ext cx="8747300" cy="31700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Tahoma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form.html 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&lt;html&gt;&lt;head&gt;&lt;title&gt;A simple form&lt;/title&gt;&lt;/head&gt;&lt;body&gt;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&lt;form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method="post"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action="</a:t>
            </a:r>
            <a:r>
              <a:rPr lang="en-US" sz="1600" b="1" i="0" u="none" strike="noStrike" cap="none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_f</a:t>
            </a:r>
            <a:r>
              <a:rPr lang="en-US" sz="1600" b="1" i="0" u="none" strike="noStrike" cap="none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orm.php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  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What topics do you like:&lt;</a:t>
            </a:r>
            <a:r>
              <a:rPr lang="en-US" sz="16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type="checkbox"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name="topics[]"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value="Art" /&gt;Art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type="checkbox"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name="topics[]"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value="Science" /&gt;Science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type="checkbox" 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name="topics[]"</a:t>
            </a: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value="Tech" /&gt;Technology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298282" y="4088712"/>
            <a:ext cx="8569325" cy="2432077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– </a:t>
            </a:r>
            <a:r>
              <a:rPr lang="en-US" sz="1600" b="1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process_form.php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&lt;html&gt;&lt;body&gt;</a:t>
            </a:r>
          </a:p>
          <a:p>
            <a:pPr lvl="0" indent="-23812">
              <a:buClr>
                <a:srgbClr val="0000FF"/>
              </a:buClr>
              <a:buSzPts val="375"/>
            </a:pPr>
            <a:r>
              <a:rPr lang="en-US" sz="15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Topics you like:&lt;</a:t>
            </a:r>
            <a:r>
              <a:rPr lang="en-US" sz="15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5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5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$_POST[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"topics"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$topic){</a:t>
            </a: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</a:t>
            </a:r>
            <a:r>
              <a:rPr lang="en-US" sz="1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$topic &lt;</a:t>
            </a:r>
            <a:r>
              <a:rPr lang="en-US" sz="15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15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6703589" y="3690467"/>
            <a:ext cx="1204912" cy="40005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$_POST</a:t>
            </a:r>
          </a:p>
        </p:txBody>
      </p:sp>
      <p:sp>
        <p:nvSpPr>
          <p:cNvPr id="969" name="Shape 969"/>
          <p:cNvSpPr/>
          <p:nvPr/>
        </p:nvSpPr>
        <p:spPr>
          <a:xfrm>
            <a:off x="3848950" y="2298029"/>
            <a:ext cx="1956907" cy="732329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1587868" y="1756875"/>
            <a:ext cx="1671637" cy="287337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1" name="Shape 971"/>
          <p:cNvCxnSpPr/>
          <p:nvPr/>
        </p:nvCxnSpPr>
        <p:spPr>
          <a:xfrm rot="5400000" flipH="1" flipV="1">
            <a:off x="2855363" y="3800646"/>
            <a:ext cx="2307000" cy="76613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stealth" w="lg" len="lg"/>
            <a:tailEnd type="none" w="med" len="med"/>
          </a:ln>
        </p:spPr>
      </p:cxnSp>
      <p:sp>
        <p:nvSpPr>
          <p:cNvPr id="972" name="Shape 972"/>
          <p:cNvSpPr txBox="1">
            <a:spLocks noGrp="1"/>
          </p:cNvSpPr>
          <p:nvPr>
            <p:ph type="sldNum" idx="12"/>
          </p:nvPr>
        </p:nvSpPr>
        <p:spPr>
          <a:xfrm>
            <a:off x="7696200" y="6366504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3" name="Shape 973"/>
          <p:cNvCxnSpPr>
            <a:stCxn id="975" idx="1"/>
          </p:cNvCxnSpPr>
          <p:nvPr/>
        </p:nvCxnSpPr>
        <p:spPr>
          <a:xfrm rot="10800000">
            <a:off x="5183958" y="3030363"/>
            <a:ext cx="621900" cy="1506899"/>
          </a:xfrm>
          <a:prstGeom prst="bentConnector2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stealth" w="lg" len="lg"/>
            <a:tailEnd type="none" w="med" len="med"/>
          </a:ln>
        </p:spPr>
      </p:cxnSp>
      <p:sp>
        <p:nvSpPr>
          <p:cNvPr id="974" name="Shape 974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Handling + Array </a:t>
            </a:r>
          </a:p>
        </p:txBody>
      </p:sp>
      <p:graphicFrame>
        <p:nvGraphicFramePr>
          <p:cNvPr id="975" name="Shape 975"/>
          <p:cNvGraphicFramePr/>
          <p:nvPr>
            <p:extLst>
              <p:ext uri="{D42A27DB-BD31-4B8C-83A1-F6EECF244321}">
                <p14:modId xmlns:p14="http://schemas.microsoft.com/office/powerpoint/2010/main" val="2729039935"/>
              </p:ext>
            </p:extLst>
          </p:nvPr>
        </p:nvGraphicFramePr>
        <p:xfrm>
          <a:off x="5805858" y="4157849"/>
          <a:ext cx="3000375" cy="758825"/>
        </p:xfrm>
        <a:graphic>
          <a:graphicData uri="http://schemas.openxmlformats.org/drawingml/2006/table">
            <a:tbl>
              <a:tblPr>
                <a:noFill/>
                <a:tableStyleId>{01D65EA6-1EAE-40E3-AD56-0E864CD511DC}</a:tableStyleId>
              </a:tblPr>
              <a:tblGrid>
                <a:gridCol w="7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Key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topics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array("Art", "Science")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2631880" y="2044212"/>
            <a:ext cx="14442" cy="3293002"/>
          </a:xfrm>
          <a:prstGeom prst="straightConnector1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stealth" w="lg" len="lg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1" name="Shape 981"/>
          <p:cNvGraphicFramePr/>
          <p:nvPr/>
        </p:nvGraphicFramePr>
        <p:xfrm>
          <a:off x="5398291" y="3132496"/>
          <a:ext cx="3000375" cy="758825"/>
        </p:xfrm>
        <a:graphic>
          <a:graphicData uri="http://schemas.openxmlformats.org/drawingml/2006/table">
            <a:tbl>
              <a:tblPr>
                <a:noFill/>
                <a:tableStyleId>{01D65EA6-1EAE-40E3-AD56-0E864CD511DC}</a:tableStyleId>
              </a:tblPr>
              <a:tblGrid>
                <a:gridCol w="7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topics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array("Art", "Science")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2" name="Shape 982"/>
          <p:cNvSpPr txBox="1"/>
          <p:nvPr/>
        </p:nvSpPr>
        <p:spPr>
          <a:xfrm>
            <a:off x="215900" y="2996952"/>
            <a:ext cx="8928100" cy="3170741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sz="2000" b="1" dirty="0" err="1">
                <a:solidFill>
                  <a:schemeClr val="accent2"/>
                </a:solidFill>
              </a:rPr>
              <a:t>_f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orm.php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&lt;html&gt;&lt;body&gt;</a:t>
            </a:r>
          </a:p>
          <a:p>
            <a:pPr lvl="0" indent="-31750">
              <a:buClr>
                <a:srgbClr val="0000FF"/>
              </a:buClr>
              <a:buSzPts val="50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Topics you like:&lt;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$_POST[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"topics"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 $topic){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echo 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$topic &lt;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?&gt;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</a:p>
        </p:txBody>
      </p:sp>
      <p:sp>
        <p:nvSpPr>
          <p:cNvPr id="983" name="Shape 983"/>
          <p:cNvSpPr txBox="1"/>
          <p:nvPr/>
        </p:nvSpPr>
        <p:spPr>
          <a:xfrm>
            <a:off x="5391011" y="2652814"/>
            <a:ext cx="2411413" cy="36671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ourier Ne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</a:p>
        </p:txBody>
      </p:sp>
      <p:sp>
        <p:nvSpPr>
          <p:cNvPr id="984" name="Shape 984"/>
          <p:cNvSpPr/>
          <p:nvPr/>
        </p:nvSpPr>
        <p:spPr>
          <a:xfrm>
            <a:off x="6149524" y="3512955"/>
            <a:ext cx="2094884" cy="378365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Shape 9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Handling + Array </a:t>
            </a:r>
          </a:p>
        </p:txBody>
      </p:sp>
      <p:pic>
        <p:nvPicPr>
          <p:cNvPr id="989" name="Shape 9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596" y="1313979"/>
            <a:ext cx="2439707" cy="1137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091018" y="2050676"/>
            <a:ext cx="860611" cy="968851"/>
          </a:xfrm>
          <a:prstGeom prst="straightConnector1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7" name="Straight Arrow Connector 16"/>
          <p:cNvCxnSpPr>
            <a:stCxn id="984" idx="2"/>
          </p:cNvCxnSpPr>
          <p:nvPr/>
        </p:nvCxnSpPr>
        <p:spPr>
          <a:xfrm flipH="1">
            <a:off x="5022476" y="3891320"/>
            <a:ext cx="2174490" cy="700851"/>
          </a:xfrm>
          <a:prstGeom prst="straightConnector1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9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Indexed and Associative Arrays</a:t>
            </a:r>
          </a:p>
        </p:txBody>
      </p:sp>
      <p:sp>
        <p:nvSpPr>
          <p:cNvPr id="996" name="Shape 996"/>
          <p:cNvSpPr txBox="1">
            <a:spLocks noGrp="1"/>
          </p:cNvSpPr>
          <p:nvPr>
            <p:ph type="body" idx="1"/>
          </p:nvPr>
        </p:nvSpPr>
        <p:spPr>
          <a:xfrm>
            <a:off x="324268" y="1052736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Edit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process_form.php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from the given resources.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Instructions are in the 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files.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7" name="Shape 99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10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Multidimensional Array</a:t>
            </a:r>
          </a:p>
        </p:txBody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324268" y="1052736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Edit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from the given resources.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Instructions are in the 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file.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00" b="0"/>
              <a:t>              </a:t>
            </a:r>
          </a:p>
          <a:p>
            <a:r>
              <a:rPr lang="en-US" sz="800" b="0"/>
              <a:t>                        </a:t>
            </a:r>
            <a:fld id="{04AD1F7F-ACDF-41D9-B514-793FA24D142E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sz="800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Classes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342900" eaLnBrk="1" fontAlgn="t" hangingPunct="1"/>
            <a:r>
              <a:rPr lang="en-US" dirty="0"/>
              <a:t>A class is a </a:t>
            </a:r>
            <a:r>
              <a:rPr lang="en-US" b="1" dirty="0"/>
              <a:t>template</a:t>
            </a:r>
            <a:r>
              <a:rPr lang="en-US" dirty="0"/>
              <a:t> from which individual objects are created</a:t>
            </a:r>
          </a:p>
          <a:p>
            <a:pPr indent="-342900" eaLnBrk="1" hangingPunct="1"/>
            <a:r>
              <a:rPr lang="en-US" dirty="0"/>
              <a:t>An object is an </a:t>
            </a:r>
            <a:r>
              <a:rPr lang="en-US" b="1" dirty="0"/>
              <a:t>instance</a:t>
            </a:r>
            <a:r>
              <a:rPr lang="en-US" dirty="0"/>
              <a:t> of a class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49" y="3511415"/>
            <a:ext cx="4266998" cy="1944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924" y="3282814"/>
            <a:ext cx="3558446" cy="22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91526" y="2594288"/>
            <a:ext cx="81777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100"/>
              <a:buFont typeface="Noto Sans Symbols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Part III: Arrays and Classes</a:t>
            </a:r>
          </a:p>
        </p:txBody>
      </p:sp>
      <p:sp>
        <p:nvSpPr>
          <p:cNvPr id="793" name="Shape 79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n-US" sz="800" b="0"/>
              <a:t>              </a:t>
            </a:r>
          </a:p>
          <a:p>
            <a:r>
              <a:rPr lang="en-US" sz="800" b="0"/>
              <a:t>                        </a:t>
            </a:r>
            <a:fld id="{D5DB2267-C656-4E36-99BB-6F1B43DDF77C}" type="slidenum">
              <a:rPr lang="en-US" sz="800" smtClean="0"/>
              <a:pPr/>
              <a:t>20</a:t>
            </a:fld>
            <a:endParaRPr lang="en-US" sz="80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n-US" sz="800" dirty="0">
                <a:solidFill>
                  <a:srgbClr val="FFFFCC"/>
                </a:solidFill>
              </a:rPr>
              <a:t>t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Object?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909637"/>
            <a:ext cx="8610600" cy="5562600"/>
          </a:xfrm>
        </p:spPr>
        <p:txBody>
          <a:bodyPr/>
          <a:lstStyle/>
          <a:p>
            <a:pPr indent="-342900" eaLnBrk="1" hangingPunct="1"/>
            <a:r>
              <a:rPr lang="en-US" dirty="0"/>
              <a:t>Informally, an object represents an entity, either physical, conceptual, or software.</a:t>
            </a:r>
          </a:p>
          <a:p>
            <a:pPr lvl="1" indent="-342900"/>
            <a:endParaRPr lang="en-US" dirty="0"/>
          </a:p>
          <a:p>
            <a:pPr lvl="1" indent="-342900"/>
            <a:r>
              <a:rPr lang="en-US" dirty="0"/>
              <a:t>Physical entity</a:t>
            </a:r>
          </a:p>
          <a:p>
            <a:pPr lvl="1" indent="-342900"/>
            <a:endParaRPr lang="en-US" dirty="0"/>
          </a:p>
          <a:p>
            <a:pPr lvl="1" indent="-342900"/>
            <a:endParaRPr lang="en-US" dirty="0"/>
          </a:p>
          <a:p>
            <a:pPr lvl="1" indent="-342900"/>
            <a:endParaRPr lang="en-US" dirty="0"/>
          </a:p>
          <a:p>
            <a:pPr lvl="1" indent="-342900"/>
            <a:r>
              <a:rPr lang="en-US" dirty="0"/>
              <a:t>Conceptual entity</a:t>
            </a:r>
          </a:p>
          <a:p>
            <a:pPr lvl="1" indent="-342900"/>
            <a:endParaRPr lang="en-US" dirty="0"/>
          </a:p>
          <a:p>
            <a:pPr lvl="1" indent="-342900"/>
            <a:endParaRPr lang="en-US" dirty="0"/>
          </a:p>
          <a:p>
            <a:pPr lvl="1" indent="-342900"/>
            <a:r>
              <a:rPr lang="en-US" dirty="0"/>
              <a:t>Software entity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624638" y="2492375"/>
            <a:ext cx="1306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chemeClr val="accent2"/>
                </a:solidFill>
              </a:rPr>
              <a:t>Tom’s Car</a:t>
            </a:r>
          </a:p>
        </p:txBody>
      </p:sp>
      <p:pic>
        <p:nvPicPr>
          <p:cNvPr id="31751" name="Picture 5" descr="Volkswagen New Beetle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952625"/>
            <a:ext cx="28956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6003925" y="4473575"/>
            <a:ext cx="285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chemeClr val="accent2"/>
                </a:solidFill>
              </a:rPr>
              <a:t>Bill Gate’s bank account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6192838" y="3789363"/>
            <a:ext cx="2554287" cy="434975"/>
          </a:xfrm>
          <a:prstGeom prst="rect">
            <a:avLst/>
          </a:prstGeom>
          <a:solidFill>
            <a:srgbClr val="FFCC99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chemeClr val="accent2"/>
                </a:solidFill>
              </a:rPr>
              <a:t>US$100,000,000,000</a:t>
            </a:r>
            <a:endParaRPr lang="en-US" sz="1800" b="0">
              <a:solidFill>
                <a:schemeClr val="tx1"/>
              </a:solidFill>
            </a:endParaRPr>
          </a:p>
        </p:txBody>
      </p:sp>
      <p:pic>
        <p:nvPicPr>
          <p:cNvPr id="3175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644900"/>
            <a:ext cx="219551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3671888" y="59499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pSp>
        <p:nvGrpSpPr>
          <p:cNvPr id="31756" name="Group 10"/>
          <p:cNvGrpSpPr>
            <a:grpSpLocks/>
          </p:cNvGrpSpPr>
          <p:nvPr/>
        </p:nvGrpSpPr>
        <p:grpSpPr bwMode="auto">
          <a:xfrm>
            <a:off x="4319588" y="5697538"/>
            <a:ext cx="1116012" cy="539750"/>
            <a:chOff x="2721" y="3589"/>
            <a:chExt cx="703" cy="340"/>
          </a:xfrm>
        </p:grpSpPr>
        <p:sp>
          <p:nvSpPr>
            <p:cNvPr id="31763" name="Rectangle 11"/>
            <p:cNvSpPr>
              <a:spLocks noChangeArrowheads="1"/>
            </p:cNvSpPr>
            <p:nvPr/>
          </p:nvSpPr>
          <p:spPr bwMode="auto">
            <a:xfrm>
              <a:off x="2721" y="3589"/>
              <a:ext cx="703" cy="3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>
              <a:spAutoFit/>
            </a:bodyPr>
            <a:lstStyle/>
            <a:p>
              <a:endParaRPr lang="fr-FR"/>
            </a:p>
          </p:txBody>
        </p:sp>
        <p:sp>
          <p:nvSpPr>
            <p:cNvPr id="31764" name="Line 12"/>
            <p:cNvSpPr>
              <a:spLocks noChangeShapeType="1"/>
            </p:cNvSpPr>
            <p:nvPr/>
          </p:nvSpPr>
          <p:spPr bwMode="auto">
            <a:xfrm>
              <a:off x="3266" y="3589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5976938" y="5697538"/>
            <a:ext cx="1116012" cy="539750"/>
            <a:chOff x="2721" y="3589"/>
            <a:chExt cx="703" cy="340"/>
          </a:xfrm>
        </p:grpSpPr>
        <p:sp>
          <p:nvSpPr>
            <p:cNvPr id="31761" name="Rectangle 14"/>
            <p:cNvSpPr>
              <a:spLocks noChangeArrowheads="1"/>
            </p:cNvSpPr>
            <p:nvPr/>
          </p:nvSpPr>
          <p:spPr bwMode="auto">
            <a:xfrm>
              <a:off x="2721" y="3589"/>
              <a:ext cx="703" cy="34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>
              <a:spAutoFit/>
            </a:bodyPr>
            <a:lstStyle/>
            <a:p>
              <a:endParaRPr lang="fr-FR"/>
            </a:p>
          </p:txBody>
        </p:sp>
        <p:sp>
          <p:nvSpPr>
            <p:cNvPr id="31762" name="Line 15"/>
            <p:cNvSpPr>
              <a:spLocks noChangeShapeType="1"/>
            </p:cNvSpPr>
            <p:nvPr/>
          </p:nvSpPr>
          <p:spPr bwMode="auto">
            <a:xfrm>
              <a:off x="3266" y="3589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</p:grpSp>
      <p:sp>
        <p:nvSpPr>
          <p:cNvPr id="31758" name="Line 16"/>
          <p:cNvSpPr>
            <a:spLocks noChangeShapeType="1"/>
          </p:cNvSpPr>
          <p:nvPr/>
        </p:nvSpPr>
        <p:spPr bwMode="auto">
          <a:xfrm>
            <a:off x="5327650" y="59499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1759" name="Text Box 17"/>
          <p:cNvSpPr txBox="1">
            <a:spLocks noChangeArrowheads="1"/>
          </p:cNvSpPr>
          <p:nvPr/>
        </p:nvSpPr>
        <p:spPr bwMode="auto">
          <a:xfrm>
            <a:off x="3607510" y="6343619"/>
            <a:ext cx="4087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 dirty="0">
                <a:solidFill>
                  <a:schemeClr val="accent2"/>
                </a:solidFill>
              </a:rPr>
              <a:t>Linked list starting at address 100 </a:t>
            </a:r>
          </a:p>
        </p:txBody>
      </p:sp>
      <p:sp>
        <p:nvSpPr>
          <p:cNvPr id="31760" name="Text Box 18"/>
          <p:cNvSpPr txBox="1">
            <a:spLocks noChangeArrowheads="1"/>
          </p:cNvSpPr>
          <p:nvPr/>
        </p:nvSpPr>
        <p:spPr bwMode="auto">
          <a:xfrm>
            <a:off x="4464050" y="5322888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000" b="0">
                <a:solidFill>
                  <a:schemeClr val="accent2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6142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00" b="0"/>
              <a:t>              </a:t>
            </a:r>
          </a:p>
          <a:p>
            <a:r>
              <a:rPr lang="en-US" sz="800" b="0"/>
              <a:t>                        </a:t>
            </a:r>
            <a:fld id="{B710AE46-31FE-4549-9A4B-0AE14DD54E2D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00" dirty="0"/>
              <a:t>Object Oriented Application Development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is an Object?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indent="-342900"/>
            <a:r>
              <a:rPr lang="en-US" dirty="0"/>
              <a:t>All the objects share the same </a:t>
            </a:r>
            <a:r>
              <a:rPr lang="en-US" b="1" dirty="0"/>
              <a:t>properties</a:t>
            </a:r>
            <a:r>
              <a:rPr lang="en-US" dirty="0"/>
              <a:t> and </a:t>
            </a:r>
            <a:r>
              <a:rPr lang="en-US" b="1" dirty="0"/>
              <a:t>methods</a:t>
            </a:r>
            <a:r>
              <a:rPr lang="en-US" dirty="0"/>
              <a:t> with other objects of the same class</a:t>
            </a:r>
          </a:p>
          <a:p>
            <a:pPr indent="-342900"/>
            <a:r>
              <a:rPr lang="en-US" dirty="0"/>
              <a:t>Each object has its own value for each of the attribute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1034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26062"/>
              </p:ext>
            </p:extLst>
          </p:nvPr>
        </p:nvGraphicFramePr>
        <p:xfrm>
          <a:off x="684213" y="3465513"/>
          <a:ext cx="1979612" cy="1371684"/>
        </p:xfrm>
        <a:graphic>
          <a:graphicData uri="http://schemas.openxmlformats.org/drawingml/2006/table">
            <a:tbl>
              <a:tblPr/>
              <a:tblGrid>
                <a:gridCol w="1979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Person</a:t>
                      </a:r>
                    </a:p>
                  </a:txBody>
                  <a:tcPr marL="92075" marR="92075" marT="45946" marB="4594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name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dateOfBirth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 greet()</a:t>
                      </a:r>
                    </a:p>
                  </a:txBody>
                  <a:tcPr marT="45628" marB="45628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856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8" t="17403" r="51611" b="16565"/>
          <a:stretch>
            <a:fillRect/>
          </a:stretch>
        </p:blipFill>
        <p:spPr bwMode="auto">
          <a:xfrm>
            <a:off x="3671888" y="4905375"/>
            <a:ext cx="8334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7" name="Picture 2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4" t="16960" r="59869" b="13428"/>
          <a:stretch>
            <a:fillRect/>
          </a:stretch>
        </p:blipFill>
        <p:spPr bwMode="auto">
          <a:xfrm>
            <a:off x="3671888" y="2852738"/>
            <a:ext cx="85090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4340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01776"/>
              </p:ext>
            </p:extLst>
          </p:nvPr>
        </p:nvGraphicFramePr>
        <p:xfrm>
          <a:off x="4895850" y="2565400"/>
          <a:ext cx="2663825" cy="165576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harry:Person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+ greet()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68" name="Rectangle 32"/>
          <p:cNvSpPr>
            <a:spLocks noChangeArrowheads="1"/>
          </p:cNvSpPr>
          <p:nvPr/>
        </p:nvSpPr>
        <p:spPr bwMode="auto">
          <a:xfrm>
            <a:off x="6118225" y="3343275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>
                <a:solidFill>
                  <a:schemeClr val="tx1"/>
                </a:solidFill>
              </a:rPr>
              <a:t>8/12/1975</a:t>
            </a:r>
          </a:p>
        </p:txBody>
      </p:sp>
      <p:sp>
        <p:nvSpPr>
          <p:cNvPr id="35869" name="Rectangle 33"/>
          <p:cNvSpPr>
            <a:spLocks noChangeArrowheads="1"/>
          </p:cNvSpPr>
          <p:nvPr/>
        </p:nvSpPr>
        <p:spPr bwMode="auto">
          <a:xfrm>
            <a:off x="6118225" y="2911475"/>
            <a:ext cx="1296988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>
                <a:solidFill>
                  <a:schemeClr val="tx1"/>
                </a:solidFill>
              </a:rPr>
              <a:t>Harry</a:t>
            </a:r>
          </a:p>
        </p:txBody>
      </p:sp>
      <p:sp>
        <p:nvSpPr>
          <p:cNvPr id="35870" name="Text Box 34"/>
          <p:cNvSpPr txBox="1">
            <a:spLocks noChangeArrowheads="1"/>
          </p:cNvSpPr>
          <p:nvPr/>
        </p:nvSpPr>
        <p:spPr bwMode="auto">
          <a:xfrm>
            <a:off x="4895850" y="292576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5871" name="Text Box 35"/>
          <p:cNvSpPr txBox="1">
            <a:spLocks noChangeArrowheads="1"/>
          </p:cNvSpPr>
          <p:nvPr/>
        </p:nvSpPr>
        <p:spPr bwMode="auto">
          <a:xfrm>
            <a:off x="4895850" y="3357563"/>
            <a:ext cx="1370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 err="1">
                <a:solidFill>
                  <a:schemeClr val="tx1"/>
                </a:solidFill>
              </a:rPr>
              <a:t>dateOfBirth</a:t>
            </a:r>
            <a:endParaRPr lang="en-US" b="0" dirty="0">
              <a:solidFill>
                <a:schemeClr val="tx1"/>
              </a:solidFill>
            </a:endParaRPr>
          </a:p>
        </p:txBody>
      </p:sp>
      <p:graphicFrame>
        <p:nvGraphicFramePr>
          <p:cNvPr id="1034348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0207"/>
              </p:ext>
            </p:extLst>
          </p:nvPr>
        </p:nvGraphicFramePr>
        <p:xfrm>
          <a:off x="4932363" y="4616450"/>
          <a:ext cx="2663825" cy="1655763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mary:Person</a:t>
                      </a:r>
                    </a:p>
                  </a:txBody>
                  <a:tcPr marL="92075" marR="92075" marT="46038" marB="460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MS PGothic" panose="020B0600070205080204" pitchFamily="34" charset="-128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rgbClr val="3333CC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FFCF01"/>
                        </a:buClr>
                        <a:buFont typeface="Wingdings" panose="05000000000000000000" pitchFamily="2" charset="2"/>
                        <a:defRPr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E4A8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accent2"/>
                          </a:solidFill>
                          <a:latin typeface="Tahom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</a:rPr>
                        <a:t>+ greet()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82" name="Rectangle 46"/>
          <p:cNvSpPr>
            <a:spLocks noChangeArrowheads="1"/>
          </p:cNvSpPr>
          <p:nvPr/>
        </p:nvSpPr>
        <p:spPr bwMode="auto">
          <a:xfrm>
            <a:off x="6154738" y="5394325"/>
            <a:ext cx="1296987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>
                <a:solidFill>
                  <a:schemeClr val="tx1"/>
                </a:solidFill>
              </a:rPr>
              <a:t>8/12/1980</a:t>
            </a:r>
          </a:p>
        </p:txBody>
      </p:sp>
      <p:sp>
        <p:nvSpPr>
          <p:cNvPr id="35883" name="Rectangle 47"/>
          <p:cNvSpPr>
            <a:spLocks noChangeArrowheads="1"/>
          </p:cNvSpPr>
          <p:nvPr/>
        </p:nvSpPr>
        <p:spPr bwMode="auto">
          <a:xfrm>
            <a:off x="6154738" y="4962525"/>
            <a:ext cx="1296987" cy="3746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 anchorCtr="1"/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200" b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35884" name="Text Box 48"/>
          <p:cNvSpPr txBox="1">
            <a:spLocks noChangeArrowheads="1"/>
          </p:cNvSpPr>
          <p:nvPr/>
        </p:nvSpPr>
        <p:spPr bwMode="auto">
          <a:xfrm>
            <a:off x="4932363" y="497681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5885" name="Text Box 49"/>
          <p:cNvSpPr txBox="1">
            <a:spLocks noChangeArrowheads="1"/>
          </p:cNvSpPr>
          <p:nvPr/>
        </p:nvSpPr>
        <p:spPr bwMode="auto">
          <a:xfrm>
            <a:off x="4932363" y="5408613"/>
            <a:ext cx="1370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7620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b="0" dirty="0" err="1">
                <a:solidFill>
                  <a:schemeClr val="tx1"/>
                </a:solidFill>
              </a:rPr>
              <a:t>dateOfBirth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0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Class Definition + Properties and Methods </a:t>
            </a:r>
          </a:p>
        </p:txBody>
      </p:sp>
      <p:sp>
        <p:nvSpPr>
          <p:cNvPr id="809" name="Shape 80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0" name="Shape 810"/>
          <p:cNvSpPr txBox="1"/>
          <p:nvPr/>
        </p:nvSpPr>
        <p:spPr>
          <a:xfrm>
            <a:off x="152400" y="1264084"/>
            <a:ext cx="8839200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function greet(){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echo "Hi! My name is $this-&gt;name.";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811" name="Shape 811"/>
          <p:cNvSpPr/>
          <p:nvPr/>
        </p:nvSpPr>
        <p:spPr>
          <a:xfrm>
            <a:off x="1991892" y="2359792"/>
            <a:ext cx="2520300" cy="351695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2012575" y="3334317"/>
            <a:ext cx="6864473" cy="1132796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Shape 813"/>
          <p:cNvSpPr txBox="1"/>
          <p:nvPr/>
        </p:nvSpPr>
        <p:spPr>
          <a:xfrm>
            <a:off x="4457700" y="1264084"/>
            <a:ext cx="1413449" cy="47288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</a:p>
        </p:txBody>
      </p:sp>
      <p:cxnSp>
        <p:nvCxnSpPr>
          <p:cNvPr id="814" name="Shape 814"/>
          <p:cNvCxnSpPr>
            <a:endCxn id="811" idx="3"/>
          </p:cNvCxnSpPr>
          <p:nvPr/>
        </p:nvCxnSpPr>
        <p:spPr>
          <a:xfrm flipH="1">
            <a:off x="4512192" y="1775064"/>
            <a:ext cx="530700" cy="76057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15" name="Shape 815"/>
          <p:cNvCxnSpPr>
            <a:endCxn id="812" idx="2"/>
          </p:cNvCxnSpPr>
          <p:nvPr/>
        </p:nvCxnSpPr>
        <p:spPr>
          <a:xfrm flipV="1">
            <a:off x="4853899" y="4467113"/>
            <a:ext cx="590913" cy="594604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16" name="Shape 816"/>
          <p:cNvSpPr txBox="1"/>
          <p:nvPr/>
        </p:nvSpPr>
        <p:spPr>
          <a:xfrm>
            <a:off x="4147174" y="5073953"/>
            <a:ext cx="1413449" cy="435307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11509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Constructor</a:t>
            </a:r>
          </a:p>
        </p:txBody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Constructor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Method that creates an instance of a class (an object)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accept parameters to initialize class properties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4" name="Shape 82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395536" y="2600908"/>
            <a:ext cx="9936596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public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__construct($name){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$this-&gt;name = $name;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08843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Instantiation</a:t>
            </a:r>
          </a:p>
        </p:txBody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304800" y="1127125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dirty="0"/>
              <a:t>Creating an object based on a class definition</a:t>
            </a:r>
          </a:p>
          <a:p>
            <a:pPr indent="-342900">
              <a:spcBef>
                <a:spcPts val="0"/>
              </a:spcBef>
            </a:pPr>
            <a:r>
              <a:rPr lang="en-US" dirty="0"/>
              <a:t>Use keyword </a:t>
            </a:r>
            <a:r>
              <a:rPr lang="en-US" i="1" dirty="0">
                <a:sym typeface="Courier New"/>
              </a:rPr>
              <a:t>new</a:t>
            </a:r>
            <a:endParaRPr lang="en-US" i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Shape 83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Shape 843"/>
          <p:cNvSpPr txBox="1"/>
          <p:nvPr/>
        </p:nvSpPr>
        <p:spPr>
          <a:xfrm>
            <a:off x="455875" y="2333241"/>
            <a:ext cx="8903510" cy="43564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public $name;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__construct($name){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$this-&gt;name = $name;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$albert = new Person("Albert");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6634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dirty="0"/>
              <a:t>Calling a Method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and Accessing a Property</a:t>
            </a:r>
          </a:p>
        </p:txBody>
      </p:sp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229594" y="903163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dirty="0"/>
              <a:t>Use -&gt; operator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Shape 83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Shape 843"/>
          <p:cNvSpPr txBox="1"/>
          <p:nvPr/>
        </p:nvSpPr>
        <p:spPr>
          <a:xfrm>
            <a:off x="75206" y="1092739"/>
            <a:ext cx="9069788" cy="40928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public $name;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__construct($name){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$this-&gt;name = $name;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function greet(){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echo "Hi! My name is $this-&gt;name.";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$albert = new Person("Albert");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$albert-&gt;name;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$albert-&gt;greet();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4284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Class Definitions into Different Files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Shape 834"/>
          <p:cNvSpPr txBox="1"/>
          <p:nvPr/>
        </p:nvSpPr>
        <p:spPr>
          <a:xfrm>
            <a:off x="2039411" y="4533203"/>
            <a:ext cx="7272808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calling_method.php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Person.php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lang="en-US" sz="20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$albert = new Person("Albert");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echo $albert-&gt;greet();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sp>
        <p:nvSpPr>
          <p:cNvPr id="7" name="Shape 843"/>
          <p:cNvSpPr txBox="1"/>
          <p:nvPr/>
        </p:nvSpPr>
        <p:spPr>
          <a:xfrm>
            <a:off x="304800" y="999055"/>
            <a:ext cx="8903510" cy="4145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Person.php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Person{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$name;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function __construct($name){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$this-&gt;name = $name;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function greet(){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echo "Hi! My name is $this-&gt;name.";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} 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1019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Autoloading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Classes</a:t>
            </a:r>
          </a:p>
        </p:txBody>
      </p:sp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304800" y="1054252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dirty="0"/>
              <a:t>Used to define locations of classes to be loaded</a:t>
            </a:r>
          </a:p>
          <a:p>
            <a:pPr indent="-342900">
              <a:spcBef>
                <a:spcPts val="0"/>
              </a:spcBef>
            </a:pPr>
            <a:r>
              <a:rPr lang="en-US" dirty="0"/>
              <a:t>Use </a:t>
            </a:r>
            <a:r>
              <a:rPr lang="en-US" i="1" dirty="0" err="1"/>
              <a:t>spl_autoload_register</a:t>
            </a:r>
            <a:r>
              <a:rPr lang="en-US" i="1" dirty="0"/>
              <a:t>()</a:t>
            </a:r>
            <a:r>
              <a:rPr lang="en-US" dirty="0"/>
              <a:t> function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0" name="Shape 86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497052" y="2502687"/>
            <a:ext cx="7908044" cy="335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calling_method.php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spl_autoload_register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(function($class){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Courier New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require_once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$class . ".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});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$albert = new Person("Albert");</a:t>
            </a:r>
          </a:p>
          <a:p>
            <a:pPr marL="987425" lvl="0" indent="-755650">
              <a:lnSpc>
                <a:spcPct val="90000"/>
              </a:lnSpc>
              <a:spcBef>
                <a:spcPts val="440"/>
              </a:spcBef>
              <a:buClr>
                <a:schemeClr val="folHlink"/>
              </a:buClr>
              <a:buSzPts val="550"/>
            </a:pP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echo $albert-&gt;greet();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73441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Constants</a:t>
            </a:r>
          </a:p>
        </p:txBody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304800" y="1057522"/>
            <a:ext cx="8610600" cy="5419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Defined using keyword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SG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500" dirty="0"/>
          </a:p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457200" marR="0" lvl="0" indent="-406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How to use a constant? 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Inside: self::GST_RATE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Outside: </a:t>
            </a:r>
            <a:r>
              <a:rPr lang="en-US" dirty="0" err="1"/>
              <a:t>SalesItem</a:t>
            </a:r>
            <a:r>
              <a:rPr lang="en-US" dirty="0"/>
              <a:t>::GST_RATE</a:t>
            </a:r>
          </a:p>
        </p:txBody>
      </p:sp>
      <p:sp>
        <p:nvSpPr>
          <p:cNvPr id="851" name="Shape 85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2" name="Shape 852"/>
          <p:cNvSpPr txBox="1"/>
          <p:nvPr/>
        </p:nvSpPr>
        <p:spPr>
          <a:xfrm>
            <a:off x="1101577" y="1701270"/>
            <a:ext cx="6019341" cy="2843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-US" sz="2400" b="1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SalesItem</a:t>
            </a:r>
            <a:r>
              <a:rPr lang="en-US" sz="2400" b="1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.php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-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2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class </a:t>
            </a:r>
            <a:r>
              <a:rPr lang="en-US" sz="22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SalesItem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GST_RATE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0.07</a:t>
            </a: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987425" marR="0" lvl="0" indent="-7556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55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9314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>
            <a:spLocks noGrp="1"/>
          </p:cNvSpPr>
          <p:nvPr>
            <p:ph type="body" idx="1"/>
          </p:nvPr>
        </p:nvSpPr>
        <p:spPr>
          <a:xfrm>
            <a:off x="324268" y="1052736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Edit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ex9.php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model/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Product.php</a:t>
            </a:r>
            <a:r>
              <a:rPr lang="en-US" dirty="0"/>
              <a:t>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from the given resources.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Instructions are in the 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file.</a:t>
            </a:r>
          </a:p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b="1" dirty="0">
              <a:solidFill>
                <a:srgbClr val="FF0000"/>
              </a:solidFill>
            </a:endParaRPr>
          </a:p>
        </p:txBody>
      </p:sp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00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9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Classes</a:t>
            </a:r>
          </a:p>
        </p:txBody>
      </p:sp>
    </p:spTree>
    <p:extLst>
      <p:ext uri="{BB962C8B-B14F-4D97-AF65-F5344CB8AC3E}">
        <p14:creationId xmlns:p14="http://schemas.microsoft.com/office/powerpoint/2010/main" val="305196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1090682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Understand what are arrays and classes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Understand how arrays and classes can be used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Arrays: Indexed, Associative, Multidimensional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Classes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this module, you should be able to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Solve programming problems involving arrays and classes</a:t>
            </a:r>
          </a:p>
        </p:txBody>
      </p:sp>
      <p:pic>
        <p:nvPicPr>
          <p:cNvPr id="167" name="Shape 167" descr="MCj0388888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2482" y="4913680"/>
            <a:ext cx="1642005" cy="173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 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304799" y="914400"/>
            <a:ext cx="4468091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Indexed arrays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Associative arrays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Multidimensional arrays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/>
              <a:t>Processing form input fields allowing multiple values (e.g., checkboxes)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38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319087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525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Classes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Properties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/>
              <a:t>Methods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Constructors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i="1" dirty="0"/>
              <a:t>new </a:t>
            </a:r>
            <a:r>
              <a:rPr lang="en-US" dirty="0"/>
              <a:t>keyword</a:t>
            </a:r>
            <a:endParaRPr lang="en-US" i="1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err="1"/>
              <a:t>Autoloading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/>
              <a:t>Constants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4365104"/>
            <a:ext cx="3550909" cy="190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</a:p>
        </p:txBody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collection of values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/>
              <a:t>Values can be of different types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Types of arrays: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Indexed Arrays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Associative Arrays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Multidimensional Arrays</a:t>
            </a:r>
          </a:p>
        </p:txBody>
      </p:sp>
      <p:sp>
        <p:nvSpPr>
          <p:cNvPr id="877" name="Shape 87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884"/>
          <p:cNvSpPr txBox="1">
            <a:spLocks noGrp="1"/>
          </p:cNvSpPr>
          <p:nvPr>
            <p:ph type="body" idx="1"/>
          </p:nvPr>
        </p:nvSpPr>
        <p:spPr>
          <a:xfrm>
            <a:off x="221673" y="873677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Indexed Arrays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 with numeric index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dirty="0"/>
          </a:p>
          <a:p>
            <a:pPr lvl="1" indent="-285750"/>
            <a:endParaRPr lang="en-US" sz="600" dirty="0"/>
          </a:p>
          <a:p>
            <a:pPr lvl="1" indent="-285750"/>
            <a:r>
              <a:rPr lang="en-US" dirty="0"/>
              <a:t>Note: Since PHP 5.4, we can also use: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Arial"/>
              </a:rPr>
              <a:t>$cities = [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"London", "Paris", "Washington"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Arial"/>
              </a:rPr>
              <a:t>];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3" name="Shape 88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</a:p>
        </p:txBody>
      </p:sp>
      <p:sp>
        <p:nvSpPr>
          <p:cNvPr id="885" name="Shape 88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609600" y="2266606"/>
            <a:ext cx="8925300" cy="276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&lt;!–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indexed_array.php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--&gt;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$cities = array("London", "Paris", </a:t>
            </a:r>
            <a:b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"Washington");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//Initialize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$cities[1];</a:t>
            </a:r>
          </a:p>
          <a:p>
            <a:pPr marL="1257300" lvl="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$cities[1] =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"Amsterdam";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//Update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57300" lvl="0" indent="-374650" rtl="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$cities[1]; </a:t>
            </a:r>
          </a:p>
          <a:p>
            <a:pPr marL="1257300" lvl="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$cities[] = "Bangkok";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//Append</a:t>
            </a:r>
            <a:endParaRPr lang="en-US" sz="2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57300" lvl="0" indent="-374650" rtl="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$cities[3];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?&gt;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</a:p>
        </p:txBody>
      </p:sp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Associative Arrays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 that contain key-value pairs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  <a:p>
            <a:pPr marL="742950" marR="0" lvl="1" indent="-438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4" name="Shape 89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5" name="Shape 895"/>
          <p:cNvSpPr txBox="1"/>
          <p:nvPr/>
        </p:nvSpPr>
        <p:spPr>
          <a:xfrm>
            <a:off x="401618" y="2300550"/>
            <a:ext cx="9243900" cy="323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&lt;!–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associative_array.php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--&gt;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$capitals = array(</a:t>
            </a:r>
            <a:r>
              <a:rPr lang="en-US" dirty="0"/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USA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Washington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</a:p>
          <a:p>
            <a:pPr marL="342900" lvl="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"France"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"Paris");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31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echo $capitals["USA"];</a:t>
            </a:r>
          </a:p>
          <a:p>
            <a:pPr marL="457200" lvl="0" indent="4254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$capitals["USA"] = "Washington, D.C.";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Replace</a:t>
            </a:r>
            <a:endParaRPr lang="en-US" sz="2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$capitals["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USA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"]; </a:t>
            </a:r>
          </a:p>
          <a:p>
            <a:pPr marL="342900" lvl="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$capitals["Singapore"] = "Singapore";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Add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echo $capitals["Singapore"];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?&gt;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</a:p>
        </p:txBody>
      </p:sp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Multidimensional</a:t>
            </a:r>
            <a:r>
              <a:rPr lang="en-US" sz="28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Arrays containing one or more arrays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</a:p>
        </p:txBody>
      </p:sp>
      <p:sp>
        <p:nvSpPr>
          <p:cNvPr id="903" name="Shape 90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4" name="Shape 904"/>
          <p:cNvSpPr txBox="1"/>
          <p:nvPr/>
        </p:nvSpPr>
        <p:spPr>
          <a:xfrm>
            <a:off x="179512" y="2528900"/>
            <a:ext cx="9243782" cy="33483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&lt;!–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multidimensional_array.php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--&gt;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$capitals = array(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array("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Manchester","London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"),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array("France",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Nice"),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array("San Francisco")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);</a:t>
            </a:r>
          </a:p>
          <a:p>
            <a:pPr marL="342900" lvl="0" indent="-374650">
              <a:lnSpc>
                <a:spcPct val="90000"/>
              </a:lnSpc>
              <a:spcBef>
                <a:spcPts val="400"/>
              </a:spcBef>
              <a:buClr>
                <a:srgbClr val="3333FF"/>
              </a:buClr>
              <a:buSzPts val="500"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echo $capitals[2][0];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</a:t>
            </a:r>
            <a:r>
              <a:rPr lang="en-US" sz="20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"San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Francisco"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?&gt;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Getting the Size of an Array + For Loop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600"/>
              </a:spcBef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count()</a:t>
            </a:r>
            <a:r>
              <a:rPr lang="en-US" dirty="0"/>
              <a:t> or </a:t>
            </a: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function</a:t>
            </a:r>
          </a:p>
          <a:p>
            <a:pPr lvl="1" indent="-342900">
              <a:spcBef>
                <a:spcPts val="600"/>
              </a:spcBef>
            </a:pPr>
            <a:r>
              <a:rPr lang="en-US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Indexed/associative: Number of elements in the array</a:t>
            </a:r>
          </a:p>
          <a:p>
            <a:pPr lvl="1" indent="-342900">
              <a:spcBef>
                <a:spcPts val="600"/>
              </a:spcBef>
            </a:pPr>
            <a:r>
              <a:rPr lang="en-US" dirty="0"/>
              <a:t>Multidimensional: Number of inner arrays</a:t>
            </a: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2" name="Shape 9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3" name="Shape 913"/>
          <p:cNvSpPr txBox="1"/>
          <p:nvPr/>
        </p:nvSpPr>
        <p:spPr>
          <a:xfrm>
            <a:off x="422829" y="2536851"/>
            <a:ext cx="9047400" cy="334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&lt;!–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count.php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--&gt;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$cities = array("London", "Paris", "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Jakarta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Courier New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$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numCities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count($cities);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Courier New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numCities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. " cities."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987425" lvl="0" indent="-758825" rtl="0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  <a:buFont typeface="Noto Sans Symbols"/>
              <a:buNone/>
            </a:pPr>
            <a:endParaRPr sz="20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87425" lvl="0" indent="-758825" rtl="0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($i = 0; $i &lt; $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numCities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 $i++ ) {</a:t>
            </a:r>
          </a:p>
          <a:p>
            <a:pPr marL="987425" lvl="0" indent="-758825" rtl="0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echo $cities[$i] . "&lt;</a:t>
            </a:r>
            <a:r>
              <a:rPr lang="en-US" sz="2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/&gt;";</a:t>
            </a:r>
          </a:p>
          <a:p>
            <a:pPr marL="987425" lvl="0" indent="-758825" rtl="0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600"/>
              <a:buFont typeface="Noto Sans Symbols"/>
              <a:buNone/>
            </a:pPr>
            <a:r>
              <a:rPr lang="en-US" sz="2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342900" marR="0" lvl="0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5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?&gt;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Shape 920"/>
          <p:cNvSpPr txBox="1"/>
          <p:nvPr/>
        </p:nvSpPr>
        <p:spPr>
          <a:xfrm>
            <a:off x="-108520" y="725699"/>
            <a:ext cx="8640960" cy="3631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Runs a block of code repeatedly for each entry in an array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Syntax ::</a:t>
            </a:r>
          </a:p>
          <a:p>
            <a:pPr marL="8001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Courier New"/>
              <a:buNone/>
            </a:pPr>
            <a:r>
              <a:rPr lang="en-US" sz="20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1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(array to iterate) { 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Courier New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action to take</a:t>
            </a:r>
          </a:p>
          <a:p>
            <a:pPr marL="1371600" marR="0" lvl="3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600"/>
              <a:buFont typeface="Courier New"/>
              <a:buNone/>
            </a:pPr>
            <a:r>
              <a:rPr lang="en-US" sz="2400" b="1" i="1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371600" marR="0" lvl="3" indent="-127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1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271836" y="206586"/>
            <a:ext cx="9144000" cy="519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45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"/>
              <a:buFont typeface="Tahoma"/>
              <a:buNone/>
            </a:pPr>
            <a:r>
              <a:rPr lang="en-US" sz="32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Foreach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1954</Words>
  <Application>Microsoft Office PowerPoint</Application>
  <PresentationFormat>On-screen Show (4:3)</PresentationFormat>
  <Paragraphs>438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Noto Sans Symbols</vt:lpstr>
      <vt:lpstr>Architects Daughter</vt:lpstr>
      <vt:lpstr>Calibri</vt:lpstr>
      <vt:lpstr>Courier New</vt:lpstr>
      <vt:lpstr>Wingdings</vt:lpstr>
      <vt:lpstr>Garamond</vt:lpstr>
      <vt:lpstr>Tahoma</vt:lpstr>
      <vt:lpstr>2_Default Design</vt:lpstr>
      <vt:lpstr>1_Default Design</vt:lpstr>
      <vt:lpstr>Web Application Development</vt:lpstr>
      <vt:lpstr>PowerPoint Presentation</vt:lpstr>
      <vt:lpstr>Overview</vt:lpstr>
      <vt:lpstr>Arrays</vt:lpstr>
      <vt:lpstr>Arrays</vt:lpstr>
      <vt:lpstr>Arrays</vt:lpstr>
      <vt:lpstr>Arrays</vt:lpstr>
      <vt:lpstr>Getting the Size of an Array + For Loop</vt:lpstr>
      <vt:lpstr>PowerPoint Presentation</vt:lpstr>
      <vt:lpstr>Foreach</vt:lpstr>
      <vt:lpstr>Foreach</vt:lpstr>
      <vt:lpstr>Exercise 8: Arrays</vt:lpstr>
      <vt:lpstr>Exercise 8: Arrays</vt:lpstr>
      <vt:lpstr>Form Handling + Array </vt:lpstr>
      <vt:lpstr>Form Handling + Array </vt:lpstr>
      <vt:lpstr>Form Handling + Array </vt:lpstr>
      <vt:lpstr>Exercise 9: Indexed and Associative Arrays</vt:lpstr>
      <vt:lpstr>Exercise 10: Multidimensional Array</vt:lpstr>
      <vt:lpstr>Classes</vt:lpstr>
      <vt:lpstr>What is an Object?</vt:lpstr>
      <vt:lpstr>What is an Object?</vt:lpstr>
      <vt:lpstr>Class Definition + Properties and Methods </vt:lpstr>
      <vt:lpstr>Constructor</vt:lpstr>
      <vt:lpstr>Instantiation</vt:lpstr>
      <vt:lpstr>Calling a Method and Accessing a Property</vt:lpstr>
      <vt:lpstr>Separating Class Definitions into Different Files</vt:lpstr>
      <vt:lpstr>Autoloading Classes</vt:lpstr>
      <vt:lpstr>Constants</vt:lpstr>
      <vt:lpstr>Exercise 9: Classes</vt:lpstr>
      <vt:lpstr>Key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LAU Yi Meng</cp:lastModifiedBy>
  <cp:revision>65</cp:revision>
  <dcterms:modified xsi:type="dcterms:W3CDTF">2021-02-02T02:38:46Z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Owner">
    <vt:lpwstr>ymlau@smu.edu.sg</vt:lpwstr>
  </property>
  <property fmtid="{D5CDD505-2E9C-101B-9397-08002B2CF9AE}" pid="5" name="MSIP_Label_6951d41b-6b8e-4636-984f-012bff14ba18_SetDate">
    <vt:lpwstr>2021-02-02T01:49:04.2269752Z</vt:lpwstr>
  </property>
  <property fmtid="{D5CDD505-2E9C-101B-9397-08002B2CF9AE}" pid="6" name="MSIP_Label_6951d41b-6b8e-4636-984f-012bff14ba18_Name">
    <vt:lpwstr>Restricted</vt:lpwstr>
  </property>
  <property fmtid="{D5CDD505-2E9C-101B-9397-08002B2CF9AE}" pid="7" name="MSIP_Label_6951d41b-6b8e-4636-984f-012bff14ba18_Application">
    <vt:lpwstr>Microsoft Azure Information Protection</vt:lpwstr>
  </property>
  <property fmtid="{D5CDD505-2E9C-101B-9397-08002B2CF9AE}" pid="8" name="MSIP_Label_6951d41b-6b8e-4636-984f-012bff14ba18_ActionId">
    <vt:lpwstr>e4fba60f-1f1d-4bdb-bf81-50491c190ed9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