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54"/>
  </p:notesMasterIdLst>
  <p:sldIdLst>
    <p:sldId id="256" r:id="rId3"/>
    <p:sldId id="257" r:id="rId4"/>
    <p:sldId id="258" r:id="rId5"/>
    <p:sldId id="259" r:id="rId6"/>
    <p:sldId id="319" r:id="rId7"/>
    <p:sldId id="292" r:id="rId8"/>
    <p:sldId id="293" r:id="rId9"/>
    <p:sldId id="294" r:id="rId10"/>
    <p:sldId id="332" r:id="rId11"/>
    <p:sldId id="320" r:id="rId12"/>
    <p:sldId id="326" r:id="rId13"/>
    <p:sldId id="333" r:id="rId14"/>
    <p:sldId id="295" r:id="rId15"/>
    <p:sldId id="327" r:id="rId16"/>
    <p:sldId id="296" r:id="rId17"/>
    <p:sldId id="297" r:id="rId18"/>
    <p:sldId id="299" r:id="rId19"/>
    <p:sldId id="300" r:id="rId20"/>
    <p:sldId id="318" r:id="rId21"/>
    <p:sldId id="301" r:id="rId22"/>
    <p:sldId id="302" r:id="rId23"/>
    <p:sldId id="303" r:id="rId24"/>
    <p:sldId id="304" r:id="rId25"/>
    <p:sldId id="328" r:id="rId26"/>
    <p:sldId id="334" r:id="rId27"/>
    <p:sldId id="321" r:id="rId28"/>
    <p:sldId id="291" r:id="rId29"/>
    <p:sldId id="311" r:id="rId30"/>
    <p:sldId id="30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354" r:id="rId50"/>
    <p:sldId id="330" r:id="rId51"/>
    <p:sldId id="331" r:id="rId52"/>
    <p:sldId id="325" r:id="rId53"/>
  </p:sldIdLst>
  <p:sldSz cx="9144000" cy="6858000" type="screen4x3"/>
  <p:notesSz cx="6797675" cy="9926638"/>
  <p:embeddedFontLst>
    <p:embeddedFont>
      <p:font typeface="Architects Daughter" panose="020B0604020202020204" charset="0"/>
      <p:regular r:id="rId55"/>
    </p:embeddedFont>
    <p:embeddedFont>
      <p:font typeface="Calibri" panose="020F0502020204030204" pitchFamily="34" charset="0"/>
      <p:regular r:id="rId56"/>
      <p:bold r:id="rId57"/>
      <p:italic r:id="rId58"/>
      <p:boldItalic r:id="rId59"/>
    </p:embeddedFont>
    <p:embeddedFont>
      <p:font typeface="Droid Sans Mono" panose="020B0604020202020204" charset="0"/>
      <p:regular r:id="rId60"/>
    </p:embeddedFont>
    <p:embeddedFont>
      <p:font typeface="Noto Sans Symbols" panose="020B0604020202020204" charset="0"/>
      <p:regular r:id="rId61"/>
      <p:bold r:id="rId62"/>
    </p:embeddedFont>
    <p:embeddedFont>
      <p:font typeface="Tahoma" panose="020B0604030504040204" pitchFamily="34" charset="0"/>
      <p:regular r:id="rId63"/>
      <p:bold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y Foo Thiang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BC6024-AC94-4134-90DB-656E23713049}">
  <a:tblStyle styleId="{FEBC6024-AC94-4134-90DB-656E237130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82796" autoAdjust="0"/>
  </p:normalViewPr>
  <p:slideViewPr>
    <p:cSldViewPr snapToGrid="0">
      <p:cViewPr varScale="1">
        <p:scale>
          <a:sx n="71" d="100"/>
          <a:sy n="71" d="100"/>
        </p:scale>
        <p:origin x="67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1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9.fntdata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font" Target="fonts/font4.fntdata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font" Target="fonts/font7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5.fntdata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3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6.fntdata"/><Relationship Id="rId65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15987" y="744537"/>
            <a:ext cx="4965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Image from: https://pixabay.com/en/spaceship-starship-spacecraft-3141006/</a:t>
            </a:r>
            <a:endParaRPr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41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3412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0146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6506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5193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7812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4870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250056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60139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165876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SG" baseline="0" dirty="0"/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146068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4307799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6256252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6795962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7012520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5873903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139782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1" name="Shape 571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5624343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2784758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Shape 571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906091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sz="14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Shape 588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9" name="Shape 589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6867058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2877536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0125274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372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812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589603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783" name="Shape 783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Shape 784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96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1181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5305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3242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25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7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ctr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 rot="5400000">
            <a:off x="4676775" y="2238375"/>
            <a:ext cx="6324600" cy="215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 rot="5400000">
            <a:off x="295275" y="161925"/>
            <a:ext cx="6324600" cy="63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 rot="5400000">
            <a:off x="1828800" y="-609600"/>
            <a:ext cx="5562600" cy="86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Noto Sans Symbols"/>
              <a:buNone/>
              <a:defRPr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Noto Sans Symbols"/>
              <a:buNone/>
              <a:defRPr sz="1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FFCF0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Noto Sans Symbols"/>
              <a:buChar char="▪"/>
              <a:defRPr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Noto Sans Symbols"/>
              <a:buNone/>
              <a:defRPr sz="1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FFCF0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 rot="5400000">
            <a:off x="6119812" y="2233613"/>
            <a:ext cx="3429000" cy="216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 rot="5400000">
            <a:off x="1719262" y="147637"/>
            <a:ext cx="3429000" cy="633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ctr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None/>
              <a:defRPr sz="2400" b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  <a:defRPr sz="2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None/>
              <a:defRPr sz="2400" b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  <a:defRPr sz="2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FFCF0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FFCF0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Noto Sans Symbols"/>
              <a:buNone/>
              <a:defRPr sz="20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3333CC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FFCF0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  <a:defRPr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None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ctr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ctr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ctr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ctr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 rot="5400000">
            <a:off x="3771900" y="-76200"/>
            <a:ext cx="1600200" cy="86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ctr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ctr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ctr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Char char="•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ctr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Char char="•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4229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ctr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Char char="•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4648200" y="3429000"/>
            <a:ext cx="4229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ctr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Char char="•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SIS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81000" y="533400"/>
            <a:ext cx="1672083" cy="419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 descr="SMULogo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934200" y="152400"/>
            <a:ext cx="1922719" cy="84129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/>
        </p:nvSpPr>
        <p:spPr>
          <a:xfrm>
            <a:off x="0" y="993775"/>
            <a:ext cx="9153525" cy="149225"/>
          </a:xfrm>
          <a:prstGeom prst="rect">
            <a:avLst/>
          </a:prstGeom>
          <a:solidFill>
            <a:srgbClr val="D18A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ctr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17" name="Shape 17" descr="{&quot;HashCode&quot;:-1796304455,&quot;Placement&quot;:&quot;Header&quot;,&quot;Top&quot;:0.0,&quot;Left&quot;:301.1819}"/>
          <p:cNvSpPr txBox="1"/>
          <p:nvPr/>
        </p:nvSpPr>
        <p:spPr>
          <a:xfrm>
            <a:off x="3824287" y="0"/>
            <a:ext cx="149542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800"/>
              <a:buFont typeface="Calibri"/>
              <a:buNone/>
            </a:pPr>
            <a:r>
              <a:rPr lang="en-US" sz="800" b="0" i="0" u="non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SMU Classification: Restricted</a:t>
            </a:r>
            <a:endParaRPr/>
          </a:p>
        </p:txBody>
      </p:sp>
      <p:sp>
        <p:nvSpPr>
          <p:cNvPr id="2" name="MSIPCMContentMarking" descr="{&quot;HashCode&quot;:1068245140,&quot;Placement&quot;:&quot;Header&quot;}"/>
          <p:cNvSpPr txBox="1"/>
          <p:nvPr userDrawn="1"/>
        </p:nvSpPr>
        <p:spPr>
          <a:xfrm>
            <a:off x="3825010" y="0"/>
            <a:ext cx="1493980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800">
                <a:solidFill>
                  <a:srgbClr val="000000"/>
                </a:solidFill>
                <a:latin typeface="Calibri" panose="020F0502020204030204" pitchFamily="34" charset="0"/>
              </a:rPr>
              <a:t>SMU Classification: Restricted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D18A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307975" y="836612"/>
            <a:ext cx="8620125" cy="77787"/>
          </a:xfrm>
          <a:prstGeom prst="rect">
            <a:avLst/>
          </a:prstGeom>
          <a:gradFill>
            <a:gsLst>
              <a:gs pos="0">
                <a:srgbClr val="464AFC">
                  <a:alpha val="79607"/>
                </a:srgbClr>
              </a:gs>
              <a:gs pos="100000">
                <a:srgbClr val="202275">
                  <a:alpha val="1960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2" name="Shape 82" descr="SIS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68275" y="6172200"/>
            <a:ext cx="1456739" cy="364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 descr="SMULogo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726362" y="6096000"/>
            <a:ext cx="1236145" cy="54129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 descr="{&quot;HashCode&quot;:-1796304455,&quot;Placement&quot;:&quot;Header&quot;,&quot;Top&quot;:0.0,&quot;Left&quot;:301.1819}"/>
          <p:cNvSpPr txBox="1"/>
          <p:nvPr/>
        </p:nvSpPr>
        <p:spPr>
          <a:xfrm>
            <a:off x="3824287" y="0"/>
            <a:ext cx="149542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800"/>
              <a:buFont typeface="Calibri"/>
              <a:buNone/>
            </a:pPr>
            <a:r>
              <a:rPr lang="en-US" sz="800" b="0" i="0" u="non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SMU Classification: Restricted</a:t>
            </a:r>
            <a:endParaRPr/>
          </a:p>
        </p:txBody>
      </p:sp>
      <p:sp>
        <p:nvSpPr>
          <p:cNvPr id="2" name="MSIPCMContentMarking" descr="{&quot;HashCode&quot;:1068245140,&quot;Placement&quot;:&quot;Header&quot;}"/>
          <p:cNvSpPr txBox="1"/>
          <p:nvPr userDrawn="1"/>
        </p:nvSpPr>
        <p:spPr>
          <a:xfrm>
            <a:off x="3825010" y="0"/>
            <a:ext cx="1493980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800">
                <a:solidFill>
                  <a:srgbClr val="000000"/>
                </a:solidFill>
                <a:latin typeface="Calibri" panose="020F0502020204030204" pitchFamily="34" charset="0"/>
              </a:rPr>
              <a:t>SMU Classification: Restricted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ransition spd="med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Web Application Development</a:t>
            </a: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209035" y="3074991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Selected Topics: Passing Control and Data +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User Authentication</a:t>
            </a:r>
            <a:endParaRPr dirty="0"/>
          </a:p>
        </p:txBody>
      </p:sp>
      <p:sp>
        <p:nvSpPr>
          <p:cNvPr id="146" name="Shape 146"/>
          <p:cNvSpPr txBox="1"/>
          <p:nvPr/>
        </p:nvSpPr>
        <p:spPr>
          <a:xfrm>
            <a:off x="5082746" y="4748984"/>
            <a:ext cx="3605599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tects Daughter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If everyone is moving forward together, then success takes care of itself.</a:t>
            </a:r>
            <a:br>
              <a:rPr lang="en-US" sz="1800" b="1" i="0" u="none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</a:br>
            <a:br>
              <a:rPr lang="en-US" sz="1800" b="1" i="0" u="none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</a:br>
            <a:r>
              <a:rPr lang="en-US" sz="1800" b="1" i="0" u="none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Henry Ford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5" y="4530811"/>
            <a:ext cx="4136440" cy="20359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27" y="3763897"/>
            <a:ext cx="6446116" cy="869714"/>
          </a:xfrm>
          <a:prstGeom prst="rect">
            <a:avLst/>
          </a:prstGeom>
        </p:spPr>
      </p:pic>
      <p:sp>
        <p:nvSpPr>
          <p:cNvPr id="168" name="Shape 168"/>
          <p:cNvSpPr txBox="1"/>
          <p:nvPr/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</a:t>
            </a:r>
            <a:fld id="{00000000-1234-1234-1234-123412341234}" type="slidenum">
              <a:rPr lang="en-US" sz="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accent2"/>
              </a:buClr>
              <a:buSzPts val="3200"/>
            </a:pPr>
            <a:r>
              <a:rPr lang="en-US" dirty="0"/>
              <a:t>Exercise 2: Hidden Fields</a:t>
            </a:r>
            <a:endParaRPr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082" y="966110"/>
            <a:ext cx="6229055" cy="8371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33110" y="1615329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page1.php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873405" y="2102716"/>
            <a:ext cx="935182" cy="2618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Down Arrow 9"/>
          <p:cNvSpPr/>
          <p:nvPr/>
        </p:nvSpPr>
        <p:spPr>
          <a:xfrm>
            <a:off x="3873405" y="4936521"/>
            <a:ext cx="935182" cy="2618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5818763" y="5524735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558" y="2386880"/>
            <a:ext cx="6229055" cy="71998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576203" y="4484830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page3.php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3873405" y="3502035"/>
            <a:ext cx="935182" cy="2618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6117" y="5283219"/>
            <a:ext cx="2572988" cy="12243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33110" y="3068430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page2.php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246930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II. Passing Data Across Pages (Practice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</p:spPr>
        <p:txBody>
          <a:bodyPr/>
          <a:lstStyle/>
          <a:p>
            <a:r>
              <a:rPr lang="en-SG" dirty="0"/>
              <a:t>Method 2: Through URL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 smtClean="0"/>
              <a:t>11</a:t>
            </a:fld>
            <a:endParaRPr/>
          </a:p>
        </p:txBody>
      </p:sp>
      <p:sp>
        <p:nvSpPr>
          <p:cNvPr id="6" name="Shape 163"/>
          <p:cNvSpPr txBox="1"/>
          <p:nvPr/>
        </p:nvSpPr>
        <p:spPr>
          <a:xfrm>
            <a:off x="304800" y="1856746"/>
            <a:ext cx="8610600" cy="2237272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&lt;html&gt;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&lt;body&gt;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&lt;a </a:t>
            </a:r>
            <a:r>
              <a:rPr lang="en-SG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href</a:t>
            </a: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="</a:t>
            </a:r>
            <a:r>
              <a:rPr lang="en-SG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view_object.php</a:t>
            </a:r>
            <a:r>
              <a:rPr lang="en-SG" sz="18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</a:t>
            </a:r>
            <a:r>
              <a:rPr lang="en-SG" sz="1800" b="1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src</a:t>
            </a:r>
            <a:r>
              <a:rPr lang="en-SG" sz="1800" b="1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-SG" sz="1800" b="1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a.jpg&amp;width</a:t>
            </a:r>
            <a:r>
              <a:rPr lang="en-SG" sz="1800" b="1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=500</a:t>
            </a: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View Object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&lt;/a&gt;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&lt;/body&gt;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&lt;/html&gt;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7" name="Shape 163"/>
          <p:cNvSpPr txBox="1"/>
          <p:nvPr/>
        </p:nvSpPr>
        <p:spPr>
          <a:xfrm>
            <a:off x="304800" y="4703736"/>
            <a:ext cx="8610600" cy="990482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&lt;?</a:t>
            </a:r>
            <a:r>
              <a:rPr lang="en-SG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</a:t>
            </a:r>
            <a:endParaRPr lang="en-SG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en-SG" sz="1800" dirty="0">
                <a:latin typeface="Droid Sans Mono" panose="020B0604020202020204" charset="0"/>
                <a:ea typeface="Droid Sans Mono" panose="020B0604020202020204" charset="0"/>
                <a:cs typeface="Droid Sans Mono" panose="020B0604020202020204" charset="0"/>
              </a:rPr>
              <a:t>echo "&lt;</a:t>
            </a:r>
            <a:r>
              <a:rPr lang="en-SG" sz="1800" dirty="0" err="1">
                <a:latin typeface="Droid Sans Mono" panose="020B0604020202020204" charset="0"/>
                <a:ea typeface="Droid Sans Mono" panose="020B0604020202020204" charset="0"/>
                <a:cs typeface="Droid Sans Mono" panose="020B0604020202020204" charset="0"/>
              </a:rPr>
              <a:t>img</a:t>
            </a:r>
            <a:r>
              <a:rPr lang="en-SG" sz="1800" dirty="0">
                <a:latin typeface="Droid Sans Mono" panose="020B0604020202020204" charset="0"/>
                <a:ea typeface="Droid Sans Mono" panose="020B0604020202020204" charset="0"/>
                <a:cs typeface="Droid Sans Mono" panose="020B0604020202020204" charset="0"/>
              </a:rPr>
              <a:t> </a:t>
            </a:r>
            <a:r>
              <a:rPr lang="en-SG" sz="1800" dirty="0" err="1">
                <a:latin typeface="Droid Sans Mono" panose="020B0604020202020204" charset="0"/>
                <a:ea typeface="Droid Sans Mono" panose="020B0604020202020204" charset="0"/>
                <a:cs typeface="Droid Sans Mono" panose="020B0604020202020204" charset="0"/>
              </a:rPr>
              <a:t>src</a:t>
            </a:r>
            <a:r>
              <a:rPr lang="en-SG" sz="1800" dirty="0">
                <a:latin typeface="Droid Sans Mono" panose="020B0604020202020204" charset="0"/>
                <a:ea typeface="Droid Sans Mono" panose="020B0604020202020204" charset="0"/>
                <a:cs typeface="Droid Sans Mono" panose="020B0604020202020204" charset="0"/>
              </a:rPr>
              <a:t>='{</a:t>
            </a:r>
            <a:r>
              <a:rPr lang="en-SG" sz="1800" dirty="0">
                <a:solidFill>
                  <a:srgbClr val="FF0000"/>
                </a:solidFill>
                <a:latin typeface="Droid Sans Mono" panose="020B0604020202020204" charset="0"/>
                <a:ea typeface="Droid Sans Mono" panose="020B0604020202020204" charset="0"/>
                <a:cs typeface="Droid Sans Mono" panose="020B0604020202020204" charset="0"/>
              </a:rPr>
              <a:t>$_GET['</a:t>
            </a:r>
            <a:r>
              <a:rPr lang="en-SG" sz="1800" dirty="0" err="1">
                <a:solidFill>
                  <a:srgbClr val="FF0000"/>
                </a:solidFill>
                <a:latin typeface="Droid Sans Mono" panose="020B0604020202020204" charset="0"/>
                <a:ea typeface="Droid Sans Mono" panose="020B0604020202020204" charset="0"/>
                <a:cs typeface="Droid Sans Mono" panose="020B0604020202020204" charset="0"/>
              </a:rPr>
              <a:t>src</a:t>
            </a:r>
            <a:r>
              <a:rPr lang="en-SG" sz="1800" dirty="0">
                <a:solidFill>
                  <a:srgbClr val="FF0000"/>
                </a:solidFill>
                <a:latin typeface="Droid Sans Mono" panose="020B0604020202020204" charset="0"/>
                <a:ea typeface="Droid Sans Mono" panose="020B0604020202020204" charset="0"/>
                <a:cs typeface="Droid Sans Mono" panose="020B0604020202020204" charset="0"/>
              </a:rPr>
              <a:t>']</a:t>
            </a:r>
            <a:r>
              <a:rPr lang="en-SG" sz="1800" dirty="0">
                <a:latin typeface="Droid Sans Mono" panose="020B0604020202020204" charset="0"/>
                <a:ea typeface="Droid Sans Mono" panose="020B0604020202020204" charset="0"/>
                <a:cs typeface="Droid Sans Mono" panose="020B0604020202020204" charset="0"/>
              </a:rPr>
              <a:t>}' width='{</a:t>
            </a:r>
            <a:r>
              <a:rPr lang="en-SG" sz="1800" dirty="0">
                <a:solidFill>
                  <a:srgbClr val="FF0000"/>
                </a:solidFill>
                <a:latin typeface="Droid Sans Mono" panose="020B0604020202020204" charset="0"/>
                <a:ea typeface="Droid Sans Mono" panose="020B0604020202020204" charset="0"/>
                <a:cs typeface="Droid Sans Mono" panose="020B0604020202020204" charset="0"/>
              </a:rPr>
              <a:t>$_GET['width']</a:t>
            </a:r>
            <a:r>
              <a:rPr lang="en-SG" sz="1800" dirty="0">
                <a:latin typeface="Droid Sans Mono" panose="020B0604020202020204" charset="0"/>
                <a:ea typeface="Droid Sans Mono" panose="020B0604020202020204" charset="0"/>
                <a:cs typeface="Droid Sans Mono" panose="020B0604020202020204" charset="0"/>
              </a:rPr>
              <a:t>}'/&gt;";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27590" y="4170218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main.php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65181" y="5817953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view_object.php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17038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II. Passing Data Across Pages (Practice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 smtClean="0"/>
              <a:t>12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561" y="1263316"/>
            <a:ext cx="6067425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661" y="2334165"/>
            <a:ext cx="4217570" cy="420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52511"/>
      </p:ext>
    </p:extLst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II. Passing Data Across Pages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743784" cy="5562600"/>
          </a:xfrm>
        </p:spPr>
        <p:txBody>
          <a:bodyPr/>
          <a:lstStyle/>
          <a:p>
            <a:r>
              <a:rPr lang="en-SG" dirty="0"/>
              <a:t>Method 3: Using HTTP Session</a:t>
            </a:r>
          </a:p>
          <a:p>
            <a:endParaRPr lang="en-SG" sz="1000" dirty="0"/>
          </a:p>
          <a:p>
            <a:r>
              <a:rPr lang="en-SG" dirty="0"/>
              <a:t>What is HTTP Session?</a:t>
            </a:r>
          </a:p>
          <a:p>
            <a:pPr lvl="1"/>
            <a:r>
              <a:rPr lang="en-SG" dirty="0"/>
              <a:t>Stores data shared between a user and a website (e.g., </a:t>
            </a:r>
            <a:r>
              <a:rPr lang="en-SG" dirty="0" err="1"/>
              <a:t>eLearn</a:t>
            </a:r>
            <a:r>
              <a:rPr lang="en-SG" dirty="0"/>
              <a:t>) </a:t>
            </a:r>
          </a:p>
          <a:p>
            <a:pPr lvl="1"/>
            <a:r>
              <a:rPr lang="en-SG" dirty="0"/>
              <a:t>Data available </a:t>
            </a:r>
            <a:r>
              <a:rPr lang="en-SG" b="1" dirty="0"/>
              <a:t>across multiple pages </a:t>
            </a:r>
            <a:r>
              <a:rPr lang="en-SG" dirty="0"/>
              <a:t>(e.g., IS112, IS113, and other pages in </a:t>
            </a:r>
            <a:r>
              <a:rPr lang="en-SG" dirty="0" err="1"/>
              <a:t>eLearn</a:t>
            </a:r>
            <a:r>
              <a:rPr lang="en-SG" dirty="0"/>
              <a:t>) or multiple instances of the same page</a:t>
            </a:r>
          </a:p>
          <a:p>
            <a:pPr lvl="1"/>
            <a:r>
              <a:rPr lang="en-SG" dirty="0"/>
              <a:t>Data will automatically be reset after a period of time</a:t>
            </a:r>
            <a:endParaRPr lang="en-US" dirty="0"/>
          </a:p>
          <a:p>
            <a:endParaRPr lang="en-US" sz="1000" dirty="0"/>
          </a:p>
          <a:p>
            <a:pPr marL="520700" lvl="1" indent="0"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 smtClean="0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136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II. Passing Data Across Pages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934616" cy="5562600"/>
          </a:xfrm>
        </p:spPr>
        <p:txBody>
          <a:bodyPr/>
          <a:lstStyle/>
          <a:p>
            <a:r>
              <a:rPr lang="en-US" dirty="0"/>
              <a:t>Why we need it? </a:t>
            </a:r>
          </a:p>
          <a:p>
            <a:pPr lvl="1"/>
            <a:r>
              <a:rPr lang="en-US" sz="2400" dirty="0"/>
              <a:t>Identify a user across more than a page in a site </a:t>
            </a:r>
          </a:p>
          <a:p>
            <a:pPr lvl="1"/>
            <a:r>
              <a:rPr lang="en-US" sz="2400" dirty="0"/>
              <a:t>Pass data between web pages in the same site</a:t>
            </a:r>
          </a:p>
          <a:p>
            <a:pPr marL="520700" lvl="1" indent="0"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 smtClean="0"/>
              <a:t>14</a:t>
            </a:fld>
            <a:endParaRPr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934616" cy="5562600"/>
          </a:xfrm>
        </p:spPr>
        <p:txBody>
          <a:bodyPr/>
          <a:lstStyle/>
          <a:p>
            <a:r>
              <a:rPr lang="en-US" dirty="0"/>
              <a:t>Why we need it? </a:t>
            </a:r>
          </a:p>
          <a:p>
            <a:pPr lvl="1"/>
            <a:r>
              <a:rPr lang="en-US" sz="2400" dirty="0"/>
              <a:t>Pass data between web pages in the same site</a:t>
            </a:r>
          </a:p>
          <a:p>
            <a:pPr lvl="1"/>
            <a:r>
              <a:rPr lang="en-US" sz="2400" dirty="0"/>
              <a:t>Identify a user across more than a page in a site </a:t>
            </a:r>
          </a:p>
          <a:p>
            <a:pPr marL="520700" lvl="1" indent="0"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graphicFrame>
        <p:nvGraphicFramePr>
          <p:cNvPr id="7" name="Shape 179"/>
          <p:cNvGraphicFramePr/>
          <p:nvPr>
            <p:extLst>
              <p:ext uri="{D42A27DB-BD31-4B8C-83A1-F6EECF244321}">
                <p14:modId xmlns:p14="http://schemas.microsoft.com/office/powerpoint/2010/main" val="2601710053"/>
              </p:ext>
            </p:extLst>
          </p:nvPr>
        </p:nvGraphicFramePr>
        <p:xfrm>
          <a:off x="3692148" y="5063814"/>
          <a:ext cx="1806929" cy="1190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4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35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key</a:t>
                      </a:r>
                      <a:endParaRPr sz="3600" b="1" dirty="0"/>
                    </a:p>
                  </a:txBody>
                  <a:tcPr marL="92075" marR="92075" marT="46050" marB="460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endParaRPr sz="2000" b="1" i="0" u="none" strike="noStrike" cap="none" dirty="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2075" marR="92075" marT="46050" marB="460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3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  <a:tabLst/>
                        <a:defRPr/>
                      </a:pPr>
                      <a:r>
                        <a:rPr lang="en-US" sz="2000" b="0" i="0" u="none" strike="noStrike" cap="none" dirty="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2000" b="0" i="0" u="none" strike="noStrike" cap="none" dirty="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Arial"/>
                      </a:endParaRPr>
                    </a:p>
                  </a:txBody>
                  <a:tcPr marL="92075" marR="92075" marT="46050" marB="460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2000" b="0" i="0" u="none" strike="noStrike" cap="none" dirty="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Arial"/>
                      </a:endParaRPr>
                    </a:p>
                  </a:txBody>
                  <a:tcPr marL="92075" marR="92075" marT="46050" marB="460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3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  <a:tabLst/>
                        <a:defRPr/>
                      </a:pPr>
                      <a:r>
                        <a:rPr lang="en-SG" sz="2000" b="0" i="0" u="none" strike="noStrike" cap="none" dirty="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Arial"/>
                        </a:rPr>
                        <a:t>…</a:t>
                      </a:r>
                      <a:endParaRPr sz="2000" b="0" i="0" u="none" strike="noStrike" cap="none" dirty="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Arial"/>
                      </a:endParaRPr>
                    </a:p>
                  </a:txBody>
                  <a:tcPr marL="92075" marR="92075" marT="46050" marB="460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SG" sz="2000" b="0" i="0" u="none" strike="noStrike" cap="none" dirty="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Arial"/>
                        </a:rPr>
                        <a:t>…</a:t>
                      </a:r>
                      <a:endParaRPr sz="2000" b="0" i="0" u="none" strike="noStrike" cap="none" dirty="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Arial"/>
                      </a:endParaRPr>
                    </a:p>
                  </a:txBody>
                  <a:tcPr marL="92075" marR="92075" marT="46050" marB="4605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01315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0782" y="4590921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$_SESSION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49186" y="3363963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info1.php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92148" y="3363963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info2.php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26707" y="3363963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info3.php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2" name="Up-Down Arrow 11"/>
          <p:cNvSpPr/>
          <p:nvPr/>
        </p:nvSpPr>
        <p:spPr>
          <a:xfrm rot="18636546">
            <a:off x="3138712" y="3842291"/>
            <a:ext cx="443346" cy="78899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Up-Down Arrow 12"/>
          <p:cNvSpPr/>
          <p:nvPr/>
        </p:nvSpPr>
        <p:spPr>
          <a:xfrm>
            <a:off x="4388427" y="3788214"/>
            <a:ext cx="443346" cy="78899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Up-Down Arrow 13"/>
          <p:cNvSpPr/>
          <p:nvPr/>
        </p:nvSpPr>
        <p:spPr>
          <a:xfrm rot="2886769">
            <a:off x="5765043" y="3783013"/>
            <a:ext cx="443346" cy="78899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744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HTTP Session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99" y="914400"/>
            <a:ext cx="8562109" cy="5562600"/>
          </a:xfrm>
        </p:spPr>
        <p:txBody>
          <a:bodyPr/>
          <a:lstStyle/>
          <a:p>
            <a:r>
              <a:rPr lang="en-SG" dirty="0"/>
              <a:t>How to use HTTP Session?</a:t>
            </a:r>
          </a:p>
          <a:p>
            <a:pPr lvl="1"/>
            <a:r>
              <a:rPr lang="en-SG" dirty="0"/>
              <a:t>Call 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session_start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SG" dirty="0"/>
              <a:t>Initialize a session OR</a:t>
            </a:r>
          </a:p>
          <a:p>
            <a:pPr lvl="2"/>
            <a:r>
              <a:rPr lang="en-SG" dirty="0"/>
              <a:t>Resume an existing session</a:t>
            </a:r>
          </a:p>
          <a:p>
            <a:pPr lvl="1"/>
            <a:r>
              <a:rPr lang="en-SG" dirty="0"/>
              <a:t>Use 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$_SESSION </a:t>
            </a:r>
            <a:r>
              <a:rPr lang="en-SG" dirty="0" err="1"/>
              <a:t>superglobal</a:t>
            </a:r>
            <a:r>
              <a:rPr lang="en-SG" dirty="0"/>
              <a:t> to add new key-value pairs into the HTTP Session</a:t>
            </a:r>
          </a:p>
          <a:p>
            <a:endParaRPr lang="en-SG" dirty="0"/>
          </a:p>
          <a:p>
            <a:r>
              <a:rPr lang="en-SG" b="1" dirty="0"/>
              <a:t>Note:</a:t>
            </a:r>
            <a:r>
              <a:rPr lang="en-SG" dirty="0"/>
              <a:t> Make sure 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session_start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SG" dirty="0"/>
              <a:t>is called before accessing 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$_SESSION </a:t>
            </a:r>
            <a:r>
              <a:rPr lang="en-SG" dirty="0" err="1"/>
              <a:t>superglobals</a:t>
            </a:r>
            <a:endParaRPr lang="en-SG" dirty="0"/>
          </a:p>
          <a:p>
            <a:pPr marL="520700" lvl="1" indent="0">
              <a:buNone/>
            </a:pP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 smtClean="0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725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HTTP Session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 smtClean="0"/>
              <a:t>16</a:t>
            </a:fld>
            <a:endParaRPr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7759810" y="5823818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r>
              <a:rPr lang="en-US"/>
              <a:t>                                      </a:t>
            </a:r>
            <a:fld id="{00000000-1234-1234-1234-123412341234}" type="slidenum">
              <a:rPr lang="en-US" b="1" smtClean="0"/>
              <a:pPr/>
              <a:t>16</a:t>
            </a:fld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3737909" y="1978509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session1.php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34891" y="3604028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session2.php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57" y="4471890"/>
            <a:ext cx="1875126" cy="97985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3978204" y="2465896"/>
            <a:ext cx="935182" cy="2618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Down Arrow 10"/>
          <p:cNvSpPr/>
          <p:nvPr/>
        </p:nvSpPr>
        <p:spPr>
          <a:xfrm>
            <a:off x="3978204" y="4189921"/>
            <a:ext cx="935182" cy="2618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3681002" y="5563438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summary-</a:t>
            </a:r>
            <a:r>
              <a:rPr lang="en-US" sz="20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357" y="1246906"/>
            <a:ext cx="6229055" cy="8371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357" y="2750060"/>
            <a:ext cx="6229055" cy="71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4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HTTP Session (Practice 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 smtClean="0"/>
              <a:t>17</a:t>
            </a:fld>
            <a:endParaRPr/>
          </a:p>
        </p:txBody>
      </p:sp>
      <p:sp>
        <p:nvSpPr>
          <p:cNvPr id="6" name="Shape 163"/>
          <p:cNvSpPr txBox="1"/>
          <p:nvPr/>
        </p:nvSpPr>
        <p:spPr>
          <a:xfrm>
            <a:off x="304800" y="1117133"/>
            <a:ext cx="8490164" cy="1785394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&lt;html&gt;&lt;body&gt;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&lt;form method="post" action="session2.php"&gt;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Name: &lt;input type="text" name="name"/&gt;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&lt;input type="submit" value="Next"/&gt;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&lt;/form&gt;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&lt;/body&gt;&lt;/html&gt;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7" name="Shape 163"/>
          <p:cNvSpPr txBox="1"/>
          <p:nvPr/>
        </p:nvSpPr>
        <p:spPr>
          <a:xfrm>
            <a:off x="314400" y="3372093"/>
            <a:ext cx="8490164" cy="2799136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&lt;?</a:t>
            </a:r>
            <a:r>
              <a:rPr lang="en-SG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</a:t>
            </a: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SG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session_start</a:t>
            </a: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(); ?&gt;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&lt;html&gt;&lt;body&gt;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&lt;form method="post" action="summary-</a:t>
            </a:r>
            <a:r>
              <a:rPr lang="en-SG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session.php</a:t>
            </a: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Age: &lt;input type="text" name="age"/&gt;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&lt;?</a:t>
            </a:r>
            <a:r>
              <a:rPr lang="en-SG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</a:t>
            </a:r>
            <a:endParaRPr lang="en-SG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$_SESSION['name'] = $_POST['name'];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?&gt;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&lt;input type="submit" value="Next"/&gt;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&lt;/form&gt;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&lt;/body&gt;&lt;/html&gt;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85834" y="2902527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session1.php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85834" y="6171229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session2.php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382187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HTTP Session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 smtClean="0"/>
              <a:t>18</a:t>
            </a:fld>
            <a:endParaRPr/>
          </a:p>
        </p:txBody>
      </p:sp>
      <p:sp>
        <p:nvSpPr>
          <p:cNvPr id="6" name="Shape 163"/>
          <p:cNvSpPr txBox="1"/>
          <p:nvPr/>
        </p:nvSpPr>
        <p:spPr>
          <a:xfrm>
            <a:off x="314399" y="1089839"/>
            <a:ext cx="8552509" cy="2106585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&lt;?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</a:t>
            </a: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session_start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echo "Name: " . $_SESSION["name"];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echo "&lt;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br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&gt;";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echo "Age: " . $_POST["age"];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32711" y="3248008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summary-</a:t>
            </a:r>
            <a:r>
              <a:rPr lang="en-US" sz="20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251840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HTTP Session: Another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 smtClean="0"/>
              <a:t>19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81" y="1809681"/>
            <a:ext cx="5302774" cy="12705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681" y="3737699"/>
            <a:ext cx="5454226" cy="119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0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       </a:t>
            </a:r>
            <a:fld id="{00000000-1234-1234-1234-123412341234}" type="slidenum">
              <a:rPr lang="en-US" sz="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Overview</a:t>
            </a:r>
            <a:endParaRPr dirty="0"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304799" y="914400"/>
            <a:ext cx="8984673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marR="0" lvl="0" indent="-533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Objective</a:t>
            </a:r>
            <a:endParaRPr dirty="0"/>
          </a:p>
          <a:p>
            <a:pPr marL="952500" marR="0" lvl="1" indent="-4953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Learn about some additional PHP concepts</a:t>
            </a:r>
            <a:endParaRPr dirty="0"/>
          </a:p>
          <a:p>
            <a:pPr marL="533400" marR="0" lvl="0" indent="-5334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endParaRPr lang="en-US"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33400" marR="0" lvl="0" indent="-5334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Content</a:t>
            </a:r>
            <a:endParaRPr dirty="0"/>
          </a:p>
          <a:p>
            <a:pPr marL="952500" lvl="1" indent="-495300">
              <a:lnSpc>
                <a:spcPct val="90000"/>
              </a:lnSpc>
            </a:pPr>
            <a:r>
              <a:rPr lang="en-US" dirty="0"/>
              <a:t>Passing data across pages</a:t>
            </a:r>
          </a:p>
          <a:p>
            <a:pPr marL="952500" marR="0" lvl="1" indent="-4953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Authenticating users</a:t>
            </a:r>
          </a:p>
          <a:p>
            <a:pPr marL="457200" marR="0" lvl="1" indent="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None/>
            </a:pPr>
            <a:endParaRPr lang="en-US" sz="26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33400" marR="0" lvl="0" indent="-5334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After this module, you should be able to</a:t>
            </a:r>
            <a:endParaRPr dirty="0"/>
          </a:p>
          <a:p>
            <a:pPr marL="952500" lvl="1" indent="-495300">
              <a:lnSpc>
                <a:spcPct val="90000"/>
              </a:lnSpc>
            </a:pPr>
            <a:r>
              <a:rPr lang="en-US" dirty="0"/>
              <a:t>Write code that pass data from a page to another </a:t>
            </a:r>
          </a:p>
          <a:p>
            <a:pPr marL="952500" marR="0" lvl="1" indent="-4953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SG" sz="26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Write code that authenticate users</a:t>
            </a:r>
            <a:endParaRPr dirty="0"/>
          </a:p>
          <a:p>
            <a:pPr marL="342900" marR="0" lvl="0" indent="-177800" algn="l" rtl="0">
              <a:spcBef>
                <a:spcPts val="52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Noto Sans Symbols"/>
              <a:buNone/>
            </a:pPr>
            <a:endParaRPr sz="26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4" name="Shape 154" descr="j02566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7541" y="2184939"/>
            <a:ext cx="1709247" cy="2119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HTTP Session: Another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 smtClean="0"/>
              <a:t>20</a:t>
            </a:fld>
            <a:endParaRPr/>
          </a:p>
        </p:txBody>
      </p:sp>
      <p:sp>
        <p:nvSpPr>
          <p:cNvPr id="6" name="Shape 163"/>
          <p:cNvSpPr txBox="1"/>
          <p:nvPr/>
        </p:nvSpPr>
        <p:spPr>
          <a:xfrm>
            <a:off x="166320" y="2030635"/>
            <a:ext cx="8850464" cy="2558279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&lt;?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</a:t>
            </a: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session_start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if(!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isset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($_SESSION["count"])){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$_SESSION["count"] = 0;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$_SESSION["count"]++;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echo "You have accessed the page ".$_SESSION["count"]." times";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34431" y="4588914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response.php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371265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/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       </a:t>
            </a:r>
            <a:fld id="{00000000-1234-1234-1234-123412341234}" type="slidenum">
              <a:rPr lang="en-US" sz="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/>
          </a:p>
        </p:txBody>
      </p:sp>
      <p:sp>
        <p:nvSpPr>
          <p:cNvPr id="461" name="Shape 461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accent2"/>
              </a:buClr>
              <a:buSzPts val="3200"/>
            </a:pPr>
            <a:r>
              <a:rPr lang="en-SG" dirty="0"/>
              <a:t>HTTP Session: Another Example</a:t>
            </a:r>
            <a:endParaRPr dirty="0"/>
          </a:p>
        </p:txBody>
      </p:sp>
      <p:sp>
        <p:nvSpPr>
          <p:cNvPr id="462" name="Shape 462"/>
          <p:cNvSpPr txBox="1"/>
          <p:nvPr/>
        </p:nvSpPr>
        <p:spPr>
          <a:xfrm>
            <a:off x="2438400" y="3505200"/>
            <a:ext cx="38862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ans Mono"/>
              <a:buNone/>
            </a:pPr>
            <a:r>
              <a:rPr lang="en-US" sz="12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HTTP/1.1 200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ans Mono"/>
              <a:buNone/>
            </a:pPr>
            <a:r>
              <a:rPr lang="en-US" sz="12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Connection: Keep-Alive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ans Mono"/>
              <a:buNone/>
            </a:pPr>
            <a:r>
              <a:rPr lang="en-US" sz="12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Date: Sun, 3 Jan 2018 11:02:15 GMT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ans Mono"/>
              <a:buNone/>
            </a:pPr>
            <a:r>
              <a:rPr lang="en-US" sz="12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Set-Cookie:</a:t>
            </a:r>
            <a:r>
              <a:rPr lang="en-US" sz="1200" b="1" i="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PHPSESSID=12345</a:t>
            </a:r>
            <a:r>
              <a:rPr lang="en-US" sz="12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;path=/</a:t>
            </a:r>
            <a:endParaRPr/>
          </a:p>
        </p:txBody>
      </p:sp>
      <p:pic>
        <p:nvPicPr>
          <p:cNvPr id="463" name="Shape 46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3303587"/>
            <a:ext cx="2133600" cy="14970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4" name="Shape 464"/>
          <p:cNvCxnSpPr/>
          <p:nvPr/>
        </p:nvCxnSpPr>
        <p:spPr>
          <a:xfrm>
            <a:off x="2590800" y="2292114"/>
            <a:ext cx="3429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465" name="Shape 465"/>
          <p:cNvSpPr txBox="1"/>
          <p:nvPr/>
        </p:nvSpPr>
        <p:spPr>
          <a:xfrm>
            <a:off x="6515100" y="4953001"/>
            <a:ext cx="20574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Server</a:t>
            </a:r>
            <a:endParaRPr sz="1600" dirty="0"/>
          </a:p>
        </p:txBody>
      </p:sp>
      <p:sp>
        <p:nvSpPr>
          <p:cNvPr id="466" name="Shape 466"/>
          <p:cNvSpPr txBox="1"/>
          <p:nvPr/>
        </p:nvSpPr>
        <p:spPr>
          <a:xfrm>
            <a:off x="6096000" y="3505200"/>
            <a:ext cx="2895600" cy="1371600"/>
          </a:xfrm>
          <a:prstGeom prst="rect">
            <a:avLst/>
          </a:prstGeom>
          <a:solidFill>
            <a:srgbClr val="FF99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7" name="Shape 467"/>
          <p:cNvSpPr txBox="1"/>
          <p:nvPr/>
        </p:nvSpPr>
        <p:spPr>
          <a:xfrm>
            <a:off x="2133600" y="1779397"/>
            <a:ext cx="41910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1. Client sends HTTP request</a:t>
            </a:r>
            <a:endParaRPr sz="1600" dirty="0"/>
          </a:p>
        </p:txBody>
      </p:sp>
      <p:cxnSp>
        <p:nvCxnSpPr>
          <p:cNvPr id="468" name="Shape 468"/>
          <p:cNvCxnSpPr/>
          <p:nvPr/>
        </p:nvCxnSpPr>
        <p:spPr>
          <a:xfrm>
            <a:off x="2590800" y="4648200"/>
            <a:ext cx="3429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stealth" w="med" len="med"/>
            <a:tailEnd type="none" w="sm" len="sm"/>
          </a:ln>
        </p:spPr>
      </p:cxnSp>
      <p:sp>
        <p:nvSpPr>
          <p:cNvPr id="469" name="Shape 469"/>
          <p:cNvSpPr txBox="1"/>
          <p:nvPr/>
        </p:nvSpPr>
        <p:spPr>
          <a:xfrm>
            <a:off x="7308273" y="3657600"/>
            <a:ext cx="1607127" cy="533400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</a:t>
            </a:r>
            <a:endParaRPr/>
          </a:p>
        </p:txBody>
      </p:sp>
      <p:sp>
        <p:nvSpPr>
          <p:cNvPr id="470" name="Shape 470"/>
          <p:cNvSpPr txBox="1"/>
          <p:nvPr/>
        </p:nvSpPr>
        <p:spPr>
          <a:xfrm>
            <a:off x="6096000" y="2233612"/>
            <a:ext cx="3054178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2. Server creates</a:t>
            </a:r>
            <a:b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a session</a:t>
            </a:r>
            <a:b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and generates a</a:t>
            </a:r>
            <a:b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unique session id</a:t>
            </a:r>
            <a:endParaRPr sz="1600" dirty="0"/>
          </a:p>
        </p:txBody>
      </p:sp>
      <p:sp>
        <p:nvSpPr>
          <p:cNvPr id="471" name="Shape 471"/>
          <p:cNvSpPr txBox="1"/>
          <p:nvPr/>
        </p:nvSpPr>
        <p:spPr>
          <a:xfrm>
            <a:off x="2170419" y="2610643"/>
            <a:ext cx="4088934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3. Session id is returned to</a:t>
            </a:r>
            <a:b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the client</a:t>
            </a:r>
            <a:endParaRPr sz="1600" dirty="0"/>
          </a:p>
        </p:txBody>
      </p:sp>
      <p:sp>
        <p:nvSpPr>
          <p:cNvPr id="472" name="Shape 472"/>
          <p:cNvSpPr txBox="1"/>
          <p:nvPr/>
        </p:nvSpPr>
        <p:spPr>
          <a:xfrm>
            <a:off x="6019800" y="3733800"/>
            <a:ext cx="9144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12345</a:t>
            </a:r>
            <a:endParaRPr/>
          </a:p>
        </p:txBody>
      </p:sp>
      <p:cxnSp>
        <p:nvCxnSpPr>
          <p:cNvPr id="473" name="Shape 473"/>
          <p:cNvCxnSpPr/>
          <p:nvPr/>
        </p:nvCxnSpPr>
        <p:spPr>
          <a:xfrm>
            <a:off x="6851073" y="3886200"/>
            <a:ext cx="457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oval" w="med" len="med"/>
            <a:tailEnd type="stealth" w="med" len="med"/>
          </a:ln>
        </p:spPr>
      </p:cxnSp>
      <p:sp>
        <p:nvSpPr>
          <p:cNvPr id="474" name="Shape 474"/>
          <p:cNvSpPr txBox="1"/>
          <p:nvPr/>
        </p:nvSpPr>
        <p:spPr>
          <a:xfrm>
            <a:off x="304800" y="4845050"/>
            <a:ext cx="20574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Client</a:t>
            </a:r>
            <a:endParaRPr sz="1600" dirty="0"/>
          </a:p>
        </p:txBody>
      </p:sp>
      <p:sp>
        <p:nvSpPr>
          <p:cNvPr id="475" name="Shape 475"/>
          <p:cNvSpPr txBox="1"/>
          <p:nvPr/>
        </p:nvSpPr>
        <p:spPr>
          <a:xfrm>
            <a:off x="7308273" y="4191000"/>
            <a:ext cx="845127" cy="381000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count</a:t>
            </a:r>
            <a:endParaRPr/>
          </a:p>
        </p:txBody>
      </p:sp>
      <p:sp>
        <p:nvSpPr>
          <p:cNvPr id="476" name="Shape 476"/>
          <p:cNvSpPr txBox="1"/>
          <p:nvPr/>
        </p:nvSpPr>
        <p:spPr>
          <a:xfrm>
            <a:off x="8153400" y="4191000"/>
            <a:ext cx="762000" cy="381000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791" y="5181600"/>
            <a:ext cx="4851609" cy="116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4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/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       </a:t>
            </a:r>
            <a:fld id="{00000000-1234-1234-1234-123412341234}" type="slidenum">
              <a:rPr lang="en-US" sz="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/>
          </a:p>
        </p:txBody>
      </p:sp>
      <p:sp>
        <p:nvSpPr>
          <p:cNvPr id="483" name="Shape 483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accent2"/>
              </a:buClr>
              <a:buSzPts val="3200"/>
            </a:pPr>
            <a:r>
              <a:rPr lang="en-SG" dirty="0"/>
              <a:t>HTTP Session: Another Example</a:t>
            </a:r>
            <a:endParaRPr dirty="0"/>
          </a:p>
        </p:txBody>
      </p:sp>
      <p:pic>
        <p:nvPicPr>
          <p:cNvPr id="484" name="Shape 48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3303587"/>
            <a:ext cx="2133600" cy="14970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5" name="Shape 485"/>
          <p:cNvCxnSpPr/>
          <p:nvPr/>
        </p:nvCxnSpPr>
        <p:spPr>
          <a:xfrm>
            <a:off x="2590800" y="3810000"/>
            <a:ext cx="3429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6629400" y="4953000"/>
            <a:ext cx="20574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Server</a:t>
            </a:r>
            <a:endParaRPr/>
          </a:p>
        </p:txBody>
      </p:sp>
      <p:sp>
        <p:nvSpPr>
          <p:cNvPr id="487" name="Shape 487"/>
          <p:cNvSpPr txBox="1"/>
          <p:nvPr/>
        </p:nvSpPr>
        <p:spPr>
          <a:xfrm>
            <a:off x="6096000" y="3505200"/>
            <a:ext cx="2895600" cy="1371600"/>
          </a:xfrm>
          <a:prstGeom prst="rect">
            <a:avLst/>
          </a:prstGeom>
          <a:solidFill>
            <a:srgbClr val="FF99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8" name="Shape 488"/>
          <p:cNvSpPr txBox="1"/>
          <p:nvPr/>
        </p:nvSpPr>
        <p:spPr>
          <a:xfrm>
            <a:off x="2362200" y="2147887"/>
            <a:ext cx="41910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4. Client sends another</a:t>
            </a:r>
            <a:b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HTTP request</a:t>
            </a:r>
            <a:endParaRPr sz="1600" dirty="0"/>
          </a:p>
        </p:txBody>
      </p:sp>
      <p:cxnSp>
        <p:nvCxnSpPr>
          <p:cNvPr id="489" name="Shape 489"/>
          <p:cNvCxnSpPr/>
          <p:nvPr/>
        </p:nvCxnSpPr>
        <p:spPr>
          <a:xfrm>
            <a:off x="2590800" y="4572000"/>
            <a:ext cx="3429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stealth" w="med" len="med"/>
            <a:tailEnd type="none" w="sm" len="sm"/>
          </a:ln>
        </p:spPr>
      </p:cxnSp>
      <p:sp>
        <p:nvSpPr>
          <p:cNvPr id="490" name="Shape 490"/>
          <p:cNvSpPr txBox="1"/>
          <p:nvPr/>
        </p:nvSpPr>
        <p:spPr>
          <a:xfrm>
            <a:off x="7391400" y="3657600"/>
            <a:ext cx="1524000" cy="533400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</a:t>
            </a:r>
            <a:endParaRPr/>
          </a:p>
        </p:txBody>
      </p:sp>
      <p:sp>
        <p:nvSpPr>
          <p:cNvPr id="491" name="Shape 491"/>
          <p:cNvSpPr txBox="1"/>
          <p:nvPr/>
        </p:nvSpPr>
        <p:spPr>
          <a:xfrm>
            <a:off x="5943600" y="1571427"/>
            <a:ext cx="3352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5. Server retrieves</a:t>
            </a:r>
            <a:b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the session and </a:t>
            </a:r>
            <a:b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use value stored in</a:t>
            </a:r>
            <a:b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the session during</a:t>
            </a:r>
            <a:b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previous request.</a:t>
            </a:r>
            <a:endParaRPr sz="1600" dirty="0"/>
          </a:p>
        </p:txBody>
      </p:sp>
      <p:sp>
        <p:nvSpPr>
          <p:cNvPr id="492" name="Shape 492"/>
          <p:cNvSpPr txBox="1"/>
          <p:nvPr/>
        </p:nvSpPr>
        <p:spPr>
          <a:xfrm>
            <a:off x="2438400" y="4038600"/>
            <a:ext cx="35052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6. Server sends response.</a:t>
            </a:r>
            <a:endParaRPr/>
          </a:p>
        </p:txBody>
      </p:sp>
      <p:sp>
        <p:nvSpPr>
          <p:cNvPr id="493" name="Shape 493"/>
          <p:cNvSpPr txBox="1"/>
          <p:nvPr/>
        </p:nvSpPr>
        <p:spPr>
          <a:xfrm>
            <a:off x="2667000" y="2895600"/>
            <a:ext cx="30480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ans Mono"/>
              <a:buNone/>
            </a:pPr>
            <a:r>
              <a:rPr lang="en-US" sz="12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GET / HTTP/1.1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ans Mono"/>
              <a:buNone/>
            </a:pPr>
            <a:r>
              <a:rPr lang="en-US" sz="12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Host: blue.smu.edu.sg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ans Mono"/>
              <a:buNone/>
            </a:pPr>
            <a:r>
              <a:rPr lang="en-US" sz="12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Cookie: </a:t>
            </a:r>
            <a:r>
              <a:rPr lang="en-US" sz="1200" b="1" i="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PHPSESSID</a:t>
            </a:r>
            <a:r>
              <a:rPr lang="en-US" sz="1200" b="0" i="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=12345</a:t>
            </a:r>
            <a:endParaRPr/>
          </a:p>
        </p:txBody>
      </p:sp>
      <p:sp>
        <p:nvSpPr>
          <p:cNvPr id="494" name="Shape 494"/>
          <p:cNvSpPr txBox="1"/>
          <p:nvPr/>
        </p:nvSpPr>
        <p:spPr>
          <a:xfrm>
            <a:off x="6019800" y="3733800"/>
            <a:ext cx="9144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12345</a:t>
            </a:r>
            <a:endParaRPr/>
          </a:p>
        </p:txBody>
      </p:sp>
      <p:cxnSp>
        <p:nvCxnSpPr>
          <p:cNvPr id="495" name="Shape 495"/>
          <p:cNvCxnSpPr/>
          <p:nvPr/>
        </p:nvCxnSpPr>
        <p:spPr>
          <a:xfrm>
            <a:off x="6934200" y="3886200"/>
            <a:ext cx="457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oval" w="med" len="med"/>
            <a:tailEnd type="stealth" w="med" len="med"/>
          </a:ln>
        </p:spPr>
      </p:cxnSp>
      <p:sp>
        <p:nvSpPr>
          <p:cNvPr id="496" name="Shape 496"/>
          <p:cNvSpPr txBox="1"/>
          <p:nvPr/>
        </p:nvSpPr>
        <p:spPr>
          <a:xfrm>
            <a:off x="304800" y="4845050"/>
            <a:ext cx="20574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Client</a:t>
            </a:r>
            <a:endParaRPr/>
          </a:p>
        </p:txBody>
      </p:sp>
      <p:sp>
        <p:nvSpPr>
          <p:cNvPr id="497" name="Shape 497"/>
          <p:cNvSpPr txBox="1"/>
          <p:nvPr/>
        </p:nvSpPr>
        <p:spPr>
          <a:xfrm>
            <a:off x="7391400" y="4191000"/>
            <a:ext cx="762000" cy="381000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count</a:t>
            </a:r>
            <a:endParaRPr/>
          </a:p>
        </p:txBody>
      </p:sp>
      <p:sp>
        <p:nvSpPr>
          <p:cNvPr id="498" name="Shape 498"/>
          <p:cNvSpPr txBox="1"/>
          <p:nvPr/>
        </p:nvSpPr>
        <p:spPr>
          <a:xfrm>
            <a:off x="8153400" y="4191000"/>
            <a:ext cx="762000" cy="381000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endParaRPr/>
          </a:p>
        </p:txBody>
      </p:sp>
      <p:sp>
        <p:nvSpPr>
          <p:cNvPr id="499" name="Shape 499"/>
          <p:cNvSpPr txBox="1"/>
          <p:nvPr/>
        </p:nvSpPr>
        <p:spPr>
          <a:xfrm>
            <a:off x="8153400" y="4191000"/>
            <a:ext cx="762000" cy="381000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</a:t>
            </a:r>
            <a:endParaRPr/>
          </a:p>
        </p:txBody>
      </p:sp>
      <p:sp>
        <p:nvSpPr>
          <p:cNvPr id="501" name="Shape 501"/>
          <p:cNvSpPr txBox="1"/>
          <p:nvPr/>
        </p:nvSpPr>
        <p:spPr>
          <a:xfrm>
            <a:off x="5947095" y="3042842"/>
            <a:ext cx="30480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6. Increment count.</a:t>
            </a:r>
            <a:endParaRPr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069" y="5179321"/>
            <a:ext cx="4810331" cy="105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3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/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       </a:t>
            </a:r>
            <a:fld id="{00000000-1234-1234-1234-123412341234}" type="slidenum">
              <a:rPr lang="en-US" sz="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endParaRPr/>
          </a:p>
        </p:txBody>
      </p:sp>
      <p:sp>
        <p:nvSpPr>
          <p:cNvPr id="483" name="Shape 483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accent2"/>
              </a:buClr>
              <a:buSzPts val="3200"/>
            </a:pPr>
            <a:r>
              <a:rPr lang="en-SG" dirty="0"/>
              <a:t>HTTP Session: Clearing Contents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05316"/>
            <a:ext cx="8610600" cy="5562600"/>
          </a:xfrm>
        </p:spPr>
        <p:txBody>
          <a:bodyPr/>
          <a:lstStyle/>
          <a:p>
            <a:r>
              <a:rPr lang="en-SG" dirty="0"/>
              <a:t>Session would be cleared automatically after some period of time has lapsed</a:t>
            </a:r>
          </a:p>
          <a:p>
            <a:pPr marL="50800" indent="0">
              <a:buNone/>
            </a:pPr>
            <a:endParaRPr lang="en-SG" sz="1800" dirty="0"/>
          </a:p>
          <a:p>
            <a:r>
              <a:rPr lang="en-SG" dirty="0"/>
              <a:t>What can we do to clear it earlier?</a:t>
            </a:r>
          </a:p>
          <a:p>
            <a:endParaRPr lang="en-SG" dirty="0"/>
          </a:p>
          <a:p>
            <a:r>
              <a:rPr lang="en-SG" dirty="0"/>
              <a:t>On </a:t>
            </a:r>
            <a:r>
              <a:rPr lang="en-SG" b="1" dirty="0"/>
              <a:t>server side </a:t>
            </a:r>
            <a:r>
              <a:rPr lang="en-SG" dirty="0"/>
              <a:t>(i.e. PHP file):</a:t>
            </a:r>
          </a:p>
          <a:p>
            <a:pPr lvl="1"/>
            <a:r>
              <a:rPr lang="en-SG" dirty="0"/>
              <a:t>We can set 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$_SESSION </a:t>
            </a:r>
            <a:r>
              <a:rPr lang="en-SG" dirty="0"/>
              <a:t>to an empty array, or</a:t>
            </a:r>
          </a:p>
          <a:p>
            <a:pPr lvl="1"/>
            <a:r>
              <a:rPr lang="en-SG" dirty="0"/>
              <a:t>We can use 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unset($_SESSION[&lt;key&gt;])</a:t>
            </a:r>
            <a:r>
              <a:rPr lang="en-SG" dirty="0"/>
              <a:t>, </a:t>
            </a:r>
            <a:br>
              <a:rPr lang="en-SG" dirty="0"/>
            </a:br>
            <a:r>
              <a:rPr lang="en-SG" dirty="0"/>
              <a:t>e.g., 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unset($_SESSION["count"])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0252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/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       </a:t>
            </a:r>
            <a:fld id="{00000000-1234-1234-1234-123412341234}" type="slidenum">
              <a:rPr lang="en-US" sz="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24</a:t>
            </a:fld>
            <a:endParaRPr/>
          </a:p>
        </p:txBody>
      </p:sp>
      <p:sp>
        <p:nvSpPr>
          <p:cNvPr id="483" name="Shape 483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accent2"/>
              </a:buClr>
              <a:buSzPts val="3200"/>
            </a:pPr>
            <a:r>
              <a:rPr lang="en-SG" dirty="0"/>
              <a:t>HTTP Session: Clearing Contents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05316"/>
            <a:ext cx="8610600" cy="5562600"/>
          </a:xfrm>
        </p:spPr>
        <p:txBody>
          <a:bodyPr/>
          <a:lstStyle/>
          <a:p>
            <a:r>
              <a:rPr lang="en-SG" dirty="0"/>
              <a:t>On </a:t>
            </a:r>
            <a:r>
              <a:rPr lang="en-SG" b="1" dirty="0"/>
              <a:t>client side </a:t>
            </a:r>
            <a:r>
              <a:rPr lang="en-SG" dirty="0"/>
              <a:t>(i.e., web browser):</a:t>
            </a:r>
          </a:p>
          <a:p>
            <a:pPr lvl="1"/>
            <a:r>
              <a:rPr lang="en-SG" dirty="0"/>
              <a:t>Session id can be forced to be cleared using, e.g., Chrome Dev Tools (</a:t>
            </a:r>
            <a:r>
              <a:rPr lang="en-SG" dirty="0" err="1"/>
              <a:t>Ctrl+Shift+I</a:t>
            </a:r>
            <a:r>
              <a:rPr lang="en-SG" dirty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41" y="2567581"/>
            <a:ext cx="5401917" cy="412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7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</a:t>
            </a:r>
            <a:fld id="{00000000-1234-1234-1234-123412341234}" type="slidenum">
              <a:rPr lang="en-US" sz="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25</a:t>
            </a:fld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accent2"/>
              </a:buClr>
              <a:buSzPts val="3200"/>
            </a:pPr>
            <a:r>
              <a:rPr lang="en-US" dirty="0"/>
              <a:t>Exercise 3: Session</a:t>
            </a:r>
            <a:endParaRPr dirty="0"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04800" y="1095633"/>
            <a:ext cx="8920316" cy="404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/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Given </a:t>
            </a:r>
            <a:r>
              <a:rPr lang="en-US" dirty="0"/>
              <a:t>(in ex3 folder):</a:t>
            </a:r>
          </a:p>
          <a:p>
            <a:pPr marL="800100" lvl="1" indent="-34290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session1.php</a:t>
            </a:r>
          </a:p>
          <a:p>
            <a:pPr marL="800100" lvl="1" indent="-34290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session2.php</a:t>
            </a:r>
            <a:r>
              <a:rPr lang="en-US" dirty="0"/>
              <a:t> </a:t>
            </a:r>
          </a:p>
          <a:p>
            <a:pPr marL="800100" lvl="1" indent="-34290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session3.php</a:t>
            </a:r>
            <a:r>
              <a:rPr lang="en-US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US" b="0" i="1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incomplete</a:t>
            </a:r>
            <a:r>
              <a:rPr lang="en-US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</a:p>
          <a:p>
            <a:pPr marL="800100" lvl="1" indent="-34290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session.php</a:t>
            </a:r>
            <a:r>
              <a:rPr lang="en-US" dirty="0"/>
              <a:t> (</a:t>
            </a:r>
            <a:r>
              <a:rPr lang="en-US" i="1" dirty="0"/>
              <a:t>incomplete</a:t>
            </a:r>
            <a:r>
              <a:rPr lang="en-US" dirty="0"/>
              <a:t>)</a:t>
            </a:r>
            <a:endParaRPr lang="en-US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00100" lvl="1" indent="-342900"/>
            <a:endParaRPr lang="en-US" dirty="0"/>
          </a:p>
          <a:p>
            <a:pPr marL="342900" indent="-342900"/>
            <a:r>
              <a:rPr lang="en-US" dirty="0"/>
              <a:t>To do:</a:t>
            </a:r>
          </a:p>
          <a:p>
            <a:pPr marL="800100" lvl="1" indent="-342900"/>
            <a:r>
              <a:rPr lang="en-US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Modify the incomplete PHP pages to realize the behavior shown in the next slide.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 smtClean="0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883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27" y="3763897"/>
            <a:ext cx="6446116" cy="869714"/>
          </a:xfrm>
          <a:prstGeom prst="rect">
            <a:avLst/>
          </a:prstGeom>
        </p:spPr>
      </p:pic>
      <p:sp>
        <p:nvSpPr>
          <p:cNvPr id="168" name="Shape 168"/>
          <p:cNvSpPr txBox="1"/>
          <p:nvPr/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</a:t>
            </a:r>
            <a:fld id="{00000000-1234-1234-1234-123412341234}" type="slidenum">
              <a:rPr lang="en-US" sz="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26</a:t>
            </a:fld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accent2"/>
              </a:buClr>
              <a:buSzPts val="3200"/>
            </a:pPr>
            <a:r>
              <a:rPr lang="en-US" dirty="0"/>
              <a:t>Exercise 3: Session</a:t>
            </a:r>
            <a:endParaRPr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082" y="966110"/>
            <a:ext cx="6229055" cy="8371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33110" y="1615329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session1.php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873405" y="2102716"/>
            <a:ext cx="935182" cy="2618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Down Arrow 9"/>
          <p:cNvSpPr/>
          <p:nvPr/>
        </p:nvSpPr>
        <p:spPr>
          <a:xfrm>
            <a:off x="3873405" y="4936521"/>
            <a:ext cx="935182" cy="2618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5818763" y="5524735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558" y="2386880"/>
            <a:ext cx="6229055" cy="71998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576203" y="4484830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session3.php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3873405" y="3502035"/>
            <a:ext cx="935182" cy="2618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6117" y="5283219"/>
            <a:ext cx="2572988" cy="12243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33110" y="3068430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session2.php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53398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III. Authenticating Users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 smtClean="0"/>
              <a:t>27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78" y="1659513"/>
            <a:ext cx="4029422" cy="21113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3770845"/>
            <a:ext cx="4241071" cy="227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9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III. Authenticating Users</a:t>
            </a:r>
            <a:endParaRPr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304800" y="838200"/>
            <a:ext cx="8610600" cy="5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-406400">
              <a:spcBef>
                <a:spcPts val="0"/>
              </a:spcBef>
              <a:buSzPts val="2800"/>
            </a:pPr>
            <a:endParaRPr lang="en-US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sz="2400"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sz="2400"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sz="2400"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sz="2400" dirty="0"/>
          </a:p>
          <a:p>
            <a:pPr indent="-381000">
              <a:spcBef>
                <a:spcPts val="0"/>
              </a:spcBef>
              <a:buSzPts val="2400"/>
            </a:pPr>
            <a:endParaRPr lang="en-US" sz="2600" dirty="0"/>
          </a:p>
          <a:p>
            <a:pPr indent="-381000">
              <a:spcBef>
                <a:spcPts val="0"/>
              </a:spcBef>
              <a:buSzPts val="2400"/>
            </a:pPr>
            <a:r>
              <a:rPr lang="en-US" sz="2600" dirty="0"/>
              <a:t>The user creates an account and his/her password is stored in the database. </a:t>
            </a:r>
          </a:p>
          <a:p>
            <a:pPr indent="-381000">
              <a:spcBef>
                <a:spcPts val="0"/>
              </a:spcBef>
              <a:buSzPts val="2400"/>
            </a:pPr>
            <a:r>
              <a:rPr lang="en-US" sz="2600" dirty="0"/>
              <a:t>For </a:t>
            </a:r>
            <a:r>
              <a:rPr lang="en-US" sz="2600" b="1" dirty="0"/>
              <a:t>security reasons</a:t>
            </a:r>
            <a:r>
              <a:rPr lang="en-US" sz="2600" dirty="0"/>
              <a:t>, we do not want to store plain text password in the database. </a:t>
            </a:r>
            <a:endParaRPr sz="2600" b="1" dirty="0"/>
          </a:p>
          <a:p>
            <a:pPr marL="533400" lvl="1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9" name="Shape 54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28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13" y="1306448"/>
            <a:ext cx="4029422" cy="2111332"/>
          </a:xfrm>
          <a:prstGeom prst="rect">
            <a:avLst/>
          </a:prstGeom>
        </p:spPr>
      </p:pic>
      <p:sp>
        <p:nvSpPr>
          <p:cNvPr id="6" name="Can 5"/>
          <p:cNvSpPr/>
          <p:nvPr/>
        </p:nvSpPr>
        <p:spPr>
          <a:xfrm>
            <a:off x="7364627" y="1729024"/>
            <a:ext cx="1242884" cy="1449859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b="1" dirty="0"/>
              <a:t>DB</a:t>
            </a:r>
          </a:p>
        </p:txBody>
      </p:sp>
      <p:sp>
        <p:nvSpPr>
          <p:cNvPr id="7" name="Rectangle 6"/>
          <p:cNvSpPr/>
          <p:nvPr/>
        </p:nvSpPr>
        <p:spPr>
          <a:xfrm>
            <a:off x="5141045" y="1819639"/>
            <a:ext cx="1342767" cy="1268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400" dirty="0"/>
              <a:t>PHP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89326" y="3350997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register.php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82115" y="3373956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process_register.php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814538" y="2124439"/>
            <a:ext cx="308534" cy="79141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ight Arrow 16"/>
          <p:cNvSpPr/>
          <p:nvPr/>
        </p:nvSpPr>
        <p:spPr>
          <a:xfrm>
            <a:off x="4591318" y="2065932"/>
            <a:ext cx="308534" cy="79141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940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Solution: Password Hashing</a:t>
            </a:r>
            <a:endParaRPr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304800" y="1041620"/>
            <a:ext cx="8610600" cy="5435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A </a:t>
            </a:r>
            <a:r>
              <a:rPr lang="en-US" b="1" dirty="0"/>
              <a:t>one-way</a:t>
            </a:r>
            <a:r>
              <a:rPr lang="en-US" dirty="0"/>
              <a:t> transformation on a password</a:t>
            </a:r>
          </a:p>
          <a:p>
            <a:pPr lvl="1" indent="-406400">
              <a:spcBef>
                <a:spcPts val="560"/>
              </a:spcBef>
              <a:buSzPts val="2800"/>
            </a:pPr>
            <a:r>
              <a:rPr lang="en-US" dirty="0"/>
              <a:t>Turn the password into another string</a:t>
            </a:r>
          </a:p>
          <a:p>
            <a:r>
              <a:rPr lang="en-US" dirty="0"/>
              <a:t>Password can be transformed to its hashed string</a:t>
            </a:r>
          </a:p>
          <a:p>
            <a:pPr lvl="1"/>
            <a:r>
              <a:rPr lang="en-US" dirty="0"/>
              <a:t>But, </a:t>
            </a:r>
            <a:r>
              <a:rPr lang="en-US" b="1" dirty="0"/>
              <a:t>not the other way round</a:t>
            </a:r>
          </a:p>
          <a:p>
            <a:endParaRPr lang="en-US" dirty="0"/>
          </a:p>
          <a:p>
            <a:r>
              <a:rPr lang="en-US" dirty="0"/>
              <a:t>We want to store </a:t>
            </a:r>
            <a:r>
              <a:rPr lang="en-US" b="1" dirty="0"/>
              <a:t>hashed</a:t>
            </a:r>
            <a:r>
              <a:rPr lang="en-US" dirty="0"/>
              <a:t> password in the DB</a:t>
            </a:r>
            <a:endParaRPr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US" dirty="0"/>
          </a:p>
          <a:p>
            <a:pPr marL="508000" lvl="1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sp>
        <p:nvSpPr>
          <p:cNvPr id="549" name="Shape 54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841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I. Passing Control Across Pages</a:t>
            </a:r>
            <a:endParaRPr dirty="0"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04800" y="914399"/>
            <a:ext cx="8610600" cy="5927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SG" dirty="0"/>
              <a:t>Method 1: Form Submission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sz="1400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sz="1600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SG" dirty="0"/>
              <a:t>Method 2: Hyperlink</a:t>
            </a:r>
            <a:endParaRPr dirty="0"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3</a:t>
            </a:fld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664227" y="1586581"/>
            <a:ext cx="8029500" cy="2023311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&lt;html&gt;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&lt;body&gt;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&lt;form action='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another.php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&lt;input type="submit“/&gt;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 &lt;/form&gt;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&lt;/body&gt;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&lt;/html&gt;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" name="Shape 163"/>
          <p:cNvSpPr txBox="1"/>
          <p:nvPr/>
        </p:nvSpPr>
        <p:spPr>
          <a:xfrm>
            <a:off x="664227" y="4617334"/>
            <a:ext cx="8029500" cy="1471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&lt;html&gt;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&lt;body&gt;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&lt;a 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href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='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another.php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'&gt;Go to another page&lt;/a&gt;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&lt;/body&gt;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&lt;/html&gt;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3391" y="3609892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first.php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28807" y="6137214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first.php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II. Authenticating Users</a:t>
            </a:r>
          </a:p>
        </p:txBody>
      </p:sp>
      <p:graphicFrame>
        <p:nvGraphicFramePr>
          <p:cNvPr id="6" name="Group 72">
            <a:extLst>
              <a:ext uri="{FF2B5EF4-FFF2-40B4-BE49-F238E27FC236}">
                <a16:creationId xmlns:a16="http://schemas.microsoft.com/office/drawing/2014/main" id="{18BC9C8D-4530-0C46-A4D0-8E2470EA8056}"/>
              </a:ext>
            </a:extLst>
          </p:cNvPr>
          <p:cNvGraphicFramePr>
            <a:graphicFrameLocks noGrp="1"/>
          </p:cNvGraphicFramePr>
          <p:nvPr/>
        </p:nvGraphicFramePr>
        <p:xfrm>
          <a:off x="2103637" y="3824977"/>
          <a:ext cx="4990337" cy="1426548"/>
        </p:xfrm>
        <a:graphic>
          <a:graphicData uri="http://schemas.openxmlformats.org/drawingml/2006/table">
            <a:tbl>
              <a:tblPr/>
              <a:tblGrid>
                <a:gridCol w="4990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UserDAO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2075" marR="92075" marT="45946" marB="4594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3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28" marB="4562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 add($username,$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hashedPassword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 retrieve($username)</a:t>
                      </a:r>
                    </a:p>
                  </a:txBody>
                  <a:tcPr marT="45628" marB="4562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roup 72">
            <a:extLst>
              <a:ext uri="{FF2B5EF4-FFF2-40B4-BE49-F238E27FC236}">
                <a16:creationId xmlns:a16="http://schemas.microsoft.com/office/drawing/2014/main" id="{18BC9C8D-4530-0C46-A4D0-8E2470EA8056}"/>
              </a:ext>
            </a:extLst>
          </p:cNvPr>
          <p:cNvGraphicFramePr>
            <a:graphicFrameLocks noGrp="1"/>
          </p:cNvGraphicFramePr>
          <p:nvPr/>
        </p:nvGraphicFramePr>
        <p:xfrm>
          <a:off x="2103637" y="1383912"/>
          <a:ext cx="4990337" cy="2084916"/>
        </p:xfrm>
        <a:graphic>
          <a:graphicData uri="http://schemas.openxmlformats.org/drawingml/2006/table">
            <a:tbl>
              <a:tblPr/>
              <a:tblGrid>
                <a:gridCol w="4990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</a:t>
                      </a:r>
                    </a:p>
                  </a:txBody>
                  <a:tcPr marL="92075" marR="92075" marT="45946" marB="4594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+mn-ea"/>
                          <a:cs typeface="+mn-cs"/>
                          <a:sym typeface="Arial"/>
                        </a:rPr>
                        <a:t>- $username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 $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hashedPassword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28" marB="4562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 __construct($username,$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hashedPassword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getUsername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getHashedPassword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()</a:t>
                      </a:r>
                    </a:p>
                  </a:txBody>
                  <a:tcPr marT="45628" marB="4562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 smtClean="0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639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Register a New User </a:t>
            </a:r>
            <a:endParaRPr dirty="0"/>
          </a:p>
        </p:txBody>
      </p:sp>
      <p:sp>
        <p:nvSpPr>
          <p:cNvPr id="8" name="Shape 558"/>
          <p:cNvSpPr txBox="1"/>
          <p:nvPr/>
        </p:nvSpPr>
        <p:spPr>
          <a:xfrm>
            <a:off x="218303" y="1460090"/>
            <a:ext cx="8773297" cy="3694471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&lt;!DOCTYPE html&gt;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&lt;html&gt;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&lt;body&gt;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&lt;h1&gt;Register&lt;/h1&gt;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&lt;form method="post" action="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process_register.php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Username &lt;input type="text" name="username"/&gt;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&lt;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br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Password &lt;input type="password" name="password"/&gt;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&lt;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br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&lt;input type="submit" value="Register"/&gt;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&lt;/form&gt;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&lt;/body&gt;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&lt;/html&gt;</a:t>
            </a: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3589288" y="5252883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register.php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 smtClean="0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081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-406400">
              <a:spcBef>
                <a:spcPts val="0"/>
              </a:spcBef>
              <a:buSzPts val="2800"/>
            </a:pPr>
            <a:endParaRPr lang="en-US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dirty="0"/>
          </a:p>
        </p:txBody>
      </p:sp>
      <p:sp>
        <p:nvSpPr>
          <p:cNvPr id="7" name="Shape 558"/>
          <p:cNvSpPr txBox="1"/>
          <p:nvPr/>
        </p:nvSpPr>
        <p:spPr>
          <a:xfrm>
            <a:off x="304800" y="1074786"/>
            <a:ext cx="8610600" cy="5087126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&lt;?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</a:t>
            </a: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spl_autoload_register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function($class){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require_once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"model/$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class.php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}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$username = $_POST["username"];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$password = $_POST["password"];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$hashed = </a:t>
            </a:r>
            <a:r>
              <a:rPr lang="en-US" sz="1800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password_hash</a:t>
            </a:r>
            <a:r>
              <a:rPr lang="en-US" sz="18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($password, PASSWORD_DEFAULT);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dao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new 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UserDAO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$status = $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dao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-&gt;add($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username,$hashed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if($status){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echo "Registered successfully";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}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else{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echo "Failed to register";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}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 Mono"/>
              <a:buNone/>
            </a:pP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2848056" y="6222237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process-</a:t>
            </a:r>
            <a:r>
              <a:rPr lang="en-US" sz="20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register.php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" name="Shape 54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Register a New User 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 smtClean="0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376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Login with Password Hashing</a:t>
            </a:r>
            <a:endParaRPr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-406400">
              <a:spcBef>
                <a:spcPts val="0"/>
              </a:spcBef>
              <a:buSzPts val="2800"/>
            </a:pPr>
            <a:endParaRPr lang="en-US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sz="2400"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sz="2400"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sz="2400" dirty="0"/>
          </a:p>
          <a:p>
            <a:pPr marL="76200" indent="0">
              <a:spcBef>
                <a:spcPts val="0"/>
              </a:spcBef>
              <a:buSzPts val="2400"/>
              <a:buNone/>
            </a:pPr>
            <a:endParaRPr lang="en-US" sz="2600" dirty="0"/>
          </a:p>
          <a:p>
            <a:pPr indent="-381000">
              <a:spcBef>
                <a:spcPts val="0"/>
              </a:spcBef>
              <a:buSzPts val="2400"/>
            </a:pPr>
            <a:r>
              <a:rPr lang="en-US" dirty="0"/>
              <a:t>When the user attempts to login: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Get the hash of the user’s real password from DB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It will be checked against the entered password.</a:t>
            </a:r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29" y="1208878"/>
            <a:ext cx="4241071" cy="2273643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7323438" y="1580743"/>
            <a:ext cx="1242884" cy="1449859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b="1" dirty="0"/>
              <a:t>DB</a:t>
            </a:r>
          </a:p>
        </p:txBody>
      </p:sp>
      <p:sp>
        <p:nvSpPr>
          <p:cNvPr id="9" name="Rectangle 8"/>
          <p:cNvSpPr/>
          <p:nvPr/>
        </p:nvSpPr>
        <p:spPr>
          <a:xfrm>
            <a:off x="5099856" y="1671358"/>
            <a:ext cx="1342767" cy="1268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400" dirty="0"/>
              <a:t>PHP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43512" y="3350997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process_login.php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550129" y="1917651"/>
            <a:ext cx="308534" cy="79141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Left Arrow 5"/>
          <p:cNvSpPr/>
          <p:nvPr/>
        </p:nvSpPr>
        <p:spPr>
          <a:xfrm>
            <a:off x="6743048" y="1888500"/>
            <a:ext cx="279964" cy="91440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1489326" y="3350997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login.php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 smtClean="0"/>
              <a:t>33</a:t>
            </a:fld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048925" y="1215571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UserDAO.php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336141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Login with Password Hashing</a:t>
            </a:r>
            <a:endParaRPr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-406400">
              <a:spcBef>
                <a:spcPts val="0"/>
              </a:spcBef>
              <a:buSzPts val="2800"/>
            </a:pPr>
            <a:endParaRPr lang="en-US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dirty="0"/>
          </a:p>
        </p:txBody>
      </p:sp>
      <p:sp>
        <p:nvSpPr>
          <p:cNvPr id="8" name="Shape 558"/>
          <p:cNvSpPr txBox="1"/>
          <p:nvPr/>
        </p:nvSpPr>
        <p:spPr>
          <a:xfrm>
            <a:off x="218303" y="1596840"/>
            <a:ext cx="8773297" cy="3705535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&lt;!DOCTYPE html&gt;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&lt;html&gt;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&lt;body&gt;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&lt;h1&gt;Login&lt;/h1&gt;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&lt;form method="post" action="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process_login.php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Username &lt;input type="text" name="username"/&gt;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&lt;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br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Password &lt;input type="password" name="password"/&gt;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&lt;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br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&lt;input type="submit" value="Login"/&gt;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&lt;/form&gt;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&lt;/body&gt;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&lt;/html&gt;</a:t>
            </a: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3761127" y="5378575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login.php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 smtClean="0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115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-406400">
              <a:spcBef>
                <a:spcPts val="0"/>
              </a:spcBef>
              <a:buSzPts val="2800"/>
            </a:pPr>
            <a:endParaRPr lang="en-US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dirty="0"/>
          </a:p>
        </p:txBody>
      </p:sp>
      <p:sp>
        <p:nvSpPr>
          <p:cNvPr id="7" name="Shape 558"/>
          <p:cNvSpPr txBox="1"/>
          <p:nvPr/>
        </p:nvSpPr>
        <p:spPr>
          <a:xfrm>
            <a:off x="199103" y="0"/>
            <a:ext cx="8716297" cy="6562811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&lt;?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</a:t>
            </a: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spl_autoload_register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function($class){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require_once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"model/$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class.php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}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$username = $_POST["username"];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$password = $_POST["password"];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dao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new 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UserDAO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$user = $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dao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-&gt;retrieve($username);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$success = false;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if($user != null){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$hashed = $user-&gt;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getHashedPassword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</a:t>
            </a:r>
            <a:r>
              <a:rPr lang="en-US" sz="18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$success = </a:t>
            </a:r>
            <a:r>
              <a:rPr lang="en-US" sz="1800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password_verify</a:t>
            </a:r>
            <a:r>
              <a:rPr lang="en-US" sz="18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($</a:t>
            </a:r>
            <a:r>
              <a:rPr lang="en-US" sz="1800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password,$hashed</a:t>
            </a:r>
            <a:r>
              <a:rPr lang="en-US" sz="18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if($success){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echo "Successful Login";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}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}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if (!$success){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echo "Failed Login";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}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?&gt;</a:t>
            </a: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2899675" y="6236442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process-</a:t>
            </a:r>
            <a:r>
              <a:rPr lang="en-US" sz="20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login.php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 smtClean="0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656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Practice 4: Register + Login</a:t>
            </a:r>
            <a:endParaRPr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304800" y="1010265"/>
            <a:ext cx="8610600" cy="5311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0"/>
              </a:spcBef>
            </a:pPr>
            <a:r>
              <a:rPr lang="en-US" dirty="0"/>
              <a:t>Given (practice4 folder):</a:t>
            </a:r>
          </a:p>
          <a:p>
            <a:pPr marL="742950" lvl="1" indent="-285750">
              <a:spcBef>
                <a:spcPts val="12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week11.sql</a:t>
            </a:r>
          </a:p>
          <a:p>
            <a:pPr marL="742950" lvl="1" indent="-285750">
              <a:spcBef>
                <a:spcPts val="6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model/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ConnectionManager.php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model/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User.php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model/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UserDAO.php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process_register.php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process_login.php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US" dirty="0"/>
          </a:p>
          <a:p>
            <a:pPr marL="508000" lvl="1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 smtClean="0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493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Practice 4: Register + Login</a:t>
            </a:r>
            <a:endParaRPr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304800" y="1010265"/>
            <a:ext cx="8234516" cy="5311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600"/>
              </a:spcBef>
            </a:pPr>
            <a:r>
              <a:rPr lang="en-US" dirty="0"/>
              <a:t>To do:</a:t>
            </a:r>
          </a:p>
          <a:p>
            <a:pPr lvl="1" indent="-457200">
              <a:spcBef>
                <a:spcPts val="600"/>
              </a:spcBef>
              <a:buSzPts val="2800"/>
              <a:buFont typeface="+mj-lt"/>
              <a:buAutoNum type="arabicPeriod"/>
            </a:pPr>
            <a:r>
              <a:rPr lang="en-US" sz="2400" dirty="0"/>
              <a:t>Open and check the given files</a:t>
            </a:r>
          </a:p>
          <a:p>
            <a:pPr lvl="1" indent="-457200">
              <a:spcBef>
                <a:spcPts val="600"/>
              </a:spcBef>
              <a:buSzPts val="2800"/>
              <a:buFont typeface="+mj-lt"/>
              <a:buAutoNum type="arabicPeriod"/>
            </a:pPr>
            <a:r>
              <a:rPr lang="en-US" sz="2400"/>
              <a:t>Import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week12.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</a:p>
          <a:p>
            <a:pPr lvl="1" indent="-457200">
              <a:spcBef>
                <a:spcPts val="600"/>
              </a:spcBef>
              <a:buSzPts val="2800"/>
              <a:buFont typeface="+mj-lt"/>
              <a:buAutoNum type="arabicPeriod"/>
            </a:pPr>
            <a:r>
              <a:rPr lang="en-US" sz="2400" dirty="0"/>
              <a:t>Open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register.php</a:t>
            </a:r>
            <a:r>
              <a:rPr lang="en-US" sz="2400" dirty="0"/>
              <a:t> in your web browser and register a new user</a:t>
            </a:r>
          </a:p>
          <a:p>
            <a:pPr lvl="1" indent="-457200">
              <a:spcBef>
                <a:spcPts val="600"/>
              </a:spcBef>
              <a:buSzPts val="2800"/>
              <a:buFont typeface="+mj-lt"/>
              <a:buAutoNum type="arabicPeriod"/>
            </a:pPr>
            <a:r>
              <a:rPr lang="en-US" sz="2400" dirty="0"/>
              <a:t>Open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login.php</a:t>
            </a:r>
            <a:r>
              <a:rPr lang="en-US" sz="2400" dirty="0"/>
              <a:t> and login with the newly created user credentials</a:t>
            </a:r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US" dirty="0"/>
          </a:p>
          <a:p>
            <a:pPr marL="508000" lvl="1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 smtClean="0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40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-406400">
              <a:spcBef>
                <a:spcPts val="0"/>
              </a:spcBef>
              <a:buSzPts val="2800"/>
            </a:pPr>
            <a:endParaRPr lang="en-US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dirty="0"/>
          </a:p>
        </p:txBody>
      </p:sp>
      <p:sp>
        <p:nvSpPr>
          <p:cNvPr id="7" name="Shape 558"/>
          <p:cNvSpPr txBox="1"/>
          <p:nvPr/>
        </p:nvSpPr>
        <p:spPr>
          <a:xfrm>
            <a:off x="181896" y="1001083"/>
            <a:ext cx="8871155" cy="507580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&lt;?</a:t>
            </a:r>
            <a:r>
              <a:rPr lang="en-US" sz="16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</a:t>
            </a:r>
            <a:endParaRPr lang="en-US" sz="16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spl_autoload_register</a:t>
            </a: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function($class){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</a:t>
            </a:r>
            <a:r>
              <a:rPr lang="en-US" sz="16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require_once</a:t>
            </a: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"model/$</a:t>
            </a:r>
            <a:r>
              <a:rPr lang="en-US" sz="16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class.php</a:t>
            </a: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}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$username = $_POST["username"];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$password = $_POST["password"];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</a:t>
            </a:r>
            <a:r>
              <a:rPr lang="en-US" sz="16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dao</a:t>
            </a: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new </a:t>
            </a:r>
            <a:r>
              <a:rPr lang="en-US" sz="16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UserDAO</a:t>
            </a: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$user = $</a:t>
            </a:r>
            <a:r>
              <a:rPr lang="en-US" sz="16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dao</a:t>
            </a: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-&gt;retrieve($username);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$success = false;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if($user != null){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$hash = $user-&gt;</a:t>
            </a:r>
            <a:r>
              <a:rPr lang="en-US" sz="16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getHashedPassword</a:t>
            </a: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$success = (</a:t>
            </a:r>
            <a:r>
              <a:rPr lang="en-US" sz="1600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password_hash</a:t>
            </a:r>
            <a:r>
              <a:rPr lang="en-US" sz="16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($</a:t>
            </a:r>
            <a:r>
              <a:rPr lang="en-US" sz="1600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password,PASSWORD_DEFAULT</a:t>
            </a:r>
            <a:r>
              <a:rPr lang="en-US" sz="16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)===$hash); 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if($success){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echo "Successful Login";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}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}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if (!$success){ echo "Failed Login";}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?&gt;</a:t>
            </a:r>
            <a:endParaRPr sz="1200" dirty="0"/>
          </a:p>
        </p:txBody>
      </p:sp>
      <p:sp>
        <p:nvSpPr>
          <p:cNvPr id="10" name="Rectangle 9"/>
          <p:cNvSpPr/>
          <p:nvPr/>
        </p:nvSpPr>
        <p:spPr>
          <a:xfrm>
            <a:off x="2980791" y="6124799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process-</a:t>
            </a:r>
            <a:r>
              <a:rPr lang="en-US" sz="20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login.php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" name="Shape 54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Homework: Why this code does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work?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 smtClean="0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401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Using Session to Protect Your Pages</a:t>
            </a: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4768490" y="5191757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welcome.php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41" y="1115931"/>
            <a:ext cx="4241071" cy="2273643"/>
          </a:xfrm>
          <a:prstGeom prst="rect">
            <a:avLst/>
          </a:prstGeom>
        </p:spPr>
      </p:pic>
      <p:sp>
        <p:nvSpPr>
          <p:cNvPr id="12" name="Can 11"/>
          <p:cNvSpPr/>
          <p:nvPr/>
        </p:nvSpPr>
        <p:spPr>
          <a:xfrm>
            <a:off x="7426106" y="1731145"/>
            <a:ext cx="1242884" cy="1449859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b="1" dirty="0"/>
              <a:t>DB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02524" y="1821760"/>
            <a:ext cx="1342767" cy="1268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400" dirty="0"/>
              <a:t>PHP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00689" y="3230669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process_login.php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76085" y="2100393"/>
            <a:ext cx="308534" cy="79141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Left Arrow 15"/>
          <p:cNvSpPr/>
          <p:nvPr/>
        </p:nvSpPr>
        <p:spPr>
          <a:xfrm>
            <a:off x="6845716" y="2038902"/>
            <a:ext cx="279964" cy="91440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1669602" y="3244877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login.php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5456450" y="3862386"/>
            <a:ext cx="650789" cy="51884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105" y="4552574"/>
            <a:ext cx="3824853" cy="597206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3415433" y="4671180"/>
            <a:ext cx="308534" cy="79141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9" name="Group 28"/>
          <p:cNvGrpSpPr/>
          <p:nvPr/>
        </p:nvGrpSpPr>
        <p:grpSpPr>
          <a:xfrm>
            <a:off x="3327547" y="4717994"/>
            <a:ext cx="484306" cy="697790"/>
            <a:chOff x="3210165" y="4390403"/>
            <a:chExt cx="719922" cy="866273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253558" y="4390403"/>
              <a:ext cx="676529" cy="86627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210165" y="4418001"/>
              <a:ext cx="708126" cy="8012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5781844" y="3767864"/>
            <a:ext cx="23498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2000" b="1" dirty="0">
                <a:solidFill>
                  <a:schemeClr val="tx1"/>
                </a:solidFill>
              </a:rPr>
              <a:t>Successful </a:t>
            </a:r>
            <a:br>
              <a:rPr lang="en-SG" sz="2000" b="1" dirty="0">
                <a:solidFill>
                  <a:schemeClr val="tx1"/>
                </a:solidFill>
              </a:rPr>
            </a:br>
            <a:r>
              <a:rPr lang="en-SG" sz="2000" b="1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 smtClean="0"/>
              <a:t>39</a:t>
            </a:fld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6048925" y="1243279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UserDAO.php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38452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</a:t>
            </a:r>
            <a:fld id="{00000000-1234-1234-1234-123412341234}" type="slidenum">
              <a:rPr lang="en-US" sz="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accent2"/>
              </a:buClr>
              <a:buSzPts val="3200"/>
            </a:pPr>
            <a:r>
              <a:rPr lang="en-US" dirty="0"/>
              <a:t>I. Passing Control Across Pages</a:t>
            </a:r>
            <a:endParaRPr dirty="0"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404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SG" sz="280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Method 3:</a:t>
            </a:r>
            <a:r>
              <a:rPr lang="en-SG" sz="28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Automatic</a:t>
            </a:r>
            <a:r>
              <a:rPr lang="en-SG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page redirection</a:t>
            </a:r>
            <a:endParaRPr dirty="0"/>
          </a:p>
        </p:txBody>
      </p:sp>
      <p:sp>
        <p:nvSpPr>
          <p:cNvPr id="172" name="Shape 172"/>
          <p:cNvSpPr txBox="1"/>
          <p:nvPr/>
        </p:nvSpPr>
        <p:spPr>
          <a:xfrm>
            <a:off x="4876800" y="3074630"/>
            <a:ext cx="3962400" cy="3008117"/>
          </a:xfrm>
          <a:prstGeom prst="rect">
            <a:avLst/>
          </a:prstGeom>
          <a:solidFill>
            <a:srgbClr val="FF99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Server</a:t>
            </a:r>
            <a:endParaRPr dirty="0"/>
          </a:p>
        </p:txBody>
      </p:sp>
      <p:sp>
        <p:nvSpPr>
          <p:cNvPr id="173" name="Shape 173"/>
          <p:cNvSpPr txBox="1"/>
          <p:nvPr/>
        </p:nvSpPr>
        <p:spPr>
          <a:xfrm>
            <a:off x="6553200" y="3455631"/>
            <a:ext cx="1676400" cy="838200"/>
          </a:xfrm>
          <a:prstGeom prst="rect">
            <a:avLst/>
          </a:prstGeom>
          <a:solidFill>
            <a:srgbClr val="FFCC99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first.php</a:t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6553200" y="5030431"/>
            <a:ext cx="1676400" cy="838200"/>
          </a:xfrm>
          <a:prstGeom prst="rect">
            <a:avLst/>
          </a:prstGeom>
          <a:solidFill>
            <a:srgbClr val="FFCC99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second.php</a:t>
            </a:r>
            <a:endParaRPr/>
          </a:p>
        </p:txBody>
      </p:sp>
      <p:cxnSp>
        <p:nvCxnSpPr>
          <p:cNvPr id="175" name="Shape 175"/>
          <p:cNvCxnSpPr/>
          <p:nvPr/>
        </p:nvCxnSpPr>
        <p:spPr>
          <a:xfrm>
            <a:off x="1295400" y="3684231"/>
            <a:ext cx="3581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76" name="Shape 176"/>
          <p:cNvSpPr txBox="1"/>
          <p:nvPr/>
        </p:nvSpPr>
        <p:spPr>
          <a:xfrm>
            <a:off x="1371600" y="3379431"/>
            <a:ext cx="15240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ans Mono"/>
              <a:buNone/>
            </a:pPr>
            <a:r>
              <a:rPr lang="en-US" sz="12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1.HTTP Request</a:t>
            </a:r>
            <a:endParaRPr/>
          </a:p>
        </p:txBody>
      </p:sp>
      <p:cxnSp>
        <p:nvCxnSpPr>
          <p:cNvPr id="177" name="Shape 177"/>
          <p:cNvCxnSpPr/>
          <p:nvPr/>
        </p:nvCxnSpPr>
        <p:spPr>
          <a:xfrm>
            <a:off x="4876800" y="3682643"/>
            <a:ext cx="1676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78" name="Shape 178"/>
          <p:cNvCxnSpPr/>
          <p:nvPr/>
        </p:nvCxnSpPr>
        <p:spPr>
          <a:xfrm>
            <a:off x="1295400" y="4112856"/>
            <a:ext cx="3581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stealth" w="med" len="med"/>
            <a:tailEnd type="none" w="sm" len="sm"/>
          </a:ln>
        </p:spPr>
      </p:cxnSp>
      <p:cxnSp>
        <p:nvCxnSpPr>
          <p:cNvPr id="179" name="Shape 179"/>
          <p:cNvCxnSpPr/>
          <p:nvPr/>
        </p:nvCxnSpPr>
        <p:spPr>
          <a:xfrm>
            <a:off x="4876800" y="4111268"/>
            <a:ext cx="1676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stealth" w="med" len="med"/>
            <a:tailEnd type="none" w="sm" len="sm"/>
          </a:ln>
        </p:spPr>
      </p:cxnSp>
      <p:sp>
        <p:nvSpPr>
          <p:cNvPr id="180" name="Shape 180"/>
          <p:cNvSpPr txBox="1"/>
          <p:nvPr/>
        </p:nvSpPr>
        <p:spPr>
          <a:xfrm>
            <a:off x="1371600" y="3803293"/>
            <a:ext cx="34290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ans Mono"/>
              <a:buNone/>
            </a:pPr>
            <a:r>
              <a:rPr lang="en-US" sz="12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2.HTTP Response (I have moved to …)</a:t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 rot="5400000">
            <a:off x="-533400" y="4446231"/>
            <a:ext cx="3124200" cy="533400"/>
          </a:xfrm>
          <a:prstGeom prst="rect">
            <a:avLst/>
          </a:prstGeom>
          <a:solidFill>
            <a:srgbClr val="99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Browser</a:t>
            </a:r>
            <a:endParaRPr/>
          </a:p>
        </p:txBody>
      </p:sp>
      <p:cxnSp>
        <p:nvCxnSpPr>
          <p:cNvPr id="182" name="Shape 182"/>
          <p:cNvCxnSpPr/>
          <p:nvPr/>
        </p:nvCxnSpPr>
        <p:spPr>
          <a:xfrm>
            <a:off x="1295400" y="5259031"/>
            <a:ext cx="3581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83" name="Shape 183"/>
          <p:cNvSpPr txBox="1"/>
          <p:nvPr/>
        </p:nvSpPr>
        <p:spPr>
          <a:xfrm>
            <a:off x="1371600" y="4984393"/>
            <a:ext cx="15240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ans Mono"/>
              <a:buNone/>
            </a:pPr>
            <a:r>
              <a:rPr lang="en-US" sz="12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3.HTTP Request</a:t>
            </a:r>
            <a:endParaRPr/>
          </a:p>
        </p:txBody>
      </p:sp>
      <p:cxnSp>
        <p:nvCxnSpPr>
          <p:cNvPr id="184" name="Shape 184"/>
          <p:cNvCxnSpPr/>
          <p:nvPr/>
        </p:nvCxnSpPr>
        <p:spPr>
          <a:xfrm>
            <a:off x="4876800" y="5257443"/>
            <a:ext cx="1676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85" name="Shape 185"/>
          <p:cNvCxnSpPr/>
          <p:nvPr/>
        </p:nvCxnSpPr>
        <p:spPr>
          <a:xfrm>
            <a:off x="1295400" y="5687656"/>
            <a:ext cx="3581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stealth" w="med" len="med"/>
            <a:tailEnd type="none" w="sm" len="sm"/>
          </a:ln>
        </p:spPr>
      </p:cxnSp>
      <p:cxnSp>
        <p:nvCxnSpPr>
          <p:cNvPr id="186" name="Shape 186"/>
          <p:cNvCxnSpPr/>
          <p:nvPr/>
        </p:nvCxnSpPr>
        <p:spPr>
          <a:xfrm>
            <a:off x="4876800" y="5686068"/>
            <a:ext cx="1676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stealth" w="med" len="med"/>
            <a:tailEnd type="none" w="sm" len="sm"/>
          </a:ln>
        </p:spPr>
      </p:cxnSp>
      <p:sp>
        <p:nvSpPr>
          <p:cNvPr id="187" name="Shape 187"/>
          <p:cNvSpPr txBox="1"/>
          <p:nvPr/>
        </p:nvSpPr>
        <p:spPr>
          <a:xfrm>
            <a:off x="1371600" y="5411431"/>
            <a:ext cx="18288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ans Mono"/>
              <a:buNone/>
            </a:pPr>
            <a:r>
              <a:rPr lang="en-US" sz="12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4.HTTP Response</a:t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762000" y="1745548"/>
            <a:ext cx="8029575" cy="717551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header("Location: </a:t>
            </a:r>
            <a:r>
              <a:rPr lang="en-US" sz="1800" b="0" i="0" u="none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second.php</a:t>
            </a: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exit;</a:t>
            </a:r>
            <a:endParaRPr dirty="0"/>
          </a:p>
        </p:txBody>
      </p:sp>
      <p:sp>
        <p:nvSpPr>
          <p:cNvPr id="23" name="Rectangle 22"/>
          <p:cNvSpPr/>
          <p:nvPr/>
        </p:nvSpPr>
        <p:spPr>
          <a:xfrm>
            <a:off x="3825270" y="2409490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first.php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74" grpId="0" animBg="1"/>
      <p:bldP spid="181" grpId="0" animBg="1"/>
      <p:bldP spid="188" grpId="0" animBg="1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-406400">
              <a:spcBef>
                <a:spcPts val="0"/>
              </a:spcBef>
              <a:buSzPts val="2800"/>
            </a:pPr>
            <a:endParaRPr lang="en-US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dirty="0"/>
          </a:p>
        </p:txBody>
      </p:sp>
      <p:sp>
        <p:nvSpPr>
          <p:cNvPr id="7" name="Shape 558"/>
          <p:cNvSpPr txBox="1"/>
          <p:nvPr/>
        </p:nvSpPr>
        <p:spPr>
          <a:xfrm>
            <a:off x="199103" y="51620"/>
            <a:ext cx="8716297" cy="6614652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&lt;?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</a:t>
            </a: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spl_autoload_register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function($class){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require_once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"model/$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class.php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});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session_start</a:t>
            </a:r>
            <a:r>
              <a:rPr lang="en-US" sz="18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$username = $_POST["username"];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$password = $_POST["password"];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dao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new 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UserDAO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$user = $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dao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-&gt;retrieve($username);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$success = false;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if($user != null){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$hashed = $user-&gt;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getHashedPassword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</a:t>
            </a:r>
            <a:r>
              <a:rPr lang="en-US" sz="1800" dirty="0">
                <a:solidFill>
                  <a:schemeClr val="bg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$success = </a:t>
            </a:r>
            <a:r>
              <a:rPr lang="en-US" sz="1800" dirty="0" err="1">
                <a:solidFill>
                  <a:schemeClr val="bg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password_verify</a:t>
            </a:r>
            <a:r>
              <a:rPr lang="en-US" sz="1800" dirty="0">
                <a:solidFill>
                  <a:schemeClr val="bg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($</a:t>
            </a:r>
            <a:r>
              <a:rPr lang="en-US" sz="1800" dirty="0" err="1">
                <a:solidFill>
                  <a:schemeClr val="bg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password,$hashed</a:t>
            </a:r>
            <a:r>
              <a:rPr lang="en-US" sz="1800" dirty="0">
                <a:solidFill>
                  <a:schemeClr val="bg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if($success){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</a:t>
            </a:r>
            <a:r>
              <a:rPr lang="en-US" sz="18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$_SESSION["user"] = $username;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header("Location: 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welcome.php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exit;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}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}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if (!$success){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echo "Failed Login";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}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?&gt;</a:t>
            </a: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2899675" y="6236442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process-</a:t>
            </a:r>
            <a:r>
              <a:rPr lang="en-US" sz="20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login.php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" name="Shape 574"/>
          <p:cNvSpPr txBox="1">
            <a:spLocks/>
          </p:cNvSpPr>
          <p:nvPr/>
        </p:nvSpPr>
        <p:spPr>
          <a:xfrm>
            <a:off x="6531077" y="3982065"/>
            <a:ext cx="2330246" cy="10176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algn="ctr">
              <a:spcBef>
                <a:spcPts val="0"/>
              </a:spcBef>
              <a:buSzPts val="2400"/>
              <a:buNone/>
            </a:pPr>
            <a:r>
              <a:rPr lang="en-US" sz="2000" dirty="0"/>
              <a:t>Create a session entry for successful login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Right Arrow 1"/>
          <p:cNvSpPr/>
          <p:nvPr/>
        </p:nvSpPr>
        <p:spPr>
          <a:xfrm rot="10800000">
            <a:off x="6179574" y="4144295"/>
            <a:ext cx="275303" cy="39820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Oval 2"/>
          <p:cNvSpPr/>
          <p:nvPr/>
        </p:nvSpPr>
        <p:spPr>
          <a:xfrm>
            <a:off x="7344697" y="766916"/>
            <a:ext cx="862780" cy="8259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b="1" dirty="0"/>
              <a:t>1</a:t>
            </a:r>
            <a:endParaRPr lang="en-SG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 smtClean="0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201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Using Session to Protect Your Pages</a:t>
            </a:r>
            <a:endParaRPr dirty="0"/>
          </a:p>
        </p:txBody>
      </p:sp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600" dirty="0"/>
              <a:t>For every page that needs to be protected</a:t>
            </a:r>
            <a:endParaRPr sz="2600" dirty="0"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6" name="Shape 576"/>
          <p:cNvSpPr txBox="1"/>
          <p:nvPr/>
        </p:nvSpPr>
        <p:spPr>
          <a:xfrm>
            <a:off x="304800" y="1564772"/>
            <a:ext cx="8610600" cy="4299044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&lt;?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</a:t>
            </a: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session_start</a:t>
            </a:r>
            <a:r>
              <a:rPr lang="en-US" sz="18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s-E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// No </a:t>
            </a:r>
            <a:r>
              <a:rPr lang="es-E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</a:t>
            </a:r>
            <a:r>
              <a:rPr lang="es-E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variable "</a:t>
            </a:r>
            <a:r>
              <a:rPr lang="es-E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</a:t>
            </a:r>
            <a:r>
              <a:rPr lang="es-E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 =&gt; no </a:t>
            </a:r>
            <a:r>
              <a:rPr lang="es-E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login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if ( !</a:t>
            </a:r>
            <a:r>
              <a:rPr lang="en-US" sz="1800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isset</a:t>
            </a:r>
            <a:r>
              <a:rPr lang="en-US" sz="18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($_SESSION["user"]) ) {</a:t>
            </a:r>
            <a:endParaRPr sz="1800" dirty="0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// redirect to login page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</a:t>
            </a:r>
            <a:r>
              <a:rPr lang="en-US" sz="18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header("Location: </a:t>
            </a:r>
            <a:r>
              <a:rPr lang="en-US" sz="1800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login.php</a:t>
            </a:r>
            <a:r>
              <a:rPr lang="en-US" sz="18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"); </a:t>
            </a:r>
            <a:endParaRPr sz="1800" dirty="0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// stop all further execution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// (if there are statements below)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</a:t>
            </a:r>
            <a:r>
              <a:rPr lang="en-US" sz="18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exit;</a:t>
            </a:r>
            <a:endParaRPr sz="1800" dirty="0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>
                <a:solidFill>
                  <a:schemeClr val="bg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echo "&lt;h1&gt;Welcome to Secure System&lt;/h1&gt;";</a:t>
            </a:r>
            <a:endParaRPr sz="1800" dirty="0">
              <a:solidFill>
                <a:schemeClr val="bg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 Mono"/>
              <a:buNone/>
            </a:pPr>
            <a:endParaRPr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 Mono"/>
              <a:buNone/>
            </a:pP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3478390" y="5906998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welcome.php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7" name="Oval 6"/>
          <p:cNvSpPr/>
          <p:nvPr/>
        </p:nvSpPr>
        <p:spPr>
          <a:xfrm>
            <a:off x="7765026" y="1747684"/>
            <a:ext cx="862780" cy="8259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b="1" dirty="0"/>
              <a:t>2</a:t>
            </a:r>
            <a:endParaRPr lang="en-SG" sz="1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 smtClean="0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620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Session to Protect Your Pages</a:t>
            </a:r>
            <a:endParaRPr dirty="0"/>
          </a:p>
        </p:txBody>
      </p:sp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600" dirty="0"/>
              <a:t>To avoid repeating code everywhere:</a:t>
            </a:r>
            <a:endParaRPr sz="2600" dirty="0"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4" name="Shape 594"/>
          <p:cNvSpPr txBox="1"/>
          <p:nvPr/>
        </p:nvSpPr>
        <p:spPr>
          <a:xfrm>
            <a:off x="304800" y="1541685"/>
            <a:ext cx="8610600" cy="2632110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&lt;?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</a:t>
            </a: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session_start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s-E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No </a:t>
            </a:r>
            <a:r>
              <a:rPr lang="es-E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</a:t>
            </a:r>
            <a:r>
              <a:rPr lang="es-E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variable "</a:t>
            </a:r>
            <a:r>
              <a:rPr lang="es-E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</a:t>
            </a:r>
            <a:r>
              <a:rPr lang="es-E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 =&gt; no </a:t>
            </a:r>
            <a:r>
              <a:rPr lang="es-E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login</a:t>
            </a: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if ( !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isset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($_SESSION["user"]) ) {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// redirect to login page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header("Location: 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login.php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"); 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exit;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}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 Mono"/>
              <a:buNone/>
            </a:pPr>
            <a:endParaRPr sz="16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 Mono"/>
              <a:buNone/>
            </a:pPr>
            <a:endParaRPr sz="1600" dirty="0"/>
          </a:p>
        </p:txBody>
      </p:sp>
      <p:sp>
        <p:nvSpPr>
          <p:cNvPr id="595" name="Shape 595"/>
          <p:cNvSpPr txBox="1"/>
          <p:nvPr/>
        </p:nvSpPr>
        <p:spPr>
          <a:xfrm>
            <a:off x="304800" y="4707036"/>
            <a:ext cx="8610600" cy="1205071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&lt;?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require_once</a:t>
            </a:r>
            <a:r>
              <a:rPr lang="en-US" sz="18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"</a:t>
            </a:r>
            <a:r>
              <a:rPr lang="en-US" sz="1800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protect.php</a:t>
            </a:r>
            <a:r>
              <a:rPr lang="en-US" sz="18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";</a:t>
            </a: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>
                <a:solidFill>
                  <a:schemeClr val="bg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echo "&lt;h1&gt;Welcome to Secure System&lt;/h1&gt;";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?&gt;</a:t>
            </a:r>
            <a:endParaRPr sz="1800" dirty="0"/>
          </a:p>
        </p:txBody>
      </p:sp>
      <p:sp>
        <p:nvSpPr>
          <p:cNvPr id="7" name="Rectangle 6"/>
          <p:cNvSpPr/>
          <p:nvPr/>
        </p:nvSpPr>
        <p:spPr>
          <a:xfrm>
            <a:off x="3563119" y="5984722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welcome.php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63119" y="4234311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protect.php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 smtClean="0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025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Practice 5: Register + Login + Protect</a:t>
            </a:r>
            <a:endParaRPr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304800" y="1010265"/>
            <a:ext cx="8610600" cy="5311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600"/>
              </a:spcBef>
            </a:pPr>
            <a:r>
              <a:rPr lang="en-US" dirty="0"/>
              <a:t>Given (practice5 folder):</a:t>
            </a:r>
          </a:p>
          <a:p>
            <a:pPr marL="742950" lvl="1" indent="-285750">
              <a:spcBef>
                <a:spcPts val="12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model/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ConnectionManager.php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model/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User.php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model/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UserDAO.php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process_register.php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process_login.php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welcome.php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protect.php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US" dirty="0"/>
          </a:p>
          <a:p>
            <a:pPr marL="508000" lvl="1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 smtClean="0"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408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Practice 5 : Register + Login + Protect</a:t>
            </a:r>
            <a:endParaRPr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304800" y="1010265"/>
            <a:ext cx="8610600" cy="5311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600"/>
              </a:spcBef>
            </a:pPr>
            <a:r>
              <a:rPr lang="en-US" dirty="0"/>
              <a:t>To do:</a:t>
            </a:r>
          </a:p>
          <a:p>
            <a:pPr lvl="1" indent="-457200">
              <a:spcBef>
                <a:spcPts val="600"/>
              </a:spcBef>
              <a:buSzPts val="2800"/>
              <a:buFont typeface="+mj-lt"/>
              <a:buAutoNum type="arabicPeriod"/>
            </a:pPr>
            <a:r>
              <a:rPr lang="en-US" sz="2400" dirty="0"/>
              <a:t>Open and check the files highlighted in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</a:p>
          <a:p>
            <a:pPr lvl="1" indent="-457200">
              <a:spcBef>
                <a:spcPts val="600"/>
              </a:spcBef>
              <a:buSzPts val="2800"/>
              <a:buFont typeface="+mj-lt"/>
              <a:buAutoNum type="arabicPeriod"/>
            </a:pPr>
            <a:r>
              <a:rPr lang="en-US" sz="2400" dirty="0"/>
              <a:t>Try to access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welcome.php</a:t>
            </a:r>
            <a:r>
              <a:rPr lang="en-US" sz="2400" dirty="0"/>
              <a:t> without logging in</a:t>
            </a:r>
          </a:p>
          <a:p>
            <a:pPr lvl="1" indent="-457200">
              <a:spcBef>
                <a:spcPts val="600"/>
              </a:spcBef>
              <a:buSzPts val="2800"/>
              <a:buFont typeface="+mj-lt"/>
              <a:buAutoNum type="arabicPeriod"/>
            </a:pPr>
            <a:r>
              <a:rPr lang="en-US" sz="2400" dirty="0"/>
              <a:t>Login with a valid username and password</a:t>
            </a:r>
          </a:p>
          <a:p>
            <a:pPr lvl="1" indent="-457200">
              <a:spcBef>
                <a:spcPts val="600"/>
              </a:spcBef>
              <a:buSzPts val="2800"/>
              <a:buFont typeface="+mj-lt"/>
              <a:buAutoNum type="arabicPeriod"/>
            </a:pPr>
            <a:r>
              <a:rPr lang="en-US" sz="2400" b="1" dirty="0"/>
              <a:t>Clear your session</a:t>
            </a:r>
            <a:r>
              <a:rPr lang="en-US" sz="2400" dirty="0"/>
              <a:t> using information on slide 21 to simulate logout</a:t>
            </a:r>
          </a:p>
          <a:p>
            <a:pPr lvl="1" indent="-457200">
              <a:spcBef>
                <a:spcPts val="600"/>
              </a:spcBef>
              <a:buSzPts val="2800"/>
              <a:buFont typeface="+mj-lt"/>
              <a:buAutoNum type="arabicPeriod"/>
            </a:pPr>
            <a:r>
              <a:rPr lang="en-US" sz="2400" dirty="0"/>
              <a:t>Repeat step 2</a:t>
            </a:r>
          </a:p>
          <a:p>
            <a:pPr marL="0" lvl="0" indent="0">
              <a:spcBef>
                <a:spcPts val="600"/>
              </a:spcBef>
              <a:buNone/>
            </a:pPr>
            <a:endParaRPr lang="en-US" sz="2400" dirty="0"/>
          </a:p>
          <a:p>
            <a:pPr indent="-457200">
              <a:spcBef>
                <a:spcPts val="600"/>
              </a:spcBef>
              <a:buFont typeface="+mj-lt"/>
              <a:buAutoNum type="arabicPeriod"/>
            </a:pPr>
            <a:endParaRPr lang="en-US" sz="2600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US" dirty="0"/>
          </a:p>
          <a:p>
            <a:pPr marL="508000" lvl="1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 smtClean="0"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37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5856175"/>
            <a:ext cx="9133691" cy="8252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t="21946" r="51652"/>
          <a:stretch/>
        </p:blipFill>
        <p:spPr>
          <a:xfrm>
            <a:off x="3615371" y="4266773"/>
            <a:ext cx="3538064" cy="23557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02" y="76200"/>
            <a:ext cx="8998998" cy="685800"/>
          </a:xfrm>
        </p:spPr>
        <p:txBody>
          <a:bodyPr/>
          <a:lstStyle/>
          <a:p>
            <a:r>
              <a:rPr lang="en-SG" dirty="0"/>
              <a:t>Exercise 4: Register + Login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526162" cy="864973"/>
          </a:xfrm>
        </p:spPr>
        <p:txBody>
          <a:bodyPr/>
          <a:lstStyle/>
          <a:p>
            <a:r>
              <a:rPr lang="en-SG" dirty="0"/>
              <a:t>Modify functionality of 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process_register.php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dirty="0"/>
              <a:t>and 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login.php</a:t>
            </a:r>
            <a:r>
              <a:rPr lang="en-SG" dirty="0"/>
              <a:t> when registration is successful.</a:t>
            </a:r>
          </a:p>
        </p:txBody>
      </p:sp>
      <p:sp>
        <p:nvSpPr>
          <p:cNvPr id="7" name="Can 6"/>
          <p:cNvSpPr/>
          <p:nvPr/>
        </p:nvSpPr>
        <p:spPr>
          <a:xfrm>
            <a:off x="7397009" y="2556704"/>
            <a:ext cx="1242884" cy="1449859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b="1" dirty="0"/>
              <a:t>DB</a:t>
            </a:r>
          </a:p>
        </p:txBody>
      </p:sp>
      <p:sp>
        <p:nvSpPr>
          <p:cNvPr id="8" name="Rectangle 7"/>
          <p:cNvSpPr/>
          <p:nvPr/>
        </p:nvSpPr>
        <p:spPr>
          <a:xfrm>
            <a:off x="5173427" y="2647319"/>
            <a:ext cx="1342767" cy="1268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400" dirty="0"/>
              <a:t>PHP</a:t>
            </a:r>
          </a:p>
        </p:txBody>
      </p:sp>
      <p:sp>
        <p:nvSpPr>
          <p:cNvPr id="9" name="Rectangle 8"/>
          <p:cNvSpPr/>
          <p:nvPr/>
        </p:nvSpPr>
        <p:spPr>
          <a:xfrm>
            <a:off x="4222098" y="2133231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process_register.php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623700" y="2893612"/>
            <a:ext cx="308534" cy="79141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1400807" y="4160681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register.php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5478573" y="4326958"/>
            <a:ext cx="650789" cy="51884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6641724" y="4177811"/>
            <a:ext cx="23498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2000" b="1" dirty="0">
                <a:solidFill>
                  <a:srgbClr val="00B050"/>
                </a:solidFill>
              </a:rPr>
              <a:t>Successful registration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 smtClean="0"/>
              <a:t>45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37" y="2105729"/>
            <a:ext cx="3752956" cy="204706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6757387" y="2900463"/>
            <a:ext cx="308534" cy="79141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6678345" y="4931334"/>
            <a:ext cx="23498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2000" b="1" dirty="0">
                <a:solidFill>
                  <a:srgbClr val="00B050"/>
                </a:solidFill>
              </a:rPr>
              <a:t>Redirect to </a:t>
            </a:r>
            <a:r>
              <a:rPr lang="en-SG" sz="2000" b="1" dirty="0" err="1">
                <a:solidFill>
                  <a:srgbClr val="00B050"/>
                </a:solidFill>
              </a:rPr>
              <a:t>login.php</a:t>
            </a:r>
            <a:endParaRPr lang="en-SG" sz="2000" b="1" dirty="0">
              <a:solidFill>
                <a:srgbClr val="00B0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4800" y="5163170"/>
            <a:ext cx="28757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2000" b="1" dirty="0">
                <a:solidFill>
                  <a:srgbClr val="00B050"/>
                </a:solidFill>
              </a:rPr>
              <a:t>Show newly registered username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641724" y="5725253"/>
            <a:ext cx="23498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2000" b="1" dirty="0">
                <a:solidFill>
                  <a:srgbClr val="00B050"/>
                </a:solidFill>
              </a:rPr>
              <a:t>Show success message</a:t>
            </a:r>
          </a:p>
        </p:txBody>
      </p:sp>
    </p:spTree>
    <p:extLst>
      <p:ext uri="{BB962C8B-B14F-4D97-AF65-F5344CB8AC3E}">
        <p14:creationId xmlns:p14="http://schemas.microsoft.com/office/powerpoint/2010/main" val="52403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5864513"/>
            <a:ext cx="9133691" cy="8252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4: Register + Login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526162" cy="864973"/>
          </a:xfrm>
        </p:spPr>
        <p:txBody>
          <a:bodyPr/>
          <a:lstStyle/>
          <a:p>
            <a:r>
              <a:rPr lang="en-SG" dirty="0"/>
              <a:t>Modify functionality of 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login.php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dirty="0"/>
              <a:t>and 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process_login.php</a:t>
            </a:r>
            <a:r>
              <a:rPr lang="en-SG" dirty="0"/>
              <a:t> when login fails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184839"/>
            <a:ext cx="4241071" cy="2273643"/>
          </a:xfrm>
          <a:prstGeom prst="rect">
            <a:avLst/>
          </a:prstGeom>
        </p:spPr>
      </p:pic>
      <p:sp>
        <p:nvSpPr>
          <p:cNvPr id="7" name="Can 6"/>
          <p:cNvSpPr/>
          <p:nvPr/>
        </p:nvSpPr>
        <p:spPr>
          <a:xfrm>
            <a:off x="7397009" y="2556704"/>
            <a:ext cx="1242884" cy="1449859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b="1" dirty="0"/>
              <a:t>DB</a:t>
            </a:r>
          </a:p>
        </p:txBody>
      </p:sp>
      <p:sp>
        <p:nvSpPr>
          <p:cNvPr id="8" name="Rectangle 7"/>
          <p:cNvSpPr/>
          <p:nvPr/>
        </p:nvSpPr>
        <p:spPr>
          <a:xfrm>
            <a:off x="5173427" y="2647319"/>
            <a:ext cx="1342767" cy="1268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400" dirty="0"/>
              <a:t>PHP</a:t>
            </a:r>
          </a:p>
        </p:txBody>
      </p:sp>
      <p:sp>
        <p:nvSpPr>
          <p:cNvPr id="9" name="Rectangle 8"/>
          <p:cNvSpPr/>
          <p:nvPr/>
        </p:nvSpPr>
        <p:spPr>
          <a:xfrm>
            <a:off x="4837768" y="2087941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process_login.php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623700" y="2893612"/>
            <a:ext cx="308534" cy="79141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Left Arrow 10"/>
          <p:cNvSpPr/>
          <p:nvPr/>
        </p:nvSpPr>
        <p:spPr>
          <a:xfrm>
            <a:off x="6816619" y="2864461"/>
            <a:ext cx="279964" cy="91440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1640505" y="4070436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login.php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5448109" y="4038427"/>
            <a:ext cx="650789" cy="51884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6783815" y="4265918"/>
            <a:ext cx="23498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2000" b="1" dirty="0">
                <a:solidFill>
                  <a:srgbClr val="FF0000"/>
                </a:solidFill>
              </a:rPr>
              <a:t>Failed login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 smtClean="0"/>
              <a:t>46</a:t>
            </a:fld>
            <a:endParaRPr/>
          </a:p>
        </p:txBody>
      </p:sp>
      <p:sp>
        <p:nvSpPr>
          <p:cNvPr id="16" name="Rectangle 15"/>
          <p:cNvSpPr/>
          <p:nvPr/>
        </p:nvSpPr>
        <p:spPr>
          <a:xfrm>
            <a:off x="6816619" y="4888348"/>
            <a:ext cx="23498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2000" b="1" dirty="0">
                <a:solidFill>
                  <a:srgbClr val="FF0000"/>
                </a:solidFill>
              </a:rPr>
              <a:t>Redirect to </a:t>
            </a:r>
            <a:r>
              <a:rPr lang="en-SG" sz="2000" b="1" dirty="0" err="1">
                <a:solidFill>
                  <a:srgbClr val="FF0000"/>
                </a:solidFill>
              </a:rPr>
              <a:t>login.php</a:t>
            </a:r>
            <a:endParaRPr lang="en-SG" sz="2000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858988" y="5784430"/>
            <a:ext cx="23498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2000" b="1" dirty="0">
                <a:solidFill>
                  <a:srgbClr val="FF0000"/>
                </a:solidFill>
              </a:rPr>
              <a:t>Show error message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080" y="4720385"/>
            <a:ext cx="2894524" cy="189421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438183" y="5493837"/>
            <a:ext cx="28757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2000" b="1" dirty="0">
                <a:solidFill>
                  <a:srgbClr val="FF0000"/>
                </a:solidFill>
              </a:rPr>
              <a:t>Show previously entered username</a:t>
            </a:r>
          </a:p>
        </p:txBody>
      </p:sp>
    </p:spTree>
    <p:extLst>
      <p:ext uri="{BB962C8B-B14F-4D97-AF65-F5344CB8AC3E}">
        <p14:creationId xmlns:p14="http://schemas.microsoft.com/office/powerpoint/2010/main" val="295368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4: Register + Login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526162" cy="2920181"/>
          </a:xfrm>
        </p:spPr>
        <p:txBody>
          <a:bodyPr/>
          <a:lstStyle/>
          <a:p>
            <a:r>
              <a:rPr lang="en-SG" dirty="0"/>
              <a:t>Pass information from 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process_login.php</a:t>
            </a:r>
            <a:r>
              <a:rPr lang="en-SG" dirty="0"/>
              <a:t> to 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login.php</a:t>
            </a:r>
            <a:r>
              <a:rPr lang="en-SG" dirty="0"/>
              <a:t> through URL and session</a:t>
            </a:r>
          </a:p>
          <a:p>
            <a:pPr lvl="1">
              <a:spcBef>
                <a:spcPts val="600"/>
              </a:spcBef>
            </a:pPr>
            <a:r>
              <a:rPr lang="en-SG" sz="2400" dirty="0"/>
              <a:t>Pass username through the URL given as part of the string argument of the </a:t>
            </a:r>
            <a:r>
              <a:rPr lang="en-SG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en-SG" sz="2400" dirty="0"/>
              <a:t> function</a:t>
            </a:r>
          </a:p>
          <a:p>
            <a:pPr lvl="1">
              <a:spcBef>
                <a:spcPts val="600"/>
              </a:spcBef>
            </a:pPr>
            <a:r>
              <a:rPr lang="en-SG" sz="2400" dirty="0"/>
              <a:t>Pass error message (“Failed Login”) through session</a:t>
            </a:r>
          </a:p>
          <a:p>
            <a:pPr lvl="2">
              <a:spcBef>
                <a:spcPts val="600"/>
              </a:spcBef>
            </a:pPr>
            <a:r>
              <a:rPr lang="en-SG" dirty="0"/>
              <a:t>$_SESSION["error"]</a:t>
            </a:r>
            <a:endParaRPr lang="en-SG" sz="2200" dirty="0"/>
          </a:p>
          <a:p>
            <a:pPr lvl="1">
              <a:spcBef>
                <a:spcPts val="600"/>
              </a:spcBef>
            </a:pPr>
            <a:r>
              <a:rPr lang="en-SG" sz="2400" dirty="0"/>
              <a:t>See comments in PHP files for more information</a:t>
            </a:r>
          </a:p>
          <a:p>
            <a:pPr marL="285750" indent="-285750">
              <a:spcBef>
                <a:spcPts val="600"/>
              </a:spcBef>
            </a:pPr>
            <a:endParaRPr lang="en-US" sz="2600" dirty="0"/>
          </a:p>
          <a:p>
            <a:pPr marL="285750" indent="-285750">
              <a:spcBef>
                <a:spcPts val="600"/>
              </a:spcBef>
            </a:pPr>
            <a:r>
              <a:rPr lang="en-US" sz="2600" dirty="0"/>
              <a:t>Use </a:t>
            </a: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&lt;p </a:t>
            </a:r>
            <a:r>
              <a:rPr lang="es-ES" sz="2600" dirty="0" err="1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style</a:t>
            </a: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='color: red'&gt;&lt;/p&gt; </a:t>
            </a:r>
            <a:r>
              <a:rPr lang="es-ES" sz="2600" dirty="0">
                <a:sym typeface="Arial"/>
              </a:rPr>
              <a:t>to </a:t>
            </a:r>
            <a:r>
              <a:rPr lang="es-ES" sz="2600" dirty="0" err="1">
                <a:sym typeface="Arial"/>
              </a:rPr>
              <a:t>display</a:t>
            </a:r>
            <a:r>
              <a:rPr lang="es-ES" sz="2600" dirty="0">
                <a:sym typeface="Arial"/>
              </a:rPr>
              <a:t> </a:t>
            </a:r>
            <a:r>
              <a:rPr lang="es-ES" sz="2600" dirty="0" err="1">
                <a:sym typeface="Arial"/>
              </a:rPr>
              <a:t>text</a:t>
            </a:r>
            <a:r>
              <a:rPr lang="es-ES" sz="2600" dirty="0">
                <a:sym typeface="Arial"/>
              </a:rPr>
              <a:t> in </a:t>
            </a:r>
            <a:r>
              <a:rPr lang="es-ES" sz="2600" dirty="0">
                <a:solidFill>
                  <a:srgbClr val="FF0000"/>
                </a:solidFill>
                <a:sym typeface="Arial"/>
              </a:rPr>
              <a:t>red</a:t>
            </a:r>
            <a:r>
              <a:rPr lang="es-ES" sz="2600" dirty="0">
                <a:sym typeface="Arial"/>
              </a:rPr>
              <a:t> color</a:t>
            </a:r>
            <a:endParaRPr lang="en-US" sz="2600" dirty="0"/>
          </a:p>
          <a:p>
            <a:pPr>
              <a:spcBef>
                <a:spcPts val="1200"/>
              </a:spcBef>
            </a:pPr>
            <a:endParaRPr lang="en-S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 smtClean="0"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543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SG" dirty="0"/>
              <a:t>Exercise 4: Failed Login </a:t>
            </a:r>
            <a:endParaRPr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304800" y="909484"/>
            <a:ext cx="8610600" cy="5311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600"/>
              </a:spcBef>
            </a:pPr>
            <a:r>
              <a:rPr lang="en-US" dirty="0"/>
              <a:t>Given (ex4 folder):</a:t>
            </a:r>
          </a:p>
          <a:p>
            <a:pPr marL="742950" lvl="1" indent="-285750">
              <a:spcBef>
                <a:spcPts val="12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model/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ConnectionManager.php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742950" lvl="1" indent="-285750">
              <a:spcBef>
                <a:spcPts val="12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model/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User.php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12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model/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UserDAO.php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process_register.php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/>
              <a:t>(incomplete)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login.php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/>
              <a:t>(incomplete)</a:t>
            </a:r>
          </a:p>
          <a:p>
            <a:pPr marL="742950" lvl="1" indent="-285750">
              <a:spcBef>
                <a:spcPts val="600"/>
              </a:spcBef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process_login.php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(</a:t>
            </a:r>
            <a:r>
              <a:rPr lang="en-US" sz="2400" i="1" dirty="0"/>
              <a:t>incomplete</a:t>
            </a:r>
            <a:r>
              <a:rPr lang="en-US" sz="2400" dirty="0"/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welcome.php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US" dirty="0"/>
          </a:p>
          <a:p>
            <a:pPr marL="508000" lvl="1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 smtClean="0"/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153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617317" y="5420159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login.php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316" y="4673109"/>
            <a:ext cx="2894524" cy="18942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4: Login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526162" cy="864973"/>
          </a:xfrm>
        </p:spPr>
        <p:txBody>
          <a:bodyPr/>
          <a:lstStyle/>
          <a:p>
            <a:r>
              <a:rPr lang="en-SG" dirty="0"/>
              <a:t>Modify functionality of </a:t>
            </a:r>
            <a:r>
              <a:rPr lang="en-SG" dirty="0" err="1"/>
              <a:t>process_login.php</a:t>
            </a:r>
            <a:r>
              <a:rPr lang="en-SG" dirty="0"/>
              <a:t> when login fails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638535" y="6730272"/>
            <a:ext cx="1295400" cy="30480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 smtClean="0"/>
              <a:t>49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140595"/>
            <a:ext cx="4241071" cy="2273643"/>
          </a:xfrm>
          <a:prstGeom prst="rect">
            <a:avLst/>
          </a:prstGeom>
        </p:spPr>
      </p:pic>
      <p:sp>
        <p:nvSpPr>
          <p:cNvPr id="7" name="Can 6"/>
          <p:cNvSpPr/>
          <p:nvPr/>
        </p:nvSpPr>
        <p:spPr>
          <a:xfrm>
            <a:off x="7397009" y="2512460"/>
            <a:ext cx="1242884" cy="1449859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b="1" dirty="0"/>
              <a:t>DB</a:t>
            </a:r>
          </a:p>
        </p:txBody>
      </p:sp>
      <p:sp>
        <p:nvSpPr>
          <p:cNvPr id="8" name="Rectangle 7"/>
          <p:cNvSpPr/>
          <p:nvPr/>
        </p:nvSpPr>
        <p:spPr>
          <a:xfrm>
            <a:off x="5173427" y="2603075"/>
            <a:ext cx="1342767" cy="1268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400" dirty="0"/>
              <a:t>PHP</a:t>
            </a:r>
          </a:p>
        </p:txBody>
      </p:sp>
      <p:sp>
        <p:nvSpPr>
          <p:cNvPr id="9" name="Rectangle 8"/>
          <p:cNvSpPr/>
          <p:nvPr/>
        </p:nvSpPr>
        <p:spPr>
          <a:xfrm>
            <a:off x="4837768" y="1981583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process_login.php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623700" y="2849368"/>
            <a:ext cx="308534" cy="79141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Left Arrow 10"/>
          <p:cNvSpPr/>
          <p:nvPr/>
        </p:nvSpPr>
        <p:spPr>
          <a:xfrm>
            <a:off x="6816619" y="2820217"/>
            <a:ext cx="279964" cy="91440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1640505" y="4026192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login.php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5478573" y="4282714"/>
            <a:ext cx="650789" cy="51884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733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</a:t>
            </a:r>
            <a:fld id="{00000000-1234-1234-1234-123412341234}" type="slidenum">
              <a:rPr lang="en-US" sz="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accent2"/>
              </a:buClr>
              <a:buSzPts val="3200"/>
            </a:pPr>
            <a:r>
              <a:rPr lang="en-US" dirty="0"/>
              <a:t>Exercise 1: Passing Control</a:t>
            </a:r>
            <a:endParaRPr dirty="0"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04800" y="1095633"/>
            <a:ext cx="8610600" cy="404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/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Modify the </a:t>
            </a:r>
            <a:r>
              <a:rPr lang="en-SG" dirty="0"/>
              <a:t>code in slide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4 so that </a:t>
            </a:r>
            <a:r>
              <a:rPr lang="en-US" sz="2800" b="0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first.php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redirects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to</a:t>
            </a:r>
          </a:p>
          <a:p>
            <a:pPr marL="800100" lvl="1" indent="-342900">
              <a:spcBef>
                <a:spcPts val="560"/>
              </a:spcBef>
              <a:buClr>
                <a:srgbClr val="3333FF"/>
              </a:buClr>
              <a:buSzPts val="2800"/>
            </a:pPr>
            <a:r>
              <a:rPr lang="en-US" dirty="0"/>
              <a:t>http://www.google.com</a:t>
            </a:r>
            <a:r>
              <a:rPr lang="en-US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</a:p>
          <a:p>
            <a:pPr marL="342900" indent="-342900"/>
            <a:r>
              <a:rPr lang="en-US" dirty="0"/>
              <a:t>Put the code in your </a:t>
            </a:r>
            <a:r>
              <a:rPr lang="en-US" dirty="0" err="1"/>
              <a:t>WampServer</a:t>
            </a:r>
            <a:endParaRPr lang="en-US" dirty="0"/>
          </a:p>
          <a:p>
            <a:pPr marL="342900" indent="-342900"/>
            <a:r>
              <a:rPr lang="en-US" dirty="0"/>
              <a:t>Check if it works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754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4: Login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526162" cy="864973"/>
          </a:xfrm>
        </p:spPr>
        <p:txBody>
          <a:bodyPr/>
          <a:lstStyle/>
          <a:p>
            <a:r>
              <a:rPr lang="en-SG" dirty="0"/>
              <a:t>Pass data from </a:t>
            </a:r>
            <a:r>
              <a:rPr lang="en-SG" dirty="0" err="1"/>
              <a:t>process_login.php</a:t>
            </a:r>
            <a:r>
              <a:rPr lang="en-SG" dirty="0"/>
              <a:t> to </a:t>
            </a:r>
            <a:r>
              <a:rPr lang="en-SG" dirty="0" err="1"/>
              <a:t>login.php</a:t>
            </a:r>
            <a:r>
              <a:rPr lang="en-SG" dirty="0"/>
              <a:t> using both HTTP GET and Session</a:t>
            </a:r>
          </a:p>
          <a:p>
            <a:pPr lvl="1"/>
            <a:r>
              <a:rPr lang="en-SG" dirty="0"/>
              <a:t>Pass username using HTTP GET </a:t>
            </a:r>
            <a:br>
              <a:rPr lang="en-SG" dirty="0"/>
            </a:br>
            <a:r>
              <a:rPr lang="en-SG" dirty="0"/>
              <a:t>(i.e., through the URL)</a:t>
            </a:r>
          </a:p>
          <a:p>
            <a:pPr lvl="1"/>
            <a:r>
              <a:rPr lang="en-SG" dirty="0"/>
              <a:t>Pass error message (“Failed Login”) using Session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638535" y="6730272"/>
            <a:ext cx="1295400" cy="30480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 smtClean="0"/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103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51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7" name="Shape 78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Key Points</a:t>
            </a:r>
          </a:p>
        </p:txBody>
      </p:sp>
      <p:sp>
        <p:nvSpPr>
          <p:cNvPr id="788" name="Shape 788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Passing Controls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Automatic page redirection</a:t>
            </a:r>
          </a:p>
          <a:p>
            <a:pPr marL="742950" marR="0" lvl="1" indent="-419100" algn="l" rtl="0"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None/>
            </a:pPr>
            <a:endParaRPr sz="21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None/>
            </a:pPr>
            <a:endParaRPr sz="21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9" name="Shape 789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Passing Data</a:t>
            </a:r>
          </a:p>
          <a:p>
            <a:pPr marL="742950" lvl="1" indent="-285750"/>
            <a:r>
              <a:rPr lang="en-US" dirty="0"/>
              <a:t>Hidden fields</a:t>
            </a:r>
          </a:p>
          <a:p>
            <a:pPr marL="742950" lvl="1" indent="-285750"/>
            <a:r>
              <a:rPr lang="en-US" dirty="0"/>
              <a:t>Through URL</a:t>
            </a:r>
          </a:p>
          <a:p>
            <a:pPr marL="742950" lvl="1" indent="-285750"/>
            <a:r>
              <a:rPr lang="en-US" dirty="0"/>
              <a:t>Session</a:t>
            </a:r>
          </a:p>
          <a:p>
            <a:pPr marL="800100" lvl="1" indent="-342900">
              <a:spcBef>
                <a:spcPts val="0"/>
              </a:spcBef>
              <a:buClr>
                <a:srgbClr val="3333FF"/>
              </a:buClr>
              <a:buSzPts val="2800"/>
            </a:pPr>
            <a:endParaRPr lang="en-US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Authenticating Users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dirty="0"/>
              <a:t>Password hashing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Using session to protect pages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90" name="Shape 7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681" y="3382662"/>
            <a:ext cx="3556600" cy="19092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855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II. Passing Data Across Pages (Practice 1)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610600" cy="1263155"/>
          </a:xfrm>
        </p:spPr>
        <p:txBody>
          <a:bodyPr/>
          <a:lstStyle/>
          <a:p>
            <a:r>
              <a:rPr lang="en-SG" dirty="0"/>
              <a:t>Method 1: Through form fields, including </a:t>
            </a:r>
            <a:r>
              <a:rPr lang="en-SG" b="1" dirty="0"/>
              <a:t>hidden</a:t>
            </a:r>
            <a:r>
              <a:rPr lang="en-SG" dirty="0"/>
              <a:t> fields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 smtClean="0"/>
              <a:t>6</a:t>
            </a:fld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3888984" y="2755356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page1.php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85966" y="4380875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page2.php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432" y="5248737"/>
            <a:ext cx="1875126" cy="979859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>
            <a:off x="4129279" y="3242743"/>
            <a:ext cx="935182" cy="2618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Down Arrow 14"/>
          <p:cNvSpPr/>
          <p:nvPr/>
        </p:nvSpPr>
        <p:spPr>
          <a:xfrm>
            <a:off x="4129279" y="4966768"/>
            <a:ext cx="935182" cy="2618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3824125" y="6137215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432" y="2023753"/>
            <a:ext cx="6229055" cy="8371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432" y="3526907"/>
            <a:ext cx="6229055" cy="71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Hidden Fields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 smtClean="0"/>
              <a:t>7</a:t>
            </a:fld>
            <a:endParaRPr/>
          </a:p>
        </p:txBody>
      </p:sp>
      <p:sp>
        <p:nvSpPr>
          <p:cNvPr id="6" name="Shape 163"/>
          <p:cNvSpPr txBox="1"/>
          <p:nvPr/>
        </p:nvSpPr>
        <p:spPr>
          <a:xfrm>
            <a:off x="314400" y="1089839"/>
            <a:ext cx="8490164" cy="1812688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&lt;html&gt;&lt;body&gt;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&lt;form method="post" action="page2.php"&gt;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Name: &lt;input type="text" name="name"/&gt;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&lt;input type="submit" value="Next"/&gt;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&lt;/form&gt;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&lt;/body&gt;&lt;/html&gt;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7" name="Shape 163"/>
          <p:cNvSpPr txBox="1"/>
          <p:nvPr/>
        </p:nvSpPr>
        <p:spPr>
          <a:xfrm>
            <a:off x="314400" y="3315647"/>
            <a:ext cx="8490164" cy="2799136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&lt;html&gt;&lt;body&gt;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&lt;form 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method="post" </a:t>
            </a: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action="</a:t>
            </a:r>
            <a:r>
              <a:rPr lang="en-SG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summary.php</a:t>
            </a: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Age: &lt;input type="text" name="age"/&gt;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&lt;?</a:t>
            </a:r>
            <a:r>
              <a:rPr lang="en-SG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</a:t>
            </a:r>
            <a:endParaRPr lang="en-SG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echo "&lt;input type='hidden' name='name' 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      value='". $_POST['name'] . "'/&gt;";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?&gt;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&lt;input type="submit" value="Next"/&gt;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&lt;/form&gt;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&lt;/body&gt;&lt;/html&gt;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85834" y="2902527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page1.php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85834" y="6114783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page2.php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24164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Hidden Fields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 smtClean="0"/>
              <a:t>8</a:t>
            </a:fld>
            <a:endParaRPr/>
          </a:p>
        </p:txBody>
      </p:sp>
      <p:sp>
        <p:nvSpPr>
          <p:cNvPr id="6" name="Shape 163"/>
          <p:cNvSpPr txBox="1"/>
          <p:nvPr/>
        </p:nvSpPr>
        <p:spPr>
          <a:xfrm>
            <a:off x="314399" y="1089839"/>
            <a:ext cx="8552509" cy="1500961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&lt;?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</a:t>
            </a: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echo "Name: " . </a:t>
            </a:r>
            <a:r>
              <a:rPr lang="en-US" sz="18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$_POST["name"]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echo "&lt;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br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&gt;";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echo "Age: " . </a:t>
            </a:r>
            <a:r>
              <a:rPr lang="en-US" sz="18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$_POST["age"]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9689" y="2736272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110470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</a:t>
            </a:r>
            <a:fld id="{00000000-1234-1234-1234-123412341234}" type="slidenum">
              <a:rPr lang="en-US" sz="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accent2"/>
              </a:buClr>
              <a:buSzPts val="3200"/>
            </a:pPr>
            <a:r>
              <a:rPr lang="en-US" dirty="0"/>
              <a:t>Exercise 2: Hidden Fields</a:t>
            </a:r>
            <a:endParaRPr dirty="0"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04800" y="1095633"/>
            <a:ext cx="8920316" cy="404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/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Given </a:t>
            </a:r>
            <a:r>
              <a:rPr lang="en-US" dirty="0"/>
              <a:t>(in ex2 folder):</a:t>
            </a:r>
          </a:p>
          <a:p>
            <a:pPr marL="800100" lvl="1" indent="-34290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page1.php</a:t>
            </a:r>
          </a:p>
          <a:p>
            <a:pPr marL="800100" lvl="1" indent="-34290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page2.php</a:t>
            </a:r>
            <a:r>
              <a:rPr lang="en-US" dirty="0"/>
              <a:t> </a:t>
            </a:r>
          </a:p>
          <a:p>
            <a:pPr marL="800100" lvl="1" indent="-34290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page3.php</a:t>
            </a:r>
            <a:r>
              <a:rPr lang="en-US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US" b="0" i="1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incomplete</a:t>
            </a:r>
            <a:r>
              <a:rPr lang="en-US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</a:p>
          <a:p>
            <a:pPr marL="800100" lvl="1" indent="-342900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summary.php</a:t>
            </a:r>
            <a:r>
              <a:rPr lang="en-US" dirty="0"/>
              <a:t> (</a:t>
            </a:r>
            <a:r>
              <a:rPr lang="en-US" i="1" dirty="0"/>
              <a:t>incomplete</a:t>
            </a:r>
            <a:r>
              <a:rPr lang="en-US" dirty="0"/>
              <a:t>)</a:t>
            </a:r>
            <a:endParaRPr lang="en-US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00100" lvl="1" indent="-342900"/>
            <a:endParaRPr lang="en-US" dirty="0"/>
          </a:p>
          <a:p>
            <a:pPr marL="342900" indent="-342900"/>
            <a:r>
              <a:rPr lang="en-US" dirty="0"/>
              <a:t>To do:</a:t>
            </a:r>
          </a:p>
          <a:p>
            <a:pPr marL="800100" lvl="1" indent="-342900"/>
            <a:r>
              <a:rPr lang="en-US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Modify the incomplete PHP pages to realize the behavior shown in the next slide.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 smtClean="0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894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7294</TotalTime>
  <Words>3150</Words>
  <Application>Microsoft Office PowerPoint</Application>
  <PresentationFormat>On-screen Show (4:3)</PresentationFormat>
  <Paragraphs>674</Paragraphs>
  <Slides>51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Architects Daughter</vt:lpstr>
      <vt:lpstr>Tahoma</vt:lpstr>
      <vt:lpstr>Calibri</vt:lpstr>
      <vt:lpstr>Arial</vt:lpstr>
      <vt:lpstr>Droid Sans Mono</vt:lpstr>
      <vt:lpstr>Noto Sans Symbols</vt:lpstr>
      <vt:lpstr>Courier New</vt:lpstr>
      <vt:lpstr>Wingdings</vt:lpstr>
      <vt:lpstr>2_Default Design</vt:lpstr>
      <vt:lpstr>1_Default Design</vt:lpstr>
      <vt:lpstr>Web Application Development</vt:lpstr>
      <vt:lpstr>Overview</vt:lpstr>
      <vt:lpstr>I. Passing Control Across Pages</vt:lpstr>
      <vt:lpstr>I. Passing Control Across Pages</vt:lpstr>
      <vt:lpstr>Exercise 1: Passing Control</vt:lpstr>
      <vt:lpstr>II. Passing Data Across Pages (Practice 1) </vt:lpstr>
      <vt:lpstr>Hidden Fields</vt:lpstr>
      <vt:lpstr>Hidden Fields</vt:lpstr>
      <vt:lpstr>Exercise 2: Hidden Fields</vt:lpstr>
      <vt:lpstr>Exercise 2: Hidden Fields</vt:lpstr>
      <vt:lpstr>II. Passing Data Across Pages (Practice 2)</vt:lpstr>
      <vt:lpstr>II. Passing Data Across Pages (Practice 2)</vt:lpstr>
      <vt:lpstr>II. Passing Data Across Pages </vt:lpstr>
      <vt:lpstr>II. Passing Data Across Pages </vt:lpstr>
      <vt:lpstr>HTTP Session</vt:lpstr>
      <vt:lpstr>HTTP Session</vt:lpstr>
      <vt:lpstr>HTTP Session (Practice 3)</vt:lpstr>
      <vt:lpstr>HTTP Session</vt:lpstr>
      <vt:lpstr>HTTP Session: Another Example</vt:lpstr>
      <vt:lpstr>HTTP Session: Another Example</vt:lpstr>
      <vt:lpstr>HTTP Session: Another Example</vt:lpstr>
      <vt:lpstr>HTTP Session: Another Example</vt:lpstr>
      <vt:lpstr>HTTP Session: Clearing Contents</vt:lpstr>
      <vt:lpstr>HTTP Session: Clearing Contents</vt:lpstr>
      <vt:lpstr>Exercise 3: Session</vt:lpstr>
      <vt:lpstr>Exercise 3: Session</vt:lpstr>
      <vt:lpstr>III. Authenticating Users</vt:lpstr>
      <vt:lpstr>III. Authenticating Users</vt:lpstr>
      <vt:lpstr>Solution: Password Hashing</vt:lpstr>
      <vt:lpstr>II. Authenticating Users</vt:lpstr>
      <vt:lpstr>Register a New User </vt:lpstr>
      <vt:lpstr>Register a New User </vt:lpstr>
      <vt:lpstr>Login with Password Hashing</vt:lpstr>
      <vt:lpstr>Login with Password Hashing</vt:lpstr>
      <vt:lpstr>PowerPoint Presentation</vt:lpstr>
      <vt:lpstr>Practice 4: Register + Login</vt:lpstr>
      <vt:lpstr>Practice 4: Register + Login</vt:lpstr>
      <vt:lpstr>Homework: Why this code does NOT work?</vt:lpstr>
      <vt:lpstr>Using Session to Protect Your Pages</vt:lpstr>
      <vt:lpstr>PowerPoint Presentation</vt:lpstr>
      <vt:lpstr>Using Session to Protect Your Pages</vt:lpstr>
      <vt:lpstr>Using Session to Protect Your Pages</vt:lpstr>
      <vt:lpstr>Practice 5: Register + Login + Protect</vt:lpstr>
      <vt:lpstr>Practice 5 : Register + Login + Protect</vt:lpstr>
      <vt:lpstr>Exercise 4: Register + Login</vt:lpstr>
      <vt:lpstr>Exercise 4: Register + Login</vt:lpstr>
      <vt:lpstr>Exercise 4: Register + Login  </vt:lpstr>
      <vt:lpstr>Exercise 4: Failed Login </vt:lpstr>
      <vt:lpstr>Exercise 4: Login  </vt:lpstr>
      <vt:lpstr>Exercise 4: Login  </vt:lpstr>
      <vt:lpstr>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Development</dc:title>
  <dc:creator>David LO</dc:creator>
  <cp:lastModifiedBy>LAU Yi Meng</cp:lastModifiedBy>
  <cp:revision>64</cp:revision>
  <dcterms:modified xsi:type="dcterms:W3CDTF">2021-03-07T16:12:23Z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1d41b-6b8e-4636-984f-012bff14ba18_Enabled">
    <vt:lpwstr>True</vt:lpwstr>
  </property>
  <property fmtid="{D5CDD505-2E9C-101B-9397-08002B2CF9AE}" pid="3" name="MSIP_Label_6951d41b-6b8e-4636-984f-012bff14ba18_SiteId">
    <vt:lpwstr>c98a79ca-5a9a-4791-a243-f06afd67464d</vt:lpwstr>
  </property>
  <property fmtid="{D5CDD505-2E9C-101B-9397-08002B2CF9AE}" pid="4" name="MSIP_Label_6951d41b-6b8e-4636-984f-012bff14ba18_Owner">
    <vt:lpwstr>ymlau@smu.edu.sg</vt:lpwstr>
  </property>
  <property fmtid="{D5CDD505-2E9C-101B-9397-08002B2CF9AE}" pid="5" name="MSIP_Label_6951d41b-6b8e-4636-984f-012bff14ba18_SetDate">
    <vt:lpwstr>2020-03-16T06:18:17.8897463Z</vt:lpwstr>
  </property>
  <property fmtid="{D5CDD505-2E9C-101B-9397-08002B2CF9AE}" pid="6" name="MSIP_Label_6951d41b-6b8e-4636-984f-012bff14ba18_Name">
    <vt:lpwstr>Restricted</vt:lpwstr>
  </property>
  <property fmtid="{D5CDD505-2E9C-101B-9397-08002B2CF9AE}" pid="7" name="MSIP_Label_6951d41b-6b8e-4636-984f-012bff14ba18_Application">
    <vt:lpwstr>Microsoft Azure Information Protection</vt:lpwstr>
  </property>
  <property fmtid="{D5CDD505-2E9C-101B-9397-08002B2CF9AE}" pid="8" name="MSIP_Label_6951d41b-6b8e-4636-984f-012bff14ba18_ActionId">
    <vt:lpwstr>0f5dd386-97c0-47bf-8ceb-2905f900687a</vt:lpwstr>
  </property>
  <property fmtid="{D5CDD505-2E9C-101B-9397-08002B2CF9AE}" pid="9" name="MSIP_Label_6951d41b-6b8e-4636-984f-012bff14ba18_Extended_MSFT_Method">
    <vt:lpwstr>Automatic</vt:lpwstr>
  </property>
  <property fmtid="{D5CDD505-2E9C-101B-9397-08002B2CF9AE}" pid="10" name="Sensitivity">
    <vt:lpwstr>Restricted</vt:lpwstr>
  </property>
</Properties>
</file>