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  <p:sldMasterId id="2147483674" r:id="rId2"/>
    <p:sldMasterId id="2147483675" r:id="rId3"/>
  </p:sldMasterIdLst>
  <p:notesMasterIdLst>
    <p:notesMasterId r:id="rId39"/>
  </p:notesMasterIdLst>
  <p:sldIdLst>
    <p:sldId id="256" r:id="rId4"/>
    <p:sldId id="352" r:id="rId5"/>
    <p:sldId id="351" r:id="rId6"/>
    <p:sldId id="348" r:id="rId7"/>
    <p:sldId id="347" r:id="rId8"/>
    <p:sldId id="353" r:id="rId9"/>
    <p:sldId id="354" r:id="rId10"/>
    <p:sldId id="355" r:id="rId11"/>
    <p:sldId id="349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</p:sldIdLst>
  <p:sldSz cx="9144000" cy="6858000" type="screen4x3"/>
  <p:notesSz cx="6797675" cy="9926638"/>
  <p:embeddedFontLst>
    <p:embeddedFont>
      <p:font typeface="Architects Daughter" panose="020B0604020202020204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Garamond" panose="02020404030301010803" pitchFamily="18" charset="0"/>
      <p:regular r:id="rId45"/>
      <p:bold r:id="rId46"/>
      <p:italic r:id="rId47"/>
    </p:embeddedFont>
    <p:embeddedFont>
      <p:font typeface="Noto Sans Symbols" panose="020B0604020202020204" charset="0"/>
      <p:regular r:id="rId48"/>
      <p:bold r:id="rId49"/>
    </p:embeddedFont>
    <p:embeddedFont>
      <p:font typeface="Tahoma" panose="020B0604030504040204" pitchFamily="34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LO _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C0FD1-07A9-442B-A9C6-2770322CA862}">
  <a:tblStyle styleId="{0D8C0FD1-07A9-442B-A9C6-2770322CA862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9FA"/>
          </a:solidFill>
        </a:fill>
      </a:tcStyle>
    </a:wholeTbl>
    <a:band1H>
      <a:tcTxStyle b="off" i="off"/>
      <a:tcStyle>
        <a:tcBdr/>
        <a:fill>
          <a:solidFill>
            <a:srgbClr val="E7F3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7F3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1D65EA6-1EAE-40E3-AD56-0E864CD511D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5097" autoAdjust="0"/>
  </p:normalViewPr>
  <p:slideViewPr>
    <p:cSldViewPr snapToGrid="0">
      <p:cViewPr varScale="1">
        <p:scale>
          <a:sx n="61" d="100"/>
          <a:sy n="61" d="100"/>
        </p:scale>
        <p:origin x="53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4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5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7.fntdata"/><Relationship Id="rId20" Type="http://schemas.openxmlformats.org/officeDocument/2006/relationships/slide" Target="slides/slide17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043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tabLst/>
              <a:defRPr/>
            </a:pP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$harry is assigned with an object identifier that points to the actual object (in memory)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475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036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418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838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324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86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7016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227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42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-1905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368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Shape 85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745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Shape 85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0061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Shape 85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454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Notice: $ is omitted when using -&gt; to access a property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692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Meaning of animation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explained during class</a:t>
            </a: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6679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12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0179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632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991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Shape 84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95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2B0959-4BBB-4A92-BE4C-A6C7E480A488}" type="slidenum">
              <a:rPr lang="en-GB" sz="1000" b="0">
                <a:solidFill>
                  <a:schemeClr val="tx1"/>
                </a:solidFill>
              </a:rPr>
              <a:pPr/>
              <a:t>4</a:t>
            </a:fld>
            <a:endParaRPr lang="en-GB" sz="1000" b="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31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Shape 84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8890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Shape 84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024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50259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08" name="Shape 100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Shape 100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93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16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defTabSz="908050">
              <a:defRPr sz="16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defTabSz="908050">
              <a:defRPr sz="16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defTabSz="908050">
              <a:defRPr sz="16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defTabSz="908050">
              <a:defRPr sz="16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fld id="{3FA3AA2B-CADC-4C1E-82D5-0EBE20330036}" type="slidenum">
              <a:rPr lang="en-GB" sz="1000" b="0" smtClean="0">
                <a:solidFill>
                  <a:schemeClr val="tx1"/>
                </a:solidFill>
              </a:rPr>
              <a:pPr/>
              <a:t>5</a:t>
            </a:fld>
            <a:endParaRPr lang="en-GB" sz="1000" b="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Garamond" pitchFamily="18" charset="0"/>
              </a:rPr>
              <a:t>Picture of Bill Gates taken from http://en.wikipedia.org/wiki/Bill_gates.</a:t>
            </a:r>
          </a:p>
        </p:txBody>
      </p:sp>
    </p:spTree>
    <p:extLst>
      <p:ext uri="{BB962C8B-B14F-4D97-AF65-F5344CB8AC3E}">
        <p14:creationId xmlns:p14="http://schemas.microsoft.com/office/powerpoint/2010/main" val="129629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2B0959-4BBB-4A92-BE4C-A6C7E480A488}" type="slidenum">
              <a:rPr lang="en-GB" sz="1000" b="0">
                <a:solidFill>
                  <a:schemeClr val="tx1"/>
                </a:solidFill>
              </a:rPr>
              <a:pPr/>
              <a:t>6</a:t>
            </a:fld>
            <a:endParaRPr lang="en-GB" sz="1000" b="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00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2B0959-4BBB-4A92-BE4C-A6C7E480A488}" type="slidenum">
              <a:rPr lang="en-GB" sz="1000" b="0">
                <a:solidFill>
                  <a:schemeClr val="tx1"/>
                </a:solidFill>
              </a:rPr>
              <a:pPr/>
              <a:t>7</a:t>
            </a:fld>
            <a:endParaRPr lang="en-GB" sz="1000" b="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4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804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A3EBC-1415-4990-80AC-3BF32232C2A5}" type="slidenum">
              <a:rPr lang="en-GB" sz="1000" b="0">
                <a:solidFill>
                  <a:schemeClr val="tx1"/>
                </a:solidFill>
              </a:rPr>
              <a:pPr/>
              <a:t>9</a:t>
            </a:fld>
            <a:endParaRPr lang="en-GB" sz="1000" b="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6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Shape 820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488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3771900" y="-76200"/>
            <a:ext cx="1600200" cy="861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 rot="5400000">
            <a:off x="6119812" y="2233613"/>
            <a:ext cx="3429000" cy="2162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719262" y="147637"/>
            <a:ext cx="3429000" cy="6334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1828800" y="-6096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3048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4"/>
          </p:nvPr>
        </p:nvSpPr>
        <p:spPr>
          <a:xfrm>
            <a:off x="46863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09899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ahoma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CF0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626105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38115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50944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80694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5384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ahoma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34072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11351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861482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1828800" y="-6096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72471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196936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3048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4"/>
          </p:nvPr>
        </p:nvSpPr>
        <p:spPr>
          <a:xfrm>
            <a:off x="46863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14978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6199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SI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533400"/>
            <a:ext cx="1676400" cy="41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SMU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34200" y="152400"/>
            <a:ext cx="1921389" cy="8412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MSIPCMContentMarking" descr="{&quot;HashCode&quot;:1068245140,&quot;Placement&quot;:&quot;Header&quot;}"/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Shape 7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307975" y="836613"/>
            <a:ext cx="8620125" cy="77787"/>
          </a:xfrm>
          <a:prstGeom prst="rect">
            <a:avLst/>
          </a:prstGeom>
          <a:gradFill>
            <a:gsLst>
              <a:gs pos="0">
                <a:srgbClr val="464AFC">
                  <a:alpha val="79215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" name="Shape 81" descr="SIS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68275" y="6172200"/>
            <a:ext cx="1452988" cy="36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SMULogo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726363" y="6096000"/>
            <a:ext cx="1234044" cy="54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SIPCMContentMarking" descr="{&quot;HashCode&quot;:1068245140,&quot;Placement&quot;:&quot;Header&quot;}"/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Shape 7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307975" y="836613"/>
            <a:ext cx="8620125" cy="77787"/>
          </a:xfrm>
          <a:prstGeom prst="rect">
            <a:avLst/>
          </a:prstGeom>
          <a:gradFill>
            <a:gsLst>
              <a:gs pos="0">
                <a:srgbClr val="464AFC">
                  <a:alpha val="79215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" name="Shape 81" descr="SIS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68275" y="6172200"/>
            <a:ext cx="1452988" cy="36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SMULogo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726363" y="6096000"/>
            <a:ext cx="1234044" cy="54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SIPCMContentMarking" descr="{&quot;HashCode&quot;:1068245140,&quot;Placement&quot;:&quot;Header&quot;}"/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10726687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Tahoma"/>
              <a:buNone/>
            </a:pPr>
            <a:r>
              <a:rPr lang="en-US" sz="4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Application Development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Classes and Objects I</a:t>
            </a:r>
          </a:p>
        </p:txBody>
      </p:sp>
      <p:pic>
        <p:nvPicPr>
          <p:cNvPr id="156" name="Shape 156" descr="MMj0236315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3589" y="4340211"/>
            <a:ext cx="647182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 descr="MCBD05033_0000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7526" y="4842732"/>
            <a:ext cx="1826262" cy="161613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599892" y="4587722"/>
            <a:ext cx="4824413" cy="1955023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44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chitects Daughter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Knowing is not enough; we must apply. Willing is not enough we must do.</a:t>
            </a:r>
          </a:p>
          <a:p>
            <a:pPr marL="0" marR="0" lvl="0" indent="-44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chitects Daughter"/>
              <a:buNone/>
            </a:pPr>
            <a:br>
              <a:rPr lang="en-US" sz="6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-US" sz="28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- Goethe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637475"/>
            <a:ext cx="9144000" cy="10522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2" name="Shape 82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 Construction (aka. Instantiation)</a:t>
            </a:r>
          </a:p>
        </p:txBody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304800" y="1039350"/>
            <a:ext cx="8610600" cy="5411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b="1" dirty="0"/>
              <a:t>Step 1:</a:t>
            </a:r>
            <a:r>
              <a:rPr lang="en-US" dirty="0"/>
              <a:t> Create a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constructor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Method that creates an instance of a class (an object)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Can accept parameters to initialize class properties</a:t>
            </a: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5" name="Shape 825"/>
          <p:cNvSpPr txBox="1"/>
          <p:nvPr/>
        </p:nvSpPr>
        <p:spPr>
          <a:xfrm>
            <a:off x="783772" y="2578922"/>
            <a:ext cx="8269357" cy="3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Person.php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class Person{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private $name;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private $age;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public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name,$age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$this-&gt;name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$name;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$this-&gt;age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$age;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10" name="Shape 813">
            <a:extLst>
              <a:ext uri="{FF2B5EF4-FFF2-40B4-BE49-F238E27FC236}">
                <a16:creationId xmlns:a16="http://schemas.microsoft.com/office/drawing/2014/main" id="{24987A13-67BD-FB49-8002-C8A60D92DE56}"/>
              </a:ext>
            </a:extLst>
          </p:cNvPr>
          <p:cNvSpPr txBox="1"/>
          <p:nvPr/>
        </p:nvSpPr>
        <p:spPr>
          <a:xfrm>
            <a:off x="3504679" y="5732616"/>
            <a:ext cx="3962022" cy="795454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newly constructed object’s name and age</a:t>
            </a:r>
          </a:p>
        </p:txBody>
      </p:sp>
      <p:cxnSp>
        <p:nvCxnSpPr>
          <p:cNvPr id="11" name="Shape 814">
            <a:extLst>
              <a:ext uri="{FF2B5EF4-FFF2-40B4-BE49-F238E27FC236}">
                <a16:creationId xmlns:a16="http://schemas.microsoft.com/office/drawing/2014/main" id="{2E95ED26-8919-C64E-8FE6-D28FAF0FEEFC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791229" y="5229118"/>
            <a:ext cx="694461" cy="503498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4013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304800" y="1025718"/>
            <a:ext cx="8610600" cy="31884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600"/>
              </a:spcBef>
            </a:pPr>
            <a:r>
              <a:rPr lang="en-US" b="1" dirty="0"/>
              <a:t>Step 2: </a:t>
            </a:r>
            <a:r>
              <a:rPr lang="en-US" dirty="0"/>
              <a:t>Call the constructor</a:t>
            </a:r>
          </a:p>
          <a:p>
            <a:pPr lvl="1" indent="-342900">
              <a:spcBef>
                <a:spcPts val="600"/>
              </a:spcBef>
            </a:pPr>
            <a:r>
              <a:rPr lang="en-US" dirty="0"/>
              <a:t>Use keyword </a:t>
            </a:r>
            <a:r>
              <a:rPr lang="en-US" i="1" dirty="0">
                <a:sym typeface="Courier New"/>
              </a:rPr>
              <a:t>new</a:t>
            </a:r>
            <a:endParaRPr lang="en-US" i="1"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None/>
            </a:pP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Shape 843"/>
          <p:cNvSpPr txBox="1"/>
          <p:nvPr/>
        </p:nvSpPr>
        <p:spPr>
          <a:xfrm>
            <a:off x="455875" y="2232598"/>
            <a:ext cx="8036118" cy="1857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2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2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person_test.php</a:t>
            </a:r>
            <a:r>
              <a:rPr lang="en-US" sz="22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Person.php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harry</a:t>
            </a:r>
            <a:r>
              <a:rPr lang="en-US" sz="22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Person("Harry",35);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mary</a:t>
            </a:r>
            <a:r>
              <a:rPr lang="en-US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Person("Mary",27);</a:t>
            </a:r>
            <a:endParaRPr lang="en-US" sz="2200" b="1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graphicFrame>
        <p:nvGraphicFramePr>
          <p:cNvPr id="8" name="Group 100"/>
          <p:cNvGraphicFramePr>
            <a:graphicFrameLocks noGrp="1"/>
          </p:cNvGraphicFramePr>
          <p:nvPr/>
        </p:nvGraphicFramePr>
        <p:xfrm>
          <a:off x="1705058" y="4418503"/>
          <a:ext cx="2663825" cy="1655763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$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harry:Person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drive()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2927433" y="5196378"/>
            <a:ext cx="1296988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2927433" y="4764578"/>
            <a:ext cx="1296988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“Harry”</a:t>
            </a:r>
          </a:p>
        </p:txBody>
      </p:sp>
      <p:sp>
        <p:nvSpPr>
          <p:cNvPr id="11" name="Text Box 34"/>
          <p:cNvSpPr txBox="1">
            <a:spLocks noChangeArrowheads="1"/>
          </p:cNvSpPr>
          <p:nvPr/>
        </p:nvSpPr>
        <p:spPr bwMode="auto">
          <a:xfrm>
            <a:off x="1705058" y="4778866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$name</a:t>
            </a: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1705058" y="5210666"/>
            <a:ext cx="1370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$age</a:t>
            </a:r>
          </a:p>
        </p:txBody>
      </p:sp>
      <p:graphicFrame>
        <p:nvGraphicFramePr>
          <p:cNvPr id="13" name="Group 108"/>
          <p:cNvGraphicFramePr>
            <a:graphicFrameLocks noGrp="1"/>
          </p:cNvGraphicFramePr>
          <p:nvPr/>
        </p:nvGraphicFramePr>
        <p:xfrm>
          <a:off x="4892607" y="4418503"/>
          <a:ext cx="2663825" cy="1655763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$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mary:Person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drive()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46"/>
          <p:cNvSpPr>
            <a:spLocks noChangeArrowheads="1"/>
          </p:cNvSpPr>
          <p:nvPr/>
        </p:nvSpPr>
        <p:spPr bwMode="auto">
          <a:xfrm>
            <a:off x="6114982" y="5196378"/>
            <a:ext cx="1296987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5" name="Rectangle 47"/>
          <p:cNvSpPr>
            <a:spLocks noChangeArrowheads="1"/>
          </p:cNvSpPr>
          <p:nvPr/>
        </p:nvSpPr>
        <p:spPr bwMode="auto">
          <a:xfrm>
            <a:off x="6114982" y="4764578"/>
            <a:ext cx="1296987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“Mary”</a:t>
            </a:r>
          </a:p>
        </p:txBody>
      </p:sp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4892607" y="4778866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$name</a:t>
            </a:r>
          </a:p>
        </p:txBody>
      </p:sp>
      <p:sp>
        <p:nvSpPr>
          <p:cNvPr id="17" name="Text Box 49"/>
          <p:cNvSpPr txBox="1">
            <a:spLocks noChangeArrowheads="1"/>
          </p:cNvSpPr>
          <p:nvPr/>
        </p:nvSpPr>
        <p:spPr bwMode="auto">
          <a:xfrm>
            <a:off x="4892607" y="5210666"/>
            <a:ext cx="1370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$age</a:t>
            </a:r>
          </a:p>
        </p:txBody>
      </p:sp>
      <p:sp>
        <p:nvSpPr>
          <p:cNvPr id="20" name="Shape 82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 Construction (aka. Instantiation)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402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5637475"/>
            <a:ext cx="9144000" cy="10522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A191C-BA8F-8E48-AF97-784395B4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Construction (aka. Instantiation)</a:t>
            </a:r>
          </a:p>
        </p:txBody>
      </p:sp>
      <p:sp>
        <p:nvSpPr>
          <p:cNvPr id="19" name="Shape 825"/>
          <p:cNvSpPr txBox="1"/>
          <p:nvPr/>
        </p:nvSpPr>
        <p:spPr>
          <a:xfrm>
            <a:off x="284215" y="2891399"/>
            <a:ext cx="8269357" cy="3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2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Person.php</a:t>
            </a:r>
            <a:r>
              <a:rPr lang="en-US" sz="22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class Person{</a:t>
            </a:r>
          </a:p>
          <a:p>
            <a:pPr marL="395288" marR="0" lvl="0" indent="-307975" algn="l" defTabSz="985838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$name;</a:t>
            </a:r>
          </a:p>
          <a:p>
            <a:pPr marL="987425" lvl="0" indent="-755650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private $age;</a:t>
            </a:r>
          </a:p>
          <a:p>
            <a:pPr marL="987425" lvl="0" indent="-755650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ts val="55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public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name,$age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$this-&gt;name = $name;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$this-&gt;age = $age;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}?&gt;</a:t>
            </a:r>
          </a:p>
        </p:txBody>
      </p:sp>
      <p:sp>
        <p:nvSpPr>
          <p:cNvPr id="22" name="Shape 843"/>
          <p:cNvSpPr txBox="1"/>
          <p:nvPr/>
        </p:nvSpPr>
        <p:spPr>
          <a:xfrm>
            <a:off x="34755" y="983527"/>
            <a:ext cx="8036118" cy="1857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2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2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person_test.php</a:t>
            </a:r>
            <a:r>
              <a:rPr lang="en-US" sz="22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Person.php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harry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Person("Harry",35);  …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8723" y="2414703"/>
            <a:ext cx="3878731" cy="1926710"/>
            <a:chOff x="7268455" y="1587766"/>
            <a:chExt cx="3878731" cy="19267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28D320-BF1B-9B4E-B37A-E95377B42616}"/>
                </a:ext>
              </a:extLst>
            </p:cNvPr>
            <p:cNvSpPr/>
            <p:nvPr/>
          </p:nvSpPr>
          <p:spPr>
            <a:xfrm>
              <a:off x="8022332" y="2231746"/>
              <a:ext cx="723014" cy="446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 Box 35">
              <a:extLst>
                <a:ext uri="{FF2B5EF4-FFF2-40B4-BE49-F238E27FC236}">
                  <a16:creationId xmlns:a16="http://schemas.microsoft.com/office/drawing/2014/main" id="{5A8ADE83-3103-C143-AB17-408EF591A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2282" y="1587766"/>
              <a:ext cx="1760704" cy="585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Local variable in </a:t>
              </a:r>
              <a:r>
                <a:rPr lang="en-US" b="0" dirty="0" err="1">
                  <a:solidFill>
                    <a:schemeClr val="tx1"/>
                  </a:solidFill>
                </a:rPr>
                <a:t>person_test.php</a:t>
              </a:r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 Box 35">
              <a:extLst>
                <a:ext uri="{FF2B5EF4-FFF2-40B4-BE49-F238E27FC236}">
                  <a16:creationId xmlns:a16="http://schemas.microsoft.com/office/drawing/2014/main" id="{226F5104-0456-364F-903E-C4643BDCE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8455" y="2231749"/>
              <a:ext cx="94584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$harry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42EB86-6487-994C-8D24-3747649437EA}"/>
                </a:ext>
              </a:extLst>
            </p:cNvPr>
            <p:cNvSpPr/>
            <p:nvPr/>
          </p:nvSpPr>
          <p:spPr>
            <a:xfrm>
              <a:off x="8312634" y="2365811"/>
              <a:ext cx="124691" cy="15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450AD44-40E5-9A4B-B119-BB0EE053E623}"/>
                </a:ext>
              </a:extLst>
            </p:cNvPr>
            <p:cNvCxnSpPr>
              <a:cxnSpLocks/>
              <a:stCxn id="28" idx="6"/>
              <a:endCxn id="11" idx="1"/>
            </p:cNvCxnSpPr>
            <p:nvPr/>
          </p:nvCxnSpPr>
          <p:spPr>
            <a:xfrm>
              <a:off x="8437325" y="2444804"/>
              <a:ext cx="797931" cy="2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759B544-C6CD-1740-9A73-61389785C787}"/>
                </a:ext>
              </a:extLst>
            </p:cNvPr>
            <p:cNvSpPr/>
            <p:nvPr/>
          </p:nvSpPr>
          <p:spPr>
            <a:xfrm>
              <a:off x="9235256" y="1855031"/>
              <a:ext cx="1911930" cy="1659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F7259A-D063-524A-AB09-D342E6D45141}"/>
                </a:ext>
              </a:extLst>
            </p:cNvPr>
            <p:cNvSpPr txBox="1"/>
            <p:nvPr/>
          </p:nvSpPr>
          <p:spPr>
            <a:xfrm>
              <a:off x="9618200" y="1893766"/>
              <a:ext cx="13503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:Person</a:t>
              </a:r>
              <a:endPara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Text Box 35">
              <a:extLst>
                <a:ext uri="{FF2B5EF4-FFF2-40B4-BE49-F238E27FC236}">
                  <a16:creationId xmlns:a16="http://schemas.microsoft.com/office/drawing/2014/main" id="{FBC111C5-ED43-EA40-86B8-A4E544855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9947" y="2423798"/>
              <a:ext cx="82721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$name</a:t>
              </a:r>
            </a:p>
          </p:txBody>
        </p:sp>
        <p:sp>
          <p:nvSpPr>
            <p:cNvPr id="26" name="Rectangle 33">
              <a:extLst>
                <a:ext uri="{FF2B5EF4-FFF2-40B4-BE49-F238E27FC236}">
                  <a16:creationId xmlns:a16="http://schemas.microsoft.com/office/drawing/2014/main" id="{9B59D645-25CE-EA43-B990-2C32415E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3556" y="2455000"/>
              <a:ext cx="723014" cy="37465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sz="1200" b="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A69DC1-94BE-F643-BEF9-EAF9B38E1A49}"/>
                </a:ext>
              </a:extLst>
            </p:cNvPr>
            <p:cNvCxnSpPr>
              <a:cxnSpLocks/>
            </p:cNvCxnSpPr>
            <p:nvPr/>
          </p:nvCxnSpPr>
          <p:spPr>
            <a:xfrm>
              <a:off x="9235256" y="2354711"/>
              <a:ext cx="19119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35">
              <a:extLst>
                <a:ext uri="{FF2B5EF4-FFF2-40B4-BE49-F238E27FC236}">
                  <a16:creationId xmlns:a16="http://schemas.microsoft.com/office/drawing/2014/main" id="{FBC111C5-ED43-EA40-86B8-A4E544855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9947" y="2937934"/>
              <a:ext cx="80917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$age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462C57A-D9EA-264F-8726-C58D4BC79887}"/>
              </a:ext>
            </a:extLst>
          </p:cNvPr>
          <p:cNvSpPr/>
          <p:nvPr/>
        </p:nvSpPr>
        <p:spPr>
          <a:xfrm>
            <a:off x="1055894" y="1965533"/>
            <a:ext cx="4927008" cy="3493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9B59D645-25CE-EA43-B990-2C32415E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824" y="3797155"/>
            <a:ext cx="723014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7254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5637475"/>
            <a:ext cx="9144000" cy="10522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A191C-BA8F-8E48-AF97-784395B4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Construction (aka. Instantiation)</a:t>
            </a:r>
          </a:p>
        </p:txBody>
      </p:sp>
      <p:sp>
        <p:nvSpPr>
          <p:cNvPr id="19" name="Shape 825"/>
          <p:cNvSpPr txBox="1"/>
          <p:nvPr/>
        </p:nvSpPr>
        <p:spPr>
          <a:xfrm>
            <a:off x="284215" y="2891399"/>
            <a:ext cx="8269357" cy="3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2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Person.php</a:t>
            </a:r>
            <a:r>
              <a:rPr lang="en-US" sz="22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class Person{</a:t>
            </a:r>
          </a:p>
          <a:p>
            <a:pPr marL="395288" marR="0" lvl="0" indent="-307975" algn="l" defTabSz="985838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$name;</a:t>
            </a:r>
          </a:p>
          <a:p>
            <a:pPr marL="987425" lvl="0" indent="-755650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private $age;</a:t>
            </a:r>
          </a:p>
          <a:p>
            <a:pPr marL="987425" lvl="0" indent="-755650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ts val="55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public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name,$age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$this-&gt;name = $name;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$this-&gt;age = $age;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}?&gt;</a:t>
            </a:r>
          </a:p>
        </p:txBody>
      </p:sp>
      <p:sp>
        <p:nvSpPr>
          <p:cNvPr id="22" name="Shape 843"/>
          <p:cNvSpPr txBox="1"/>
          <p:nvPr/>
        </p:nvSpPr>
        <p:spPr>
          <a:xfrm>
            <a:off x="34755" y="983527"/>
            <a:ext cx="8036118" cy="1857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2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2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person_test.php</a:t>
            </a:r>
            <a:r>
              <a:rPr lang="en-US" sz="22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Person.php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harry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Person("Harry",35);  …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8723" y="2681968"/>
            <a:ext cx="3878731" cy="1659445"/>
            <a:chOff x="7268455" y="1855031"/>
            <a:chExt cx="3878731" cy="16594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28D320-BF1B-9B4E-B37A-E95377B42616}"/>
                </a:ext>
              </a:extLst>
            </p:cNvPr>
            <p:cNvSpPr/>
            <p:nvPr/>
          </p:nvSpPr>
          <p:spPr>
            <a:xfrm>
              <a:off x="8022332" y="2231746"/>
              <a:ext cx="723014" cy="446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 Box 35">
              <a:extLst>
                <a:ext uri="{FF2B5EF4-FFF2-40B4-BE49-F238E27FC236}">
                  <a16:creationId xmlns:a16="http://schemas.microsoft.com/office/drawing/2014/main" id="{226F5104-0456-364F-903E-C4643BDCE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8455" y="2231749"/>
              <a:ext cx="94584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$harry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42EB86-6487-994C-8D24-3747649437EA}"/>
                </a:ext>
              </a:extLst>
            </p:cNvPr>
            <p:cNvSpPr/>
            <p:nvPr/>
          </p:nvSpPr>
          <p:spPr>
            <a:xfrm>
              <a:off x="8312634" y="2365811"/>
              <a:ext cx="124691" cy="15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450AD44-40E5-9A4B-B119-BB0EE053E623}"/>
                </a:ext>
              </a:extLst>
            </p:cNvPr>
            <p:cNvCxnSpPr>
              <a:cxnSpLocks/>
              <a:stCxn id="28" idx="6"/>
              <a:endCxn id="11" idx="1"/>
            </p:cNvCxnSpPr>
            <p:nvPr/>
          </p:nvCxnSpPr>
          <p:spPr>
            <a:xfrm>
              <a:off x="8437325" y="2444804"/>
              <a:ext cx="797931" cy="2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759B544-C6CD-1740-9A73-61389785C787}"/>
                </a:ext>
              </a:extLst>
            </p:cNvPr>
            <p:cNvSpPr/>
            <p:nvPr/>
          </p:nvSpPr>
          <p:spPr>
            <a:xfrm>
              <a:off x="9235256" y="1855031"/>
              <a:ext cx="1911930" cy="1659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F7259A-D063-524A-AB09-D342E6D45141}"/>
                </a:ext>
              </a:extLst>
            </p:cNvPr>
            <p:cNvSpPr txBox="1"/>
            <p:nvPr/>
          </p:nvSpPr>
          <p:spPr>
            <a:xfrm>
              <a:off x="9618200" y="1893766"/>
              <a:ext cx="13503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:Person</a:t>
              </a:r>
            </a:p>
          </p:txBody>
        </p:sp>
        <p:sp>
          <p:nvSpPr>
            <p:cNvPr id="20" name="Text Box 35">
              <a:extLst>
                <a:ext uri="{FF2B5EF4-FFF2-40B4-BE49-F238E27FC236}">
                  <a16:creationId xmlns:a16="http://schemas.microsoft.com/office/drawing/2014/main" id="{FBC111C5-ED43-EA40-86B8-A4E544855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9947" y="2423798"/>
              <a:ext cx="82721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$name</a:t>
              </a:r>
            </a:p>
          </p:txBody>
        </p:sp>
        <p:sp>
          <p:nvSpPr>
            <p:cNvPr id="26" name="Rectangle 33">
              <a:extLst>
                <a:ext uri="{FF2B5EF4-FFF2-40B4-BE49-F238E27FC236}">
                  <a16:creationId xmlns:a16="http://schemas.microsoft.com/office/drawing/2014/main" id="{9B59D645-25CE-EA43-B990-2C32415E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3556" y="2455000"/>
              <a:ext cx="723014" cy="37465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sz="1200" b="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A69DC1-94BE-F643-BEF9-EAF9B38E1A49}"/>
                </a:ext>
              </a:extLst>
            </p:cNvPr>
            <p:cNvCxnSpPr>
              <a:cxnSpLocks/>
            </p:cNvCxnSpPr>
            <p:nvPr/>
          </p:nvCxnSpPr>
          <p:spPr>
            <a:xfrm>
              <a:off x="9235256" y="2354711"/>
              <a:ext cx="19119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35">
              <a:extLst>
                <a:ext uri="{FF2B5EF4-FFF2-40B4-BE49-F238E27FC236}">
                  <a16:creationId xmlns:a16="http://schemas.microsoft.com/office/drawing/2014/main" id="{FBC111C5-ED43-EA40-86B8-A4E544855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9947" y="2937934"/>
              <a:ext cx="80917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$age</a:t>
              </a:r>
            </a:p>
          </p:txBody>
        </p:sp>
        <p:sp>
          <p:nvSpPr>
            <p:cNvPr id="29" name="Rectangle 33">
              <a:extLst>
                <a:ext uri="{FF2B5EF4-FFF2-40B4-BE49-F238E27FC236}">
                  <a16:creationId xmlns:a16="http://schemas.microsoft.com/office/drawing/2014/main" id="{9B59D645-25CE-EA43-B990-2C32415E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3556" y="2970218"/>
              <a:ext cx="723014" cy="37465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sz="12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462C57A-D9EA-264F-8726-C58D4BC79887}"/>
              </a:ext>
            </a:extLst>
          </p:cNvPr>
          <p:cNvSpPr/>
          <p:nvPr/>
        </p:nvSpPr>
        <p:spPr>
          <a:xfrm>
            <a:off x="1055894" y="1965533"/>
            <a:ext cx="4927008" cy="3493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FC4E64-D251-4943-B815-DB43D4B49114}"/>
              </a:ext>
            </a:extLst>
          </p:cNvPr>
          <p:cNvSpPr/>
          <p:nvPr/>
        </p:nvSpPr>
        <p:spPr>
          <a:xfrm>
            <a:off x="1187299" y="3837372"/>
            <a:ext cx="2351032" cy="333352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9B59D645-25CE-EA43-B990-2C32415E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330" y="3332136"/>
            <a:ext cx="511633" cy="272699"/>
          </a:xfrm>
          <a:prstGeom prst="rect">
            <a:avLst/>
          </a:prstGeom>
          <a:solidFill>
            <a:srgbClr val="FF99CC"/>
          </a:solidFill>
          <a:ln w="19050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34" name="Text Box 35">
            <a:extLst>
              <a:ext uri="{FF2B5EF4-FFF2-40B4-BE49-F238E27FC236}">
                <a16:creationId xmlns:a16="http://schemas.microsoft.com/office/drawing/2014/main" id="{5A8ADE83-3103-C143-AB17-408EF591A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550" y="2414703"/>
            <a:ext cx="1760704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Local variable in </a:t>
            </a:r>
            <a:r>
              <a:rPr lang="en-US" b="0" dirty="0" err="1">
                <a:solidFill>
                  <a:schemeClr val="tx1"/>
                </a:solidFill>
              </a:rPr>
              <a:t>person_test.php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4108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938723" y="2681968"/>
            <a:ext cx="3878731" cy="1659445"/>
            <a:chOff x="7268455" y="1855031"/>
            <a:chExt cx="3878731" cy="16594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B28D320-BF1B-9B4E-B37A-E95377B42616}"/>
                </a:ext>
              </a:extLst>
            </p:cNvPr>
            <p:cNvSpPr/>
            <p:nvPr/>
          </p:nvSpPr>
          <p:spPr>
            <a:xfrm>
              <a:off x="8022332" y="2231746"/>
              <a:ext cx="723014" cy="446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226F5104-0456-364F-903E-C4643BDCE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8455" y="2231749"/>
              <a:ext cx="94584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$harry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242EB86-6487-994C-8D24-3747649437EA}"/>
                </a:ext>
              </a:extLst>
            </p:cNvPr>
            <p:cNvSpPr/>
            <p:nvPr/>
          </p:nvSpPr>
          <p:spPr>
            <a:xfrm>
              <a:off x="8312634" y="2365811"/>
              <a:ext cx="124691" cy="15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450AD44-40E5-9A4B-B119-BB0EE053E623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8437325" y="2444804"/>
              <a:ext cx="797931" cy="2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759B544-C6CD-1740-9A73-61389785C787}"/>
                </a:ext>
              </a:extLst>
            </p:cNvPr>
            <p:cNvSpPr/>
            <p:nvPr/>
          </p:nvSpPr>
          <p:spPr>
            <a:xfrm>
              <a:off x="9235256" y="1855031"/>
              <a:ext cx="1911930" cy="1659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F7259A-D063-524A-AB09-D342E6D45141}"/>
                </a:ext>
              </a:extLst>
            </p:cNvPr>
            <p:cNvSpPr txBox="1"/>
            <p:nvPr/>
          </p:nvSpPr>
          <p:spPr>
            <a:xfrm>
              <a:off x="9618200" y="1893766"/>
              <a:ext cx="13503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:Person</a:t>
              </a:r>
            </a:p>
          </p:txBody>
        </p:sp>
        <p:sp>
          <p:nvSpPr>
            <p:cNvPr id="43" name="Text Box 35">
              <a:extLst>
                <a:ext uri="{FF2B5EF4-FFF2-40B4-BE49-F238E27FC236}">
                  <a16:creationId xmlns:a16="http://schemas.microsoft.com/office/drawing/2014/main" id="{FBC111C5-ED43-EA40-86B8-A4E544855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9947" y="2423798"/>
              <a:ext cx="82721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$name</a:t>
              </a:r>
            </a:p>
          </p:txBody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9B59D645-25CE-EA43-B990-2C32415E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3556" y="2455000"/>
              <a:ext cx="723014" cy="37465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sz="1200" b="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7A69DC1-94BE-F643-BEF9-EAF9B38E1A49}"/>
                </a:ext>
              </a:extLst>
            </p:cNvPr>
            <p:cNvCxnSpPr>
              <a:cxnSpLocks/>
            </p:cNvCxnSpPr>
            <p:nvPr/>
          </p:nvCxnSpPr>
          <p:spPr>
            <a:xfrm>
              <a:off x="9235256" y="2354711"/>
              <a:ext cx="19119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 Box 35">
              <a:extLst>
                <a:ext uri="{FF2B5EF4-FFF2-40B4-BE49-F238E27FC236}">
                  <a16:creationId xmlns:a16="http://schemas.microsoft.com/office/drawing/2014/main" id="{FBC111C5-ED43-EA40-86B8-A4E544855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9947" y="2937934"/>
              <a:ext cx="80917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$age</a:t>
              </a:r>
            </a:p>
          </p:txBody>
        </p:sp>
      </p:grpSp>
      <p:sp>
        <p:nvSpPr>
          <p:cNvPr id="64" name="Rectangle 33">
            <a:extLst>
              <a:ext uri="{FF2B5EF4-FFF2-40B4-BE49-F238E27FC236}">
                <a16:creationId xmlns:a16="http://schemas.microsoft.com/office/drawing/2014/main" id="{9B59D645-25CE-EA43-B990-2C32415E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824" y="3797155"/>
            <a:ext cx="723014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5637475"/>
            <a:ext cx="9144000" cy="10522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A191C-BA8F-8E48-AF97-784395B4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Construction (aka. Instantiation)</a:t>
            </a:r>
          </a:p>
        </p:txBody>
      </p:sp>
      <p:sp>
        <p:nvSpPr>
          <p:cNvPr id="19" name="Shape 825"/>
          <p:cNvSpPr txBox="1"/>
          <p:nvPr/>
        </p:nvSpPr>
        <p:spPr>
          <a:xfrm>
            <a:off x="284215" y="2891399"/>
            <a:ext cx="8269357" cy="3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2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Person.php</a:t>
            </a:r>
            <a:r>
              <a:rPr lang="en-US" sz="22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class Person{</a:t>
            </a:r>
          </a:p>
          <a:p>
            <a:pPr marL="395288" marR="0" lvl="0" indent="-307975" algn="l" defTabSz="985838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$name;</a:t>
            </a:r>
          </a:p>
          <a:p>
            <a:pPr marL="987425" lvl="0" indent="-755650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private $age;</a:t>
            </a:r>
          </a:p>
          <a:p>
            <a:pPr marL="987425" lvl="0" indent="-755650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ts val="55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public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name,$age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$this-&gt;name = $name;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$this-&gt;age = $age;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}?&gt;</a:t>
            </a:r>
          </a:p>
        </p:txBody>
      </p:sp>
      <p:sp>
        <p:nvSpPr>
          <p:cNvPr id="22" name="Shape 843"/>
          <p:cNvSpPr txBox="1"/>
          <p:nvPr/>
        </p:nvSpPr>
        <p:spPr>
          <a:xfrm>
            <a:off x="34755" y="983527"/>
            <a:ext cx="8036118" cy="17071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2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2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person_test.php</a:t>
            </a:r>
            <a:r>
              <a:rPr lang="en-US" sz="22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endParaRPr lang="en-US" sz="2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Person.php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harry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Person("Harry",35);  …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FC4E64-D251-4943-B815-DB43D4B49114}"/>
              </a:ext>
            </a:extLst>
          </p:cNvPr>
          <p:cNvSpPr/>
          <p:nvPr/>
        </p:nvSpPr>
        <p:spPr>
          <a:xfrm>
            <a:off x="1187299" y="4198818"/>
            <a:ext cx="2351032" cy="333352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62C57A-D9EA-264F-8726-C58D4BC79887}"/>
              </a:ext>
            </a:extLst>
          </p:cNvPr>
          <p:cNvSpPr/>
          <p:nvPr/>
        </p:nvSpPr>
        <p:spPr>
          <a:xfrm>
            <a:off x="1055894" y="1965533"/>
            <a:ext cx="4927008" cy="3493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9B59D645-25CE-EA43-B990-2C32415E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939" y="3851948"/>
            <a:ext cx="511633" cy="272699"/>
          </a:xfrm>
          <a:prstGeom prst="rect">
            <a:avLst/>
          </a:prstGeom>
          <a:solidFill>
            <a:srgbClr val="FF99CC"/>
          </a:solidFill>
          <a:ln w="19050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3" name="Rectangle 33">
            <a:extLst>
              <a:ext uri="{FF2B5EF4-FFF2-40B4-BE49-F238E27FC236}">
                <a16:creationId xmlns:a16="http://schemas.microsoft.com/office/drawing/2014/main" id="{9B59D645-25CE-EA43-B990-2C32415E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305" y="3332883"/>
            <a:ext cx="511633" cy="272699"/>
          </a:xfrm>
          <a:prstGeom prst="rect">
            <a:avLst/>
          </a:prstGeom>
          <a:solidFill>
            <a:srgbClr val="FF99CC"/>
          </a:solidFill>
          <a:ln w="19050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5" name="Text Box 35">
            <a:extLst>
              <a:ext uri="{FF2B5EF4-FFF2-40B4-BE49-F238E27FC236}">
                <a16:creationId xmlns:a16="http://schemas.microsoft.com/office/drawing/2014/main" id="{5A8ADE83-3103-C143-AB17-408EF591A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550" y="2414703"/>
            <a:ext cx="1760704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Local variable in </a:t>
            </a:r>
            <a:r>
              <a:rPr lang="en-US" b="0" dirty="0" err="1">
                <a:solidFill>
                  <a:schemeClr val="tx1"/>
                </a:solidFill>
              </a:rPr>
              <a:t>person_test.php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3471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5637475"/>
            <a:ext cx="9144000" cy="10522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A191C-BA8F-8E48-AF97-784395B4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Construction (aka. Instantiation)</a:t>
            </a:r>
          </a:p>
        </p:txBody>
      </p:sp>
      <p:sp>
        <p:nvSpPr>
          <p:cNvPr id="19" name="Shape 825"/>
          <p:cNvSpPr txBox="1"/>
          <p:nvPr/>
        </p:nvSpPr>
        <p:spPr>
          <a:xfrm>
            <a:off x="284215" y="2891399"/>
            <a:ext cx="8269357" cy="3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2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Person.php</a:t>
            </a:r>
            <a:r>
              <a:rPr lang="en-US" sz="22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class Person{</a:t>
            </a:r>
          </a:p>
          <a:p>
            <a:pPr marL="395288" marR="0" lvl="0" indent="-307975" algn="l" defTabSz="985838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$name;</a:t>
            </a:r>
          </a:p>
          <a:p>
            <a:pPr marL="987425" lvl="0" indent="-755650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private $age;</a:t>
            </a:r>
          </a:p>
          <a:p>
            <a:pPr marL="987425" lvl="0" indent="-755650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ts val="55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public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name,$age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$this-&gt;name = $name;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$this-&gt;age = $age;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}?&gt;</a:t>
            </a:r>
          </a:p>
        </p:txBody>
      </p:sp>
      <p:sp>
        <p:nvSpPr>
          <p:cNvPr id="22" name="Shape 843"/>
          <p:cNvSpPr txBox="1"/>
          <p:nvPr/>
        </p:nvSpPr>
        <p:spPr>
          <a:xfrm>
            <a:off x="34755" y="983527"/>
            <a:ext cx="8036118" cy="1857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2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2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person_test.php</a:t>
            </a:r>
            <a:r>
              <a:rPr lang="en-US" sz="22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endParaRPr lang="en-US" sz="2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Person.php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harry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Person("Harry",35);  …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FC4E64-D251-4943-B815-DB43D4B49114}"/>
              </a:ext>
            </a:extLst>
          </p:cNvPr>
          <p:cNvSpPr/>
          <p:nvPr/>
        </p:nvSpPr>
        <p:spPr>
          <a:xfrm>
            <a:off x="2067860" y="4908610"/>
            <a:ext cx="3211805" cy="347109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62C57A-D9EA-264F-8726-C58D4BC79887}"/>
              </a:ext>
            </a:extLst>
          </p:cNvPr>
          <p:cNvSpPr/>
          <p:nvPr/>
        </p:nvSpPr>
        <p:spPr>
          <a:xfrm>
            <a:off x="1055894" y="1965533"/>
            <a:ext cx="4927008" cy="3493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28D320-BF1B-9B4E-B37A-E95377B42616}"/>
              </a:ext>
            </a:extLst>
          </p:cNvPr>
          <p:cNvSpPr/>
          <p:nvPr/>
        </p:nvSpPr>
        <p:spPr>
          <a:xfrm>
            <a:off x="5692600" y="3058683"/>
            <a:ext cx="723014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 Box 35">
            <a:extLst>
              <a:ext uri="{FF2B5EF4-FFF2-40B4-BE49-F238E27FC236}">
                <a16:creationId xmlns:a16="http://schemas.microsoft.com/office/drawing/2014/main" id="{226F5104-0456-364F-903E-C4643BDCE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23" y="3058686"/>
            <a:ext cx="94584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$harry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242EB86-6487-994C-8D24-3747649437EA}"/>
              </a:ext>
            </a:extLst>
          </p:cNvPr>
          <p:cNvSpPr/>
          <p:nvPr/>
        </p:nvSpPr>
        <p:spPr>
          <a:xfrm>
            <a:off x="5982902" y="3192748"/>
            <a:ext cx="124691" cy="1579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50AD44-40E5-9A4B-B119-BB0EE053E623}"/>
              </a:ext>
            </a:extLst>
          </p:cNvPr>
          <p:cNvCxnSpPr>
            <a:cxnSpLocks/>
            <a:stCxn id="39" idx="6"/>
            <a:endCxn id="42" idx="1"/>
          </p:cNvCxnSpPr>
          <p:nvPr/>
        </p:nvCxnSpPr>
        <p:spPr>
          <a:xfrm>
            <a:off x="6107593" y="3271741"/>
            <a:ext cx="797931" cy="2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759B544-C6CD-1740-9A73-61389785C787}"/>
              </a:ext>
            </a:extLst>
          </p:cNvPr>
          <p:cNvSpPr/>
          <p:nvPr/>
        </p:nvSpPr>
        <p:spPr>
          <a:xfrm>
            <a:off x="6905524" y="2681968"/>
            <a:ext cx="1911930" cy="1659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F7259A-D063-524A-AB09-D342E6D45141}"/>
              </a:ext>
            </a:extLst>
          </p:cNvPr>
          <p:cNvSpPr txBox="1"/>
          <p:nvPr/>
        </p:nvSpPr>
        <p:spPr>
          <a:xfrm>
            <a:off x="7288468" y="2720703"/>
            <a:ext cx="135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:Person</a:t>
            </a:r>
          </a:p>
        </p:txBody>
      </p:sp>
      <p:sp>
        <p:nvSpPr>
          <p:cNvPr id="44" name="Text Box 35">
            <a:extLst>
              <a:ext uri="{FF2B5EF4-FFF2-40B4-BE49-F238E27FC236}">
                <a16:creationId xmlns:a16="http://schemas.microsoft.com/office/drawing/2014/main" id="{FBC111C5-ED43-EA40-86B8-A4E544855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215" y="3250735"/>
            <a:ext cx="82721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$name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A69DC1-94BE-F643-BEF9-EAF9B38E1A49}"/>
              </a:ext>
            </a:extLst>
          </p:cNvPr>
          <p:cNvCxnSpPr>
            <a:cxnSpLocks/>
          </p:cNvCxnSpPr>
          <p:nvPr/>
        </p:nvCxnSpPr>
        <p:spPr>
          <a:xfrm>
            <a:off x="6905524" y="3181648"/>
            <a:ext cx="19119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35">
            <a:extLst>
              <a:ext uri="{FF2B5EF4-FFF2-40B4-BE49-F238E27FC236}">
                <a16:creationId xmlns:a16="http://schemas.microsoft.com/office/drawing/2014/main" id="{FBC111C5-ED43-EA40-86B8-A4E544855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215" y="3764871"/>
            <a:ext cx="809178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$age</a:t>
            </a:r>
          </a:p>
        </p:txBody>
      </p:sp>
      <p:sp>
        <p:nvSpPr>
          <p:cNvPr id="48" name="Rectangle 33">
            <a:extLst>
              <a:ext uri="{FF2B5EF4-FFF2-40B4-BE49-F238E27FC236}">
                <a16:creationId xmlns:a16="http://schemas.microsoft.com/office/drawing/2014/main" id="{9B59D645-25CE-EA43-B990-2C32415E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824" y="3797155"/>
            <a:ext cx="723014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" name="Rectangle 33">
            <a:extLst>
              <a:ext uri="{FF2B5EF4-FFF2-40B4-BE49-F238E27FC236}">
                <a16:creationId xmlns:a16="http://schemas.microsoft.com/office/drawing/2014/main" id="{9B59D645-25CE-EA43-B990-2C32415E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939" y="3851948"/>
            <a:ext cx="511633" cy="272699"/>
          </a:xfrm>
          <a:prstGeom prst="rect">
            <a:avLst/>
          </a:prstGeom>
          <a:solidFill>
            <a:srgbClr val="FF99CC"/>
          </a:solidFill>
          <a:ln w="19050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null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33824" y="3281937"/>
            <a:ext cx="723014" cy="374650"/>
            <a:chOff x="7933824" y="3281937"/>
            <a:chExt cx="723014" cy="374650"/>
          </a:xfrm>
        </p:grpSpPr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9B59D645-25CE-EA43-B990-2C32415E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3824" y="3281937"/>
              <a:ext cx="723014" cy="37465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sz="1200" b="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33">
              <a:extLst>
                <a:ext uri="{FF2B5EF4-FFF2-40B4-BE49-F238E27FC236}">
                  <a16:creationId xmlns:a16="http://schemas.microsoft.com/office/drawing/2014/main" id="{9B59D645-25CE-EA43-B990-2C32415E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305" y="3332883"/>
              <a:ext cx="511633" cy="272699"/>
            </a:xfrm>
            <a:prstGeom prst="rect">
              <a:avLst/>
            </a:prstGeom>
            <a:solidFill>
              <a:srgbClr val="FF99CC"/>
            </a:solidFill>
            <a:ln w="19050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200" b="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51" name="Text Box 35">
            <a:extLst>
              <a:ext uri="{FF2B5EF4-FFF2-40B4-BE49-F238E27FC236}">
                <a16:creationId xmlns:a16="http://schemas.microsoft.com/office/drawing/2014/main" id="{5A8ADE83-3103-C143-AB17-408EF591A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550" y="2414703"/>
            <a:ext cx="1760704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Local variable in </a:t>
            </a:r>
            <a:r>
              <a:rPr lang="en-US" b="0" dirty="0" err="1">
                <a:solidFill>
                  <a:schemeClr val="tx1"/>
                </a:solidFill>
              </a:rPr>
              <a:t>person_test.php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9B59D645-25CE-EA43-B990-2C32415E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21" y="3323301"/>
            <a:ext cx="621701" cy="289425"/>
          </a:xfrm>
          <a:prstGeom prst="rect">
            <a:avLst/>
          </a:prstGeom>
          <a:solidFill>
            <a:srgbClr val="FF99CC"/>
          </a:solidFill>
          <a:ln w="19050">
            <a:noFill/>
            <a:miter lim="800000"/>
            <a:headEnd/>
            <a:tailEnd/>
          </a:ln>
        </p:spPr>
        <p:txBody>
          <a:bodyPr lIns="0" tIns="46038" rIns="0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“Harry”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" name="Text Box 35">
            <a:extLst>
              <a:ext uri="{FF2B5EF4-FFF2-40B4-BE49-F238E27FC236}">
                <a16:creationId xmlns:a16="http://schemas.microsoft.com/office/drawing/2014/main" id="{FBC111C5-ED43-EA40-86B8-A4E544855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41" y="2060582"/>
            <a:ext cx="82721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$age</a:t>
            </a:r>
          </a:p>
        </p:txBody>
      </p:sp>
      <p:sp>
        <p:nvSpPr>
          <p:cNvPr id="26" name="Rectangle 33">
            <a:extLst>
              <a:ext uri="{FF2B5EF4-FFF2-40B4-BE49-F238E27FC236}">
                <a16:creationId xmlns:a16="http://schemas.microsoft.com/office/drawing/2014/main" id="{9B59D645-25CE-EA43-B990-2C32415E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650" y="2091784"/>
            <a:ext cx="723014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7" name="Text Box 35">
            <a:extLst>
              <a:ext uri="{FF2B5EF4-FFF2-40B4-BE49-F238E27FC236}">
                <a16:creationId xmlns:a16="http://schemas.microsoft.com/office/drawing/2014/main" id="{FBC111C5-ED43-EA40-86B8-A4E544855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811" y="1613619"/>
            <a:ext cx="82721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$name</a:t>
            </a: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9B59D645-25CE-EA43-B990-2C32415E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46" y="1587040"/>
            <a:ext cx="723014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“Harry”</a:t>
            </a:r>
          </a:p>
        </p:txBody>
      </p:sp>
    </p:spTree>
    <p:extLst>
      <p:ext uri="{BB962C8B-B14F-4D97-AF65-F5344CB8AC3E}">
        <p14:creationId xmlns:p14="http://schemas.microsoft.com/office/powerpoint/2010/main" val="379374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754" y="5637475"/>
            <a:ext cx="9109245" cy="10522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A191C-BA8F-8E48-AF97-784395B4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Construction (aka. Instantiation)</a:t>
            </a:r>
          </a:p>
        </p:txBody>
      </p:sp>
      <p:sp>
        <p:nvSpPr>
          <p:cNvPr id="19" name="Shape 825"/>
          <p:cNvSpPr txBox="1"/>
          <p:nvPr/>
        </p:nvSpPr>
        <p:spPr>
          <a:xfrm>
            <a:off x="284215" y="2891399"/>
            <a:ext cx="8269357" cy="3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2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Person.php</a:t>
            </a:r>
            <a:r>
              <a:rPr lang="en-US" sz="22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class Person{</a:t>
            </a:r>
          </a:p>
          <a:p>
            <a:pPr marL="395288" marR="0" lvl="0" indent="-307975" algn="l" defTabSz="985838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$name;</a:t>
            </a:r>
          </a:p>
          <a:p>
            <a:pPr marL="987425" lvl="0" indent="-755650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private $age;</a:t>
            </a:r>
          </a:p>
          <a:p>
            <a:pPr marL="987425" lvl="0" indent="-755650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ts val="55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public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__construct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name,$age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$this-&gt;name = $name;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$this-&gt;age = $age;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}?&gt;</a:t>
            </a:r>
          </a:p>
        </p:txBody>
      </p:sp>
      <p:sp>
        <p:nvSpPr>
          <p:cNvPr id="22" name="Shape 843"/>
          <p:cNvSpPr txBox="1"/>
          <p:nvPr/>
        </p:nvSpPr>
        <p:spPr>
          <a:xfrm>
            <a:off x="34755" y="983527"/>
            <a:ext cx="8036118" cy="1857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2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2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person_test.php</a:t>
            </a:r>
            <a:r>
              <a:rPr lang="en-US" sz="22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endParaRPr lang="en-US" sz="2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Person.php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harry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Person("Harry",35);  …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FC4E64-D251-4943-B815-DB43D4B49114}"/>
              </a:ext>
            </a:extLst>
          </p:cNvPr>
          <p:cNvSpPr/>
          <p:nvPr/>
        </p:nvSpPr>
        <p:spPr>
          <a:xfrm>
            <a:off x="2067860" y="5242561"/>
            <a:ext cx="3211805" cy="347109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62C57A-D9EA-264F-8726-C58D4BC79887}"/>
              </a:ext>
            </a:extLst>
          </p:cNvPr>
          <p:cNvSpPr/>
          <p:nvPr/>
        </p:nvSpPr>
        <p:spPr>
          <a:xfrm>
            <a:off x="1055894" y="1965533"/>
            <a:ext cx="4927008" cy="3493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28D320-BF1B-9B4E-B37A-E95377B42616}"/>
              </a:ext>
            </a:extLst>
          </p:cNvPr>
          <p:cNvSpPr/>
          <p:nvPr/>
        </p:nvSpPr>
        <p:spPr>
          <a:xfrm>
            <a:off x="5692600" y="3058683"/>
            <a:ext cx="723014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226F5104-0456-364F-903E-C4643BDCE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23" y="3058686"/>
            <a:ext cx="94584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$harry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42EB86-6487-994C-8D24-3747649437EA}"/>
              </a:ext>
            </a:extLst>
          </p:cNvPr>
          <p:cNvSpPr/>
          <p:nvPr/>
        </p:nvSpPr>
        <p:spPr>
          <a:xfrm>
            <a:off x="5982902" y="3192748"/>
            <a:ext cx="124691" cy="1579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50AD44-40E5-9A4B-B119-BB0EE053E623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6107593" y="3271741"/>
            <a:ext cx="797931" cy="2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759B544-C6CD-1740-9A73-61389785C787}"/>
              </a:ext>
            </a:extLst>
          </p:cNvPr>
          <p:cNvSpPr/>
          <p:nvPr/>
        </p:nvSpPr>
        <p:spPr>
          <a:xfrm>
            <a:off x="6905524" y="2681968"/>
            <a:ext cx="1911930" cy="1659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F7259A-D063-524A-AB09-D342E6D45141}"/>
              </a:ext>
            </a:extLst>
          </p:cNvPr>
          <p:cNvSpPr txBox="1"/>
          <p:nvPr/>
        </p:nvSpPr>
        <p:spPr>
          <a:xfrm>
            <a:off x="7288468" y="2720703"/>
            <a:ext cx="135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:Person</a:t>
            </a:r>
          </a:p>
        </p:txBody>
      </p:sp>
      <p:sp>
        <p:nvSpPr>
          <p:cNvPr id="42" name="Text Box 35">
            <a:extLst>
              <a:ext uri="{FF2B5EF4-FFF2-40B4-BE49-F238E27FC236}">
                <a16:creationId xmlns:a16="http://schemas.microsoft.com/office/drawing/2014/main" id="{FBC111C5-ED43-EA40-86B8-A4E544855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215" y="3250735"/>
            <a:ext cx="82721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$name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7A69DC1-94BE-F643-BEF9-EAF9B38E1A49}"/>
              </a:ext>
            </a:extLst>
          </p:cNvPr>
          <p:cNvCxnSpPr>
            <a:cxnSpLocks/>
          </p:cNvCxnSpPr>
          <p:nvPr/>
        </p:nvCxnSpPr>
        <p:spPr>
          <a:xfrm>
            <a:off x="6905524" y="3181648"/>
            <a:ext cx="19119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35">
            <a:extLst>
              <a:ext uri="{FF2B5EF4-FFF2-40B4-BE49-F238E27FC236}">
                <a16:creationId xmlns:a16="http://schemas.microsoft.com/office/drawing/2014/main" id="{FBC111C5-ED43-EA40-86B8-A4E544855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215" y="3764871"/>
            <a:ext cx="809178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$age</a:t>
            </a:r>
          </a:p>
        </p:txBody>
      </p:sp>
      <p:sp>
        <p:nvSpPr>
          <p:cNvPr id="45" name="Rectangle 33">
            <a:extLst>
              <a:ext uri="{FF2B5EF4-FFF2-40B4-BE49-F238E27FC236}">
                <a16:creationId xmlns:a16="http://schemas.microsoft.com/office/drawing/2014/main" id="{9B59D645-25CE-EA43-B990-2C32415E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824" y="3797155"/>
            <a:ext cx="723014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9B59D645-25CE-EA43-B990-2C32415E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939" y="3851948"/>
            <a:ext cx="511633" cy="272699"/>
          </a:xfrm>
          <a:prstGeom prst="rect">
            <a:avLst/>
          </a:prstGeom>
          <a:solidFill>
            <a:srgbClr val="FF99CC"/>
          </a:solidFill>
          <a:ln w="19050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null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933824" y="3281937"/>
            <a:ext cx="723014" cy="374650"/>
            <a:chOff x="7933824" y="3281937"/>
            <a:chExt cx="723014" cy="374650"/>
          </a:xfrm>
        </p:grpSpPr>
        <p:sp>
          <p:nvSpPr>
            <p:cNvPr id="48" name="Rectangle 33">
              <a:extLst>
                <a:ext uri="{FF2B5EF4-FFF2-40B4-BE49-F238E27FC236}">
                  <a16:creationId xmlns:a16="http://schemas.microsoft.com/office/drawing/2014/main" id="{9B59D645-25CE-EA43-B990-2C32415E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3824" y="3281937"/>
              <a:ext cx="723014" cy="37465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sz="1200" b="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33">
              <a:extLst>
                <a:ext uri="{FF2B5EF4-FFF2-40B4-BE49-F238E27FC236}">
                  <a16:creationId xmlns:a16="http://schemas.microsoft.com/office/drawing/2014/main" id="{9B59D645-25CE-EA43-B990-2C32415E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305" y="3332883"/>
              <a:ext cx="511633" cy="272699"/>
            </a:xfrm>
            <a:prstGeom prst="rect">
              <a:avLst/>
            </a:prstGeom>
            <a:solidFill>
              <a:srgbClr val="FF99CC"/>
            </a:solidFill>
            <a:ln w="19050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200" b="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50" name="Text Box 35">
            <a:extLst>
              <a:ext uri="{FF2B5EF4-FFF2-40B4-BE49-F238E27FC236}">
                <a16:creationId xmlns:a16="http://schemas.microsoft.com/office/drawing/2014/main" id="{5A8ADE83-3103-C143-AB17-408EF591A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550" y="2414703"/>
            <a:ext cx="1760704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Local variable in </a:t>
            </a:r>
            <a:r>
              <a:rPr lang="en-US" b="0" dirty="0" err="1">
                <a:solidFill>
                  <a:schemeClr val="tx1"/>
                </a:solidFill>
              </a:rPr>
              <a:t>person_test.php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1" name="Rectangle 33">
            <a:extLst>
              <a:ext uri="{FF2B5EF4-FFF2-40B4-BE49-F238E27FC236}">
                <a16:creationId xmlns:a16="http://schemas.microsoft.com/office/drawing/2014/main" id="{9B59D645-25CE-EA43-B990-2C32415E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21" y="3323301"/>
            <a:ext cx="621701" cy="289425"/>
          </a:xfrm>
          <a:prstGeom prst="rect">
            <a:avLst/>
          </a:prstGeom>
          <a:solidFill>
            <a:srgbClr val="FF99CC"/>
          </a:solidFill>
          <a:ln w="19050">
            <a:noFill/>
            <a:miter lim="800000"/>
            <a:headEnd/>
            <a:tailEnd/>
          </a:ln>
        </p:spPr>
        <p:txBody>
          <a:bodyPr lIns="0" tIns="46038" rIns="0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“Harry”</a:t>
            </a:r>
          </a:p>
        </p:txBody>
      </p:sp>
      <p:sp>
        <p:nvSpPr>
          <p:cNvPr id="52" name="Rectangle 33">
            <a:extLst>
              <a:ext uri="{FF2B5EF4-FFF2-40B4-BE49-F238E27FC236}">
                <a16:creationId xmlns:a16="http://schemas.microsoft.com/office/drawing/2014/main" id="{9B59D645-25CE-EA43-B990-2C32415E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429" y="3846911"/>
            <a:ext cx="621701" cy="289425"/>
          </a:xfrm>
          <a:prstGeom prst="rect">
            <a:avLst/>
          </a:prstGeom>
          <a:solidFill>
            <a:srgbClr val="FF99CC"/>
          </a:solidFill>
          <a:ln w="19050">
            <a:noFill/>
            <a:miter lim="800000"/>
            <a:headEnd/>
            <a:tailEnd/>
          </a:ln>
        </p:spPr>
        <p:txBody>
          <a:bodyPr lIns="0" tIns="46038" rIns="0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Text Box 35">
            <a:extLst>
              <a:ext uri="{FF2B5EF4-FFF2-40B4-BE49-F238E27FC236}">
                <a16:creationId xmlns:a16="http://schemas.microsoft.com/office/drawing/2014/main" id="{FBC111C5-ED43-EA40-86B8-A4E544855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41" y="2060582"/>
            <a:ext cx="82721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$age</a:t>
            </a:r>
          </a:p>
        </p:txBody>
      </p:sp>
      <p:sp>
        <p:nvSpPr>
          <p:cNvPr id="27" name="Rectangle 33">
            <a:extLst>
              <a:ext uri="{FF2B5EF4-FFF2-40B4-BE49-F238E27FC236}">
                <a16:creationId xmlns:a16="http://schemas.microsoft.com/office/drawing/2014/main" id="{9B59D645-25CE-EA43-B990-2C32415E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650" y="2091784"/>
            <a:ext cx="723014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FBC111C5-ED43-EA40-86B8-A4E544855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811" y="1613619"/>
            <a:ext cx="82721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$name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9B59D645-25CE-EA43-B990-2C32415E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46" y="1587040"/>
            <a:ext cx="723014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“Harry”</a:t>
            </a:r>
          </a:p>
        </p:txBody>
      </p:sp>
    </p:spTree>
    <p:extLst>
      <p:ext uri="{BB962C8B-B14F-4D97-AF65-F5344CB8AC3E}">
        <p14:creationId xmlns:p14="http://schemas.microsoft.com/office/powerpoint/2010/main" val="120672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182880" y="993913"/>
            <a:ext cx="8897510" cy="48133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30213" indent="-342900">
              <a:spcBef>
                <a:spcPts val="600"/>
              </a:spcBef>
            </a:pPr>
            <a:r>
              <a:rPr lang="en-US" sz="2400" dirty="0"/>
              <a:t>Open </a:t>
            </a:r>
            <a:r>
              <a:rPr lang="en-US" sz="2400" b="1" dirty="0"/>
              <a:t>ex2</a:t>
            </a:r>
            <a:r>
              <a:rPr lang="en-US" sz="2400" dirty="0"/>
              <a:t> folder </a:t>
            </a: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30213" indent="-342900">
              <a:spcBef>
                <a:spcPts val="600"/>
              </a:spcBef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Add a constructor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Vehicle.php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stored in </a:t>
            </a:r>
            <a:r>
              <a:rPr lang="en-US" sz="2400" b="1" dirty="0"/>
              <a:t>ex2</a:t>
            </a:r>
            <a:r>
              <a:rPr lang="en-US" sz="2400" dirty="0"/>
              <a:t> folder</a:t>
            </a:r>
          </a:p>
          <a:p>
            <a:pPr marL="430213" indent="-342900">
              <a:spcBef>
                <a:spcPts val="600"/>
              </a:spcBef>
            </a:pPr>
            <a:r>
              <a:rPr lang="en-US" sz="2400" dirty="0"/>
              <a:t>Complete </a:t>
            </a:r>
            <a:r>
              <a:rPr lang="en-US" sz="2600" dirty="0">
                <a:latin typeface="Courier New"/>
                <a:cs typeface="Courier New"/>
              </a:rPr>
              <a:t>ex2</a:t>
            </a:r>
            <a:r>
              <a:rPr lang="en-US" sz="2600" dirty="0">
                <a:latin typeface="Courier New"/>
                <a:ea typeface="Courier New"/>
                <a:cs typeface="Courier New"/>
              </a:rPr>
              <a:t>.php</a:t>
            </a:r>
            <a:r>
              <a:rPr lang="en-US" sz="2400" dirty="0"/>
              <a:t> by instantiating 2 vehicle objects following this memory state diagram:</a:t>
            </a:r>
          </a:p>
          <a:p>
            <a:pPr marL="430213" indent="-342900">
              <a:spcBef>
                <a:spcPts val="600"/>
              </a:spcBef>
            </a:pPr>
            <a:endParaRPr lang="en-US" sz="2400" dirty="0"/>
          </a:p>
          <a:p>
            <a:pPr marL="430213" indent="-342900">
              <a:spcBef>
                <a:spcPts val="600"/>
              </a:spcBef>
            </a:pPr>
            <a:endParaRPr lang="en-US" sz="2400" dirty="0"/>
          </a:p>
          <a:p>
            <a:pPr marL="430213" indent="-342900">
              <a:spcBef>
                <a:spcPts val="600"/>
              </a:spcBef>
            </a:pPr>
            <a:endParaRPr lang="en-US" sz="2400" dirty="0"/>
          </a:p>
          <a:p>
            <a:pPr marL="430213" indent="-342900">
              <a:spcBef>
                <a:spcPts val="600"/>
              </a:spcBef>
            </a:pPr>
            <a:endParaRPr lang="en-US" sz="2400" dirty="0"/>
          </a:p>
          <a:p>
            <a:pPr marL="87313" indent="0">
              <a:spcBef>
                <a:spcPts val="600"/>
              </a:spcBef>
              <a:buNone/>
            </a:pPr>
            <a:endParaRPr lang="en-US" sz="2400" dirty="0"/>
          </a:p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400" b="1" dirty="0">
              <a:solidFill>
                <a:srgbClr val="FF0000"/>
              </a:solidFill>
            </a:endParaRPr>
          </a:p>
        </p:txBody>
      </p:sp>
      <p:sp>
        <p:nvSpPr>
          <p:cNvPr id="6" name="Shape 1003"/>
          <p:cNvSpPr txBox="1">
            <a:spLocks noGrp="1"/>
          </p:cNvSpPr>
          <p:nvPr>
            <p:ph type="title"/>
          </p:nvPr>
        </p:nvSpPr>
        <p:spPr>
          <a:xfrm>
            <a:off x="319088" y="98657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2: Creating Objects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61946" y="3066170"/>
            <a:ext cx="7652276" cy="2026524"/>
            <a:chOff x="770506" y="2360776"/>
            <a:chExt cx="7652276" cy="2026524"/>
          </a:xfrm>
        </p:grpSpPr>
        <p:grpSp>
          <p:nvGrpSpPr>
            <p:cNvPr id="5" name="Group 4"/>
            <p:cNvGrpSpPr/>
            <p:nvPr/>
          </p:nvGrpSpPr>
          <p:grpSpPr>
            <a:xfrm>
              <a:off x="770506" y="2360776"/>
              <a:ext cx="3688659" cy="2026524"/>
              <a:chOff x="7458527" y="1487952"/>
              <a:chExt cx="3688659" cy="202652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B28D320-BF1B-9B4E-B37A-E95377B42616}"/>
                  </a:ext>
                </a:extLst>
              </p:cNvPr>
              <p:cNvSpPr/>
              <p:nvPr/>
            </p:nvSpPr>
            <p:spPr>
              <a:xfrm>
                <a:off x="8022332" y="2231746"/>
                <a:ext cx="723014" cy="4465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 Box 35">
                <a:extLst>
                  <a:ext uri="{FF2B5EF4-FFF2-40B4-BE49-F238E27FC236}">
                    <a16:creationId xmlns:a16="http://schemas.microsoft.com/office/drawing/2014/main" id="{5A8ADE83-3103-C143-AB17-408EF591A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4552" y="1487952"/>
                <a:ext cx="1760704" cy="5854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lvl1pPr defTabSz="762000"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defTabSz="762000"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defTabSz="762000"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defTabSz="762000"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defTabSz="762000"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r>
                  <a:rPr lang="en-US" b="0" dirty="0">
                    <a:solidFill>
                      <a:schemeClr val="tx1"/>
                    </a:solidFill>
                  </a:rPr>
                  <a:t>Local variable in ex2.php</a:t>
                </a:r>
              </a:p>
            </p:txBody>
          </p:sp>
          <p:sp>
            <p:nvSpPr>
              <p:cNvPr id="9" name="Text Box 35">
                <a:extLst>
                  <a:ext uri="{FF2B5EF4-FFF2-40B4-BE49-F238E27FC236}">
                    <a16:creationId xmlns:a16="http://schemas.microsoft.com/office/drawing/2014/main" id="{226F5104-0456-364F-903E-C4643BDCEF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8527" y="2305775"/>
                <a:ext cx="94584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lvl1pPr defTabSz="762000"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defTabSz="762000"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defTabSz="762000"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defTabSz="762000"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defTabSz="762000"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tabLst>
                    <a:tab pos="228600" algn="l"/>
                  </a:tabLst>
                  <a:defRPr sz="1600" b="1">
                    <a:solidFill>
                      <a:schemeClr val="bg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r>
                  <a:rPr lang="en-US" b="0" dirty="0">
                    <a:solidFill>
                      <a:schemeClr val="tx1"/>
                    </a:solidFill>
                  </a:rPr>
                  <a:t>$v1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42EB86-6487-994C-8D24-3747649437EA}"/>
                  </a:ext>
                </a:extLst>
              </p:cNvPr>
              <p:cNvSpPr/>
              <p:nvPr/>
            </p:nvSpPr>
            <p:spPr>
              <a:xfrm>
                <a:off x="8312634" y="2365811"/>
                <a:ext cx="124691" cy="1579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450AD44-40E5-9A4B-B119-BB0EE053E623}"/>
                  </a:ext>
                </a:extLst>
              </p:cNvPr>
              <p:cNvCxnSpPr>
                <a:cxnSpLocks/>
                <a:stCxn id="10" idx="6"/>
                <a:endCxn id="12" idx="1"/>
              </p:cNvCxnSpPr>
              <p:nvPr/>
            </p:nvCxnSpPr>
            <p:spPr>
              <a:xfrm>
                <a:off x="8437325" y="2444804"/>
                <a:ext cx="797931" cy="23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7759B544-C6CD-1740-9A73-61389785C787}"/>
                  </a:ext>
                </a:extLst>
              </p:cNvPr>
              <p:cNvSpPr/>
              <p:nvPr/>
            </p:nvSpPr>
            <p:spPr>
              <a:xfrm>
                <a:off x="9235256" y="1855031"/>
                <a:ext cx="1911930" cy="16594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F7259A-D063-524A-AB09-D342E6D45141}"/>
                  </a:ext>
                </a:extLst>
              </p:cNvPr>
              <p:cNvSpPr txBox="1"/>
              <p:nvPr/>
            </p:nvSpPr>
            <p:spPr>
              <a:xfrm>
                <a:off x="9570353" y="1940473"/>
                <a:ext cx="13503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:Vehicle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7A69DC1-94BE-F643-BEF9-EAF9B38E1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5256" y="2354711"/>
                <a:ext cx="191193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28D320-BF1B-9B4E-B37A-E95377B42616}"/>
                </a:ext>
              </a:extLst>
            </p:cNvPr>
            <p:cNvSpPr/>
            <p:nvPr/>
          </p:nvSpPr>
          <p:spPr>
            <a:xfrm>
              <a:off x="5297928" y="3104570"/>
              <a:ext cx="723014" cy="446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 Box 35">
              <a:extLst>
                <a:ext uri="{FF2B5EF4-FFF2-40B4-BE49-F238E27FC236}">
                  <a16:creationId xmlns:a16="http://schemas.microsoft.com/office/drawing/2014/main" id="{5A8ADE83-3103-C143-AB17-408EF591A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0148" y="2360776"/>
              <a:ext cx="1760704" cy="585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Local variable in ex2.php</a:t>
              </a:r>
            </a:p>
          </p:txBody>
        </p:sp>
        <p:sp>
          <p:nvSpPr>
            <p:cNvPr id="22" name="Text Box 35">
              <a:extLst>
                <a:ext uri="{FF2B5EF4-FFF2-40B4-BE49-F238E27FC236}">
                  <a16:creationId xmlns:a16="http://schemas.microsoft.com/office/drawing/2014/main" id="{226F5104-0456-364F-903E-C4643BDCE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4123" y="3178599"/>
              <a:ext cx="94584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$v2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42EB86-6487-994C-8D24-3747649437EA}"/>
                </a:ext>
              </a:extLst>
            </p:cNvPr>
            <p:cNvSpPr/>
            <p:nvPr/>
          </p:nvSpPr>
          <p:spPr>
            <a:xfrm>
              <a:off x="5588230" y="3238635"/>
              <a:ext cx="124691" cy="15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50AD44-40E5-9A4B-B119-BB0EE053E623}"/>
                </a:ext>
              </a:extLst>
            </p:cNvPr>
            <p:cNvCxnSpPr>
              <a:cxnSpLocks/>
              <a:stCxn id="23" idx="6"/>
              <a:endCxn id="25" idx="1"/>
            </p:cNvCxnSpPr>
            <p:nvPr/>
          </p:nvCxnSpPr>
          <p:spPr>
            <a:xfrm>
              <a:off x="5712921" y="3317628"/>
              <a:ext cx="797931" cy="2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7759B544-C6CD-1740-9A73-61389785C787}"/>
                </a:ext>
              </a:extLst>
            </p:cNvPr>
            <p:cNvSpPr/>
            <p:nvPr/>
          </p:nvSpPr>
          <p:spPr>
            <a:xfrm>
              <a:off x="6510852" y="2727855"/>
              <a:ext cx="1911930" cy="1659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F7259A-D063-524A-AB09-D342E6D45141}"/>
                </a:ext>
              </a:extLst>
            </p:cNvPr>
            <p:cNvSpPr txBox="1"/>
            <p:nvPr/>
          </p:nvSpPr>
          <p:spPr>
            <a:xfrm>
              <a:off x="6911831" y="2813297"/>
              <a:ext cx="13503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:Vehicle</a:t>
              </a:r>
            </a:p>
          </p:txBody>
        </p:sp>
        <p:sp>
          <p:nvSpPr>
            <p:cNvPr id="27" name="Text Box 35">
              <a:extLst>
                <a:ext uri="{FF2B5EF4-FFF2-40B4-BE49-F238E27FC236}">
                  <a16:creationId xmlns:a16="http://schemas.microsoft.com/office/drawing/2014/main" id="{FBC111C5-ED43-EA40-86B8-A4E544855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5090" y="3327824"/>
              <a:ext cx="106048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46038" rIns="0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$</a:t>
              </a:r>
              <a:r>
                <a:rPr lang="en-US" b="0" dirty="0" err="1">
                  <a:solidFill>
                    <a:schemeClr val="tx1"/>
                  </a:solidFill>
                </a:rPr>
                <a:t>plateNum</a:t>
              </a:r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33">
              <a:extLst>
                <a:ext uri="{FF2B5EF4-FFF2-40B4-BE49-F238E27FC236}">
                  <a16:creationId xmlns:a16="http://schemas.microsoft.com/office/drawing/2014/main" id="{9B59D645-25CE-EA43-B990-2C32415E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9953" y="3344472"/>
              <a:ext cx="657870" cy="297302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200" b="0" dirty="0">
                  <a:solidFill>
                    <a:schemeClr val="tx1"/>
                  </a:solidFill>
                </a:rPr>
                <a:t>“37"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A69DC1-94BE-F643-BEF9-EAF9B38E1A49}"/>
                </a:ext>
              </a:extLst>
            </p:cNvPr>
            <p:cNvCxnSpPr>
              <a:cxnSpLocks/>
            </p:cNvCxnSpPr>
            <p:nvPr/>
          </p:nvCxnSpPr>
          <p:spPr>
            <a:xfrm>
              <a:off x="6510852" y="3227535"/>
              <a:ext cx="19119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5">
              <a:extLst>
                <a:ext uri="{FF2B5EF4-FFF2-40B4-BE49-F238E27FC236}">
                  <a16:creationId xmlns:a16="http://schemas.microsoft.com/office/drawing/2014/main" id="{FBC111C5-ED43-EA40-86B8-A4E544855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0852" y="3810759"/>
              <a:ext cx="723014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$type</a:t>
              </a: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9B59D645-25CE-EA43-B990-2C32415E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576" y="3841961"/>
              <a:ext cx="666384" cy="305348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200" b="0" dirty="0">
                  <a:solidFill>
                    <a:schemeClr val="tx1"/>
                  </a:solidFill>
                </a:rPr>
                <a:t>"truck"</a:t>
              </a:r>
            </a:p>
          </p:txBody>
        </p:sp>
        <p:sp>
          <p:nvSpPr>
            <p:cNvPr id="32" name="Text Box 35">
              <a:extLst>
                <a:ext uri="{FF2B5EF4-FFF2-40B4-BE49-F238E27FC236}">
                  <a16:creationId xmlns:a16="http://schemas.microsoft.com/office/drawing/2014/main" id="{FBC111C5-ED43-EA40-86B8-A4E544855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819" y="3359551"/>
              <a:ext cx="106048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46038" rIns="0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$</a:t>
              </a:r>
              <a:r>
                <a:rPr lang="en-US" b="0" dirty="0" err="1">
                  <a:solidFill>
                    <a:schemeClr val="tx1"/>
                  </a:solidFill>
                </a:rPr>
                <a:t>plateNum</a:t>
              </a:r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9B59D645-25CE-EA43-B990-2C32415E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682" y="3376199"/>
              <a:ext cx="657870" cy="297302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200" b="0" dirty="0">
                  <a:solidFill>
                    <a:schemeClr val="tx1"/>
                  </a:solidFill>
                </a:rPr>
                <a:t>“27"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FBC111C5-ED43-EA40-86B8-A4E544855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581" y="3842486"/>
              <a:ext cx="723014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$type</a:t>
              </a: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9B59D645-25CE-EA43-B990-2C32415E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305" y="3873688"/>
              <a:ext cx="666384" cy="305348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200" b="0" dirty="0">
                  <a:solidFill>
                    <a:schemeClr val="tx1"/>
                  </a:solidFill>
                </a:rPr>
                <a:t>“car"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73437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182880" y="993913"/>
            <a:ext cx="8897510" cy="48133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30213" indent="-342900">
              <a:spcBef>
                <a:spcPts val="600"/>
              </a:spcBef>
            </a:pPr>
            <a:r>
              <a:rPr lang="en-US" sz="2400" dirty="0"/>
              <a:t>Opening </a:t>
            </a:r>
            <a:r>
              <a:rPr lang="en-US" sz="2600" dirty="0">
                <a:latin typeface="Courier New"/>
                <a:cs typeface="Courier New"/>
                <a:sym typeface="Courier New"/>
              </a:rPr>
              <a:t>ex2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.php</a:t>
            </a:r>
            <a:r>
              <a:rPr lang="en-US" sz="2400" dirty="0">
                <a:sym typeface="Courier New"/>
              </a:rPr>
              <a:t> on your web browser should result in the following output:</a:t>
            </a:r>
            <a:endParaRPr lang="en-US" sz="2400" dirty="0"/>
          </a:p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400" b="1" dirty="0">
              <a:solidFill>
                <a:srgbClr val="FF0000"/>
              </a:solidFill>
            </a:endParaRPr>
          </a:p>
        </p:txBody>
      </p:sp>
      <p:sp>
        <p:nvSpPr>
          <p:cNvPr id="6" name="Shape 1003"/>
          <p:cNvSpPr txBox="1">
            <a:spLocks noGrp="1"/>
          </p:cNvSpPr>
          <p:nvPr>
            <p:ph type="title"/>
          </p:nvPr>
        </p:nvSpPr>
        <p:spPr>
          <a:xfrm>
            <a:off x="319088" y="98657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2: Creating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75" y="2002366"/>
            <a:ext cx="7017919" cy="367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0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4754" y="5637475"/>
            <a:ext cx="9109245" cy="10522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1" name="Shape 83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dirty="0"/>
              <a:t>Calling a Method from an Object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236125" y="976821"/>
            <a:ext cx="8610600" cy="4971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Use -&gt; operator</a:t>
            </a: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" name="Shape 815">
            <a:extLst>
              <a:ext uri="{FF2B5EF4-FFF2-40B4-BE49-F238E27FC236}">
                <a16:creationId xmlns:a16="http://schemas.microsoft.com/office/drawing/2014/main" id="{5B72EDCD-CEF3-334B-B049-CE5FFF01CC9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944983" y="3201454"/>
            <a:ext cx="2871010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" name="Shape 816">
            <a:extLst>
              <a:ext uri="{FF2B5EF4-FFF2-40B4-BE49-F238E27FC236}">
                <a16:creationId xmlns:a16="http://schemas.microsoft.com/office/drawing/2014/main" id="{D3702E61-372C-DE44-9E52-B16CB22F2B08}"/>
              </a:ext>
            </a:extLst>
          </p:cNvPr>
          <p:cNvSpPr txBox="1"/>
          <p:nvPr/>
        </p:nvSpPr>
        <p:spPr>
          <a:xfrm>
            <a:off x="6815993" y="2873272"/>
            <a:ext cx="1529738" cy="656364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Calling a method</a:t>
            </a:r>
          </a:p>
        </p:txBody>
      </p:sp>
      <p:sp>
        <p:nvSpPr>
          <p:cNvPr id="10" name="Shape 843"/>
          <p:cNvSpPr txBox="1"/>
          <p:nvPr/>
        </p:nvSpPr>
        <p:spPr>
          <a:xfrm>
            <a:off x="306631" y="1714852"/>
            <a:ext cx="6302434" cy="1857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0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person_test.php</a:t>
            </a: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Person.php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harry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Person("Harry",35);  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$harry-&gt;drive();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287" y="5366460"/>
            <a:ext cx="6045789" cy="1170865"/>
          </a:xfrm>
          <a:prstGeom prst="rect">
            <a:avLst/>
          </a:prstGeom>
        </p:spPr>
      </p:pic>
      <p:sp>
        <p:nvSpPr>
          <p:cNvPr id="11" name="Shape 810"/>
          <p:cNvSpPr txBox="1"/>
          <p:nvPr/>
        </p:nvSpPr>
        <p:spPr>
          <a:xfrm>
            <a:off x="348044" y="3701002"/>
            <a:ext cx="7997687" cy="1363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-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function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drive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"Hi! I am driving a car";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  …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" name="Shape 815">
            <a:extLst>
              <a:ext uri="{FF2B5EF4-FFF2-40B4-BE49-F238E27FC236}">
                <a16:creationId xmlns:a16="http://schemas.microsoft.com/office/drawing/2014/main" id="{5B72EDCD-CEF3-334B-B049-CE5FFF01CC96}"/>
              </a:ext>
            </a:extLst>
          </p:cNvPr>
          <p:cNvCxnSpPr>
            <a:cxnSpLocks/>
          </p:cNvCxnSpPr>
          <p:nvPr/>
        </p:nvCxnSpPr>
        <p:spPr>
          <a:xfrm>
            <a:off x="3298373" y="3376262"/>
            <a:ext cx="738050" cy="881455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BFC4E64-D251-4943-B815-DB43D4B49114}"/>
              </a:ext>
            </a:extLst>
          </p:cNvPr>
          <p:cNvSpPr/>
          <p:nvPr/>
        </p:nvSpPr>
        <p:spPr>
          <a:xfrm>
            <a:off x="1329621" y="3014865"/>
            <a:ext cx="2563724" cy="369562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FC4E64-D251-4943-B815-DB43D4B49114}"/>
              </a:ext>
            </a:extLst>
          </p:cNvPr>
          <p:cNvSpPr/>
          <p:nvPr/>
        </p:nvSpPr>
        <p:spPr>
          <a:xfrm>
            <a:off x="2175986" y="4632114"/>
            <a:ext cx="4753452" cy="369562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Group 100"/>
          <p:cNvGraphicFramePr>
            <a:graphicFrameLocks noGrp="1"/>
          </p:cNvGraphicFramePr>
          <p:nvPr/>
        </p:nvGraphicFramePr>
        <p:xfrm>
          <a:off x="6112752" y="1042894"/>
          <a:ext cx="2663825" cy="1655763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$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harry:Person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drive()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7335127" y="1820769"/>
            <a:ext cx="1296988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7335127" y="1388969"/>
            <a:ext cx="1296988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“Harry”</a:t>
            </a: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6112752" y="1403257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$name</a:t>
            </a:r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6112752" y="1835057"/>
            <a:ext cx="1370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$age</a:t>
            </a:r>
          </a:p>
        </p:txBody>
      </p:sp>
    </p:spTree>
    <p:extLst>
      <p:ext uri="{BB962C8B-B14F-4D97-AF65-F5344CB8AC3E}">
        <p14:creationId xmlns:p14="http://schemas.microsoft.com/office/powerpoint/2010/main" val="1763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8E0B-DCFD-924C-BD20-309FD10D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A23824-A76B-C44A-8F25-57752AD91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sz="3600" dirty="0"/>
              <a:t>Basic 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Tahoma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Tahoma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rPr>
              <a:pPr marL="0" marR="0" lvl="0" indent="-1270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"/>
                <a:buFont typeface="Tahoma"/>
                <a:buNone/>
                <a:tabLst/>
                <a:defRPr/>
              </a:pPr>
              <a:t>2</a:t>
            </a:fld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5899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754" y="5637475"/>
            <a:ext cx="9109245" cy="10522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1" name="Shape 83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Accessing a Property (from </a:t>
            </a:r>
            <a:r>
              <a:rPr lang="en-US" b="1" dirty="0"/>
              <a:t>w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ithin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the Class)</a:t>
            </a:r>
          </a:p>
        </p:txBody>
      </p:sp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229594" y="1005839"/>
            <a:ext cx="8610600" cy="7804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Use -&gt; operator</a:t>
            </a: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Shape 843"/>
          <p:cNvSpPr txBox="1"/>
          <p:nvPr/>
        </p:nvSpPr>
        <p:spPr>
          <a:xfrm>
            <a:off x="486250" y="1327771"/>
            <a:ext cx="7857650" cy="4854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endParaRPr lang="en-US" sz="2400" b="1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810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2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Person.php</a:t>
            </a:r>
            <a:r>
              <a:rPr lang="en-US" sz="22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8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18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class Person{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private $name;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private $age;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public 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__construct($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name,$age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$this-&gt;name 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 $name;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$this-&gt;age 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 $age;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lang="en-US" sz="18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  <a:endParaRPr lang="en-US" sz="18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public function </a:t>
            </a:r>
            <a:r>
              <a:rPr lang="en-US" sz="18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printName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echo </a:t>
            </a:r>
            <a:r>
              <a:rPr lang="en-US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$this-&gt;name;</a:t>
            </a:r>
            <a:endParaRPr lang="en-US" sz="1800" b="1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12" name="Shape 816">
            <a:extLst>
              <a:ext uri="{FF2B5EF4-FFF2-40B4-BE49-F238E27FC236}">
                <a16:creationId xmlns:a16="http://schemas.microsoft.com/office/drawing/2014/main" id="{CDE4325B-2E23-C749-B4AD-76795B46ADD6}"/>
              </a:ext>
            </a:extLst>
          </p:cNvPr>
          <p:cNvSpPr txBox="1"/>
          <p:nvPr/>
        </p:nvSpPr>
        <p:spPr>
          <a:xfrm>
            <a:off x="7425821" y="4714503"/>
            <a:ext cx="1565779" cy="679349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Accessing a property</a:t>
            </a:r>
          </a:p>
        </p:txBody>
      </p:sp>
      <p:cxnSp>
        <p:nvCxnSpPr>
          <p:cNvPr id="13" name="Shape 815">
            <a:extLst>
              <a:ext uri="{FF2B5EF4-FFF2-40B4-BE49-F238E27FC236}">
                <a16:creationId xmlns:a16="http://schemas.microsoft.com/office/drawing/2014/main" id="{91086174-4F1E-804D-9DFF-1FBFB39D513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028509" y="5048794"/>
            <a:ext cx="1397312" cy="5384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" name="Shape 815">
            <a:extLst>
              <a:ext uri="{FF2B5EF4-FFF2-40B4-BE49-F238E27FC236}">
                <a16:creationId xmlns:a16="http://schemas.microsoft.com/office/drawing/2014/main" id="{91086174-4F1E-804D-9DFF-1FBFB39D5131}"/>
              </a:ext>
            </a:extLst>
          </p:cNvPr>
          <p:cNvCxnSpPr>
            <a:cxnSpLocks/>
          </p:cNvCxnSpPr>
          <p:nvPr/>
        </p:nvCxnSpPr>
        <p:spPr>
          <a:xfrm flipH="1" flipV="1">
            <a:off x="5976257" y="3766433"/>
            <a:ext cx="1449564" cy="128551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4268215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754" y="5637475"/>
            <a:ext cx="9109245" cy="10522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8" name="Shape 858"/>
          <p:cNvSpPr txBox="1">
            <a:spLocks noGrp="1"/>
          </p:cNvSpPr>
          <p:nvPr>
            <p:ph type="title"/>
          </p:nvPr>
        </p:nvSpPr>
        <p:spPr>
          <a:xfrm>
            <a:off x="304799" y="152400"/>
            <a:ext cx="8765059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Accessing a </a:t>
            </a:r>
            <a:r>
              <a:rPr lang="en-US" sz="2800" i="1" dirty="0"/>
              <a:t>private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Property </a:t>
            </a:r>
            <a:r>
              <a:rPr lang="en-US" sz="2800" dirty="0"/>
              <a:t>(from </a:t>
            </a:r>
            <a:r>
              <a:rPr lang="en-US" sz="2800" b="1" dirty="0"/>
              <a:t>outside</a:t>
            </a:r>
            <a:r>
              <a:rPr lang="en-US" sz="2800" dirty="0"/>
              <a:t> the Class)</a:t>
            </a: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304800" y="973373"/>
            <a:ext cx="8610600" cy="8022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600"/>
              </a:spcBef>
            </a:pPr>
            <a:r>
              <a:rPr lang="en-US" sz="2400" b="1" dirty="0"/>
              <a:t>Step 1:</a:t>
            </a:r>
            <a:r>
              <a:rPr lang="en-US" sz="2400" dirty="0"/>
              <a:t> Create </a:t>
            </a:r>
            <a:r>
              <a:rPr lang="en-US" sz="2400" i="1" dirty="0"/>
              <a:t>public</a:t>
            </a:r>
            <a:r>
              <a:rPr lang="en-US" sz="2400" dirty="0"/>
              <a:t> methods</a:t>
            </a:r>
          </a:p>
          <a:p>
            <a:pPr lvl="1" indent="-342900">
              <a:spcBef>
                <a:spcPts val="600"/>
              </a:spcBef>
            </a:pPr>
            <a:r>
              <a:rPr lang="en-US" sz="2000" dirty="0"/>
              <a:t>Getters allow </a:t>
            </a:r>
            <a:r>
              <a:rPr lang="en-US" sz="2000" b="1" dirty="0"/>
              <a:t>external</a:t>
            </a:r>
            <a:r>
              <a:rPr lang="en-US" sz="2000" dirty="0"/>
              <a:t> code to read </a:t>
            </a:r>
            <a:r>
              <a:rPr lang="en-US" sz="2000" i="1" dirty="0"/>
              <a:t>private</a:t>
            </a:r>
            <a:r>
              <a:rPr lang="en-US" sz="2000" dirty="0"/>
              <a:t> properties </a:t>
            </a:r>
          </a:p>
          <a:p>
            <a:pPr lvl="1" indent="-342900">
              <a:spcBef>
                <a:spcPts val="600"/>
              </a:spcBef>
            </a:pPr>
            <a:r>
              <a:rPr lang="en-US" sz="2000" dirty="0"/>
              <a:t>Setters allow </a:t>
            </a:r>
            <a:r>
              <a:rPr lang="en-US" sz="2000" b="1" dirty="0"/>
              <a:t>external</a:t>
            </a:r>
            <a:r>
              <a:rPr lang="en-US" sz="2000" dirty="0"/>
              <a:t> code to modify </a:t>
            </a:r>
            <a:r>
              <a:rPr lang="en-US" sz="2000" i="1" dirty="0"/>
              <a:t>private</a:t>
            </a:r>
            <a:r>
              <a:rPr lang="en-US" sz="2000" dirty="0"/>
              <a:t> properties</a:t>
            </a:r>
          </a:p>
          <a:p>
            <a:pPr indent="-342900">
              <a:spcBef>
                <a:spcPts val="0"/>
              </a:spcBef>
            </a:pPr>
            <a:endParaRPr lang="en-US" sz="2400" dirty="0"/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Shape 843">
            <a:extLst>
              <a:ext uri="{FF2B5EF4-FFF2-40B4-BE49-F238E27FC236}">
                <a16:creationId xmlns:a16="http://schemas.microsoft.com/office/drawing/2014/main" id="{A0183736-2371-3040-971D-872C7349FFB3}"/>
              </a:ext>
            </a:extLst>
          </p:cNvPr>
          <p:cNvSpPr txBox="1"/>
          <p:nvPr/>
        </p:nvSpPr>
        <p:spPr>
          <a:xfrm>
            <a:off x="304799" y="2182582"/>
            <a:ext cx="7524497" cy="45071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endParaRPr lang="en-US" sz="2000" b="1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810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class Person{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private $name;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  <a:endParaRPr lang="en-US" sz="20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public function 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return $this-&gt;name;</a:t>
            </a:r>
            <a:endParaRPr lang="en-US" sz="200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public function </a:t>
            </a:r>
            <a:r>
              <a:rPr lang="en-US" sz="2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($name) {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$this-&gt;name = $name;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7" name="Shape 816">
            <a:extLst>
              <a:ext uri="{FF2B5EF4-FFF2-40B4-BE49-F238E27FC236}">
                <a16:creationId xmlns:a16="http://schemas.microsoft.com/office/drawing/2014/main" id="{6BD1A77B-2401-0640-9D95-1B8F315EF1A8}"/>
              </a:ext>
            </a:extLst>
          </p:cNvPr>
          <p:cNvSpPr txBox="1"/>
          <p:nvPr/>
        </p:nvSpPr>
        <p:spPr>
          <a:xfrm>
            <a:off x="7622511" y="4010547"/>
            <a:ext cx="1155270" cy="325616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36000" rIns="91425" bIns="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Getter</a:t>
            </a:r>
          </a:p>
        </p:txBody>
      </p:sp>
      <p:cxnSp>
        <p:nvCxnSpPr>
          <p:cNvPr id="8" name="Shape 815">
            <a:extLst>
              <a:ext uri="{FF2B5EF4-FFF2-40B4-BE49-F238E27FC236}">
                <a16:creationId xmlns:a16="http://schemas.microsoft.com/office/drawing/2014/main" id="{7227014F-01FB-8847-8CF9-3D4A0AC1DB3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495359" y="4173355"/>
            <a:ext cx="1127152" cy="508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" name="Shape 816">
            <a:extLst>
              <a:ext uri="{FF2B5EF4-FFF2-40B4-BE49-F238E27FC236}">
                <a16:creationId xmlns:a16="http://schemas.microsoft.com/office/drawing/2014/main" id="{CEDC45BF-44CC-1F44-8943-ADC175C1CFC8}"/>
              </a:ext>
            </a:extLst>
          </p:cNvPr>
          <p:cNvSpPr txBox="1"/>
          <p:nvPr/>
        </p:nvSpPr>
        <p:spPr>
          <a:xfrm>
            <a:off x="7622511" y="4976124"/>
            <a:ext cx="1155270" cy="325618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36000" rIns="91425" bIns="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Setter</a:t>
            </a:r>
          </a:p>
        </p:txBody>
      </p:sp>
      <p:cxnSp>
        <p:nvCxnSpPr>
          <p:cNvPr id="11" name="Shape 815">
            <a:extLst>
              <a:ext uri="{FF2B5EF4-FFF2-40B4-BE49-F238E27FC236}">
                <a16:creationId xmlns:a16="http://schemas.microsoft.com/office/drawing/2014/main" id="{3F6A80CD-E1BF-5341-BFEF-905937790328}"/>
              </a:ext>
            </a:extLst>
          </p:cNvPr>
          <p:cNvCxnSpPr>
            <a:cxnSpLocks/>
          </p:cNvCxnSpPr>
          <p:nvPr/>
        </p:nvCxnSpPr>
        <p:spPr>
          <a:xfrm flipH="1">
            <a:off x="7208485" y="5149063"/>
            <a:ext cx="414026" cy="278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67145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304800" y="973373"/>
            <a:ext cx="8610600" cy="8022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600"/>
              </a:spcBef>
            </a:pPr>
            <a:r>
              <a:rPr lang="en-US" sz="2400" b="1" dirty="0"/>
              <a:t>Step 2</a:t>
            </a:r>
            <a:r>
              <a:rPr lang="en-US" sz="2400" dirty="0"/>
              <a:t>: Call the corresponding getter/setter method</a:t>
            </a:r>
          </a:p>
          <a:p>
            <a:pPr lvl="1" indent="-342900">
              <a:spcBef>
                <a:spcPts val="600"/>
              </a:spcBef>
            </a:pPr>
            <a:r>
              <a:rPr lang="en-US" sz="2000" dirty="0"/>
              <a:t>Getters allow </a:t>
            </a:r>
            <a:r>
              <a:rPr lang="en-US" sz="2000" b="1" dirty="0"/>
              <a:t>external</a:t>
            </a:r>
            <a:r>
              <a:rPr lang="en-US" sz="2000" dirty="0"/>
              <a:t> code to read </a:t>
            </a:r>
            <a:r>
              <a:rPr lang="en-US" sz="2000" i="1" dirty="0"/>
              <a:t>private</a:t>
            </a:r>
            <a:r>
              <a:rPr lang="en-US" sz="2000" dirty="0"/>
              <a:t> properties</a:t>
            </a:r>
          </a:p>
          <a:p>
            <a:pPr lvl="1" indent="-342900">
              <a:spcBef>
                <a:spcPts val="0"/>
              </a:spcBef>
            </a:pPr>
            <a:endParaRPr lang="en-US" sz="2000" dirty="0"/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Shape 843"/>
          <p:cNvSpPr txBox="1"/>
          <p:nvPr/>
        </p:nvSpPr>
        <p:spPr>
          <a:xfrm>
            <a:off x="202018" y="1993235"/>
            <a:ext cx="8296275" cy="2486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0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person_test.php</a:t>
            </a: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Person.php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harry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Person("Harry",35);  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echo "Name: " .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$harry-&gt;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 " &lt;</a:t>
            </a:r>
            <a:r>
              <a:rPr lang="en-US" sz="2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/&gt;"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13" name="Shape 843"/>
          <p:cNvSpPr txBox="1"/>
          <p:nvPr/>
        </p:nvSpPr>
        <p:spPr>
          <a:xfrm>
            <a:off x="202018" y="4079211"/>
            <a:ext cx="8296275" cy="19788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0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person_test.php</a:t>
            </a: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Person.php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harry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Person("Harry",35);  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echo "Name: " .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$harry-&gt;name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 " &lt;</a:t>
            </a:r>
            <a:r>
              <a:rPr lang="en-US" sz="2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/&gt;"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14" y="2093247"/>
            <a:ext cx="999418" cy="980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14" y="4413777"/>
            <a:ext cx="854868" cy="854868"/>
          </a:xfrm>
          <a:prstGeom prst="rect">
            <a:avLst/>
          </a:prstGeom>
        </p:spPr>
      </p:pic>
      <p:sp>
        <p:nvSpPr>
          <p:cNvPr id="10" name="Shape 858"/>
          <p:cNvSpPr txBox="1">
            <a:spLocks noGrp="1"/>
          </p:cNvSpPr>
          <p:nvPr>
            <p:ph type="title"/>
          </p:nvPr>
        </p:nvSpPr>
        <p:spPr>
          <a:xfrm>
            <a:off x="304799" y="152400"/>
            <a:ext cx="8765059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Accessing a </a:t>
            </a:r>
            <a:r>
              <a:rPr lang="en-US" sz="2800" i="1" dirty="0"/>
              <a:t>private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Property </a:t>
            </a:r>
            <a:r>
              <a:rPr lang="en-US" sz="2800" dirty="0"/>
              <a:t>(from </a:t>
            </a:r>
            <a:r>
              <a:rPr lang="en-US" sz="2800" b="1" dirty="0"/>
              <a:t>outside</a:t>
            </a:r>
            <a:r>
              <a:rPr lang="en-US" sz="2800" dirty="0"/>
              <a:t> the Class)</a:t>
            </a: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6774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304800" y="973373"/>
            <a:ext cx="8610600" cy="8022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600"/>
              </a:spcBef>
            </a:pPr>
            <a:r>
              <a:rPr lang="en-US" sz="2400" b="1" dirty="0"/>
              <a:t>Step 2</a:t>
            </a:r>
            <a:r>
              <a:rPr lang="en-US" sz="2400" dirty="0"/>
              <a:t>: Call the corresponding getter/setter method</a:t>
            </a:r>
          </a:p>
          <a:p>
            <a:pPr lvl="1" indent="-342900">
              <a:spcBef>
                <a:spcPts val="600"/>
              </a:spcBef>
            </a:pPr>
            <a:r>
              <a:rPr lang="en-US" sz="2000" dirty="0"/>
              <a:t>Setters allow </a:t>
            </a:r>
            <a:r>
              <a:rPr lang="en-US" sz="2000" b="1" dirty="0"/>
              <a:t>external</a:t>
            </a:r>
            <a:r>
              <a:rPr lang="en-US" sz="2000" dirty="0"/>
              <a:t> code to modify </a:t>
            </a:r>
            <a:r>
              <a:rPr lang="en-US" sz="2000" i="1" dirty="0"/>
              <a:t>private</a:t>
            </a:r>
            <a:r>
              <a:rPr lang="en-US" sz="2000" dirty="0"/>
              <a:t> properties</a:t>
            </a:r>
          </a:p>
          <a:p>
            <a:pPr indent="-342900">
              <a:spcBef>
                <a:spcPts val="0"/>
              </a:spcBef>
            </a:pPr>
            <a:endParaRPr lang="en-US" sz="2400" dirty="0"/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Shape 843"/>
          <p:cNvSpPr txBox="1"/>
          <p:nvPr/>
        </p:nvSpPr>
        <p:spPr>
          <a:xfrm>
            <a:off x="169067" y="2207418"/>
            <a:ext cx="8296275" cy="2486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0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person_test.php</a:t>
            </a: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Person.php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harry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Person("Harry",35);  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$harry-&gt;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Hary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13" name="Shape 843"/>
          <p:cNvSpPr txBox="1"/>
          <p:nvPr/>
        </p:nvSpPr>
        <p:spPr>
          <a:xfrm>
            <a:off x="169067" y="4293394"/>
            <a:ext cx="8296275" cy="19788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0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person_test.php</a:t>
            </a: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Person.php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harry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Person("Harry",35);  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$harry-&gt;name = "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Hary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US" sz="200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63" y="2307430"/>
            <a:ext cx="999418" cy="980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63" y="4627960"/>
            <a:ext cx="854868" cy="854868"/>
          </a:xfrm>
          <a:prstGeom prst="rect">
            <a:avLst/>
          </a:prstGeom>
        </p:spPr>
      </p:pic>
      <p:sp>
        <p:nvSpPr>
          <p:cNvPr id="10" name="Shape 858"/>
          <p:cNvSpPr txBox="1">
            <a:spLocks noGrp="1"/>
          </p:cNvSpPr>
          <p:nvPr>
            <p:ph type="title"/>
          </p:nvPr>
        </p:nvSpPr>
        <p:spPr>
          <a:xfrm>
            <a:off x="304799" y="152400"/>
            <a:ext cx="8765059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Accessing a </a:t>
            </a:r>
            <a:r>
              <a:rPr lang="en-US" sz="2800" i="1" dirty="0"/>
              <a:t>private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Property </a:t>
            </a:r>
            <a:r>
              <a:rPr lang="en-US" sz="2800" dirty="0"/>
              <a:t>(from </a:t>
            </a:r>
            <a:r>
              <a:rPr lang="en-US" sz="2800" b="1" dirty="0"/>
              <a:t>outside</a:t>
            </a:r>
            <a:r>
              <a:rPr lang="en-US" sz="2800" dirty="0"/>
              <a:t> the Class)</a:t>
            </a: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79434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dirty="0"/>
              <a:t>Complex/Curly Syntax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" name="Shape 843"/>
          <p:cNvSpPr txBox="1"/>
          <p:nvPr/>
        </p:nvSpPr>
        <p:spPr>
          <a:xfrm>
            <a:off x="304800" y="3245378"/>
            <a:ext cx="7630602" cy="1857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0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person_test.php</a:t>
            </a: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Person.php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harry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Person("Harry",35);  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"Name: {$harry-&gt;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()} &lt;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/&gt;"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262" y="5439236"/>
            <a:ext cx="8093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More information</a:t>
            </a:r>
            <a:r>
              <a:rPr lang="en-SG" sz="200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https://bit.ly/2Soh1ay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Shape 843"/>
          <p:cNvSpPr txBox="1"/>
          <p:nvPr/>
        </p:nvSpPr>
        <p:spPr>
          <a:xfrm>
            <a:off x="165300" y="1077191"/>
            <a:ext cx="8296275" cy="2486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987425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0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person_test.php</a:t>
            </a: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Person.php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harry</a:t>
            </a:r>
            <a:r>
              <a:rPr lang="en-US" sz="200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Person("Harry",35);  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"Name: " . $harry-&gt;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 . " &lt;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/&gt;"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5" name="Down Arrow 4"/>
          <p:cNvSpPr/>
          <p:nvPr/>
        </p:nvSpPr>
        <p:spPr>
          <a:xfrm>
            <a:off x="3957638" y="3036094"/>
            <a:ext cx="964406" cy="67151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27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141" y="5708822"/>
            <a:ext cx="9069859" cy="9809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hape 843"/>
          <p:cNvSpPr txBox="1"/>
          <p:nvPr/>
        </p:nvSpPr>
        <p:spPr>
          <a:xfrm>
            <a:off x="304800" y="724474"/>
            <a:ext cx="7857650" cy="2506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endParaRPr lang="en-US" sz="2400" b="1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810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2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2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US" sz="22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erson_test.php</a:t>
            </a:r>
            <a:r>
              <a:rPr lang="en-US" sz="22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8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18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Person.php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lang="en-US" sz="18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$harry = new Person("Harry",35);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$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mary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Person("Marry",27);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echo $harry-&gt;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echo $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mary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6" name="Shape 843">
            <a:extLst>
              <a:ext uri="{FF2B5EF4-FFF2-40B4-BE49-F238E27FC236}">
                <a16:creationId xmlns:a16="http://schemas.microsoft.com/office/drawing/2014/main" id="{A0183736-2371-3040-971D-872C7349FFB3}"/>
              </a:ext>
            </a:extLst>
          </p:cNvPr>
          <p:cNvSpPr txBox="1"/>
          <p:nvPr/>
        </p:nvSpPr>
        <p:spPr>
          <a:xfrm>
            <a:off x="370703" y="3212758"/>
            <a:ext cx="7524497" cy="22943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endParaRPr lang="en-US" sz="2000" b="1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810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class Person{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private $name;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public function 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return $this-&gt;name;</a:t>
            </a:r>
            <a:endParaRPr lang="en-US" sz="200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FC4E64-D251-4943-B815-DB43D4B49114}"/>
              </a:ext>
            </a:extLst>
          </p:cNvPr>
          <p:cNvSpPr/>
          <p:nvPr/>
        </p:nvSpPr>
        <p:spPr>
          <a:xfrm>
            <a:off x="2912387" y="5074021"/>
            <a:ext cx="3211805" cy="347109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62C57A-D9EA-264F-8726-C58D4BC79887}"/>
              </a:ext>
            </a:extLst>
          </p:cNvPr>
          <p:cNvSpPr/>
          <p:nvPr/>
        </p:nvSpPr>
        <p:spPr>
          <a:xfrm>
            <a:off x="1277490" y="2825573"/>
            <a:ext cx="3269794" cy="32177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62C57A-D9EA-264F-8726-C58D4BC79887}"/>
              </a:ext>
            </a:extLst>
          </p:cNvPr>
          <p:cNvSpPr/>
          <p:nvPr/>
        </p:nvSpPr>
        <p:spPr>
          <a:xfrm>
            <a:off x="1277489" y="2524534"/>
            <a:ext cx="3269795" cy="32485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Shape 83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Revisiting 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$this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9" name="Group 100"/>
          <p:cNvGraphicFramePr>
            <a:graphicFrameLocks noGrp="1"/>
          </p:cNvGraphicFramePr>
          <p:nvPr/>
        </p:nvGraphicFramePr>
        <p:xfrm>
          <a:off x="6320653" y="1395821"/>
          <a:ext cx="2663825" cy="1655763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$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harry:Person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getName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()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7543028" y="2173696"/>
            <a:ext cx="1296988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7543028" y="1741896"/>
            <a:ext cx="1296988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“Harry”</a:t>
            </a: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6320653" y="1756184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$name</a:t>
            </a: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6320653" y="2187984"/>
            <a:ext cx="1370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$age</a:t>
            </a:r>
          </a:p>
        </p:txBody>
      </p:sp>
      <p:graphicFrame>
        <p:nvGraphicFramePr>
          <p:cNvPr id="14" name="Group 108"/>
          <p:cNvGraphicFramePr>
            <a:graphicFrameLocks noGrp="1"/>
          </p:cNvGraphicFramePr>
          <p:nvPr/>
        </p:nvGraphicFramePr>
        <p:xfrm>
          <a:off x="6327775" y="3549293"/>
          <a:ext cx="2663825" cy="1655763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$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mary:Person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getName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()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7550150" y="4327168"/>
            <a:ext cx="1296987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6" name="Rectangle 47"/>
          <p:cNvSpPr>
            <a:spLocks noChangeArrowheads="1"/>
          </p:cNvSpPr>
          <p:nvPr/>
        </p:nvSpPr>
        <p:spPr bwMode="auto">
          <a:xfrm>
            <a:off x="7550150" y="3895368"/>
            <a:ext cx="1296987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“Mary”</a:t>
            </a:r>
          </a:p>
        </p:txBody>
      </p:sp>
      <p:sp>
        <p:nvSpPr>
          <p:cNvPr id="17" name="Text Box 48"/>
          <p:cNvSpPr txBox="1">
            <a:spLocks noChangeArrowheads="1"/>
          </p:cNvSpPr>
          <p:nvPr/>
        </p:nvSpPr>
        <p:spPr bwMode="auto">
          <a:xfrm>
            <a:off x="6327775" y="3909656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$name</a:t>
            </a:r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6327775" y="4341456"/>
            <a:ext cx="1370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4972" y="1268627"/>
            <a:ext cx="2838412" cy="1861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4183723" y="5057088"/>
            <a:ext cx="890785" cy="35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4183723" y="5086194"/>
            <a:ext cx="1763999" cy="320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6327775" y="1684218"/>
            <a:ext cx="2656703" cy="45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6214972" y="3454036"/>
            <a:ext cx="2838412" cy="1861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6320653" y="3855266"/>
            <a:ext cx="2656703" cy="45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368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6" grpId="0" animBg="1"/>
      <p:bldP spid="21" grpId="0" animBg="1"/>
      <p:bldP spid="4" grpId="0" animBg="1"/>
      <p:bldP spid="4" grpId="1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5" grpId="0" animBg="1"/>
      <p:bldP spid="25" grpId="1" animBg="1"/>
      <p:bldP spid="27" grpId="0" animBg="1"/>
      <p:bldP spid="27" grpId="1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5637475"/>
            <a:ext cx="9144000" cy="10522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182880" y="993913"/>
            <a:ext cx="8709600" cy="48133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30213" indent="-342900">
              <a:spcBef>
                <a:spcPts val="600"/>
              </a:spcBef>
            </a:pPr>
            <a:r>
              <a:rPr lang="en-US" sz="2400" dirty="0"/>
              <a:t>Open </a:t>
            </a:r>
            <a:r>
              <a:rPr lang="en-US" sz="2400" b="1" dirty="0"/>
              <a:t>ex3</a:t>
            </a:r>
            <a:r>
              <a:rPr lang="en-US" sz="2400" dirty="0"/>
              <a:t> folder </a:t>
            </a:r>
          </a:p>
          <a:p>
            <a:pPr marL="87313" indent="0">
              <a:spcBef>
                <a:spcPts val="600"/>
              </a:spcBef>
              <a:buNone/>
            </a:pPr>
            <a:endParaRPr lang="en-US" sz="7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44513" indent="-457200">
              <a:spcBef>
                <a:spcPts val="600"/>
              </a:spcBef>
              <a:buFont typeface="+mj-lt"/>
              <a:buAutoNum type="alphaUcPeriod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Add getters &amp; setters to </a:t>
            </a:r>
            <a:r>
              <a:rPr lang="en-US" sz="2400" dirty="0" err="1">
                <a:latin typeface="Courier New"/>
                <a:ea typeface="Courier New"/>
                <a:cs typeface="Courier New"/>
              </a:rPr>
              <a:t>Vehicle.php</a:t>
            </a:r>
            <a:r>
              <a:rPr lang="en-US" sz="2400" dirty="0">
                <a:latin typeface="Courier New"/>
                <a:ea typeface="Courier New"/>
                <a:cs typeface="Courier New"/>
              </a:rPr>
              <a:t> </a:t>
            </a:r>
            <a:r>
              <a:rPr lang="en-US" sz="2400" dirty="0"/>
              <a:t>in </a:t>
            </a:r>
            <a:r>
              <a:rPr lang="en-US" sz="2400" b="1" dirty="0"/>
              <a:t>ex3</a:t>
            </a:r>
            <a:r>
              <a:rPr lang="en-US" sz="2400" dirty="0"/>
              <a:t> folder</a:t>
            </a:r>
          </a:p>
          <a:p>
            <a:pPr marL="830263" lvl="1" indent="-342900">
              <a:spcBef>
                <a:spcPts val="600"/>
              </a:spcBef>
            </a:pPr>
            <a:r>
              <a:rPr lang="en-US" sz="2200" dirty="0"/>
              <a:t>Add: </a:t>
            </a:r>
            <a:r>
              <a:rPr lang="en-US" sz="2400" dirty="0" err="1">
                <a:solidFill>
                  <a:srgbClr val="333399"/>
                </a:solidFill>
                <a:latin typeface="Courier New"/>
                <a:cs typeface="Courier New"/>
              </a:rPr>
              <a:t>get</a:t>
            </a:r>
            <a:r>
              <a:rPr lang="en-US" sz="2400" dirty="0" err="1">
                <a:solidFill>
                  <a:srgbClr val="333399"/>
                </a:solidFill>
                <a:latin typeface="Courier New"/>
                <a:ea typeface="Courier New"/>
                <a:cs typeface="Courier New"/>
              </a:rPr>
              <a:t>Type</a:t>
            </a:r>
            <a:r>
              <a:rPr lang="en-US" sz="2400" dirty="0">
                <a:solidFill>
                  <a:srgbClr val="333399"/>
                </a:solidFill>
                <a:latin typeface="Courier New"/>
                <a:ea typeface="Courier New"/>
                <a:cs typeface="Courier New"/>
              </a:rPr>
              <a:t>()</a:t>
            </a:r>
            <a:r>
              <a:rPr lang="en-US" sz="2200" dirty="0"/>
              <a:t>, </a:t>
            </a:r>
            <a:r>
              <a:rPr lang="en-US" sz="2400" dirty="0" err="1">
                <a:solidFill>
                  <a:srgbClr val="333399"/>
                </a:solidFill>
                <a:latin typeface="Courier New"/>
                <a:ea typeface="Courier New"/>
                <a:cs typeface="Courier New"/>
              </a:rPr>
              <a:t>getPlateNum</a:t>
            </a:r>
            <a:r>
              <a:rPr lang="en-US" sz="2400" dirty="0">
                <a:solidFill>
                  <a:srgbClr val="333399"/>
                </a:solidFill>
                <a:latin typeface="Courier New"/>
                <a:ea typeface="Courier New"/>
                <a:cs typeface="Courier New"/>
              </a:rPr>
              <a:t>()</a:t>
            </a:r>
          </a:p>
          <a:p>
            <a:pPr marL="830263" lvl="1" indent="-342900">
              <a:spcBef>
                <a:spcPts val="600"/>
              </a:spcBef>
            </a:pPr>
            <a:r>
              <a:rPr lang="en-US" sz="2200" dirty="0"/>
              <a:t>Add: </a:t>
            </a:r>
            <a:r>
              <a:rPr lang="en-US" sz="2400" dirty="0" err="1">
                <a:solidFill>
                  <a:srgbClr val="333399"/>
                </a:solidFill>
                <a:latin typeface="Courier New"/>
                <a:ea typeface="Courier New"/>
                <a:cs typeface="Courier New"/>
              </a:rPr>
              <a:t>setType</a:t>
            </a:r>
            <a:r>
              <a:rPr lang="en-US" sz="2400" dirty="0">
                <a:solidFill>
                  <a:srgbClr val="333399"/>
                </a:solidFill>
                <a:latin typeface="Courier New"/>
                <a:ea typeface="Courier New"/>
                <a:cs typeface="Courier New"/>
              </a:rPr>
              <a:t>($type)</a:t>
            </a:r>
            <a:r>
              <a:rPr lang="en-US" sz="2200" dirty="0"/>
              <a:t>, </a:t>
            </a:r>
            <a:r>
              <a:rPr lang="en-US" sz="2400" dirty="0" err="1">
                <a:solidFill>
                  <a:srgbClr val="333399"/>
                </a:solidFill>
                <a:latin typeface="Courier New"/>
                <a:ea typeface="Courier New"/>
                <a:cs typeface="Courier New"/>
              </a:rPr>
              <a:t>setPlateNum</a:t>
            </a:r>
            <a:r>
              <a:rPr lang="en-US" sz="2400" dirty="0">
                <a:solidFill>
                  <a:srgbClr val="333399"/>
                </a:solidFill>
                <a:latin typeface="Courier New"/>
                <a:ea typeface="Courier New"/>
                <a:cs typeface="Courier New"/>
              </a:rPr>
              <a:t>($</a:t>
            </a:r>
            <a:r>
              <a:rPr lang="en-US" sz="2400" dirty="0" err="1">
                <a:solidFill>
                  <a:srgbClr val="333399"/>
                </a:solidFill>
                <a:latin typeface="Courier New"/>
                <a:ea typeface="Courier New"/>
                <a:cs typeface="Courier New"/>
              </a:rPr>
              <a:t>plateNum</a:t>
            </a:r>
            <a:r>
              <a:rPr lang="en-US" sz="2400" dirty="0">
                <a:solidFill>
                  <a:srgbClr val="333399"/>
                </a:solidFill>
                <a:latin typeface="Courier New"/>
                <a:ea typeface="Courier New"/>
                <a:cs typeface="Courier New"/>
              </a:rPr>
              <a:t>) </a:t>
            </a:r>
          </a:p>
          <a:p>
            <a:pPr marL="830263" lvl="1" indent="-342900">
              <a:spcBef>
                <a:spcPts val="600"/>
              </a:spcBef>
            </a:pPr>
            <a:r>
              <a:rPr lang="en-US" sz="2200" dirty="0"/>
              <a:t>So that external code can read/write to its private properties</a:t>
            </a:r>
          </a:p>
          <a:p>
            <a:pPr marL="487363" lvl="1" indent="0">
              <a:spcBef>
                <a:spcPts val="600"/>
              </a:spcBef>
              <a:buNone/>
            </a:pPr>
            <a:endParaRPr lang="en-US" sz="700" dirty="0"/>
          </a:p>
          <a:p>
            <a:pPr marL="544513" indent="-457200">
              <a:spcBef>
                <a:spcPts val="600"/>
              </a:spcBef>
              <a:buFont typeface="+mj-lt"/>
              <a:buAutoNum type="alphaUcPeriod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Change the body of </a:t>
            </a:r>
            <a:r>
              <a:rPr lang="en-US" sz="2400" dirty="0" err="1">
                <a:latin typeface="Courier New"/>
                <a:ea typeface="Courier New"/>
                <a:cs typeface="Courier New"/>
              </a:rPr>
              <a:t>printInfo</a:t>
            </a:r>
            <a:r>
              <a:rPr lang="en-US" sz="2400" dirty="0">
                <a:latin typeface="Courier New"/>
                <a:ea typeface="Courier New"/>
                <a:cs typeface="Courier New"/>
              </a:rPr>
              <a:t>()</a:t>
            </a:r>
            <a:r>
              <a:rPr lang="en-US" sz="2400" dirty="0"/>
              <a:t> method so that:</a:t>
            </a:r>
          </a:p>
          <a:p>
            <a:pPr marL="830263" lvl="1" indent="-342900">
              <a:spcBef>
                <a:spcPts val="600"/>
              </a:spcBef>
            </a:pPr>
            <a:r>
              <a:rPr lang="en-US" sz="2200" dirty="0"/>
              <a:t>It echoes the plate number and type of the corresponding vehicle object:  </a:t>
            </a:r>
          </a:p>
          <a:p>
            <a:pPr marL="487363" lvl="1" indent="0">
              <a:spcBef>
                <a:spcPts val="600"/>
              </a:spcBef>
              <a:buNone/>
            </a:pPr>
            <a:r>
              <a:rPr lang="en-US" sz="2200" dirty="0"/>
              <a:t>		</a:t>
            </a:r>
            <a:r>
              <a:rPr lang="en-US" sz="2000" dirty="0"/>
              <a:t>" A [type] with plate number [</a:t>
            </a:r>
            <a:r>
              <a:rPr lang="en-US" sz="2000" dirty="0" err="1"/>
              <a:t>plateNum</a:t>
            </a:r>
            <a:r>
              <a:rPr lang="en-US" sz="2000" dirty="0"/>
              <a:t>] “</a:t>
            </a:r>
          </a:p>
          <a:p>
            <a:pPr marL="830263" lvl="1" indent="-342900">
              <a:spcBef>
                <a:spcPts val="600"/>
              </a:spcBef>
            </a:pPr>
            <a:r>
              <a:rPr lang="en-US" sz="2000" dirty="0"/>
              <a:t>You may want to implement the above by either: </a:t>
            </a:r>
          </a:p>
          <a:p>
            <a:pPr marL="887413" lvl="2" indent="0">
              <a:spcBef>
                <a:spcPts val="600"/>
              </a:spcBef>
              <a:buNone/>
            </a:pPr>
            <a:r>
              <a:rPr lang="en-US" sz="1800" dirty="0"/>
              <a:t>(1) Directly accessing the properties or </a:t>
            </a:r>
          </a:p>
          <a:p>
            <a:pPr marL="887413" lvl="2" indent="0">
              <a:spcBef>
                <a:spcPts val="600"/>
              </a:spcBef>
              <a:buNone/>
            </a:pPr>
            <a:r>
              <a:rPr lang="en-US" sz="1800" dirty="0"/>
              <a:t>(2) Calling the corresponding getter methods</a:t>
            </a:r>
          </a:p>
        </p:txBody>
      </p:sp>
      <p:sp>
        <p:nvSpPr>
          <p:cNvPr id="6" name="Shape 1003"/>
          <p:cNvSpPr txBox="1">
            <a:spLocks noGrp="1"/>
          </p:cNvSpPr>
          <p:nvPr>
            <p:ph type="title"/>
          </p:nvPr>
        </p:nvSpPr>
        <p:spPr>
          <a:xfrm>
            <a:off x="319088" y="98657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3: Calling Method, Assessing Property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12814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5637475"/>
            <a:ext cx="9144000" cy="10522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182880" y="993913"/>
            <a:ext cx="8709600" cy="48133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44513" indent="-457200">
              <a:spcBef>
                <a:spcPts val="600"/>
              </a:spcBef>
              <a:buFont typeface="+mj-lt"/>
              <a:buAutoNum type="alphaUcPeriod" startAt="3"/>
            </a:pPr>
            <a:r>
              <a:rPr lang="en-US" sz="2400" dirty="0"/>
              <a:t>Complete </a:t>
            </a:r>
            <a:r>
              <a:rPr lang="en-US" sz="2400" dirty="0">
                <a:latin typeface="Courier New"/>
                <a:ea typeface="Courier New"/>
                <a:cs typeface="Courier New"/>
              </a:rPr>
              <a:t>ex3.php</a:t>
            </a:r>
            <a:r>
              <a:rPr lang="en-US" sz="2400" dirty="0"/>
              <a:t>:</a:t>
            </a:r>
          </a:p>
          <a:p>
            <a:pPr marL="830263" lvl="1" indent="-342900">
              <a:spcBef>
                <a:spcPts val="600"/>
              </a:spcBef>
            </a:pPr>
            <a:r>
              <a:rPr lang="en-US" sz="2200" dirty="0"/>
              <a:t>Call the </a:t>
            </a:r>
            <a:r>
              <a:rPr lang="en-US" sz="2400" dirty="0" err="1">
                <a:latin typeface="Courier New"/>
                <a:ea typeface="Courier New"/>
                <a:cs typeface="Courier New"/>
              </a:rPr>
              <a:t>printInfo</a:t>
            </a:r>
            <a:r>
              <a:rPr lang="en-US" sz="2400" dirty="0">
                <a:latin typeface="Courier New"/>
                <a:ea typeface="Courier New"/>
                <a:cs typeface="Courier New"/>
              </a:rPr>
              <a:t>()</a:t>
            </a:r>
            <a:r>
              <a:rPr lang="en-US" sz="2200" dirty="0"/>
              <a:t> method of the </a:t>
            </a:r>
            <a:r>
              <a:rPr lang="en-US" sz="2400" dirty="0">
                <a:latin typeface="Courier New"/>
                <a:ea typeface="Courier New"/>
                <a:cs typeface="Courier New"/>
              </a:rPr>
              <a:t>Vehicle</a:t>
            </a:r>
            <a:r>
              <a:rPr lang="en-US" sz="2200" dirty="0"/>
              <a:t> objects</a:t>
            </a:r>
          </a:p>
          <a:p>
            <a:pPr marL="830263" lvl="1" indent="-342900">
              <a:spcBef>
                <a:spcPts val="600"/>
              </a:spcBef>
            </a:pPr>
            <a:r>
              <a:rPr lang="en-US" sz="2200" dirty="0"/>
              <a:t>Call the </a:t>
            </a:r>
            <a:r>
              <a:rPr lang="en-US" sz="2400" dirty="0" err="1">
                <a:latin typeface="Courier New"/>
                <a:cs typeface="Courier New"/>
              </a:rPr>
              <a:t>set</a:t>
            </a:r>
            <a:r>
              <a:rPr lang="en-US" sz="2400" dirty="0" err="1">
                <a:latin typeface="Courier New"/>
                <a:ea typeface="Courier New"/>
                <a:cs typeface="Courier New"/>
              </a:rPr>
              <a:t>Type</a:t>
            </a:r>
            <a:r>
              <a:rPr lang="en-US" sz="2400" dirty="0">
                <a:latin typeface="Courier New"/>
                <a:ea typeface="Courier New"/>
                <a:cs typeface="Courier New"/>
              </a:rPr>
              <a:t>()</a:t>
            </a:r>
            <a:r>
              <a:rPr lang="en-US" sz="2400" dirty="0"/>
              <a:t> method of the </a:t>
            </a:r>
            <a:r>
              <a:rPr lang="en-US" sz="2800" dirty="0">
                <a:latin typeface="Courier New"/>
                <a:ea typeface="Courier New"/>
                <a:cs typeface="Courier New"/>
              </a:rPr>
              <a:t>Vehicle</a:t>
            </a:r>
            <a:r>
              <a:rPr lang="en-US" sz="2400" dirty="0"/>
              <a:t> objects</a:t>
            </a:r>
            <a:endParaRPr lang="en-US" sz="2400" dirty="0">
              <a:latin typeface="Courier New"/>
              <a:ea typeface="Courier New"/>
              <a:cs typeface="Courier New"/>
            </a:endParaRPr>
          </a:p>
          <a:p>
            <a:pPr marL="830263" lvl="1" indent="-342900">
              <a:spcBef>
                <a:spcPts val="600"/>
              </a:spcBef>
            </a:pPr>
            <a:r>
              <a:rPr lang="en-US" sz="2200" dirty="0"/>
              <a:t>So that opening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ex3.php</a:t>
            </a:r>
            <a:r>
              <a:rPr lang="en-US" sz="2200" dirty="0">
                <a:sym typeface="Courier New"/>
              </a:rPr>
              <a:t> on your web browser result in:</a:t>
            </a:r>
            <a:endParaRPr lang="en-US" sz="2200" dirty="0"/>
          </a:p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400" b="1" dirty="0">
              <a:solidFill>
                <a:srgbClr val="FF0000"/>
              </a:solidFill>
            </a:endParaRPr>
          </a:p>
        </p:txBody>
      </p:sp>
      <p:sp>
        <p:nvSpPr>
          <p:cNvPr id="6" name="Shape 1003"/>
          <p:cNvSpPr txBox="1">
            <a:spLocks noGrp="1"/>
          </p:cNvSpPr>
          <p:nvPr>
            <p:ph type="title"/>
          </p:nvPr>
        </p:nvSpPr>
        <p:spPr>
          <a:xfrm>
            <a:off x="319088" y="98657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3: Calling Method, Assessing Property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898" y="2990335"/>
            <a:ext cx="4752575" cy="34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8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191C-BA8F-8E48-AF97-784395B4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498"/>
            <a:ext cx="8610600" cy="685800"/>
          </a:xfrm>
        </p:spPr>
        <p:txBody>
          <a:bodyPr/>
          <a:lstStyle/>
          <a:p>
            <a:r>
              <a:rPr lang="en-US" dirty="0"/>
              <a:t>Object Assignments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8D320-BF1B-9B4E-B37A-E95377B42616}"/>
              </a:ext>
            </a:extLst>
          </p:cNvPr>
          <p:cNvSpPr/>
          <p:nvPr/>
        </p:nvSpPr>
        <p:spPr>
          <a:xfrm>
            <a:off x="2271506" y="1691218"/>
            <a:ext cx="723014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5F6C6-76B0-9944-A4FA-2FF30AD30C0C}"/>
              </a:ext>
            </a:extLst>
          </p:cNvPr>
          <p:cNvSpPr/>
          <p:nvPr/>
        </p:nvSpPr>
        <p:spPr>
          <a:xfrm>
            <a:off x="2271506" y="2137785"/>
            <a:ext cx="723014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C35D1-8790-584A-8824-37ED3E83AEB6}"/>
              </a:ext>
            </a:extLst>
          </p:cNvPr>
          <p:cNvSpPr/>
          <p:nvPr/>
        </p:nvSpPr>
        <p:spPr>
          <a:xfrm>
            <a:off x="2271506" y="2584352"/>
            <a:ext cx="723014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35">
            <a:extLst>
              <a:ext uri="{FF2B5EF4-FFF2-40B4-BE49-F238E27FC236}">
                <a16:creationId xmlns:a16="http://schemas.microsoft.com/office/drawing/2014/main" id="{5A8ADE83-3103-C143-AB17-408EF591A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790" y="956858"/>
            <a:ext cx="3472036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</a:rPr>
              <a:t>Local variables in current program (</a:t>
            </a:r>
            <a:r>
              <a:rPr lang="en-US" b="0" dirty="0" err="1">
                <a:solidFill>
                  <a:schemeClr val="tx1"/>
                </a:solidFill>
              </a:rPr>
              <a:t>assignment.php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Text Box 35">
            <a:extLst>
              <a:ext uri="{FF2B5EF4-FFF2-40B4-BE49-F238E27FC236}">
                <a16:creationId xmlns:a16="http://schemas.microsoft.com/office/drawing/2014/main" id="{226F5104-0456-364F-903E-C4643BDCE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337" y="1705076"/>
            <a:ext cx="94584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$harry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42EB86-6487-994C-8D24-3747649437EA}"/>
              </a:ext>
            </a:extLst>
          </p:cNvPr>
          <p:cNvSpPr/>
          <p:nvPr/>
        </p:nvSpPr>
        <p:spPr>
          <a:xfrm>
            <a:off x="2561808" y="1825283"/>
            <a:ext cx="124691" cy="1579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50AD44-40E5-9A4B-B119-BB0EE053E623}"/>
              </a:ext>
            </a:extLst>
          </p:cNvPr>
          <p:cNvCxnSpPr>
            <a:cxnSpLocks/>
            <a:stCxn id="28" idx="6"/>
            <a:endCxn id="57" idx="1"/>
          </p:cNvCxnSpPr>
          <p:nvPr/>
        </p:nvCxnSpPr>
        <p:spPr>
          <a:xfrm flipV="1">
            <a:off x="2686499" y="1902486"/>
            <a:ext cx="3919813" cy="1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hape 843">
            <a:extLst>
              <a:ext uri="{FF2B5EF4-FFF2-40B4-BE49-F238E27FC236}">
                <a16:creationId xmlns:a16="http://schemas.microsoft.com/office/drawing/2014/main" id="{8BC35E19-FCC1-664C-B5D1-01CE24581252}"/>
              </a:ext>
            </a:extLst>
          </p:cNvPr>
          <p:cNvSpPr txBox="1"/>
          <p:nvPr/>
        </p:nvSpPr>
        <p:spPr>
          <a:xfrm>
            <a:off x="385793" y="4083974"/>
            <a:ext cx="8120090" cy="1686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81000">
              <a:lnSpc>
                <a:spcPct val="80000"/>
              </a:lnSpc>
              <a:spcBef>
                <a:spcPts val="600"/>
              </a:spcBef>
              <a:buClr>
                <a:schemeClr val="folHlink"/>
              </a:buClr>
              <a:buSzPts val="600"/>
            </a:pPr>
            <a:r>
              <a:rPr lang="en-US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assignment.php</a:t>
            </a:r>
            <a:r>
              <a:rPr lang="en-US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342900" indent="-381000">
              <a:lnSpc>
                <a:spcPct val="80000"/>
              </a:lnSpc>
              <a:spcBef>
                <a:spcPts val="600"/>
              </a:spcBef>
              <a:buClr>
                <a:schemeClr val="folHlink"/>
              </a:buClr>
              <a:buSzPts val="600"/>
            </a:pP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&lt;?</a:t>
            </a:r>
            <a:r>
              <a:rPr lang="en-US" sz="2200" dirty="0" err="1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php</a:t>
            </a:r>
            <a:endParaRPr lang="en-US" sz="2200" b="1" dirty="0">
              <a:solidFill>
                <a:schemeClr val="accent2"/>
              </a:solidFill>
              <a:latin typeface="Courier New" panose="02070309020205020404" pitchFamily="49" charset="0"/>
              <a:ea typeface="Tahoma"/>
              <a:cs typeface="Courier New" panose="02070309020205020404" pitchFamily="49" charset="0"/>
              <a:sym typeface="Tahoma"/>
            </a:endParaRPr>
          </a:p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200" b="1" i="0" u="none" strike="noStrike" cap="non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$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harry</a:t>
            </a:r>
            <a:r>
              <a:rPr lang="en-US" sz="2200" b="1" i="0" u="none" strike="noStrike" cap="non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new Person("Harry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</a:t>
            </a:r>
            <a:r>
              <a:rPr lang="en-US" sz="2200" b="1" i="0" u="none" strike="noStrike" cap="non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 35);</a:t>
            </a:r>
          </a:p>
          <a:p>
            <a:pPr marL="342900" indent="-381000">
              <a:lnSpc>
                <a:spcPct val="80000"/>
              </a:lnSpc>
              <a:spcBef>
                <a:spcPts val="600"/>
              </a:spcBef>
              <a:buClr>
                <a:schemeClr val="folHlink"/>
              </a:buClr>
              <a:buSzPts val="600"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$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mary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new Person("Mary", 27);</a:t>
            </a:r>
          </a:p>
          <a:p>
            <a:pPr marL="342900" indent="-381000">
              <a:lnSpc>
                <a:spcPct val="80000"/>
              </a:lnSpc>
              <a:spcBef>
                <a:spcPts val="600"/>
              </a:spcBef>
              <a:buClr>
                <a:schemeClr val="folHlink"/>
              </a:buClr>
              <a:buSzPts val="600"/>
            </a:pPr>
            <a:r>
              <a:rPr lang="en-US" sz="2200" b="1" i="0" u="none" strike="noStrike" cap="non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$</a:t>
            </a:r>
            <a:r>
              <a:rPr lang="en-US" sz="2200" b="1" i="0" u="none" strike="noStrike" cap="none" dirty="0" err="1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another_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mary</a:t>
            </a:r>
            <a:r>
              <a:rPr lang="en-US" sz="2200" b="1" i="0" u="none" strike="noStrike" cap="non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$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mary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lang="en-US" sz="2200" b="1" i="0" u="none" strike="noStrike" cap="none" dirty="0">
              <a:solidFill>
                <a:srgbClr val="0000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?&gt;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CCD9A1-95BD-2640-A658-8F8E2A12B1CE}"/>
              </a:ext>
            </a:extLst>
          </p:cNvPr>
          <p:cNvSpPr/>
          <p:nvPr/>
        </p:nvSpPr>
        <p:spPr>
          <a:xfrm>
            <a:off x="2534095" y="2296338"/>
            <a:ext cx="124691" cy="1579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D46385-B184-7240-A7DC-E93C04CFDD95}"/>
              </a:ext>
            </a:extLst>
          </p:cNvPr>
          <p:cNvCxnSpPr>
            <a:cxnSpLocks/>
            <a:stCxn id="42" idx="6"/>
            <a:endCxn id="72" idx="1"/>
          </p:cNvCxnSpPr>
          <p:nvPr/>
        </p:nvCxnSpPr>
        <p:spPr>
          <a:xfrm>
            <a:off x="2658786" y="2375331"/>
            <a:ext cx="3935167" cy="15195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35">
            <a:extLst>
              <a:ext uri="{FF2B5EF4-FFF2-40B4-BE49-F238E27FC236}">
                <a16:creationId xmlns:a16="http://schemas.microsoft.com/office/drawing/2014/main" id="{3FD67C4B-3D50-474E-8839-8BEE67DF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481" y="2203843"/>
            <a:ext cx="94584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</a:t>
            </a:r>
            <a:r>
              <a:rPr lang="en-US" b="0" dirty="0" err="1">
                <a:solidFill>
                  <a:schemeClr val="tx1"/>
                </a:solidFill>
              </a:rPr>
              <a:t>mary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6" name="Text Box 35">
            <a:extLst>
              <a:ext uri="{FF2B5EF4-FFF2-40B4-BE49-F238E27FC236}">
                <a16:creationId xmlns:a16="http://schemas.microsoft.com/office/drawing/2014/main" id="{48806932-605A-9E41-8753-57D409A1C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08" y="2649026"/>
            <a:ext cx="168304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</a:t>
            </a:r>
            <a:r>
              <a:rPr lang="en-US" b="0" dirty="0" err="1">
                <a:solidFill>
                  <a:schemeClr val="tx1"/>
                </a:solidFill>
              </a:rPr>
              <a:t>another_mary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AC6CAEA-3D35-A941-B6EF-543826DE5AA7}"/>
              </a:ext>
            </a:extLst>
          </p:cNvPr>
          <p:cNvSpPr/>
          <p:nvPr/>
        </p:nvSpPr>
        <p:spPr>
          <a:xfrm>
            <a:off x="2534097" y="2725832"/>
            <a:ext cx="124691" cy="1579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7F6E9B-94B5-D34F-A109-6CDA35557EA5}"/>
              </a:ext>
            </a:extLst>
          </p:cNvPr>
          <p:cNvCxnSpPr>
            <a:cxnSpLocks/>
            <a:stCxn id="47" idx="2"/>
            <a:endCxn id="72" idx="1"/>
          </p:cNvCxnSpPr>
          <p:nvPr/>
        </p:nvCxnSpPr>
        <p:spPr>
          <a:xfrm>
            <a:off x="2534097" y="2804825"/>
            <a:ext cx="4059856" cy="1090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F31FAC-34E3-1E4F-A9A1-55BD253C9843}"/>
              </a:ext>
            </a:extLst>
          </p:cNvPr>
          <p:cNvGrpSpPr/>
          <p:nvPr/>
        </p:nvGrpSpPr>
        <p:grpSpPr>
          <a:xfrm>
            <a:off x="6606312" y="1059327"/>
            <a:ext cx="1911930" cy="1686318"/>
            <a:chOff x="3491339" y="1427975"/>
            <a:chExt cx="1911930" cy="1686318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1DEC332-3F20-B545-AFB6-5B82506A56CB}"/>
                </a:ext>
              </a:extLst>
            </p:cNvPr>
            <p:cNvSpPr/>
            <p:nvPr/>
          </p:nvSpPr>
          <p:spPr>
            <a:xfrm>
              <a:off x="3491339" y="1427975"/>
              <a:ext cx="1911930" cy="16863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E7FBA1-FC18-434F-9C4B-0BF5465E0C70}"/>
                </a:ext>
              </a:extLst>
            </p:cNvPr>
            <p:cNvSpPr txBox="1"/>
            <p:nvPr/>
          </p:nvSpPr>
          <p:spPr>
            <a:xfrm>
              <a:off x="3789052" y="1496767"/>
              <a:ext cx="13503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:Person</a:t>
              </a:r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EE9B1B14-73BE-FB47-BA75-11612A65C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73" y="2025916"/>
              <a:ext cx="723014" cy="37465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sz="1200" b="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 Box 35">
              <a:extLst>
                <a:ext uri="{FF2B5EF4-FFF2-40B4-BE49-F238E27FC236}">
                  <a16:creationId xmlns:a16="http://schemas.microsoft.com/office/drawing/2014/main" id="{8EB3805A-619E-7F41-AC1F-DE7C84634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591" y="2547958"/>
              <a:ext cx="109210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age</a:t>
              </a:r>
            </a:p>
          </p:txBody>
        </p:sp>
        <p:sp>
          <p:nvSpPr>
            <p:cNvPr id="61" name="Text Box 35">
              <a:extLst>
                <a:ext uri="{FF2B5EF4-FFF2-40B4-BE49-F238E27FC236}">
                  <a16:creationId xmlns:a16="http://schemas.microsoft.com/office/drawing/2014/main" id="{D4C1A449-A68C-774D-A1D6-6044B3E15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229" y="1996741"/>
              <a:ext cx="723014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62" name="Rectangle 33">
              <a:extLst>
                <a:ext uri="{FF2B5EF4-FFF2-40B4-BE49-F238E27FC236}">
                  <a16:creationId xmlns:a16="http://schemas.microsoft.com/office/drawing/2014/main" id="{E87F67CE-79F2-7747-B1C8-103B73956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639" y="2515078"/>
              <a:ext cx="723014" cy="37465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200" b="0" dirty="0">
                  <a:solidFill>
                    <a:schemeClr val="tx1"/>
                  </a:solidFill>
                </a:rPr>
                <a:t>35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CE5A06-B04B-EA41-9DEF-C587C86A6849}"/>
              </a:ext>
            </a:extLst>
          </p:cNvPr>
          <p:cNvGrpSpPr/>
          <p:nvPr/>
        </p:nvGrpSpPr>
        <p:grpSpPr>
          <a:xfrm>
            <a:off x="6593953" y="3051746"/>
            <a:ext cx="1911930" cy="1686318"/>
            <a:chOff x="3491339" y="1427975"/>
            <a:chExt cx="1911930" cy="1686318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01B541AB-9A21-9344-9F94-36EF6261B0C1}"/>
                </a:ext>
              </a:extLst>
            </p:cNvPr>
            <p:cNvSpPr/>
            <p:nvPr/>
          </p:nvSpPr>
          <p:spPr>
            <a:xfrm>
              <a:off x="3491339" y="1427975"/>
              <a:ext cx="1911930" cy="16863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0CB5BD-275B-EB42-B456-AA8233AFD469}"/>
                </a:ext>
              </a:extLst>
            </p:cNvPr>
            <p:cNvSpPr txBox="1"/>
            <p:nvPr/>
          </p:nvSpPr>
          <p:spPr>
            <a:xfrm>
              <a:off x="3812905" y="1496767"/>
              <a:ext cx="13503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:Person</a:t>
              </a:r>
            </a:p>
          </p:txBody>
        </p:sp>
        <p:sp>
          <p:nvSpPr>
            <p:cNvPr id="75" name="Rectangle 33">
              <a:extLst>
                <a:ext uri="{FF2B5EF4-FFF2-40B4-BE49-F238E27FC236}">
                  <a16:creationId xmlns:a16="http://schemas.microsoft.com/office/drawing/2014/main" id="{A4297DF2-729B-7F4D-8D90-811A7B526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73" y="2025916"/>
              <a:ext cx="723014" cy="37465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sz="1200" b="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 Box 35">
              <a:extLst>
                <a:ext uri="{FF2B5EF4-FFF2-40B4-BE49-F238E27FC236}">
                  <a16:creationId xmlns:a16="http://schemas.microsoft.com/office/drawing/2014/main" id="{AE025A60-C664-9245-B8A9-3EC618A66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591" y="2547958"/>
              <a:ext cx="109210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age</a:t>
              </a:r>
            </a:p>
          </p:txBody>
        </p:sp>
        <p:sp>
          <p:nvSpPr>
            <p:cNvPr id="77" name="Text Box 35">
              <a:extLst>
                <a:ext uri="{FF2B5EF4-FFF2-40B4-BE49-F238E27FC236}">
                  <a16:creationId xmlns:a16="http://schemas.microsoft.com/office/drawing/2014/main" id="{592148F1-0F15-EE45-8D05-DA2BBF9AC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229" y="1996741"/>
              <a:ext cx="723014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78" name="Rectangle 33">
              <a:extLst>
                <a:ext uri="{FF2B5EF4-FFF2-40B4-BE49-F238E27FC236}">
                  <a16:creationId xmlns:a16="http://schemas.microsoft.com/office/drawing/2014/main" id="{7593195B-DE32-1141-8316-5FBFDE531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639" y="2515078"/>
              <a:ext cx="723014" cy="37465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200" b="0" dirty="0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D91A4A2-64FD-6347-8E48-E6E69D775DAC}"/>
              </a:ext>
            </a:extLst>
          </p:cNvPr>
          <p:cNvSpPr/>
          <p:nvPr/>
        </p:nvSpPr>
        <p:spPr>
          <a:xfrm>
            <a:off x="7611072" y="1707602"/>
            <a:ext cx="740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“Harry”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0FB8BB5-54C9-7F41-9337-FCEE3454A1D3}"/>
              </a:ext>
            </a:extLst>
          </p:cNvPr>
          <p:cNvSpPr/>
          <p:nvPr/>
        </p:nvSpPr>
        <p:spPr>
          <a:xfrm>
            <a:off x="7613306" y="3683123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“Mary”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D15A66-7B82-6B47-9CC7-7AA671EF4C26}"/>
              </a:ext>
            </a:extLst>
          </p:cNvPr>
          <p:cNvSpPr/>
          <p:nvPr/>
        </p:nvSpPr>
        <p:spPr>
          <a:xfrm>
            <a:off x="747508" y="5492646"/>
            <a:ext cx="3955002" cy="337457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622564" y="1542276"/>
            <a:ext cx="18833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593953" y="3520668"/>
            <a:ext cx="18833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57546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191C-BA8F-8E48-AF97-784395B4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498"/>
            <a:ext cx="8610600" cy="685800"/>
          </a:xfrm>
        </p:spPr>
        <p:txBody>
          <a:bodyPr/>
          <a:lstStyle/>
          <a:p>
            <a:r>
              <a:rPr lang="en-US" dirty="0"/>
              <a:t>Object Assignments</a:t>
            </a:r>
          </a:p>
        </p:txBody>
      </p:sp>
      <p:sp>
        <p:nvSpPr>
          <p:cNvPr id="73" name="Shape 843">
            <a:extLst>
              <a:ext uri="{FF2B5EF4-FFF2-40B4-BE49-F238E27FC236}">
                <a16:creationId xmlns:a16="http://schemas.microsoft.com/office/drawing/2014/main" id="{8BC35E19-FCC1-664C-B5D1-01CE24581252}"/>
              </a:ext>
            </a:extLst>
          </p:cNvPr>
          <p:cNvSpPr txBox="1"/>
          <p:nvPr/>
        </p:nvSpPr>
        <p:spPr>
          <a:xfrm>
            <a:off x="158502" y="3814467"/>
            <a:ext cx="8120090" cy="16556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81000">
              <a:lnSpc>
                <a:spcPct val="80000"/>
              </a:lnSpc>
              <a:spcBef>
                <a:spcPts val="600"/>
              </a:spcBef>
              <a:buClr>
                <a:schemeClr val="folHlink"/>
              </a:buClr>
              <a:buSzPts val="600"/>
            </a:pPr>
            <a:r>
              <a:rPr lang="en-US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assignment.php</a:t>
            </a:r>
            <a:r>
              <a:rPr lang="en-US" sz="24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342900" indent="-381000">
              <a:lnSpc>
                <a:spcPct val="80000"/>
              </a:lnSpc>
              <a:spcBef>
                <a:spcPts val="600"/>
              </a:spcBef>
              <a:buClr>
                <a:schemeClr val="folHlink"/>
              </a:buClr>
              <a:buSzPts val="600"/>
            </a:pP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&lt;?</a:t>
            </a:r>
            <a:r>
              <a:rPr lang="en-US" sz="2200" dirty="0" err="1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php</a:t>
            </a:r>
            <a:endParaRPr lang="en-US" sz="2200" b="1" dirty="0">
              <a:solidFill>
                <a:schemeClr val="accent2"/>
              </a:solidFill>
              <a:latin typeface="Courier New" panose="02070309020205020404" pitchFamily="49" charset="0"/>
              <a:ea typeface="Tahoma"/>
              <a:cs typeface="Courier New" panose="02070309020205020404" pitchFamily="49" charset="0"/>
              <a:sym typeface="Tahoma"/>
            </a:endParaRPr>
          </a:p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200" b="1" i="0" u="none" strike="noStrike" cap="non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$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harry</a:t>
            </a:r>
            <a:r>
              <a:rPr lang="en-US" sz="2200" b="1" i="0" u="none" strike="noStrike" cap="non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new Person("Harry", 35);</a:t>
            </a:r>
          </a:p>
          <a:p>
            <a:pPr marL="342900" indent="-381000">
              <a:lnSpc>
                <a:spcPct val="80000"/>
              </a:lnSpc>
              <a:spcBef>
                <a:spcPts val="600"/>
              </a:spcBef>
              <a:buClr>
                <a:schemeClr val="folHlink"/>
              </a:buClr>
              <a:buSzPts val="600"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$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mary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new Person("Mary", 27);</a:t>
            </a:r>
          </a:p>
          <a:p>
            <a:pPr marL="342900" indent="-381000">
              <a:lnSpc>
                <a:spcPct val="80000"/>
              </a:lnSpc>
              <a:spcBef>
                <a:spcPts val="600"/>
              </a:spcBef>
              <a:buClr>
                <a:schemeClr val="folHlink"/>
              </a:buClr>
              <a:buSzPts val="600"/>
            </a:pPr>
            <a:r>
              <a:rPr lang="en-US" sz="2200" b="1" i="0" u="none" strike="noStrike" cap="non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$</a:t>
            </a:r>
            <a:r>
              <a:rPr lang="en-US" sz="2200" b="1" i="0" u="none" strike="noStrike" cap="none" dirty="0" err="1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another_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mary</a:t>
            </a:r>
            <a:r>
              <a:rPr lang="en-US" sz="2200" b="1" i="0" u="none" strike="noStrike" cap="non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$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mary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</a:p>
          <a:p>
            <a:pPr marL="342900" indent="-381000">
              <a:lnSpc>
                <a:spcPct val="80000"/>
              </a:lnSpc>
              <a:spcBef>
                <a:spcPts val="600"/>
              </a:spcBef>
              <a:buClr>
                <a:schemeClr val="folHlink"/>
              </a:buClr>
              <a:buSzPts val="600"/>
            </a:pPr>
            <a:r>
              <a:rPr lang="en-US" sz="2200" b="1" i="0" u="none" strike="noStrike" cap="non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$harry = $</a:t>
            </a:r>
            <a:r>
              <a:rPr lang="en-US" sz="2200" b="1" i="0" u="none" strike="noStrike" cap="none" dirty="0" err="1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mary</a:t>
            </a:r>
            <a:r>
              <a:rPr lang="en-US" sz="2200" b="1" i="0" u="none" strike="noStrike" cap="non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</a:p>
          <a:p>
            <a:pPr marL="342900" marR="0" lvl="0" indent="-381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?&gt;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C1AB0C-DBC1-4642-A666-AD65E185C8D6}"/>
              </a:ext>
            </a:extLst>
          </p:cNvPr>
          <p:cNvSpPr/>
          <p:nvPr/>
        </p:nvSpPr>
        <p:spPr>
          <a:xfrm>
            <a:off x="443821" y="5516255"/>
            <a:ext cx="3094242" cy="337457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28D320-BF1B-9B4E-B37A-E95377B42616}"/>
              </a:ext>
            </a:extLst>
          </p:cNvPr>
          <p:cNvSpPr/>
          <p:nvPr/>
        </p:nvSpPr>
        <p:spPr>
          <a:xfrm>
            <a:off x="2271506" y="1691218"/>
            <a:ext cx="723014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C5F6C6-76B0-9944-A4FA-2FF30AD30C0C}"/>
              </a:ext>
            </a:extLst>
          </p:cNvPr>
          <p:cNvSpPr/>
          <p:nvPr/>
        </p:nvSpPr>
        <p:spPr>
          <a:xfrm>
            <a:off x="2271506" y="2137785"/>
            <a:ext cx="723014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BC35D1-8790-584A-8824-37ED3E83AEB6}"/>
              </a:ext>
            </a:extLst>
          </p:cNvPr>
          <p:cNvSpPr/>
          <p:nvPr/>
        </p:nvSpPr>
        <p:spPr>
          <a:xfrm>
            <a:off x="2271506" y="2584352"/>
            <a:ext cx="723014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35">
            <a:extLst>
              <a:ext uri="{FF2B5EF4-FFF2-40B4-BE49-F238E27FC236}">
                <a16:creationId xmlns:a16="http://schemas.microsoft.com/office/drawing/2014/main" id="{5A8ADE83-3103-C143-AB17-408EF591A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790" y="956858"/>
            <a:ext cx="3472036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</a:rPr>
              <a:t>Local variables in current program (</a:t>
            </a:r>
            <a:r>
              <a:rPr lang="en-US" b="0" dirty="0" err="1">
                <a:solidFill>
                  <a:schemeClr val="tx1"/>
                </a:solidFill>
              </a:rPr>
              <a:t>assignment.php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4" name="Text Box 35">
            <a:extLst>
              <a:ext uri="{FF2B5EF4-FFF2-40B4-BE49-F238E27FC236}">
                <a16:creationId xmlns:a16="http://schemas.microsoft.com/office/drawing/2014/main" id="{226F5104-0456-364F-903E-C4643BDCE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337" y="1705076"/>
            <a:ext cx="94584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$harry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42EB86-6487-994C-8D24-3747649437EA}"/>
              </a:ext>
            </a:extLst>
          </p:cNvPr>
          <p:cNvSpPr/>
          <p:nvPr/>
        </p:nvSpPr>
        <p:spPr>
          <a:xfrm>
            <a:off x="2561808" y="1825283"/>
            <a:ext cx="124691" cy="1579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50AD44-40E5-9A4B-B119-BB0EE053E623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2686499" y="1904276"/>
            <a:ext cx="3907454" cy="19906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DCCD9A1-95BD-2640-A658-8F8E2A12B1CE}"/>
              </a:ext>
            </a:extLst>
          </p:cNvPr>
          <p:cNvSpPr/>
          <p:nvPr/>
        </p:nvSpPr>
        <p:spPr>
          <a:xfrm>
            <a:off x="2534095" y="2296338"/>
            <a:ext cx="124691" cy="1579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ED46385-B184-7240-A7DC-E93C04CFDD95}"/>
              </a:ext>
            </a:extLst>
          </p:cNvPr>
          <p:cNvCxnSpPr>
            <a:cxnSpLocks/>
            <a:stCxn id="47" idx="6"/>
            <a:endCxn id="84" idx="1"/>
          </p:cNvCxnSpPr>
          <p:nvPr/>
        </p:nvCxnSpPr>
        <p:spPr>
          <a:xfrm>
            <a:off x="2658786" y="2375331"/>
            <a:ext cx="3935167" cy="15195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35">
            <a:extLst>
              <a:ext uri="{FF2B5EF4-FFF2-40B4-BE49-F238E27FC236}">
                <a16:creationId xmlns:a16="http://schemas.microsoft.com/office/drawing/2014/main" id="{3FD67C4B-3D50-474E-8839-8BEE67DF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481" y="2203843"/>
            <a:ext cx="94584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</a:t>
            </a:r>
            <a:r>
              <a:rPr lang="en-US" b="0" dirty="0" err="1">
                <a:solidFill>
                  <a:schemeClr val="tx1"/>
                </a:solidFill>
              </a:rPr>
              <a:t>mary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65" name="Text Box 35">
            <a:extLst>
              <a:ext uri="{FF2B5EF4-FFF2-40B4-BE49-F238E27FC236}">
                <a16:creationId xmlns:a16="http://schemas.microsoft.com/office/drawing/2014/main" id="{48806932-605A-9E41-8753-57D409A1C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08" y="2649026"/>
            <a:ext cx="168304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$</a:t>
            </a:r>
            <a:r>
              <a:rPr lang="en-US" b="0" dirty="0" err="1">
                <a:solidFill>
                  <a:schemeClr val="tx1"/>
                </a:solidFill>
              </a:rPr>
              <a:t>another_mary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AC6CAEA-3D35-A941-B6EF-543826DE5AA7}"/>
              </a:ext>
            </a:extLst>
          </p:cNvPr>
          <p:cNvSpPr/>
          <p:nvPr/>
        </p:nvSpPr>
        <p:spPr>
          <a:xfrm>
            <a:off x="2534097" y="2725832"/>
            <a:ext cx="124691" cy="1579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7F6E9B-94B5-D34F-A109-6CDA35557EA5}"/>
              </a:ext>
            </a:extLst>
          </p:cNvPr>
          <p:cNvCxnSpPr>
            <a:cxnSpLocks/>
            <a:stCxn id="66" idx="2"/>
            <a:endCxn id="84" idx="1"/>
          </p:cNvCxnSpPr>
          <p:nvPr/>
        </p:nvCxnSpPr>
        <p:spPr>
          <a:xfrm>
            <a:off x="2534097" y="2804825"/>
            <a:ext cx="4059856" cy="1090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FCE5A06-B04B-EA41-9DEF-C587C86A6849}"/>
              </a:ext>
            </a:extLst>
          </p:cNvPr>
          <p:cNvGrpSpPr/>
          <p:nvPr/>
        </p:nvGrpSpPr>
        <p:grpSpPr>
          <a:xfrm>
            <a:off x="6593953" y="3051746"/>
            <a:ext cx="1911930" cy="1686318"/>
            <a:chOff x="3491339" y="1427975"/>
            <a:chExt cx="1911930" cy="1686318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01B541AB-9A21-9344-9F94-36EF6261B0C1}"/>
                </a:ext>
              </a:extLst>
            </p:cNvPr>
            <p:cNvSpPr/>
            <p:nvPr/>
          </p:nvSpPr>
          <p:spPr>
            <a:xfrm>
              <a:off x="3491339" y="1427975"/>
              <a:ext cx="1911930" cy="16863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0CB5BD-275B-EB42-B456-AA8233AFD469}"/>
                </a:ext>
              </a:extLst>
            </p:cNvPr>
            <p:cNvSpPr txBox="1"/>
            <p:nvPr/>
          </p:nvSpPr>
          <p:spPr>
            <a:xfrm>
              <a:off x="3812905" y="1496767"/>
              <a:ext cx="13503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:Person</a:t>
              </a:r>
            </a:p>
          </p:txBody>
        </p:sp>
        <p:sp>
          <p:nvSpPr>
            <p:cNvPr id="92" name="Rectangle 33">
              <a:extLst>
                <a:ext uri="{FF2B5EF4-FFF2-40B4-BE49-F238E27FC236}">
                  <a16:creationId xmlns:a16="http://schemas.microsoft.com/office/drawing/2014/main" id="{A4297DF2-729B-7F4D-8D90-811A7B526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73" y="2025916"/>
              <a:ext cx="723014" cy="37465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sz="1200" b="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 Box 35">
              <a:extLst>
                <a:ext uri="{FF2B5EF4-FFF2-40B4-BE49-F238E27FC236}">
                  <a16:creationId xmlns:a16="http://schemas.microsoft.com/office/drawing/2014/main" id="{AE025A60-C664-9245-B8A9-3EC618A66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591" y="2547958"/>
              <a:ext cx="109210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age</a:t>
              </a:r>
            </a:p>
          </p:txBody>
        </p:sp>
        <p:sp>
          <p:nvSpPr>
            <p:cNvPr id="95" name="Text Box 35">
              <a:extLst>
                <a:ext uri="{FF2B5EF4-FFF2-40B4-BE49-F238E27FC236}">
                  <a16:creationId xmlns:a16="http://schemas.microsoft.com/office/drawing/2014/main" id="{592148F1-0F15-EE45-8D05-DA2BBF9AC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229" y="1996741"/>
              <a:ext cx="723014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7593195B-DE32-1141-8316-5FBFDE531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639" y="2515078"/>
              <a:ext cx="723014" cy="37465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200" b="0" dirty="0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A0FB8BB5-54C9-7F41-9337-FCEE3454A1D3}"/>
              </a:ext>
            </a:extLst>
          </p:cNvPr>
          <p:cNvSpPr/>
          <p:nvPr/>
        </p:nvSpPr>
        <p:spPr>
          <a:xfrm>
            <a:off x="7613306" y="3683123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“Mary”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6593953" y="3520668"/>
            <a:ext cx="18833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9F31FAC-34E3-1E4F-A9A1-55BD253C9843}"/>
              </a:ext>
            </a:extLst>
          </p:cNvPr>
          <p:cNvGrpSpPr/>
          <p:nvPr/>
        </p:nvGrpSpPr>
        <p:grpSpPr>
          <a:xfrm>
            <a:off x="6606312" y="1059327"/>
            <a:ext cx="1911930" cy="1686318"/>
            <a:chOff x="3491339" y="1427975"/>
            <a:chExt cx="1911930" cy="1686318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31DEC332-3F20-B545-AFB6-5B82506A56CB}"/>
                </a:ext>
              </a:extLst>
            </p:cNvPr>
            <p:cNvSpPr/>
            <p:nvPr/>
          </p:nvSpPr>
          <p:spPr>
            <a:xfrm>
              <a:off x="3491339" y="1427975"/>
              <a:ext cx="1911930" cy="16863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E7FBA1-FC18-434F-9C4B-0BF5465E0C70}"/>
                </a:ext>
              </a:extLst>
            </p:cNvPr>
            <p:cNvSpPr txBox="1"/>
            <p:nvPr/>
          </p:nvSpPr>
          <p:spPr>
            <a:xfrm>
              <a:off x="3789052" y="1496767"/>
              <a:ext cx="13503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:Person</a:t>
              </a:r>
            </a:p>
          </p:txBody>
        </p:sp>
        <p:sp>
          <p:nvSpPr>
            <p:cNvPr id="105" name="Rectangle 33">
              <a:extLst>
                <a:ext uri="{FF2B5EF4-FFF2-40B4-BE49-F238E27FC236}">
                  <a16:creationId xmlns:a16="http://schemas.microsoft.com/office/drawing/2014/main" id="{EE9B1B14-73BE-FB47-BA75-11612A65C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73" y="2025916"/>
              <a:ext cx="723014" cy="37465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sz="1200" b="0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 Box 35">
              <a:extLst>
                <a:ext uri="{FF2B5EF4-FFF2-40B4-BE49-F238E27FC236}">
                  <a16:creationId xmlns:a16="http://schemas.microsoft.com/office/drawing/2014/main" id="{8EB3805A-619E-7F41-AC1F-DE7C84634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591" y="2547958"/>
              <a:ext cx="109210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age</a:t>
              </a:r>
            </a:p>
          </p:txBody>
        </p:sp>
        <p:sp>
          <p:nvSpPr>
            <p:cNvPr id="107" name="Text Box 35">
              <a:extLst>
                <a:ext uri="{FF2B5EF4-FFF2-40B4-BE49-F238E27FC236}">
                  <a16:creationId xmlns:a16="http://schemas.microsoft.com/office/drawing/2014/main" id="{D4C1A449-A68C-774D-A1D6-6044B3E15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229" y="1996741"/>
              <a:ext cx="723014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108" name="Rectangle 33">
              <a:extLst>
                <a:ext uri="{FF2B5EF4-FFF2-40B4-BE49-F238E27FC236}">
                  <a16:creationId xmlns:a16="http://schemas.microsoft.com/office/drawing/2014/main" id="{E87F67CE-79F2-7747-B1C8-103B73956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639" y="2515078"/>
              <a:ext cx="723014" cy="37465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>
              <a:lvl1pPr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1600" b="1">
                  <a:solidFill>
                    <a:schemeClr val="bg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200" b="0" dirty="0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D91A4A2-64FD-6347-8E48-E6E69D775DAC}"/>
              </a:ext>
            </a:extLst>
          </p:cNvPr>
          <p:cNvSpPr/>
          <p:nvPr/>
        </p:nvSpPr>
        <p:spPr>
          <a:xfrm>
            <a:off x="7611072" y="1707602"/>
            <a:ext cx="740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“Harry”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6622564" y="1542276"/>
            <a:ext cx="18833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5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04799" y="1090682"/>
            <a:ext cx="8759687" cy="47932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Objective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sym typeface="Tahoma"/>
              </a:rPr>
              <a:t>Understand how to create and use classes</a:t>
            </a:r>
            <a:r>
              <a:rPr lang="en-US" sz="2400" dirty="0"/>
              <a:t> and</a:t>
            </a:r>
            <a:r>
              <a:rPr lang="en-US" sz="2400" b="0" i="0" u="none" strike="noStrike" cap="none" dirty="0">
                <a:solidFill>
                  <a:schemeClr val="accent2"/>
                </a:solidFill>
                <a:sym typeface="Tahoma"/>
              </a:rPr>
              <a:t> objects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sym typeface="Tahoma"/>
              </a:rPr>
              <a:t>Class definition</a:t>
            </a:r>
          </a:p>
          <a:p>
            <a:pPr lvl="2" indent="-285750">
              <a:spcBef>
                <a:spcPts val="520"/>
              </a:spcBef>
              <a:buClr>
                <a:srgbClr val="CC6600"/>
              </a:buClr>
              <a:buSzPts val="2600"/>
            </a:pPr>
            <a:r>
              <a:rPr lang="en-US" sz="2200" dirty="0"/>
              <a:t>Methods, properties, constants</a:t>
            </a:r>
            <a:endParaRPr lang="en-US" sz="2200" b="0" i="0" u="none" strike="noStrike" cap="none" dirty="0">
              <a:solidFill>
                <a:schemeClr val="accent2"/>
              </a:solidFill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dirty="0"/>
              <a:t>Object construction (aka. instantiation)</a:t>
            </a:r>
            <a:endParaRPr lang="en-US" sz="2400" b="0" i="0" u="none" strike="noStrike" cap="none" dirty="0">
              <a:solidFill>
                <a:schemeClr val="accent2"/>
              </a:solidFill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dirty="0"/>
              <a:t>Object usage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After this module, you should be able to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Solve programming problems using classes and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Tahoma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Tahoma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rPr>
              <a:pPr marL="0" marR="0" lvl="0" indent="-1270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"/>
                <a:buFont typeface="Tahoma"/>
                <a:buNone/>
                <a:tabLst/>
                <a:defRPr/>
              </a:pPr>
              <a:t>3</a:t>
            </a:fld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80261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324268" y="1052736"/>
            <a:ext cx="8568212" cy="48965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400" b="1" dirty="0">
              <a:solidFill>
                <a:srgbClr val="FF0000"/>
              </a:solidFill>
            </a:endParaRPr>
          </a:p>
        </p:txBody>
      </p:sp>
      <p:sp>
        <p:nvSpPr>
          <p:cNvPr id="6" name="Shape 1003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4: Object Assignments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Shape 868"/>
          <p:cNvSpPr txBox="1">
            <a:spLocks/>
          </p:cNvSpPr>
          <p:nvPr/>
        </p:nvSpPr>
        <p:spPr>
          <a:xfrm>
            <a:off x="253574" y="1135882"/>
            <a:ext cx="8709600" cy="48133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430213" indent="-342900">
              <a:spcBef>
                <a:spcPts val="600"/>
              </a:spcBef>
            </a:pPr>
            <a:r>
              <a:rPr lang="en-US" sz="2400" dirty="0"/>
              <a:t>Open </a:t>
            </a:r>
            <a:r>
              <a:rPr lang="en-US" sz="2400" b="1" dirty="0"/>
              <a:t>ex4</a:t>
            </a:r>
            <a:r>
              <a:rPr lang="en-US" sz="2400" dirty="0"/>
              <a:t> folder </a:t>
            </a:r>
          </a:p>
          <a:p>
            <a:pPr marL="430213" indent="-342900">
              <a:spcBef>
                <a:spcPts val="600"/>
              </a:spcBef>
            </a:pPr>
            <a:r>
              <a:rPr lang="en-US" sz="2400" dirty="0"/>
              <a:t>Edit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to include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430213" indent="-342900">
              <a:spcBef>
                <a:spcPts val="600"/>
              </a:spcBef>
            </a:pPr>
            <a:r>
              <a:rPr lang="en-US" sz="2400" dirty="0"/>
              <a:t>Edit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ex4.php</a:t>
            </a:r>
            <a:r>
              <a:rPr lang="en-US" sz="2400" dirty="0"/>
              <a:t>. Instructions are in the </a:t>
            </a:r>
            <a:r>
              <a:rPr lang="en-US" sz="2400" dirty="0" err="1"/>
              <a:t>php</a:t>
            </a:r>
            <a:r>
              <a:rPr lang="en-US" sz="2400" dirty="0"/>
              <a:t> file.</a:t>
            </a:r>
          </a:p>
          <a:p>
            <a:pPr marL="430213" lvl="1" indent="-342900">
              <a:spcBef>
                <a:spcPts val="600"/>
              </a:spcBef>
              <a:buClr>
                <a:srgbClr val="3333FF"/>
              </a:buClr>
              <a:buSzPts val="2800"/>
            </a:pPr>
            <a:r>
              <a:rPr lang="en-US" sz="2400" dirty="0"/>
              <a:t>Opening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ex4.php</a:t>
            </a:r>
            <a:r>
              <a:rPr lang="en-US" sz="2400" dirty="0">
                <a:sym typeface="Courier New"/>
              </a:rPr>
              <a:t> on your web browser should result in:</a:t>
            </a:r>
            <a:endParaRPr lang="en-US" sz="2400" dirty="0"/>
          </a:p>
          <a:p>
            <a:pPr marL="430213" indent="-342900"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7" y="3684292"/>
            <a:ext cx="5588295" cy="21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04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Class Constant</a:t>
            </a:r>
          </a:p>
        </p:txBody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304800" y="1057522"/>
            <a:ext cx="8449586" cy="54194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600"/>
              </a:spcBef>
            </a:pPr>
            <a:r>
              <a:rPr lang="en-US" sz="2200" dirty="0"/>
              <a:t>An identifier (name) for a value, that does not change during the execution</a:t>
            </a:r>
          </a:p>
          <a:p>
            <a:pPr lvl="0" indent="-342900">
              <a:spcBef>
                <a:spcPts val="600"/>
              </a:spcBef>
            </a:pPr>
            <a:r>
              <a:rPr lang="en-US" sz="2200" dirty="0"/>
              <a:t>Define using keyword </a:t>
            </a:r>
            <a:r>
              <a:rPr lang="en-US" sz="2200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200" dirty="0"/>
          </a:p>
          <a:p>
            <a:pPr marL="508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</a:pPr>
            <a:endParaRPr lang="en-US" sz="2200" dirty="0"/>
          </a:p>
          <a:p>
            <a: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200" dirty="0"/>
              <a:t>How to use a constant? 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2000" dirty="0"/>
              <a:t>Within: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self::GST_RATE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2000" dirty="0"/>
              <a:t>Outside: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Sales::GST_RATE</a:t>
            </a:r>
          </a:p>
        </p:txBody>
      </p:sp>
      <p:sp>
        <p:nvSpPr>
          <p:cNvPr id="7" name="Shape 852">
            <a:extLst>
              <a:ext uri="{FF2B5EF4-FFF2-40B4-BE49-F238E27FC236}">
                <a16:creationId xmlns:a16="http://schemas.microsoft.com/office/drawing/2014/main" id="{558BBD68-A798-1C4D-B8CD-B99E8ACCC31A}"/>
              </a:ext>
            </a:extLst>
          </p:cNvPr>
          <p:cNvSpPr txBox="1"/>
          <p:nvPr/>
        </p:nvSpPr>
        <p:spPr>
          <a:xfrm>
            <a:off x="652007" y="2479343"/>
            <a:ext cx="7426518" cy="17189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</a:pP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- </a:t>
            </a:r>
            <a:r>
              <a:rPr lang="en-US" sz="20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Sales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Sales{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GST_RATE = 0.07;   // Constant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76574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Class Constant</a:t>
            </a:r>
          </a:p>
        </p:txBody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304800" y="1057522"/>
            <a:ext cx="8449586" cy="205715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200" dirty="0"/>
          </a:p>
          <a:p>
            <a:pPr marL="508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</a:pPr>
            <a:endParaRPr lang="en-US" sz="2200" dirty="0"/>
          </a:p>
        </p:txBody>
      </p:sp>
      <p:sp>
        <p:nvSpPr>
          <p:cNvPr id="7" name="Shape 852">
            <a:extLst>
              <a:ext uri="{FF2B5EF4-FFF2-40B4-BE49-F238E27FC236}">
                <a16:creationId xmlns:a16="http://schemas.microsoft.com/office/drawing/2014/main" id="{558BBD68-A798-1C4D-B8CD-B99E8ACCC31A}"/>
              </a:ext>
            </a:extLst>
          </p:cNvPr>
          <p:cNvSpPr txBox="1"/>
          <p:nvPr/>
        </p:nvSpPr>
        <p:spPr>
          <a:xfrm>
            <a:off x="523420" y="1345970"/>
            <a:ext cx="7426518" cy="2483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</a:pP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- </a:t>
            </a:r>
            <a:r>
              <a:rPr lang="en-US" sz="20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Sales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18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Sales{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GST_RATE = 0.07; 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public function 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computeGST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($price){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		return </a:t>
            </a:r>
            <a:r>
              <a:rPr lang="en-US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self::GST_RATE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* $price;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83352" y="1165336"/>
            <a:ext cx="30665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1">
              <a:spcBef>
                <a:spcPts val="600"/>
              </a:spcBef>
              <a:buSzPts val="2400"/>
            </a:pPr>
            <a:r>
              <a:rPr lang="en-US" sz="2000" b="1" dirty="0">
                <a:solidFill>
                  <a:srgbClr val="FF0000"/>
                </a:solidFill>
                <a:latin typeface="Tahoma"/>
                <a:ea typeface="Tahoma"/>
                <a:cs typeface="Tahoma"/>
              </a:rPr>
              <a:t>Within</a:t>
            </a:r>
            <a:endParaRPr lang="en-US" sz="2000" dirty="0">
              <a:solidFill>
                <a:srgbClr val="FF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9" name="Shape 852">
            <a:extLst>
              <a:ext uri="{FF2B5EF4-FFF2-40B4-BE49-F238E27FC236}">
                <a16:creationId xmlns:a16="http://schemas.microsoft.com/office/drawing/2014/main" id="{558BBD68-A798-1C4D-B8CD-B99E8ACCC31A}"/>
              </a:ext>
            </a:extLst>
          </p:cNvPr>
          <p:cNvSpPr txBox="1"/>
          <p:nvPr/>
        </p:nvSpPr>
        <p:spPr>
          <a:xfrm>
            <a:off x="432933" y="4491243"/>
            <a:ext cx="7426518" cy="17189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600"/>
            </a:pPr>
            <a:r>
              <a:rPr lang="en-US" sz="20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- </a:t>
            </a:r>
            <a:r>
              <a:rPr lang="en-US" sz="20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sales_test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18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Sales.php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echo "GST Rate is: " . </a:t>
            </a:r>
            <a:r>
              <a:rPr lang="en-US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Sales::GST_RATE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92865" y="3872676"/>
            <a:ext cx="30665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1">
              <a:spcBef>
                <a:spcPts val="600"/>
              </a:spcBef>
              <a:buSzPts val="2400"/>
            </a:pPr>
            <a:r>
              <a:rPr lang="en-US" sz="2000" b="1" dirty="0">
                <a:solidFill>
                  <a:srgbClr val="FF0000"/>
                </a:solidFill>
                <a:latin typeface="Tahoma"/>
                <a:ea typeface="Tahoma"/>
                <a:cs typeface="Tahoma"/>
              </a:rPr>
              <a:t>Outside</a:t>
            </a:r>
            <a:endParaRPr lang="en-US" sz="2000" dirty="0">
              <a:solidFill>
                <a:srgbClr val="FF000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05380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Difference between $this and self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F4EBD4-42AA-F347-AD55-77E7C7295A60}"/>
              </a:ext>
            </a:extLst>
          </p:cNvPr>
          <p:cNvGraphicFramePr>
            <a:graphicFrameLocks noGrp="1"/>
          </p:cNvGraphicFramePr>
          <p:nvPr/>
        </p:nvGraphicFramePr>
        <p:xfrm>
          <a:off x="648584" y="1747874"/>
          <a:ext cx="8128592" cy="2634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296">
                  <a:extLst>
                    <a:ext uri="{9D8B030D-6E8A-4147-A177-3AD203B41FA5}">
                      <a16:colId xmlns:a16="http://schemas.microsoft.com/office/drawing/2014/main" val="3408923447"/>
                    </a:ext>
                  </a:extLst>
                </a:gridCol>
                <a:gridCol w="4064296">
                  <a:extLst>
                    <a:ext uri="{9D8B030D-6E8A-4147-A177-3AD203B41FA5}">
                      <a16:colId xmlns:a16="http://schemas.microsoft.com/office/drawing/2014/main" val="1070741710"/>
                    </a:ext>
                  </a:extLst>
                </a:gridCol>
              </a:tblGrid>
              <a:tr h="548417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$this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12830"/>
                  </a:ext>
                </a:extLst>
              </a:tr>
              <a:tr h="771915">
                <a:tc>
                  <a:txBody>
                    <a:bodyPr/>
                    <a:lstStyle/>
                    <a:p>
                      <a:pPr fontAlgn="base"/>
                      <a:r>
                        <a:rPr lang="en-US" sz="22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Represents an instance of the class (object)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2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Represents a class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187629400"/>
                  </a:ext>
                </a:extLst>
              </a:tr>
              <a:tr h="548417">
                <a:tc>
                  <a:txBody>
                    <a:bodyPr/>
                    <a:lstStyle/>
                    <a:p>
                      <a:pPr fontAlgn="base"/>
                      <a:r>
                        <a:rPr lang="en-US" sz="22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Always begin with dollar ($) sign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2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Never begin with dollar ($) sign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831852106"/>
                  </a:ext>
                </a:extLst>
              </a:tr>
              <a:tr h="548417">
                <a:tc>
                  <a:txBody>
                    <a:bodyPr/>
                    <a:lstStyle/>
                    <a:p>
                      <a:pPr fontAlgn="base"/>
                      <a:r>
                        <a:rPr lang="en-US" sz="22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Is followed by the -&gt; operator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200" b="0" i="0" u="none" strike="noStrike" cap="none" dirty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Is followed by the :: operator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08198843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18651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03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dirty="0"/>
              <a:t>5: Class Constant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Shape 868"/>
          <p:cNvSpPr txBox="1">
            <a:spLocks/>
          </p:cNvSpPr>
          <p:nvPr/>
        </p:nvSpPr>
        <p:spPr>
          <a:xfrm>
            <a:off x="282000" y="1121594"/>
            <a:ext cx="8709600" cy="48133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430213" indent="-342900">
              <a:spcBef>
                <a:spcPts val="600"/>
              </a:spcBef>
            </a:pPr>
            <a:r>
              <a:rPr lang="en-US" sz="2400" dirty="0"/>
              <a:t>Open </a:t>
            </a:r>
            <a:r>
              <a:rPr lang="en-US" sz="2400" b="1" dirty="0"/>
              <a:t>ex5</a:t>
            </a:r>
            <a:r>
              <a:rPr lang="en-US" sz="2400" dirty="0"/>
              <a:t> folder </a:t>
            </a:r>
          </a:p>
          <a:p>
            <a:pPr marL="430213" indent="-342900">
              <a:spcBef>
                <a:spcPts val="600"/>
              </a:spcBef>
            </a:pPr>
            <a:r>
              <a:rPr lang="en-US" sz="2400" dirty="0"/>
              <a:t>Edit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ex5.php</a:t>
            </a:r>
            <a:r>
              <a:rPr lang="en-US" sz="2400" dirty="0"/>
              <a:t> and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model/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Product.php</a:t>
            </a:r>
            <a:r>
              <a:rPr lang="en-US" sz="2400" dirty="0"/>
              <a:t> from the given resources.</a:t>
            </a:r>
          </a:p>
          <a:p>
            <a:pPr marL="430213" indent="-342900">
              <a:spcBef>
                <a:spcPts val="600"/>
              </a:spcBef>
            </a:pPr>
            <a:r>
              <a:rPr lang="en-US" sz="2400" dirty="0"/>
              <a:t>Instructions are in the </a:t>
            </a:r>
            <a:r>
              <a:rPr lang="en-US" sz="2400" dirty="0" err="1"/>
              <a:t>php</a:t>
            </a:r>
            <a:r>
              <a:rPr lang="en-US" sz="2400" dirty="0"/>
              <a:t> files.</a:t>
            </a:r>
          </a:p>
          <a:p>
            <a:pPr marL="430213" indent="-342900">
              <a:spcBef>
                <a:spcPts val="600"/>
              </a:spcBef>
            </a:pPr>
            <a:r>
              <a:rPr lang="en-US" sz="2400" dirty="0"/>
              <a:t>Opening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ex5.php</a:t>
            </a:r>
            <a:r>
              <a:rPr lang="en-US" sz="2400" dirty="0">
                <a:sym typeface="Courier New"/>
              </a:rPr>
              <a:t> on your web browser should result in:</a:t>
            </a:r>
            <a:endParaRPr lang="en-US" sz="2400" dirty="0"/>
          </a:p>
          <a:p>
            <a:pPr marL="430213" indent="-342900"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54" y="3632514"/>
            <a:ext cx="5659546" cy="18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39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Key Points </a:t>
            </a:r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4923478" y="1255380"/>
            <a:ext cx="4468091" cy="52286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285750"/>
            <a:r>
              <a:rPr lang="en-US" dirty="0"/>
              <a:t>Objects</a:t>
            </a:r>
          </a:p>
          <a:p>
            <a:pPr lvl="1" indent="-285750"/>
            <a:r>
              <a:rPr lang="en-US" dirty="0"/>
              <a:t>Instantiation</a:t>
            </a:r>
          </a:p>
          <a:p>
            <a:pPr lvl="2" indent="-285750"/>
            <a:r>
              <a:rPr lang="en-US" i="1" dirty="0"/>
              <a:t>new </a:t>
            </a:r>
            <a:r>
              <a:rPr lang="en-US" dirty="0"/>
              <a:t>keyword</a:t>
            </a:r>
            <a:endParaRPr lang="en-US" i="1" dirty="0"/>
          </a:p>
          <a:p>
            <a:pPr lvl="1" indent="-285750"/>
            <a:r>
              <a:rPr lang="en-US" dirty="0"/>
              <a:t>Assignment</a:t>
            </a:r>
          </a:p>
          <a:p>
            <a:pPr lvl="1" indent="-285750"/>
            <a:r>
              <a:rPr lang="en-US" dirty="0"/>
              <a:t>Method invocation</a:t>
            </a:r>
          </a:p>
          <a:p>
            <a:pPr marL="742950" marR="0" lvl="1" indent="-438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319087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525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191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15" name="Shape 1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7938" y="4790957"/>
            <a:ext cx="3550909" cy="19088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35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Shape 1013"/>
          <p:cNvSpPr txBox="1">
            <a:spLocks noGrp="1"/>
          </p:cNvSpPr>
          <p:nvPr>
            <p:ph type="body" idx="1"/>
          </p:nvPr>
        </p:nvSpPr>
        <p:spPr>
          <a:xfrm>
            <a:off x="457199" y="1255380"/>
            <a:ext cx="4468091" cy="35355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dirty="0"/>
              <a:t>Classes</a:t>
            </a:r>
          </a:p>
          <a:p>
            <a:pPr lvl="1" indent="-285750"/>
            <a:r>
              <a:rPr lang="en-US" dirty="0"/>
              <a:t>Properties</a:t>
            </a:r>
          </a:p>
          <a:p>
            <a:pPr lvl="1" indent="-285750"/>
            <a:r>
              <a:rPr lang="en-US" dirty="0"/>
              <a:t>Methods</a:t>
            </a:r>
          </a:p>
          <a:p>
            <a:pPr lvl="2" indent="-285750"/>
            <a:r>
              <a:rPr lang="en-US" dirty="0"/>
              <a:t>Constructors</a:t>
            </a:r>
          </a:p>
          <a:p>
            <a:pPr lvl="2" indent="-285750"/>
            <a:r>
              <a:rPr lang="en-US" dirty="0"/>
              <a:t>Getters</a:t>
            </a:r>
          </a:p>
          <a:p>
            <a:pPr lvl="2" indent="-285750"/>
            <a:r>
              <a:rPr lang="en-US" dirty="0"/>
              <a:t>Setters</a:t>
            </a:r>
          </a:p>
          <a:p>
            <a:pPr lvl="1" indent="-285750"/>
            <a:r>
              <a:rPr lang="en-US" dirty="0"/>
              <a:t>Constants</a:t>
            </a:r>
            <a:endParaRPr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319087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525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191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6729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800" b="0"/>
              <a:t>              </a:t>
            </a:r>
          </a:p>
          <a:p>
            <a:r>
              <a:rPr lang="en-US" sz="800" b="0"/>
              <a:t>                        </a:t>
            </a:r>
            <a:fld id="{04AD1F7F-ACDF-41D9-B514-793FA24D142E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sz="800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Classes vs. Objects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342900" eaLnBrk="1" fontAlgn="t" hangingPunct="1"/>
            <a:r>
              <a:rPr lang="en-US" dirty="0"/>
              <a:t>A class is a </a:t>
            </a:r>
            <a:r>
              <a:rPr lang="en-US" b="1" dirty="0"/>
              <a:t>template</a:t>
            </a:r>
            <a:r>
              <a:rPr lang="en-US" dirty="0"/>
              <a:t> from which individual objects are created</a:t>
            </a:r>
          </a:p>
          <a:p>
            <a:pPr indent="-342900" eaLnBrk="1" hangingPunct="1"/>
            <a:r>
              <a:rPr lang="en-US" dirty="0"/>
              <a:t>An object is an </a:t>
            </a:r>
            <a:r>
              <a:rPr lang="en-US" b="1" dirty="0"/>
              <a:t>instance</a:t>
            </a:r>
            <a:r>
              <a:rPr lang="en-US" dirty="0"/>
              <a:t> of a class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49" y="3511415"/>
            <a:ext cx="4266998" cy="1944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924" y="3282814"/>
            <a:ext cx="3558446" cy="22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7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r>
              <a:rPr lang="en-US" sz="800" b="0"/>
              <a:t>              </a:t>
            </a:r>
          </a:p>
          <a:p>
            <a:r>
              <a:rPr lang="en-US" sz="800" b="0"/>
              <a:t>                        </a:t>
            </a:r>
            <a:fld id="{D5DB2267-C656-4E36-99BB-6F1B43DDF77C}" type="slidenum">
              <a:rPr lang="en-US" sz="800" smtClean="0"/>
              <a:pPr/>
              <a:t>5</a:t>
            </a:fld>
            <a:endParaRPr lang="en-US" sz="80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r>
              <a:rPr lang="en-US" sz="800" dirty="0">
                <a:solidFill>
                  <a:srgbClr val="FFFFCC"/>
                </a:solidFill>
              </a:rPr>
              <a:t>t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an Object?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909637"/>
            <a:ext cx="8610600" cy="5562600"/>
          </a:xfrm>
        </p:spPr>
        <p:txBody>
          <a:bodyPr/>
          <a:lstStyle/>
          <a:p>
            <a:pPr indent="-342900" eaLnBrk="1" hangingPunct="1"/>
            <a:r>
              <a:rPr lang="en-US" dirty="0"/>
              <a:t>Informally, an object represents an entity, either physical, conceptual, or software.</a:t>
            </a:r>
          </a:p>
          <a:p>
            <a:pPr lvl="1" indent="-342900"/>
            <a:endParaRPr lang="en-US" dirty="0"/>
          </a:p>
          <a:p>
            <a:pPr lvl="1" indent="-342900"/>
            <a:r>
              <a:rPr lang="en-US" dirty="0"/>
              <a:t>Physical entity</a:t>
            </a:r>
          </a:p>
          <a:p>
            <a:pPr lvl="1" indent="-342900"/>
            <a:endParaRPr lang="en-US" dirty="0"/>
          </a:p>
          <a:p>
            <a:pPr lvl="1" indent="-342900"/>
            <a:endParaRPr lang="en-US" dirty="0"/>
          </a:p>
          <a:p>
            <a:pPr lvl="1" indent="-342900"/>
            <a:endParaRPr lang="en-US" dirty="0"/>
          </a:p>
          <a:p>
            <a:pPr lvl="1" indent="-342900"/>
            <a:r>
              <a:rPr lang="en-US" dirty="0"/>
              <a:t>Conceptual entity</a:t>
            </a:r>
          </a:p>
          <a:p>
            <a:pPr lvl="1" indent="-342900"/>
            <a:endParaRPr lang="en-US" dirty="0"/>
          </a:p>
          <a:p>
            <a:pPr lvl="1" indent="-342900"/>
            <a:endParaRPr lang="en-US" dirty="0"/>
          </a:p>
          <a:p>
            <a:pPr lvl="1" indent="-342900"/>
            <a:r>
              <a:rPr lang="en-US" dirty="0"/>
              <a:t>Software entity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6624638" y="2492375"/>
            <a:ext cx="1306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chemeClr val="accent2"/>
                </a:solidFill>
              </a:rPr>
              <a:t>Tom’s Car</a:t>
            </a:r>
          </a:p>
        </p:txBody>
      </p:sp>
      <p:pic>
        <p:nvPicPr>
          <p:cNvPr id="31751" name="Picture 5" descr="Volkswagen New Beetle 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952625"/>
            <a:ext cx="289560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6003925" y="4473575"/>
            <a:ext cx="285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chemeClr val="accent2"/>
                </a:solidFill>
              </a:rPr>
              <a:t>Bill Gate’s bank account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6192838" y="3789363"/>
            <a:ext cx="2554287" cy="434975"/>
          </a:xfrm>
          <a:prstGeom prst="rect">
            <a:avLst/>
          </a:prstGeom>
          <a:solidFill>
            <a:srgbClr val="FFCC99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defRPr sz="16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chemeClr val="accent2"/>
                </a:solidFill>
              </a:rPr>
              <a:t>US$100,000,000,000</a:t>
            </a:r>
            <a:endParaRPr lang="en-US" sz="1800" b="0">
              <a:solidFill>
                <a:schemeClr val="tx1"/>
              </a:solidFill>
            </a:endParaRPr>
          </a:p>
        </p:txBody>
      </p:sp>
      <p:pic>
        <p:nvPicPr>
          <p:cNvPr id="3175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644900"/>
            <a:ext cx="2195512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3671888" y="59499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pSp>
        <p:nvGrpSpPr>
          <p:cNvPr id="31756" name="Group 10"/>
          <p:cNvGrpSpPr>
            <a:grpSpLocks/>
          </p:cNvGrpSpPr>
          <p:nvPr/>
        </p:nvGrpSpPr>
        <p:grpSpPr bwMode="auto">
          <a:xfrm>
            <a:off x="4319588" y="5697538"/>
            <a:ext cx="1116012" cy="539750"/>
            <a:chOff x="2721" y="3589"/>
            <a:chExt cx="703" cy="340"/>
          </a:xfrm>
        </p:grpSpPr>
        <p:sp>
          <p:nvSpPr>
            <p:cNvPr id="31763" name="Rectangle 11"/>
            <p:cNvSpPr>
              <a:spLocks noChangeArrowheads="1"/>
            </p:cNvSpPr>
            <p:nvPr/>
          </p:nvSpPr>
          <p:spPr bwMode="auto">
            <a:xfrm>
              <a:off x="2721" y="3589"/>
              <a:ext cx="703" cy="3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>
              <a:spAutoFit/>
            </a:bodyPr>
            <a:lstStyle/>
            <a:p>
              <a:endParaRPr lang="fr-FR"/>
            </a:p>
          </p:txBody>
        </p:sp>
        <p:sp>
          <p:nvSpPr>
            <p:cNvPr id="31764" name="Line 12"/>
            <p:cNvSpPr>
              <a:spLocks noChangeShapeType="1"/>
            </p:cNvSpPr>
            <p:nvPr/>
          </p:nvSpPr>
          <p:spPr bwMode="auto">
            <a:xfrm>
              <a:off x="3266" y="3589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757" name="Group 13"/>
          <p:cNvGrpSpPr>
            <a:grpSpLocks/>
          </p:cNvGrpSpPr>
          <p:nvPr/>
        </p:nvGrpSpPr>
        <p:grpSpPr bwMode="auto">
          <a:xfrm>
            <a:off x="5976938" y="5697538"/>
            <a:ext cx="1116012" cy="539750"/>
            <a:chOff x="2721" y="3589"/>
            <a:chExt cx="703" cy="340"/>
          </a:xfrm>
        </p:grpSpPr>
        <p:sp>
          <p:nvSpPr>
            <p:cNvPr id="31761" name="Rectangle 14"/>
            <p:cNvSpPr>
              <a:spLocks noChangeArrowheads="1"/>
            </p:cNvSpPr>
            <p:nvPr/>
          </p:nvSpPr>
          <p:spPr bwMode="auto">
            <a:xfrm>
              <a:off x="2721" y="3589"/>
              <a:ext cx="703" cy="3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>
              <a:spAutoFit/>
            </a:bodyPr>
            <a:lstStyle/>
            <a:p>
              <a:endParaRPr lang="fr-FR"/>
            </a:p>
          </p:txBody>
        </p:sp>
        <p:sp>
          <p:nvSpPr>
            <p:cNvPr id="31762" name="Line 15"/>
            <p:cNvSpPr>
              <a:spLocks noChangeShapeType="1"/>
            </p:cNvSpPr>
            <p:nvPr/>
          </p:nvSpPr>
          <p:spPr bwMode="auto">
            <a:xfrm>
              <a:off x="3266" y="3589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</p:grpSp>
      <p:sp>
        <p:nvSpPr>
          <p:cNvPr id="31758" name="Line 16"/>
          <p:cNvSpPr>
            <a:spLocks noChangeShapeType="1"/>
          </p:cNvSpPr>
          <p:nvPr/>
        </p:nvSpPr>
        <p:spPr bwMode="auto">
          <a:xfrm>
            <a:off x="5327650" y="59499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1759" name="Text Box 17"/>
          <p:cNvSpPr txBox="1">
            <a:spLocks noChangeArrowheads="1"/>
          </p:cNvSpPr>
          <p:nvPr/>
        </p:nvSpPr>
        <p:spPr bwMode="auto">
          <a:xfrm>
            <a:off x="3607510" y="6343619"/>
            <a:ext cx="4087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 dirty="0">
                <a:solidFill>
                  <a:schemeClr val="accent2"/>
                </a:solidFill>
              </a:rPr>
              <a:t>Linked list starting at address 100 </a:t>
            </a:r>
          </a:p>
        </p:txBody>
      </p:sp>
      <p:sp>
        <p:nvSpPr>
          <p:cNvPr id="31760" name="Text Box 18"/>
          <p:cNvSpPr txBox="1">
            <a:spLocks noChangeArrowheads="1"/>
          </p:cNvSpPr>
          <p:nvPr/>
        </p:nvSpPr>
        <p:spPr bwMode="auto">
          <a:xfrm>
            <a:off x="4464050" y="5322888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chemeClr val="accent2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96142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637475"/>
            <a:ext cx="9144000" cy="10522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Class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751736" cy="1050925"/>
          </a:xfrm>
        </p:spPr>
        <p:txBody>
          <a:bodyPr/>
          <a:lstStyle/>
          <a:p>
            <a:pPr indent="-342900" eaLnBrk="1" fontAlgn="t" hangingPunct="1"/>
            <a:r>
              <a:rPr lang="en-US" dirty="0"/>
              <a:t>A set of related variables (aka. </a:t>
            </a:r>
            <a:r>
              <a:rPr lang="en-US" i="1" dirty="0"/>
              <a:t>properties</a:t>
            </a:r>
            <a:r>
              <a:rPr lang="en-US" dirty="0"/>
              <a:t> or </a:t>
            </a:r>
            <a:r>
              <a:rPr lang="en-US" i="1" dirty="0"/>
              <a:t>attributes</a:t>
            </a:r>
            <a:r>
              <a:rPr lang="en-US" dirty="0"/>
              <a:t>) and functions (aka. </a:t>
            </a:r>
            <a:r>
              <a:rPr lang="en-US" i="1" dirty="0"/>
              <a:t>methods</a:t>
            </a:r>
            <a:r>
              <a:rPr lang="en-US" dirty="0"/>
              <a:t>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8" name="Shape 810"/>
          <p:cNvSpPr txBox="1"/>
          <p:nvPr/>
        </p:nvSpPr>
        <p:spPr>
          <a:xfrm>
            <a:off x="573156" y="2041525"/>
            <a:ext cx="7997687" cy="43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Person.php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Person{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$name;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$age;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function 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drive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echo "Hi! I am driving a car";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93AE361-9D93-154F-9CED-2619F01FD1D1}"/>
              </a:ext>
            </a:extLst>
          </p:cNvPr>
          <p:cNvSpPr/>
          <p:nvPr/>
        </p:nvSpPr>
        <p:spPr>
          <a:xfrm flipH="1">
            <a:off x="5437545" y="3139439"/>
            <a:ext cx="209928" cy="61042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FC29DD-DB5D-5A4D-89D8-F8B0A9549736}"/>
              </a:ext>
            </a:extLst>
          </p:cNvPr>
          <p:cNvSpPr txBox="1"/>
          <p:nvPr/>
        </p:nvSpPr>
        <p:spPr>
          <a:xfrm>
            <a:off x="5800761" y="3203204"/>
            <a:ext cx="2543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DB2C82-1A5B-0D43-9C44-7582954FC794}"/>
              </a:ext>
            </a:extLst>
          </p:cNvPr>
          <p:cNvSpPr txBox="1"/>
          <p:nvPr/>
        </p:nvSpPr>
        <p:spPr>
          <a:xfrm>
            <a:off x="405518" y="4841193"/>
            <a:ext cx="132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</p:txBody>
      </p:sp>
      <p:sp>
        <p:nvSpPr>
          <p:cNvPr id="6" name="Left Brace 5"/>
          <p:cNvSpPr/>
          <p:nvPr/>
        </p:nvSpPr>
        <p:spPr>
          <a:xfrm>
            <a:off x="1732105" y="4093597"/>
            <a:ext cx="374991" cy="179984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1502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Class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342900" eaLnBrk="1" fontAlgn="t" hangingPunct="1"/>
            <a:r>
              <a:rPr lang="en-US" dirty="0"/>
              <a:t>Class diagram represents of a set of classes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Group 72">
            <a:extLst>
              <a:ext uri="{FF2B5EF4-FFF2-40B4-BE49-F238E27FC236}">
                <a16:creationId xmlns:a16="http://schemas.microsoft.com/office/drawing/2014/main" id="{18BC9C8D-4530-0C46-A4D0-8E2470EA8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02467"/>
              </p:ext>
            </p:extLst>
          </p:nvPr>
        </p:nvGraphicFramePr>
        <p:xfrm>
          <a:off x="4490632" y="2143341"/>
          <a:ext cx="1979612" cy="1426548"/>
        </p:xfrm>
        <a:graphic>
          <a:graphicData uri="http://schemas.openxmlformats.org/drawingml/2006/table">
            <a:tbl>
              <a:tblPr/>
              <a:tblGrid>
                <a:gridCol w="1979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Person</a:t>
                      </a:r>
                    </a:p>
                  </a:txBody>
                  <a:tcPr marL="92075" marR="92075" marT="45946" marB="4594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  <a:sym typeface="Arial"/>
                        </a:rPr>
                        <a:t>- $name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 $age</a:t>
                      </a:r>
                    </a:p>
                  </a:txBody>
                  <a:tcPr marT="45628" marB="4562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drive()</a:t>
                      </a:r>
                    </a:p>
                  </a:txBody>
                  <a:tcPr marT="45628" marB="4562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72">
            <a:extLst>
              <a:ext uri="{FF2B5EF4-FFF2-40B4-BE49-F238E27FC236}">
                <a16:creationId xmlns:a16="http://schemas.microsoft.com/office/drawing/2014/main" id="{721AD452-F544-5948-AFA5-4DEB030C9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543323"/>
              </p:ext>
            </p:extLst>
          </p:nvPr>
        </p:nvGraphicFramePr>
        <p:xfrm>
          <a:off x="4490632" y="4325819"/>
          <a:ext cx="1979612" cy="1530057"/>
        </p:xfrm>
        <a:graphic>
          <a:graphicData uri="http://schemas.openxmlformats.org/drawingml/2006/table">
            <a:tbl>
              <a:tblPr/>
              <a:tblGrid>
                <a:gridCol w="1979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Vehicle</a:t>
                      </a:r>
                    </a:p>
                  </a:txBody>
                  <a:tcPr marL="92075" marR="92075" marT="45946" marB="4594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 $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plateNum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 $type</a:t>
                      </a:r>
                    </a:p>
                  </a:txBody>
                  <a:tcPr marT="45628" marB="4562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printInfo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()</a:t>
                      </a:r>
                    </a:p>
                  </a:txBody>
                  <a:tcPr marT="45628" marB="4562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50069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F3B631-F39A-E44F-8BE1-8D63A9167192}"/>
              </a:ext>
            </a:extLst>
          </p:cNvPr>
          <p:cNvCxnSpPr>
            <a:cxnSpLocks/>
          </p:cNvCxnSpPr>
          <p:nvPr/>
        </p:nvCxnSpPr>
        <p:spPr>
          <a:xfrm flipH="1">
            <a:off x="6322962" y="2052496"/>
            <a:ext cx="480544" cy="23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1D9F2C-6118-6247-A24B-7C6DFEC301ED}"/>
              </a:ext>
            </a:extLst>
          </p:cNvPr>
          <p:cNvSpPr txBox="1"/>
          <p:nvPr/>
        </p:nvSpPr>
        <p:spPr>
          <a:xfrm>
            <a:off x="6780504" y="1764876"/>
            <a:ext cx="148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Name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93AE361-9D93-154F-9CED-2619F01FD1D1}"/>
              </a:ext>
            </a:extLst>
          </p:cNvPr>
          <p:cNvSpPr/>
          <p:nvPr/>
        </p:nvSpPr>
        <p:spPr>
          <a:xfrm flipH="1">
            <a:off x="6675523" y="2614131"/>
            <a:ext cx="209928" cy="61042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E20D7BA-FB66-054B-87AA-DA0AF47D7F8E}"/>
              </a:ext>
            </a:extLst>
          </p:cNvPr>
          <p:cNvSpPr/>
          <p:nvPr/>
        </p:nvSpPr>
        <p:spPr>
          <a:xfrm flipH="1">
            <a:off x="6668433" y="3309549"/>
            <a:ext cx="217018" cy="30777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FC29DD-DB5D-5A4D-89D8-F8B0A9549736}"/>
              </a:ext>
            </a:extLst>
          </p:cNvPr>
          <p:cNvSpPr txBox="1"/>
          <p:nvPr/>
        </p:nvSpPr>
        <p:spPr>
          <a:xfrm>
            <a:off x="6924439" y="2694169"/>
            <a:ext cx="132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DB2C82-1A5B-0D43-9C44-7582954FC794}"/>
              </a:ext>
            </a:extLst>
          </p:cNvPr>
          <p:cNvSpPr txBox="1"/>
          <p:nvPr/>
        </p:nvSpPr>
        <p:spPr>
          <a:xfrm>
            <a:off x="6943506" y="3247994"/>
            <a:ext cx="1158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4299" y="1653871"/>
            <a:ext cx="7816132" cy="4373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F3B631-F39A-E44F-8BE1-8D63A9167192}"/>
              </a:ext>
            </a:extLst>
          </p:cNvPr>
          <p:cNvCxnSpPr>
            <a:cxnSpLocks/>
          </p:cNvCxnSpPr>
          <p:nvPr/>
        </p:nvCxnSpPr>
        <p:spPr>
          <a:xfrm flipH="1">
            <a:off x="6102712" y="4269368"/>
            <a:ext cx="480544" cy="23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1D9F2C-6118-6247-A24B-7C6DFEC301ED}"/>
              </a:ext>
            </a:extLst>
          </p:cNvPr>
          <p:cNvSpPr txBox="1"/>
          <p:nvPr/>
        </p:nvSpPr>
        <p:spPr>
          <a:xfrm>
            <a:off x="6792138" y="3999462"/>
            <a:ext cx="148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Name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D93AE361-9D93-154F-9CED-2619F01FD1D1}"/>
              </a:ext>
            </a:extLst>
          </p:cNvPr>
          <p:cNvSpPr/>
          <p:nvPr/>
        </p:nvSpPr>
        <p:spPr>
          <a:xfrm flipH="1">
            <a:off x="6656456" y="4788155"/>
            <a:ext cx="209928" cy="61042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E20D7BA-FB66-054B-87AA-DA0AF47D7F8E}"/>
              </a:ext>
            </a:extLst>
          </p:cNvPr>
          <p:cNvSpPr/>
          <p:nvPr/>
        </p:nvSpPr>
        <p:spPr>
          <a:xfrm flipH="1">
            <a:off x="6649366" y="5483573"/>
            <a:ext cx="217018" cy="30777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FC29DD-DB5D-5A4D-89D8-F8B0A9549736}"/>
              </a:ext>
            </a:extLst>
          </p:cNvPr>
          <p:cNvSpPr txBox="1"/>
          <p:nvPr/>
        </p:nvSpPr>
        <p:spPr>
          <a:xfrm>
            <a:off x="6939635" y="4868193"/>
            <a:ext cx="1360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DB2C82-1A5B-0D43-9C44-7582954FC794}"/>
              </a:ext>
            </a:extLst>
          </p:cNvPr>
          <p:cNvSpPr txBox="1"/>
          <p:nvPr/>
        </p:nvSpPr>
        <p:spPr>
          <a:xfrm>
            <a:off x="6958702" y="5422018"/>
            <a:ext cx="1158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06" y="1992349"/>
            <a:ext cx="3014485" cy="165575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Right Arrow 8"/>
          <p:cNvSpPr/>
          <p:nvPr/>
        </p:nvSpPr>
        <p:spPr>
          <a:xfrm>
            <a:off x="3948155" y="2565583"/>
            <a:ext cx="439838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693676" y="4183238"/>
            <a:ext cx="2963140" cy="1668710"/>
          </a:xfrm>
          <a:prstGeom prst="rect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9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Vehicle.php</a:t>
            </a:r>
            <a:r>
              <a:rPr lang="en-US" sz="9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9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9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# Add code here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class Vehicle{</a:t>
            </a:r>
          </a:p>
          <a:p>
            <a:b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. . . </a:t>
            </a:r>
            <a:b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b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901045" y="4759017"/>
            <a:ext cx="439838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92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182880" y="1052736"/>
            <a:ext cx="8709600" cy="48965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30213" indent="-342900">
              <a:spcBef>
                <a:spcPts val="600"/>
              </a:spcBef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Download the resources from </a:t>
            </a:r>
            <a:r>
              <a:rPr lang="en-US" sz="24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eLearn</a:t>
            </a: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30213" indent="-342900">
              <a:spcBef>
                <a:spcPts val="600"/>
              </a:spcBef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Open 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ex1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folder </a:t>
            </a:r>
          </a:p>
          <a:p>
            <a:pPr marL="430213" indent="-342900">
              <a:spcBef>
                <a:spcPts val="600"/>
              </a:spcBef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Complete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Vehicle.php</a:t>
            </a:r>
            <a:r>
              <a:rPr lang="en-US" sz="2400" dirty="0"/>
              <a:t>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based on the class diagram shown in the previous slide.</a:t>
            </a:r>
          </a:p>
          <a:p>
            <a:pPr marL="830263" lvl="1" indent="-342900">
              <a:spcBef>
                <a:spcPts val="600"/>
              </a:spcBef>
            </a:pPr>
            <a:r>
              <a:rPr lang="en-US" sz="22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/>
              <a:t> method should echo "A Vehicle"</a:t>
            </a:r>
            <a:endParaRPr lang="en-US" sz="2200" b="0" i="0" u="none" strike="noStrike" cap="none" dirty="0">
              <a:solidFill>
                <a:schemeClr val="accent2"/>
              </a:solidFill>
              <a:sym typeface="Tahoma"/>
            </a:endParaRPr>
          </a:p>
          <a:p>
            <a:pPr marL="430213" indent="-342900">
              <a:spcBef>
                <a:spcPts val="600"/>
              </a:spcBef>
            </a:pPr>
            <a:r>
              <a:rPr lang="en-US" sz="2400" dirty="0"/>
              <a:t>Upon successful completion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Vehicle.php</a:t>
            </a:r>
            <a:r>
              <a:rPr lang="en-US" sz="2400" dirty="0"/>
              <a:t>, opening</a:t>
            </a: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ex1.php</a:t>
            </a:r>
            <a:r>
              <a:rPr lang="en-US" sz="2400" dirty="0">
                <a:sym typeface="Courier New"/>
              </a:rPr>
              <a:t> on your web browser should result in the following output:</a:t>
            </a:r>
            <a:endParaRPr lang="en-US" sz="2400" dirty="0"/>
          </a:p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400" b="1" dirty="0">
              <a:solidFill>
                <a:srgbClr val="FF0000"/>
              </a:solidFill>
            </a:endParaRPr>
          </a:p>
        </p:txBody>
      </p:sp>
      <p:sp>
        <p:nvSpPr>
          <p:cNvPr id="6" name="Shape 1003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1: Creating a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60" y="4692904"/>
            <a:ext cx="6602299" cy="12563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1548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800" b="0"/>
              <a:t>              </a:t>
            </a:r>
          </a:p>
          <a:p>
            <a:r>
              <a:rPr lang="en-US" sz="800" b="0"/>
              <a:t>                        </a:t>
            </a:r>
            <a:fld id="{B710AE46-31FE-4549-9A4B-0AE14DD54E2D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800" dirty="0"/>
              <a:t>Object Oriented Application Development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What is an Object?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342900"/>
            <a:r>
              <a:rPr lang="en-US" dirty="0"/>
              <a:t>All the objects share the same </a:t>
            </a:r>
            <a:r>
              <a:rPr lang="en-US" b="1" dirty="0"/>
              <a:t>properties</a:t>
            </a:r>
            <a:r>
              <a:rPr lang="en-US" dirty="0"/>
              <a:t> and </a:t>
            </a:r>
            <a:r>
              <a:rPr lang="en-US" b="1" dirty="0"/>
              <a:t>methods</a:t>
            </a:r>
            <a:r>
              <a:rPr lang="en-US" dirty="0"/>
              <a:t> with other objects of the same class</a:t>
            </a:r>
          </a:p>
          <a:p>
            <a:pPr indent="-342900"/>
            <a:r>
              <a:rPr lang="en-US" dirty="0"/>
              <a:t>Each object has its own value for each of the attribute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aphicFrame>
        <p:nvGraphicFramePr>
          <p:cNvPr id="10343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44168"/>
              </p:ext>
            </p:extLst>
          </p:nvPr>
        </p:nvGraphicFramePr>
        <p:xfrm>
          <a:off x="684213" y="3465513"/>
          <a:ext cx="1979612" cy="1371684"/>
        </p:xfrm>
        <a:graphic>
          <a:graphicData uri="http://schemas.openxmlformats.org/drawingml/2006/table">
            <a:tbl>
              <a:tblPr/>
              <a:tblGrid>
                <a:gridCol w="1979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Person</a:t>
                      </a:r>
                    </a:p>
                  </a:txBody>
                  <a:tcPr marL="92075" marR="92075" marT="45946" marB="4594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 name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 age</a:t>
                      </a:r>
                    </a:p>
                  </a:txBody>
                  <a:tcPr marT="45628" marB="4562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drive()</a:t>
                      </a:r>
                    </a:p>
                  </a:txBody>
                  <a:tcPr marT="45628" marB="4562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5856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8" t="17403" r="51611" b="16565"/>
          <a:stretch>
            <a:fillRect/>
          </a:stretch>
        </p:blipFill>
        <p:spPr bwMode="auto">
          <a:xfrm>
            <a:off x="3671888" y="4905375"/>
            <a:ext cx="8334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7" name="Picture 2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4" t="16960" r="59869" b="13428"/>
          <a:stretch>
            <a:fillRect/>
          </a:stretch>
        </p:blipFill>
        <p:spPr bwMode="auto">
          <a:xfrm>
            <a:off x="3671888" y="2852738"/>
            <a:ext cx="85090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4340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260"/>
              </p:ext>
            </p:extLst>
          </p:nvPr>
        </p:nvGraphicFramePr>
        <p:xfrm>
          <a:off x="4895850" y="2565400"/>
          <a:ext cx="2663825" cy="1655763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harry:Person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drive()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68" name="Rectangle 32"/>
          <p:cNvSpPr>
            <a:spLocks noChangeArrowheads="1"/>
          </p:cNvSpPr>
          <p:nvPr/>
        </p:nvSpPr>
        <p:spPr bwMode="auto">
          <a:xfrm>
            <a:off x="6118225" y="3343275"/>
            <a:ext cx="1296988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5869" name="Rectangle 33"/>
          <p:cNvSpPr>
            <a:spLocks noChangeArrowheads="1"/>
          </p:cNvSpPr>
          <p:nvPr/>
        </p:nvSpPr>
        <p:spPr bwMode="auto">
          <a:xfrm>
            <a:off x="6118225" y="2911475"/>
            <a:ext cx="1296988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>
                <a:solidFill>
                  <a:schemeClr val="tx1"/>
                </a:solidFill>
              </a:rPr>
              <a:t>Harry</a:t>
            </a:r>
          </a:p>
        </p:txBody>
      </p:sp>
      <p:sp>
        <p:nvSpPr>
          <p:cNvPr id="35870" name="Text Box 34"/>
          <p:cNvSpPr txBox="1">
            <a:spLocks noChangeArrowheads="1"/>
          </p:cNvSpPr>
          <p:nvPr/>
        </p:nvSpPr>
        <p:spPr bwMode="auto">
          <a:xfrm>
            <a:off x="4895850" y="2925763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5871" name="Text Box 35"/>
          <p:cNvSpPr txBox="1">
            <a:spLocks noChangeArrowheads="1"/>
          </p:cNvSpPr>
          <p:nvPr/>
        </p:nvSpPr>
        <p:spPr bwMode="auto">
          <a:xfrm>
            <a:off x="4895850" y="3357563"/>
            <a:ext cx="1370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age</a:t>
            </a:r>
          </a:p>
        </p:txBody>
      </p:sp>
      <p:graphicFrame>
        <p:nvGraphicFramePr>
          <p:cNvPr id="1034348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80903"/>
              </p:ext>
            </p:extLst>
          </p:nvPr>
        </p:nvGraphicFramePr>
        <p:xfrm>
          <a:off x="4932363" y="4616450"/>
          <a:ext cx="2663825" cy="1655763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mary:Person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drive()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82" name="Rectangle 46"/>
          <p:cNvSpPr>
            <a:spLocks noChangeArrowheads="1"/>
          </p:cNvSpPr>
          <p:nvPr/>
        </p:nvSpPr>
        <p:spPr bwMode="auto">
          <a:xfrm>
            <a:off x="6154738" y="5394325"/>
            <a:ext cx="1296987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5883" name="Rectangle 47"/>
          <p:cNvSpPr>
            <a:spLocks noChangeArrowheads="1"/>
          </p:cNvSpPr>
          <p:nvPr/>
        </p:nvSpPr>
        <p:spPr bwMode="auto">
          <a:xfrm>
            <a:off x="6154738" y="4962525"/>
            <a:ext cx="1296987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35884" name="Text Box 48"/>
          <p:cNvSpPr txBox="1">
            <a:spLocks noChangeArrowheads="1"/>
          </p:cNvSpPr>
          <p:nvPr/>
        </p:nvSpPr>
        <p:spPr bwMode="auto">
          <a:xfrm>
            <a:off x="4932363" y="4976813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5885" name="Text Box 49"/>
          <p:cNvSpPr txBox="1">
            <a:spLocks noChangeArrowheads="1"/>
          </p:cNvSpPr>
          <p:nvPr/>
        </p:nvSpPr>
        <p:spPr bwMode="auto">
          <a:xfrm>
            <a:off x="4932363" y="5408613"/>
            <a:ext cx="1370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>
                <a:solidFill>
                  <a:schemeClr val="tx1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911204478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2866</Words>
  <Application>Microsoft Office PowerPoint</Application>
  <PresentationFormat>On-screen Show (4:3)</PresentationFormat>
  <Paragraphs>670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Architects Daughter</vt:lpstr>
      <vt:lpstr>Arial</vt:lpstr>
      <vt:lpstr>Wingdings</vt:lpstr>
      <vt:lpstr>Courier New</vt:lpstr>
      <vt:lpstr>Garamond</vt:lpstr>
      <vt:lpstr>Tahoma</vt:lpstr>
      <vt:lpstr>Noto Sans Symbols</vt:lpstr>
      <vt:lpstr>Calibri</vt:lpstr>
      <vt:lpstr>2_Default Design</vt:lpstr>
      <vt:lpstr>1_Default Design</vt:lpstr>
      <vt:lpstr>3_Default Design</vt:lpstr>
      <vt:lpstr>Web Application Development</vt:lpstr>
      <vt:lpstr>Part I</vt:lpstr>
      <vt:lpstr>Overview</vt:lpstr>
      <vt:lpstr>Classes vs. Objects</vt:lpstr>
      <vt:lpstr>What is an Object?</vt:lpstr>
      <vt:lpstr>Class</vt:lpstr>
      <vt:lpstr>Class</vt:lpstr>
      <vt:lpstr>Exercise 1: Creating a Class</vt:lpstr>
      <vt:lpstr>What is an Object?</vt:lpstr>
      <vt:lpstr>Object Construction (aka. Instantiation)</vt:lpstr>
      <vt:lpstr>Object Construction (aka. Instantiation)</vt:lpstr>
      <vt:lpstr>Object Construction (aka. Instantiation)</vt:lpstr>
      <vt:lpstr>Object Construction (aka. Instantiation)</vt:lpstr>
      <vt:lpstr>Object Construction (aka. Instantiation)</vt:lpstr>
      <vt:lpstr>Object Construction (aka. Instantiation)</vt:lpstr>
      <vt:lpstr>Object Construction (aka. Instantiation)</vt:lpstr>
      <vt:lpstr>Exercise 2: Creating Objects</vt:lpstr>
      <vt:lpstr>Exercise 2: Creating Objects</vt:lpstr>
      <vt:lpstr>Calling a Method from an Object</vt:lpstr>
      <vt:lpstr>Accessing a Property (from within the Class)</vt:lpstr>
      <vt:lpstr>Accessing a private Property (from outside the Class)</vt:lpstr>
      <vt:lpstr>Accessing a private Property (from outside the Class)</vt:lpstr>
      <vt:lpstr>Accessing a private Property (from outside the Class)</vt:lpstr>
      <vt:lpstr>Complex/Curly Syntax</vt:lpstr>
      <vt:lpstr>Revisiting $this</vt:lpstr>
      <vt:lpstr>Exercise 3: Calling Method, Assessing Property</vt:lpstr>
      <vt:lpstr>Exercise 3: Calling Method, Assessing Property</vt:lpstr>
      <vt:lpstr>Object Assignments</vt:lpstr>
      <vt:lpstr>Object Assignments</vt:lpstr>
      <vt:lpstr>Exercise 4: Object Assignments</vt:lpstr>
      <vt:lpstr>Class Constant</vt:lpstr>
      <vt:lpstr>Class Constant</vt:lpstr>
      <vt:lpstr>Difference between $this and self</vt:lpstr>
      <vt:lpstr>Exercise 5: Class Constant</vt:lpstr>
      <vt:lpstr>Key 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David LO</dc:creator>
  <cp:lastModifiedBy>LAU Yi Meng</cp:lastModifiedBy>
  <cp:revision>72</cp:revision>
  <dcterms:modified xsi:type="dcterms:W3CDTF">2021-03-05T14:36:00Z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Owner">
    <vt:lpwstr>ymlau@smu.edu.sg</vt:lpwstr>
  </property>
  <property fmtid="{D5CDD505-2E9C-101B-9397-08002B2CF9AE}" pid="5" name="MSIP_Label_6951d41b-6b8e-4636-984f-012bff14ba18_SetDate">
    <vt:lpwstr>2020-02-10T02:35:55.9077958Z</vt:lpwstr>
  </property>
  <property fmtid="{D5CDD505-2E9C-101B-9397-08002B2CF9AE}" pid="6" name="MSIP_Label_6951d41b-6b8e-4636-984f-012bff14ba18_Name">
    <vt:lpwstr>Restricted</vt:lpwstr>
  </property>
  <property fmtid="{D5CDD505-2E9C-101B-9397-08002B2CF9AE}" pid="7" name="MSIP_Label_6951d41b-6b8e-4636-984f-012bff14ba18_Application">
    <vt:lpwstr>Microsoft Azure Information Protection</vt:lpwstr>
  </property>
  <property fmtid="{D5CDD505-2E9C-101B-9397-08002B2CF9AE}" pid="8" name="MSIP_Label_6951d41b-6b8e-4636-984f-012bff14ba18_ActionId">
    <vt:lpwstr>e451d5f2-862e-4d3c-b601-665ca61d595d</vt:lpwstr>
  </property>
  <property fmtid="{D5CDD505-2E9C-101B-9397-08002B2CF9AE}" pid="9" name="MSIP_Label_6951d41b-6b8e-4636-984f-012bff14ba18_Extended_MSFT_Method">
    <vt:lpwstr>Automatic</vt:lpwstr>
  </property>
  <property fmtid="{D5CDD505-2E9C-101B-9397-08002B2CF9AE}" pid="10" name="Sensitivity">
    <vt:lpwstr>Restricted</vt:lpwstr>
  </property>
</Properties>
</file>