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47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45" r:id="rId13"/>
    <p:sldId id="275" r:id="rId14"/>
    <p:sldId id="277" r:id="rId15"/>
    <p:sldId id="278" r:id="rId16"/>
    <p:sldId id="351" r:id="rId17"/>
    <p:sldId id="352" r:id="rId18"/>
    <p:sldId id="353" r:id="rId19"/>
    <p:sldId id="346" r:id="rId20"/>
    <p:sldId id="279" r:id="rId21"/>
    <p:sldId id="280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57" r:id="rId30"/>
    <p:sldId id="282" r:id="rId31"/>
    <p:sldId id="358" r:id="rId32"/>
    <p:sldId id="284" r:id="rId33"/>
    <p:sldId id="359" r:id="rId34"/>
    <p:sldId id="286" r:id="rId35"/>
    <p:sldId id="294" r:id="rId36"/>
    <p:sldId id="295" r:id="rId37"/>
    <p:sldId id="296" r:id="rId38"/>
    <p:sldId id="297" r:id="rId39"/>
    <p:sldId id="347" r:id="rId40"/>
    <p:sldId id="354" r:id="rId41"/>
    <p:sldId id="355" r:id="rId42"/>
    <p:sldId id="356" r:id="rId43"/>
    <p:sldId id="298" r:id="rId44"/>
    <p:sldId id="299" r:id="rId45"/>
    <p:sldId id="336" r:id="rId46"/>
  </p:sldIdLst>
  <p:sldSz cx="9144000" cy="6858000" type="screen4x3"/>
  <p:notesSz cx="6797675" cy="9926638"/>
  <p:embeddedFontLst>
    <p:embeddedFont>
      <p:font typeface="Architects Daughter" panose="020B060402020202020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Noto Sans Symbols" panose="020B0604020202020204" charset="0"/>
      <p:regular r:id="rId53"/>
      <p:bold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O _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C0FD1-07A9-442B-A9C6-2770322CA862}">
  <a:tblStyle styleId="{0D8C0FD1-07A9-442B-A9C6-2770322CA86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D65EA6-1EAE-40E3-AD56-0E864CD511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20" autoAdjust="0"/>
  </p:normalViewPr>
  <p:slideViewPr>
    <p:cSldViewPr snapToGrid="0">
      <p:cViewPr>
        <p:scale>
          <a:sx n="75" d="100"/>
          <a:sy n="75" d="100"/>
        </p:scale>
        <p:origin x="15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3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17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690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242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978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n-SG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102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50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905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703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SG" sz="1200" b="0" i="0" u="none" strike="noStrike" kern="1200" cap="none" dirty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68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846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398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849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029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729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tabLst/>
              <a:defRPr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405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49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800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578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1389" cy="8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61D5488F-8578-45ED-B05F-F9E95E79F7F1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9BF57C23-B67C-4B61-8B80-4312331301DF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Dynamic Webpages using PHP</a:t>
            </a:r>
          </a:p>
        </p:txBody>
      </p:sp>
      <p:pic>
        <p:nvPicPr>
          <p:cNvPr id="156" name="Shape 156" descr="MMj023631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589" y="4340211"/>
            <a:ext cx="64718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MCBD05033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526" y="4842732"/>
            <a:ext cx="1826262" cy="161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599892" y="4587722"/>
            <a:ext cx="4824413" cy="195502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Knowing is not enough; we must apply. Willing is not enough we must do.</a:t>
            </a:r>
          </a:p>
          <a:p>
            <a:pPr marL="0" marR="0" lvl="0" indent="-44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b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Goethe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50640" y="997652"/>
            <a:ext cx="8640960" cy="144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echo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outputs the result of the arithmetic operation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Processor returns the output in HTML syntax to the web server to be returned to the client’s web browser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88900" y="2657475"/>
            <a:ext cx="4914900" cy="3379788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two.php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&lt;head&gt;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&lt;title&gt; Two PHP page &lt;/title&gt;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&lt;head&gt;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One + One =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2  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marL="342900" marR="0" lvl="0" indent="-596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Noto Sans Symbols"/>
              <a:buNone/>
            </a:pPr>
            <a:endParaRPr sz="4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39750" y="2266950"/>
            <a:ext cx="3530080" cy="369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parsed output to web server</a:t>
            </a:r>
          </a:p>
        </p:txBody>
      </p:sp>
      <p:sp>
        <p:nvSpPr>
          <p:cNvPr id="262" name="Shape 262"/>
          <p:cNvSpPr/>
          <p:nvPr/>
        </p:nvSpPr>
        <p:spPr>
          <a:xfrm>
            <a:off x="5059363" y="2251075"/>
            <a:ext cx="3671887" cy="369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output to client’s web browser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l="3001" t="25611" b="60467"/>
          <a:stretch/>
        </p:blipFill>
        <p:spPr>
          <a:xfrm>
            <a:off x="5126636" y="3500203"/>
            <a:ext cx="3969996" cy="479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46"/>
          <p:cNvSpPr txBox="1">
            <a:spLocks noGrp="1"/>
          </p:cNvSpPr>
          <p:nvPr>
            <p:ph type="title"/>
          </p:nvPr>
        </p:nvSpPr>
        <p:spPr>
          <a:xfrm>
            <a:off x="287524" y="161025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Tahoma"/>
              <a:buNone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Arithmetic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72" name="Shape 272"/>
          <p:cNvGraphicFramePr/>
          <p:nvPr>
            <p:extLst>
              <p:ext uri="{D42A27DB-BD31-4B8C-83A1-F6EECF244321}">
                <p14:modId xmlns:p14="http://schemas.microsoft.com/office/powerpoint/2010/main" val="1126047363"/>
              </p:ext>
            </p:extLst>
          </p:nvPr>
        </p:nvGraphicFramePr>
        <p:xfrm>
          <a:off x="2447762" y="2030453"/>
          <a:ext cx="4324675" cy="2595950"/>
        </p:xfrm>
        <a:graphic>
          <a:graphicData uri="http://schemas.openxmlformats.org/drawingml/2006/table">
            <a:tbl>
              <a:tblPr firstRow="1" bandRow="1">
                <a:noFill/>
                <a:tableStyleId>{01D65EA6-1EAE-40E3-AD56-0E864CD511DC}</a:tableStyleId>
              </a:tblPr>
              <a:tblGrid>
                <a:gridCol w="12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+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Addition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Subtraction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*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Multiplication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/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Division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Modulo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**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Exponentiation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hape 246"/>
          <p:cNvSpPr txBox="1">
            <a:spLocks noGrp="1"/>
          </p:cNvSpPr>
          <p:nvPr>
            <p:ph type="title"/>
          </p:nvPr>
        </p:nvSpPr>
        <p:spPr>
          <a:xfrm>
            <a:off x="287524" y="161025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Tahoma"/>
              <a:buNone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2396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87524" y="92868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287524" y="1012186"/>
            <a:ext cx="8568952" cy="1993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Store values like strings, numbers, etc.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be re-used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 symbol: $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Naming convention: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>
              <a:spcBef>
                <a:spcPts val="0"/>
              </a:spcBef>
            </a:pPr>
            <a:r>
              <a:rPr lang="en-US" dirty="0"/>
              <a:t>Case sensitive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0" name="Shape 350"/>
          <p:cNvGraphicFramePr/>
          <p:nvPr>
            <p:extLst>
              <p:ext uri="{D42A27DB-BD31-4B8C-83A1-F6EECF244321}">
                <p14:modId xmlns:p14="http://schemas.microsoft.com/office/powerpoint/2010/main" val="4006583311"/>
              </p:ext>
            </p:extLst>
          </p:nvPr>
        </p:nvGraphicFramePr>
        <p:xfrm>
          <a:off x="886487" y="2956941"/>
          <a:ext cx="7371025" cy="2206200"/>
        </p:xfrm>
        <a:graphic>
          <a:graphicData uri="http://schemas.openxmlformats.org/drawingml/2006/table">
            <a:tbl>
              <a:tblPr firstRow="1" bandRow="1">
                <a:noFill/>
                <a:tableStyleId>{01D65EA6-1EAE-40E3-AD56-0E864CD511DC}</a:tableStyleId>
              </a:tblPr>
              <a:tblGrid>
                <a:gridCol w="146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975">
                <a:tc>
                  <a:txBody>
                    <a:bodyPr/>
                    <a:lstStyle/>
                    <a:p>
                      <a:pPr marL="0" marR="0" lvl="0" indent="-31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2000" b="1" u="none" strike="noStrike" cap="none" dirty="0"/>
                        <a:t>First Character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31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Only Contain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31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Cannot Contain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100">
                <a:tc>
                  <a:txBody>
                    <a:bodyPr/>
                    <a:lstStyle/>
                    <a:p>
                      <a:pPr marL="0" marR="0" lvl="0" indent="-31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2000" u="none" strike="noStrike" cap="none"/>
                        <a:t>Letter or _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31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2000" u="none" strike="noStrike" cap="none"/>
                        <a:t>Alpha-numeric characters and underscores (a-z, A-Z, 0-9, and _)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31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2000" u="none" strike="noStrike" cap="none"/>
                        <a:t>Spaces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5">
                <a:tc gridSpan="3">
                  <a:txBody>
                    <a:bodyPr/>
                    <a:lstStyle/>
                    <a:p>
                      <a:pPr marL="0" marR="0" lvl="0" indent="-31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Tahoma"/>
                        <a:buNone/>
                      </a:pPr>
                      <a:r>
                        <a:rPr lang="en-US" sz="2000" u="none" strike="noStrike" cap="none" dirty="0"/>
                        <a:t>Separate words with an underscore ($</a:t>
                      </a:r>
                      <a:r>
                        <a:rPr lang="en-US" sz="2000" u="none" strike="noStrike" cap="none" dirty="0" err="1"/>
                        <a:t>trans_date</a:t>
                      </a:r>
                      <a:r>
                        <a:rPr lang="en-US" sz="2000" u="none" strike="noStrike" cap="none" dirty="0"/>
                        <a:t>) or with capitalization ($</a:t>
                      </a:r>
                      <a:r>
                        <a:rPr lang="en-US" sz="2000" u="none" strike="noStrike" cap="none" dirty="0" err="1"/>
                        <a:t>transDate</a:t>
                      </a:r>
                      <a:r>
                        <a:rPr lang="en-US" sz="2000" u="none" strike="noStrike" cap="none" dirty="0"/>
                        <a:t>)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21195" y="177884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323528" y="944724"/>
            <a:ext cx="8229600" cy="54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&lt;!--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fruit.php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fav_fruit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"mango";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//assigning string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is ";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fav_fruit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//prints value in $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fav_fruit</a:t>
            </a:r>
            <a:endParaRPr lang="en-US" sz="2000" b="0" i="0" u="none" strike="noStrike" cap="none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"&lt;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/&gt;";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single line break html tag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endParaRPr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"Let's buy ";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qty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2;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//assigning number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qty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"&lt;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"Change 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fruit to ";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fav_fruit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"apple";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//re-using variable  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echo 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fav_fruit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91033" y="119550"/>
            <a:ext cx="9167813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89695" y="2065271"/>
            <a:ext cx="4360862" cy="3389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1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	-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parsed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fruit.php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   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Favourite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mango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Let's buy 2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Change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favourite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fruit to apple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</a:p>
        </p:txBody>
      </p:sp>
      <p:sp>
        <p:nvSpPr>
          <p:cNvPr id="377" name="Shape 377"/>
          <p:cNvSpPr/>
          <p:nvPr/>
        </p:nvSpPr>
        <p:spPr>
          <a:xfrm>
            <a:off x="4991100" y="2033214"/>
            <a:ext cx="3657600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http://localhost/fruit.php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87524" y="954882"/>
            <a:ext cx="9144000" cy="1017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processor returns the output in HTML syntax to the web server to be returned to the client’s web browser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5652120" y="5254558"/>
            <a:ext cx="2603500" cy="4000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D6D50-D267-46A4-B9A9-CC0857E1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38" y="2371352"/>
            <a:ext cx="4360862" cy="22471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298148" y="160118"/>
            <a:ext cx="9144000" cy="522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Printing Variables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280416" y="1097280"/>
            <a:ext cx="9067800" cy="562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57188" marR="0" lvl="0" indent="-39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 Quote Print </a:t>
            </a:r>
          </a:p>
          <a:p>
            <a:pPr marL="357188" marR="0" lvl="0" indent="-3651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7188" marR="0" lvl="0" indent="-3651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lvl="0" indent="-750888">
              <a:spcBef>
                <a:spcPts val="440"/>
              </a:spcBef>
              <a:buSzPts val="550"/>
              <a:buNone/>
            </a:pPr>
            <a:r>
              <a:rPr lang="en-US" sz="22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$module 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Web Application Development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//print with double quote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value of variable: </a:t>
            </a:r>
            <a:r>
              <a:rPr lang="en-US" sz="22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$module 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7976616" y="6939661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234503" y="5166524"/>
            <a:ext cx="7235825" cy="6463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the web browser of the PHP Print statement: 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value of variable: Web Application Development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3699891" y="1396400"/>
            <a:ext cx="4429125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$module assigned with the text “Web Application Development"</a:t>
            </a:r>
          </a:p>
        </p:txBody>
      </p:sp>
      <p:cxnSp>
        <p:nvCxnSpPr>
          <p:cNvPr id="498" name="Shape 498"/>
          <p:cNvCxnSpPr>
            <a:stCxn id="497" idx="1"/>
          </p:cNvCxnSpPr>
          <p:nvPr/>
        </p:nvCxnSpPr>
        <p:spPr>
          <a:xfrm flipH="1">
            <a:off x="1612191" y="1750343"/>
            <a:ext cx="2087700" cy="7572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99" name="Shape 499"/>
          <p:cNvSpPr txBox="1"/>
          <p:nvPr/>
        </p:nvSpPr>
        <p:spPr>
          <a:xfrm>
            <a:off x="2007616" y="4217387"/>
            <a:ext cx="6121400" cy="64770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Statement with double quotes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replace $module with the text “Web Application Development”</a:t>
            </a:r>
          </a:p>
        </p:txBody>
      </p:sp>
      <p:cxnSp>
        <p:nvCxnSpPr>
          <p:cNvPr id="500" name="Shape 500"/>
          <p:cNvCxnSpPr>
            <a:stCxn id="499" idx="1"/>
          </p:cNvCxnSpPr>
          <p:nvPr/>
        </p:nvCxnSpPr>
        <p:spPr>
          <a:xfrm rot="10800000">
            <a:off x="1196416" y="3976037"/>
            <a:ext cx="811200" cy="56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1" name="Shape 501"/>
          <p:cNvCxnSpPr>
            <a:stCxn id="497" idx="2"/>
          </p:cNvCxnSpPr>
          <p:nvPr/>
        </p:nvCxnSpPr>
        <p:spPr>
          <a:xfrm>
            <a:off x="5914453" y="2104286"/>
            <a:ext cx="749400" cy="1535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1828229" y="3814162"/>
            <a:ext cx="287337" cy="4032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3" name="Shape 503"/>
          <p:cNvCxnSpPr/>
          <p:nvPr/>
        </p:nvCxnSpPr>
        <p:spPr>
          <a:xfrm rot="10800000" flipH="1">
            <a:off x="8129016" y="3822100"/>
            <a:ext cx="203200" cy="71913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8964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323528" y="161051"/>
            <a:ext cx="9144000" cy="522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Printing Variables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0" y="931159"/>
            <a:ext cx="9067800" cy="562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57188" marR="0" lvl="0" indent="-39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Single Quote Print</a:t>
            </a:r>
          </a:p>
          <a:p>
            <a:pPr marL="357188" marR="0" lvl="0" indent="-3651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7188" marR="0" lvl="0" indent="-3651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lvl="0" indent="-750888">
              <a:spcBef>
                <a:spcPts val="440"/>
              </a:spcBef>
              <a:buSzPts val="550"/>
              <a:buNone/>
            </a:pPr>
            <a:r>
              <a:rPr lang="en-US" sz="22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$module 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Web Application Development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//print with single quote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name of the variable: </a:t>
            </a:r>
            <a:r>
              <a:rPr lang="en-US" sz="22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$module 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1071563" marR="0" lvl="0" indent="-750888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954087" y="5090038"/>
            <a:ext cx="7235825" cy="6463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the web browser of the PHP Print statement: 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name of the variable: $module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419475" y="1302263"/>
            <a:ext cx="4429125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$module assigned with the text “Web Application Development"</a:t>
            </a:r>
          </a:p>
        </p:txBody>
      </p:sp>
      <p:cxnSp>
        <p:nvCxnSpPr>
          <p:cNvPr id="514" name="Shape 514"/>
          <p:cNvCxnSpPr>
            <a:stCxn id="513" idx="1"/>
          </p:cNvCxnSpPr>
          <p:nvPr/>
        </p:nvCxnSpPr>
        <p:spPr>
          <a:xfrm flipH="1">
            <a:off x="1297641" y="1656206"/>
            <a:ext cx="2121834" cy="52221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5" name="Shape 515"/>
          <p:cNvSpPr txBox="1"/>
          <p:nvPr/>
        </p:nvSpPr>
        <p:spPr>
          <a:xfrm>
            <a:off x="1835150" y="3989900"/>
            <a:ext cx="6624638" cy="922338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Statement with single quote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NOT replace $module with the text “Web Application Development”. 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show $module as the output.</a:t>
            </a:r>
          </a:p>
        </p:txBody>
      </p:sp>
      <p:cxnSp>
        <p:nvCxnSpPr>
          <p:cNvPr id="516" name="Shape 516"/>
          <p:cNvCxnSpPr>
            <a:stCxn id="515" idx="1"/>
          </p:cNvCxnSpPr>
          <p:nvPr/>
        </p:nvCxnSpPr>
        <p:spPr>
          <a:xfrm rot="10800000">
            <a:off x="1116050" y="3893969"/>
            <a:ext cx="719100" cy="55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7" name="Shape 517"/>
          <p:cNvCxnSpPr>
            <a:stCxn id="513" idx="2"/>
          </p:cNvCxnSpPr>
          <p:nvPr/>
        </p:nvCxnSpPr>
        <p:spPr>
          <a:xfrm>
            <a:off x="5634038" y="2010149"/>
            <a:ext cx="746591" cy="133144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8" name="Shape 518"/>
          <p:cNvCxnSpPr/>
          <p:nvPr/>
        </p:nvCxnSpPr>
        <p:spPr>
          <a:xfrm rot="10800000">
            <a:off x="1547813" y="3720025"/>
            <a:ext cx="287337" cy="269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9" name="Shape 519"/>
          <p:cNvCxnSpPr/>
          <p:nvPr/>
        </p:nvCxnSpPr>
        <p:spPr>
          <a:xfrm rot="10800000" flipH="1">
            <a:off x="8459788" y="3720025"/>
            <a:ext cx="144462" cy="5921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02179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287524" y="163028"/>
            <a:ext cx="9144000" cy="522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Printing Variables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0" y="1129898"/>
            <a:ext cx="9067800" cy="555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57188" marR="0" lvl="0" indent="-368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55"/>
              <a:buFont typeface="Noto Sans Symbols"/>
              <a:buNone/>
            </a:pPr>
            <a:r>
              <a:rPr lang="en-US" sz="222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Concatenate with Print</a:t>
            </a:r>
          </a:p>
          <a:p>
            <a:pPr marL="357188" marR="0" lvl="0" indent="-39767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5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5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lvl="0" indent="-754142">
              <a:lnSpc>
                <a:spcPct val="80000"/>
              </a:lnSpc>
              <a:spcBef>
                <a:spcPts val="481"/>
              </a:spcBef>
              <a:buSzPts val="601"/>
              <a:buNone/>
            </a:pPr>
            <a:r>
              <a:rPr lang="en-US" sz="2405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$module 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5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Web Application Development</a:t>
            </a:r>
            <a:r>
              <a:rPr lang="en-US" sz="2405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endParaRPr sz="2405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//example 1</a:t>
            </a: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5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1 and </a:t>
            </a:r>
            <a:r>
              <a:rPr lang="en-US" sz="2405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5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5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2</a:t>
            </a:r>
            <a:r>
              <a:rPr lang="en-US" sz="2405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&lt;/</a:t>
            </a:r>
            <a:r>
              <a:rPr lang="en-US" sz="2405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endParaRPr sz="2405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endParaRPr sz="2405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//example 2</a:t>
            </a: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5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1: </a:t>
            </a:r>
            <a:r>
              <a:rPr lang="en-US" sz="2405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5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 sz="2405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$module</a:t>
            </a: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endParaRPr sz="2405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1563" marR="0" lvl="0" indent="-754142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333FF"/>
              </a:buClr>
              <a:buSzPts val="601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2195736" y="5128045"/>
            <a:ext cx="6632732" cy="7078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 output on the web browser: </a:t>
            </a:r>
          </a:p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1: Web Application Development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922968" y="3330736"/>
            <a:ext cx="5905500" cy="7078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 output on the web browser: </a:t>
            </a:r>
          </a:p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1 and String 2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4946173" y="2373611"/>
            <a:ext cx="3311525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 two strings</a:t>
            </a:r>
          </a:p>
        </p:txBody>
      </p:sp>
      <p:cxnSp>
        <p:nvCxnSpPr>
          <p:cNvPr id="531" name="Shape 531"/>
          <p:cNvCxnSpPr/>
          <p:nvPr/>
        </p:nvCxnSpPr>
        <p:spPr>
          <a:xfrm flipH="1">
            <a:off x="4377018" y="2590702"/>
            <a:ext cx="554867" cy="362361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4274178" y="4243961"/>
            <a:ext cx="4554289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 a variable and a string</a:t>
            </a:r>
          </a:p>
        </p:txBody>
      </p:sp>
      <p:cxnSp>
        <p:nvCxnSpPr>
          <p:cNvPr id="533" name="Shape 533"/>
          <p:cNvCxnSpPr/>
          <p:nvPr/>
        </p:nvCxnSpPr>
        <p:spPr>
          <a:xfrm flipH="1">
            <a:off x="3731559" y="4438677"/>
            <a:ext cx="542620" cy="36335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25249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dirty="0"/>
              <a:t>Constant Variables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04800" y="1042181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Used for storing value that cannot be changed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By convention, constant is always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uppercase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Case sensitive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510291" y="3267069"/>
            <a:ext cx="7677100" cy="23042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&lt;!–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constant.php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define("CONSTANT1",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define("CONSTANT2",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"7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CONSTANT1;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CONSTANT2;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179823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287524" y="1052736"/>
            <a:ext cx="8604956" cy="5484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 statement</a:t>
            </a:r>
          </a:p>
          <a:p>
            <a:pPr marL="857250" marR="0" lvl="2" indent="-4635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Tests a condition and executes the following statements based on the condition result </a:t>
            </a:r>
          </a:p>
          <a:p>
            <a:pPr marL="857250" marR="0" lvl="2" indent="-4635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 the condition is TRUE, the block of statement is executed</a:t>
            </a:r>
          </a:p>
          <a:p>
            <a:pPr marL="857250" marR="0" lvl="2" indent="-4635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/>
              <a:t>Otherwise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the block of statement will be not executed</a:t>
            </a:r>
          </a:p>
          <a:p>
            <a:pPr marL="342900" marR="0" lvl="2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Syntax ::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 {action to take}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6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1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(condition) {action to take}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6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else {action to take}</a:t>
            </a: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3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500"/>
              <a:buFont typeface="Noto Sans Symbols"/>
              <a:buNone/>
            </a:pPr>
            <a:r>
              <a:rPr lang="en-US" sz="2000" b="0" i="1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287524" y="224643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Conditional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3568" y="281693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100"/>
              <a:buFont typeface="Noto Sans Symbols"/>
              <a:buNone/>
            </a:pPr>
            <a:r>
              <a:rPr lang="en-US" sz="4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Part I: Basic PHP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5492575" y="1118654"/>
            <a:ext cx="3457575" cy="414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parsed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ifelse.php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</a:p>
          <a:p>
            <a:pPr marL="342900" marR="0" lvl="0" indent="-495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495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grade A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42900" marR="0" lvl="0" indent="-495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good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15617" y="156694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Conditional Statement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323528" y="1113184"/>
            <a:ext cx="5503862" cy="4764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ifelse.php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$grade = "A";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echo "grade ";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$grade;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 ($grade == "A") {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"good"; 	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"you can do  better"; 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398" name="Shape 398"/>
          <p:cNvSpPr/>
          <p:nvPr/>
        </p:nvSpPr>
        <p:spPr>
          <a:xfrm>
            <a:off x="645790" y="1828117"/>
            <a:ext cx="4834694" cy="96755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45790" y="3010683"/>
            <a:ext cx="4834694" cy="181615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5941764" y="3939505"/>
            <a:ext cx="2603500" cy="4000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3883D3-D3CF-4C96-B737-83E685905854}"/>
              </a:ext>
            </a:extLst>
          </p:cNvPr>
          <p:cNvGrpSpPr/>
          <p:nvPr/>
        </p:nvGrpSpPr>
        <p:grpSpPr>
          <a:xfrm>
            <a:off x="5492575" y="3939505"/>
            <a:ext cx="3457575" cy="2178249"/>
            <a:chOff x="5492575" y="3939505"/>
            <a:chExt cx="3457575" cy="2178249"/>
          </a:xfrm>
        </p:grpSpPr>
        <p:sp>
          <p:nvSpPr>
            <p:cNvPr id="11" name="Shape 400"/>
            <p:cNvSpPr txBox="1"/>
            <p:nvPr/>
          </p:nvSpPr>
          <p:spPr>
            <a:xfrm>
              <a:off x="5941764" y="3939505"/>
              <a:ext cx="2603500" cy="4000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1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rPr lang="en-US" sz="2000" b="1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in a browser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342792-79A4-4483-BB92-318750F3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2575" y="4332152"/>
              <a:ext cx="3457575" cy="1785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Comparison Operators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81" name="Shape 281"/>
          <p:cNvGraphicFramePr/>
          <p:nvPr>
            <p:extLst>
              <p:ext uri="{D42A27DB-BD31-4B8C-83A1-F6EECF244321}">
                <p14:modId xmlns:p14="http://schemas.microsoft.com/office/powerpoint/2010/main" val="2860592726"/>
              </p:ext>
            </p:extLst>
          </p:nvPr>
        </p:nvGraphicFramePr>
        <p:xfrm>
          <a:off x="2003953" y="1316950"/>
          <a:ext cx="5032400" cy="4445120"/>
        </p:xfrm>
        <a:graphic>
          <a:graphicData uri="http://schemas.openxmlformats.org/drawingml/2006/table">
            <a:tbl>
              <a:tblPr firstRow="1" bandRow="1">
                <a:noFill/>
                <a:tableStyleId>{01D65EA6-1EAE-40E3-AD56-0E864CD511DC}</a:tableStyleId>
              </a:tblPr>
              <a:tblGrid>
                <a:gridCol w="156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25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==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!=</a:t>
                      </a: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Not equal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&lt;&gt;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===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Identical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!==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Not identical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&lt;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Less than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&lt;=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Less than or equal 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&gt;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Greater than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&gt;=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Greater than or equal 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&lt;=&gt;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Spaceship (since PHP7)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??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Null coalescing (since PHP7)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Shape 398"/>
          <p:cNvSpPr/>
          <p:nvPr/>
        </p:nvSpPr>
        <p:spPr>
          <a:xfrm>
            <a:off x="1775049" y="2787376"/>
            <a:ext cx="5526410" cy="7550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Shape 398"/>
          <p:cNvSpPr/>
          <p:nvPr/>
        </p:nvSpPr>
        <p:spPr>
          <a:xfrm>
            <a:off x="1756948" y="5012875"/>
            <a:ext cx="5526410" cy="7550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429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Comparison Operators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== vs. ===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== performs implicit type conversion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 ==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since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is implicitly converted to 1.0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 == 1.0 returns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=== compares whether both types and values of two operands are the same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 ===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since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is not implicitly converted to 1.0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1.0 === 1.0 returns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11430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009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Comparison Operators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04800" y="936885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Spaceship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Compares two operands, and r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eturns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b="0" i="0" u="none" strike="noStrike" cap="none" dirty="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or </a:t>
            </a:r>
            <a:r>
              <a:rPr lang="en-US" b="0" i="0" u="none" strike="noStrike" cap="none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if the left operand is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less than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b="0" i="0" u="none" strike="noStrike" cap="none" dirty="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equal to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or </a:t>
            </a:r>
            <a:r>
              <a:rPr lang="en-US" b="0" i="0" u="none" strike="noStrike" cap="none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greater than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the right operand, respectively.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 &lt;=&gt; 2 returns -1</a:t>
            </a:r>
          </a:p>
          <a:p>
            <a:pPr lvl="2" indent="-228600"/>
            <a:r>
              <a:rPr lang="en-US" dirty="0"/>
              <a:t>1 &lt;=&gt; 1 returns 0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 &lt;=&gt; 1 returns 1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4622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Comparison Operators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04800" y="94438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Null coalescing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Used for an assignment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Behaves like if condition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$a = $b ?? $c;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$b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 not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is assigned to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$a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Otherwise,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is assigned to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11430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50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4135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Logical Operators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4" name="Shape 314"/>
          <p:cNvGraphicFramePr/>
          <p:nvPr/>
        </p:nvGraphicFramePr>
        <p:xfrm>
          <a:off x="1619672" y="1736812"/>
          <a:ext cx="6184550" cy="1470700"/>
        </p:xfrm>
        <a:graphic>
          <a:graphicData uri="http://schemas.openxmlformats.org/drawingml/2006/table">
            <a:tbl>
              <a:tblPr firstRow="1" bandRow="1">
                <a:noFill/>
                <a:tableStyleId>{01D65EA6-1EAE-40E3-AD56-0E864CD511DC}</a:tableStyleId>
              </a:tblPr>
              <a:tblGrid>
                <a:gridCol w="18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75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Operator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Name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&amp;&amp;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/>
                        <a:t>||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/>
                        <a:t>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!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/>
                        <a:t>Not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Operator Precedence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2013298" y="1645865"/>
          <a:ext cx="6341625" cy="3566250"/>
        </p:xfrm>
        <a:graphic>
          <a:graphicData uri="http://schemas.openxmlformats.org/drawingml/2006/table">
            <a:tbl>
              <a:tblPr firstRow="1" bandRow="1">
                <a:noFill/>
                <a:tableStyleId>{01D65EA6-1EAE-40E3-AD56-0E864CD511DC}</a:tableStyleId>
              </a:tblPr>
              <a:tblGrid>
                <a:gridCol w="320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Operators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Type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!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logical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* / 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arithmetic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+ - 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arithmetic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&lt; &lt;= &gt; &gt;=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comparison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== != === !== &lt;&gt; &lt;=&gt;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comparison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&amp;&amp;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logical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||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logical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??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2000" u="none" strike="noStrike" cap="none"/>
                        <a:t>comparison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88134" y="1092136"/>
            <a:ext cx="122661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4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Tahoma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Higher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29812" y="5381268"/>
            <a:ext cx="11432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4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Tahoma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Lower</a:t>
            </a:r>
          </a:p>
        </p:txBody>
      </p:sp>
      <p:sp>
        <p:nvSpPr>
          <p:cNvPr id="325" name="Shape 325"/>
          <p:cNvSpPr/>
          <p:nvPr/>
        </p:nvSpPr>
        <p:spPr>
          <a:xfrm>
            <a:off x="595409" y="1700808"/>
            <a:ext cx="612068" cy="36804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028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Operator Associativity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Determine the direction in which operators are evaluated.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Usually from left to right.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1+2+3 evaluates (1+2) first.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Some operators such as ** are evaluated from right to left.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2**3**4 evaluates (3**4) first.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8924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276956" y="1124744"/>
            <a:ext cx="8499785" cy="48788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loop</a:t>
            </a:r>
          </a:p>
          <a:p>
            <a:pPr marL="914400" lvl="1" indent="-457200">
              <a:spcBef>
                <a:spcPts val="480"/>
              </a:spcBef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Runs a block of code repeatedly given: </a:t>
            </a:r>
            <a:br>
              <a:rPr lang="en-US" sz="2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(1) an initialized variable, </a:t>
            </a:r>
            <a:b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(2) repetition condition, and </a:t>
            </a:r>
            <a:b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(3) variable increment/decrement statement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indent="-457200">
              <a:spcBef>
                <a:spcPts val="480"/>
              </a:spcBef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Syntax ::</a:t>
            </a:r>
          </a:p>
          <a:p>
            <a:pPr marL="457200" marR="0" lvl="1" indent="-63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-US" sz="2400" b="1" i="1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4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4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increment) { 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actions to take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371600" marR="0" lvl="3" indent="-127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4221506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1780" y="4061073"/>
            <a:ext cx="4160321" cy="194238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284035" y="1360823"/>
            <a:ext cx="6912768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for($i=1; $i&lt;=5; $i++){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$i;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275856" y="3861048"/>
            <a:ext cx="2605088" cy="4000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09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To r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ead and write </a:t>
            </a:r>
            <a:r>
              <a:rPr lang="en-US" dirty="0"/>
              <a:t>basic 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code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Operators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Variables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Decision statement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Looping statements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and modify basic PHP code</a:t>
            </a:r>
          </a:p>
        </p:txBody>
      </p:sp>
      <p:pic>
        <p:nvPicPr>
          <p:cNvPr id="167" name="Shape 167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452" y="4529135"/>
            <a:ext cx="1927529" cy="215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271836" y="1052736"/>
            <a:ext cx="8640960" cy="37856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While loop</a:t>
            </a: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Runs a block of code repeatedly as long as a repetition condition is true</a:t>
            </a: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Syntax ::</a:t>
            </a:r>
          </a:p>
          <a:p>
            <a:pPr marL="8001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000"/>
              <a:buFont typeface="Tahoma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0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(condition) { 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actions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 take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371600" marR="0" lvl="3" indent="-127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Shape 409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590046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59974B-759A-4E8D-94F7-B175F5B3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68" y="4133081"/>
            <a:ext cx="4067175" cy="2095500"/>
          </a:xfrm>
          <a:prstGeom prst="rect">
            <a:avLst/>
          </a:prstGeom>
        </p:spPr>
      </p:pic>
      <p:sp>
        <p:nvSpPr>
          <p:cNvPr id="434" name="Shape 434"/>
          <p:cNvSpPr txBox="1"/>
          <p:nvPr/>
        </p:nvSpPr>
        <p:spPr>
          <a:xfrm>
            <a:off x="431540" y="1268760"/>
            <a:ext cx="5381625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while.php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$i = 1;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while ($i &lt; 6) {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$i;</a:t>
            </a:r>
          </a:p>
          <a:p>
            <a:pPr marL="987425" lvl="0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$i++;</a:t>
            </a:r>
            <a:endParaRPr lang="en-US"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5091112" y="3933056"/>
            <a:ext cx="2605088" cy="4000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09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271836" y="1124744"/>
            <a:ext cx="8640960" cy="3354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Do-while loop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Run a block of code; </a:t>
            </a:r>
            <a:r>
              <a:rPr lang="en-US" sz="26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Repeat running it as long as a repetition condition is true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Syntax ::</a:t>
            </a:r>
          </a:p>
          <a:p>
            <a:pPr marL="4572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0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do{ 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actions to take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}while (condition) </a:t>
            </a:r>
          </a:p>
          <a:p>
            <a:pPr marL="1371600" marR="0" lvl="3" indent="-127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Shape 409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615299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6035" y="4078125"/>
            <a:ext cx="4050251" cy="178857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45083" y="1099418"/>
            <a:ext cx="5381625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do_while.php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$i = 0;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do{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$i++;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$i;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}while ($i &lt; 5); 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5671939" y="3845359"/>
            <a:ext cx="2605088" cy="4000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09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325038" y="86366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341623" y="1088740"/>
            <a:ext cx="8568952" cy="4228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 are created when you are in need of using a block of code more than once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allows you to build a function which you can call repeatedly to perform a task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function name can start with a letter or underscore but not a number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Syntax ::</a:t>
            </a:r>
          </a:p>
          <a:p>
            <a:pPr marL="3429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000"/>
              <a:buFont typeface="Noto Sans Symbols"/>
              <a:buNone/>
            </a:pPr>
            <a:endParaRPr sz="10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38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name(parameters)</a:t>
            </a:r>
          </a:p>
          <a:p>
            <a:pPr marL="0" marR="0" lvl="0" indent="-38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-38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 to take</a:t>
            </a:r>
          </a:p>
          <a:p>
            <a:pPr marL="0" marR="0" lvl="0" indent="-38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Noto Sans Symbols"/>
              <a:buNone/>
            </a:pPr>
            <a:r>
              <a:rPr lang="en-US" sz="24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277789" y="1183508"/>
            <a:ext cx="9144000" cy="3908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favourite_module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//declare a function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//beginning of function</a:t>
            </a:r>
          </a:p>
          <a:p>
            <a:pPr lvl="0" indent="-374650">
              <a:lnSpc>
                <a:spcPct val="90000"/>
              </a:lnSpc>
              <a:spcBef>
                <a:spcPts val="400"/>
              </a:spcBef>
              <a:buSzPts val="500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"Web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Development";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//end of function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endParaRPr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"My 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module is ";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favourite_module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//call the function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342900" marR="0" lvl="0" indent="-3873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611560" y="4841240"/>
            <a:ext cx="8054753" cy="7078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the web browser: </a:t>
            </a:r>
          </a:p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favourite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 is Web Application Development</a:t>
            </a:r>
          </a:p>
        </p:txBody>
      </p:sp>
      <p:sp>
        <p:nvSpPr>
          <p:cNvPr id="8" name="Shape 542"/>
          <p:cNvSpPr txBox="1">
            <a:spLocks noGrp="1"/>
          </p:cNvSpPr>
          <p:nvPr>
            <p:ph type="title"/>
          </p:nvPr>
        </p:nvSpPr>
        <p:spPr>
          <a:xfrm>
            <a:off x="325038" y="86366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-69250" y="1057175"/>
            <a:ext cx="9144000" cy="3446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//declare a function with a parameter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function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favourite_course_code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($code)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echo "My 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course code is $code";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//call the function with an argument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favourite_course_code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("IS113")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223628" y="4503637"/>
            <a:ext cx="7167563" cy="7429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the web browser: 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favourite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course code is IS113</a:t>
            </a:r>
          </a:p>
        </p:txBody>
      </p:sp>
      <p:sp>
        <p:nvSpPr>
          <p:cNvPr id="7" name="Shape 542"/>
          <p:cNvSpPr txBox="1">
            <a:spLocks noGrp="1"/>
          </p:cNvSpPr>
          <p:nvPr>
            <p:ph type="title"/>
          </p:nvPr>
        </p:nvSpPr>
        <p:spPr>
          <a:xfrm>
            <a:off x="325038" y="86366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243070" y="1037656"/>
            <a:ext cx="9144000" cy="3447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95350" indent="-571500">
              <a:lnSpc>
                <a:spcPct val="90000"/>
              </a:lnSpc>
              <a:spcBef>
                <a:spcPts val="400"/>
              </a:spcBef>
              <a:buSzPts val="500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//declare a function with a return value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function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subtract($num1, $num2)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$num3 = $num1 - $num2;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$num3;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895350" lvl="0" indent="-571500">
              <a:lnSpc>
                <a:spcPct val="90000"/>
              </a:lnSpc>
              <a:spcBef>
                <a:spcPts val="400"/>
              </a:spcBef>
              <a:buSzPts val="500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//call the function</a:t>
            </a:r>
          </a:p>
          <a:p>
            <a:pPr marL="895350" lvl="0" indent="-571500">
              <a:lnSpc>
                <a:spcPct val="90000"/>
              </a:lnSpc>
              <a:spcBef>
                <a:spcPts val="400"/>
              </a:spcBef>
              <a:buSzPts val="500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echo "10 – 3 =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 subtract(10,3)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95350" marR="0" lvl="0" indent="-571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128400" y="4689140"/>
            <a:ext cx="7200900" cy="83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the web browser: </a:t>
            </a:r>
          </a:p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– 3 = 7</a:t>
            </a:r>
          </a:p>
        </p:txBody>
      </p:sp>
      <p:sp>
        <p:nvSpPr>
          <p:cNvPr id="7" name="Shape 542"/>
          <p:cNvSpPr txBox="1">
            <a:spLocks noGrp="1"/>
          </p:cNvSpPr>
          <p:nvPr>
            <p:ph type="title"/>
          </p:nvPr>
        </p:nvSpPr>
        <p:spPr>
          <a:xfrm>
            <a:off x="325038" y="86366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227602" y="1132108"/>
            <a:ext cx="8568952" cy="1993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isset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($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var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lvl="1" indent="-285750"/>
            <a:r>
              <a:rPr lang="en-US" dirty="0"/>
              <a:t>Determine if $</a:t>
            </a:r>
            <a:r>
              <a:rPr lang="en-US" dirty="0" err="1"/>
              <a:t>var</a:t>
            </a:r>
            <a:r>
              <a:rPr lang="en-US" dirty="0"/>
              <a:t> is set and is not NULL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410460" y="2477267"/>
            <a:ext cx="7677100" cy="23042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&lt;!–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isset.php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'';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"This 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is set.";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  <p:sp>
        <p:nvSpPr>
          <p:cNvPr id="7" name="Shape 542"/>
          <p:cNvSpPr txBox="1">
            <a:spLocks noGrp="1"/>
          </p:cNvSpPr>
          <p:nvPr>
            <p:ph type="title"/>
          </p:nvPr>
        </p:nvSpPr>
        <p:spPr>
          <a:xfrm>
            <a:off x="325038" y="86366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175559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1: Basic PHP - I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the PHP code to output the 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total number of  letter 'a' (case sensitive) and 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total number of letters that are not 'a' </a:t>
            </a:r>
          </a:p>
          <a:p>
            <a:pPr marL="914400" lvl="2" indent="-457200">
              <a:spcBef>
                <a:spcPts val="0"/>
              </a:spcBef>
              <a:buClr>
                <a:srgbClr val="3333FF"/>
              </a:buClr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 the text string "Web Application </a:t>
            </a:r>
            <a:r>
              <a:rPr lang="en-US" dirty="0"/>
              <a:t>Development"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7150" lvl="1" indent="0">
              <a:spcBef>
                <a:spcPts val="0"/>
              </a:spcBef>
              <a:buClr>
                <a:srgbClr val="3333FF"/>
              </a:buClr>
              <a:buNone/>
            </a:pP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52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87524" y="127000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Introduction – What is PHP? 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7524" y="1087437"/>
            <a:ext cx="8856476" cy="5602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HP: </a:t>
            </a:r>
            <a:r>
              <a:rPr lang="en-US" sz="2800" b="0" i="0" u="none" strike="noStrike" cap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ypertext </a:t>
            </a:r>
            <a:r>
              <a:rPr lang="en-US" sz="2800" b="0" i="0" u="none" strike="noStrike" cap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reprocessor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Open source scripting language for web development and can be used along with HTML codes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Easy to learn for quick creation of dynamic and interactive web pages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Executed on the web server which is configured to process PHP code (WAMP Server)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Websites written in PHP include Wikipedia (Media Wiki), Yahoo, YouTube etc.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Shape 182" descr="https://upload.wikimedia.org/wikipedia/commons/b/bb/Elephpa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850" y="260350"/>
            <a:ext cx="1615238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280174" y="1092624"/>
            <a:ext cx="6416026" cy="456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&lt;?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php</a:t>
            </a:r>
            <a:endParaRPr lang="en-US" sz="22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$course = "Web Application Development";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$i=0; $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totalA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=0; $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totalNA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=0;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// Enter missing code here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endParaRPr sz="2200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echo 'Total a chars : ' . 	$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totalA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. '&lt;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/&gt;';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echo 'Total non-a chars : ' . 	$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totalNA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. '&lt;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/&gt;';	</a:t>
            </a:r>
          </a:p>
          <a:p>
            <a:pPr marL="987425" indent="-758825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?&gt;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1 - </a:t>
            </a:r>
            <a:r>
              <a:rPr lang="en-US" dirty="0"/>
              <a:t>Basic PHP - I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7592" y="5652580"/>
            <a:ext cx="5921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Hint: </a:t>
            </a:r>
            <a:r>
              <a:rPr lang="en-US" sz="1800" dirty="0"/>
              <a:t>Explore the use of </a:t>
            </a:r>
            <a:r>
              <a:rPr lang="en-US" sz="1800" i="1" dirty="0" err="1">
                <a:solidFill>
                  <a:srgbClr val="FF00FF"/>
                </a:solidFill>
              </a:rPr>
              <a:t>strlen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FF00FF"/>
                </a:solidFill>
              </a:rPr>
              <a:t>substr</a:t>
            </a:r>
            <a:r>
              <a:rPr lang="en-US" sz="1800" dirty="0"/>
              <a:t>, and</a:t>
            </a:r>
            <a:r>
              <a:rPr lang="en-US" sz="1800" dirty="0">
                <a:sym typeface="Tahoma"/>
              </a:rPr>
              <a:t> </a:t>
            </a:r>
            <a:r>
              <a:rPr lang="en-US" sz="1800" i="1" dirty="0">
                <a:solidFill>
                  <a:srgbClr val="FF00FF"/>
                </a:solidFill>
              </a:rPr>
              <a:t>$course[$i]</a:t>
            </a:r>
            <a:r>
              <a:rPr lang="en-US" sz="1800" i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2676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2: </a:t>
            </a:r>
            <a:r>
              <a:rPr lang="en-US" dirty="0"/>
              <a:t>Basic PHP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 II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SzPts val="2200"/>
            </a:pPr>
            <a:r>
              <a:rPr lang="en-US" sz="2200" dirty="0"/>
              <a:t>Given a string that represents a number (e.g. "456", "-66"), print the sum of digits. </a:t>
            </a:r>
            <a:endParaRPr lang="en-US"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If the number is negative, it will ignore the minus sign and sums the numbers.</a:t>
            </a:r>
            <a:endParaRPr lang="en-US"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lang="en-US" sz="2200" dirty="0"/>
              <a:t>String is hardcoded. </a:t>
            </a:r>
            <a:endParaRPr lang="en-US"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endParaRPr lang="en-US"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lang="en-US" sz="2200" dirty="0"/>
              <a:t>For example:</a:t>
            </a:r>
          </a:p>
          <a:p>
            <a:pPr marL="88900" lvl="0" indent="0">
              <a:spcBef>
                <a:spcPts val="0"/>
              </a:spcBef>
              <a:buSzPts val="2200"/>
              <a:buNone/>
            </a:pPr>
            <a:r>
              <a:rPr lang="en-US" sz="2200" dirty="0"/>
              <a:t>	$</a:t>
            </a:r>
            <a:r>
              <a:rPr lang="en-US" sz="2200" dirty="0" err="1"/>
              <a:t>mystring</a:t>
            </a: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lang="en-US" sz="2200" dirty="0"/>
              <a:t>"</a:t>
            </a: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456</a:t>
            </a:r>
            <a:r>
              <a:rPr lang="en-US" sz="2200" dirty="0"/>
              <a:t>"</a:t>
            </a:r>
            <a:endParaRPr lang="en-US"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 	Sum of numbers in 456 is 15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</a:p>
          <a:p>
            <a:pPr marL="800100" lvl="0" indent="-520700">
              <a:spcBef>
                <a:spcPts val="0"/>
              </a:spcBef>
              <a:buNone/>
            </a:pPr>
            <a:r>
              <a:rPr lang="en-US" sz="2200" dirty="0"/>
              <a:t>		$</a:t>
            </a:r>
            <a:r>
              <a:rPr lang="en-US" sz="2200" dirty="0" err="1"/>
              <a:t>mystring</a:t>
            </a: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lang="en-US" sz="2200" dirty="0"/>
              <a:t>"</a:t>
            </a: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-66</a:t>
            </a:r>
            <a:r>
              <a:rPr lang="en-US" sz="2200" dirty="0"/>
              <a:t>"</a:t>
            </a:r>
            <a:endParaRPr lang="en-US"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		Sum of numbers in -66 is 12 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342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3: </a:t>
            </a:r>
            <a:r>
              <a:rPr lang="en-US" dirty="0"/>
              <a:t>Basic PHP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III</a:t>
            </a:r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324275" y="1052724"/>
            <a:ext cx="8568300" cy="176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33399"/>
              </a:buClr>
              <a:buSzPts val="2200"/>
              <a:buFont typeface="Tahoma"/>
              <a:buChar char="▪"/>
            </a:pP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Write a function call </a:t>
            </a:r>
            <a:r>
              <a:rPr lang="en-US" sz="2200" dirty="0" err="1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print_sign</a:t>
            </a: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that takes in 2 parameter </a:t>
            </a:r>
            <a:r>
              <a:rPr lang="en-US" sz="2200" i="1" dirty="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sign</a:t>
            </a: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and an </a:t>
            </a:r>
            <a:r>
              <a:rPr lang="en-US" sz="2200" dirty="0" err="1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named </a:t>
            </a:r>
            <a:r>
              <a:rPr lang="en-US" sz="2200" i="1" dirty="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. The function should then print the </a:t>
            </a:r>
            <a:r>
              <a:rPr lang="en-US" sz="2200" i="1" dirty="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sign</a:t>
            </a: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for as many times as indicated by </a:t>
            </a:r>
            <a:r>
              <a:rPr lang="en-US" sz="2200" i="1" dirty="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</a:p>
          <a:p>
            <a:pPr marL="457200" lvl="0" indent="-368300" rtl="0">
              <a:spcBef>
                <a:spcPts val="0"/>
              </a:spcBef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Invoke the function to create the Text Art as show below.</a:t>
            </a:r>
          </a:p>
          <a:p>
            <a:pPr marL="457200" lvl="0" indent="-368300" rtl="0">
              <a:spcBef>
                <a:spcPts val="0"/>
              </a:spcBef>
              <a:buClr>
                <a:srgbClr val="333399"/>
              </a:buClr>
              <a:buSzPts val="2200"/>
              <a:buFont typeface="Tahoma"/>
              <a:buChar char="▪"/>
            </a:pPr>
            <a:r>
              <a:rPr lang="en-US" sz="22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You may declare more functions to keep the code short.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925650" y="3127425"/>
            <a:ext cx="2805000" cy="29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___$$$___$$$___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__$$$$$_$$$$$__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__$$$$$$$$$$$__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___$$$$$$$$$___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____$$$$$$$____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______$$$______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_______$_______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4808575" y="3308050"/>
            <a:ext cx="3842700" cy="1354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To explore: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i="1"/>
              <a:t>How would you rewrite the function using PHP function </a:t>
            </a:r>
            <a:r>
              <a:rPr lang="en-US" sz="1800" i="1">
                <a:solidFill>
                  <a:srgbClr val="FF00FF"/>
                </a:solidFill>
              </a:rPr>
              <a:t>str_repeat()</a:t>
            </a:r>
            <a:r>
              <a:rPr lang="en-US" sz="1800" i="1">
                <a:solidFill>
                  <a:schemeClr val="dk1"/>
                </a:solidFill>
              </a:rPr>
              <a:t>?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4: </a:t>
            </a:r>
            <a:r>
              <a:rPr lang="en-US" dirty="0"/>
              <a:t>Basic PHP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IV</a:t>
            </a:r>
          </a:p>
        </p:txBody>
      </p:sp>
      <p:sp>
        <p:nvSpPr>
          <p:cNvPr id="587" name="Shape 58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324268" y="1052736"/>
            <a:ext cx="8568300" cy="48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a program that checks if a password is valid.</a:t>
            </a:r>
          </a:p>
          <a:p>
            <a:pPr marL="342900" indent="-342900"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 will return True if the following conditions are met:</a:t>
            </a:r>
          </a:p>
          <a:p>
            <a:pPr marL="914400" lvl="2" indent="-457200"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password must be at least 6 characters and at most 20 characters</a:t>
            </a:r>
          </a:p>
          <a:p>
            <a:pPr marL="914400" lvl="2" indent="-457200"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2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 must contain at least one lowercase letter, one uppercase letter and one number.</a:t>
            </a:r>
          </a:p>
          <a:p>
            <a:pPr marL="342900" lvl="0" indent="-342900"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4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Otherwise, it returns False.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</a:t>
            </a:r>
            <a:r>
              <a:rPr lang="en-US" sz="24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dirty="0"/>
              <a:t>explore: How would you solve the above using PHP function</a:t>
            </a:r>
            <a:r>
              <a:rPr lang="en-US" sz="2400" dirty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i="1" dirty="0" err="1">
                <a:solidFill>
                  <a:srgbClr val="FF00FF"/>
                </a:solidFill>
              </a:rPr>
              <a:t>preg_match</a:t>
            </a:r>
            <a:r>
              <a:rPr lang="en-US" sz="2400" i="1" dirty="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r>
              <a:rPr lang="en-US" sz="1800" dirty="0"/>
              <a:t>?</a:t>
            </a:r>
          </a:p>
          <a:p>
            <a:pPr marL="342900" lvl="0" indent="-165100" rtl="0">
              <a:spcBef>
                <a:spcPts val="0"/>
              </a:spcBef>
              <a:buNone/>
            </a:pPr>
            <a:endParaRPr sz="2800" dirty="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Open source scripting language for web development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be combined with HTML code</a:t>
            </a: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Basic constructs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echo</a:t>
            </a:r>
          </a:p>
          <a:p>
            <a:pPr lvl="1" indent="-285750"/>
            <a:r>
              <a:rPr lang="en-US" dirty="0"/>
              <a:t>Operators</a:t>
            </a:r>
          </a:p>
          <a:p>
            <a:pPr lvl="1" indent="-285750"/>
            <a:r>
              <a:rPr lang="en-US" dirty="0"/>
              <a:t>Variables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Conditional statement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Looping statements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365104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23528" y="129980"/>
            <a:ext cx="9049072" cy="6413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Introduction to PHP 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23528" y="1016732"/>
            <a:ext cx="8568952" cy="5921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code files must have a ".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 extension to be parsed by the PHP engine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 err="1"/>
              <a:t>greeting</a:t>
            </a:r>
            <a:r>
              <a:rPr lang="en-US" sz="26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.php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 PHP files will be stored in  web server’s root folder: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c:\wamp64\www\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code written in a file must be identified using a pair of tags. The pair of tags are used to mark the beginning and end of a block of PHP code.</a:t>
            </a:r>
          </a:p>
          <a:p>
            <a:pPr marL="342900" marR="0" lvl="0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Shape 192"/>
          <p:cNvGraphicFramePr/>
          <p:nvPr/>
        </p:nvGraphicFramePr>
        <p:xfrm>
          <a:off x="1560004" y="5093283"/>
          <a:ext cx="6096000" cy="1012165"/>
        </p:xfrm>
        <a:graphic>
          <a:graphicData uri="http://schemas.openxmlformats.org/drawingml/2006/table">
            <a:tbl>
              <a:tblPr firstRow="1" bandRow="1">
                <a:noFill/>
                <a:tableStyleId>{0D8C0FD1-07A9-442B-A9C6-2770322CA862}</a:tableStyleId>
              </a:tblPr>
              <a:tblGrid>
                <a:gridCol w="403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25">
                <a:tc>
                  <a:txBody>
                    <a:bodyPr/>
                    <a:lstStyle/>
                    <a:p>
                      <a:pPr marL="0" marR="0" lvl="0" indent="-28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Opening tag (Beginning of  php block)</a:t>
                      </a:r>
                    </a:p>
                  </a:txBody>
                  <a:tcPr marL="91450" marR="91450" marT="45850" marB="4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8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&lt;?php</a:t>
                      </a:r>
                    </a:p>
                  </a:txBody>
                  <a:tcPr marL="91450" marR="91450" marT="45850" marB="4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25">
                <a:tc>
                  <a:txBody>
                    <a:bodyPr/>
                    <a:lstStyle/>
                    <a:p>
                      <a:pPr marL="0" marR="0" lvl="0" indent="-28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Closing tag (Ending of php block)</a:t>
                      </a:r>
                    </a:p>
                  </a:txBody>
                  <a:tcPr marL="91450" marR="91450" marT="45850" marB="4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8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?&gt;</a:t>
                      </a:r>
                    </a:p>
                  </a:txBody>
                  <a:tcPr marL="91450" marR="91450" marT="45850" marB="4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71500" y="5614194"/>
            <a:ext cx="8920100" cy="10255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87524" y="139699"/>
            <a:ext cx="9144000" cy="6413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Introduction to PHP Programming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87524" y="967581"/>
            <a:ext cx="8580251" cy="979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You can embed any number of PHP script blocks in a .php file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68313" y="1873250"/>
            <a:ext cx="7991475" cy="5078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&lt;?php 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write the php codes in this block   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&lt;!– header block --&gt;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&lt;head&gt;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	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&lt;?php 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/* write your codes here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more codes */ 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&lt;/head&gt;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&lt;body&gt;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&lt;?php 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# php codes could be here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&lt;/body&gt;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2270125" y="3743325"/>
            <a:ext cx="1751013" cy="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/>
          <p:nvPr/>
        </p:nvCxnSpPr>
        <p:spPr>
          <a:xfrm flipH="1">
            <a:off x="1908175" y="4540250"/>
            <a:ext cx="1397000" cy="9525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5" name="Shape 205"/>
          <p:cNvSpPr/>
          <p:nvPr/>
        </p:nvSpPr>
        <p:spPr>
          <a:xfrm>
            <a:off x="4021138" y="3503613"/>
            <a:ext cx="2927350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(i) start of the PHP block </a:t>
            </a:r>
          </a:p>
        </p:txBody>
      </p:sp>
      <p:sp>
        <p:nvSpPr>
          <p:cNvPr id="206" name="Shape 206"/>
          <p:cNvSpPr/>
          <p:nvPr/>
        </p:nvSpPr>
        <p:spPr>
          <a:xfrm>
            <a:off x="3324225" y="4354513"/>
            <a:ext cx="2890838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(ii) end of the PHP block 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4992688" y="2349500"/>
            <a:ext cx="527050" cy="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8" name="Shape 208"/>
          <p:cNvSpPr/>
          <p:nvPr/>
        </p:nvSpPr>
        <p:spPr>
          <a:xfrm>
            <a:off x="5519738" y="2176463"/>
            <a:ext cx="2513012" cy="36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line comment </a:t>
            </a:r>
          </a:p>
        </p:txBody>
      </p:sp>
      <p:cxnSp>
        <p:nvCxnSpPr>
          <p:cNvPr id="209" name="Shape 209"/>
          <p:cNvCxnSpPr/>
          <p:nvPr/>
        </p:nvCxnSpPr>
        <p:spPr>
          <a:xfrm rot="10800000">
            <a:off x="5146675" y="5616575"/>
            <a:ext cx="738188" cy="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>
            <a:off x="5940425" y="5429250"/>
            <a:ext cx="2927350" cy="369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line comment 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922838" y="4175125"/>
            <a:ext cx="982662" cy="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/>
          <p:nvPr/>
        </p:nvSpPr>
        <p:spPr>
          <a:xfrm>
            <a:off x="5922963" y="3987800"/>
            <a:ext cx="2927350" cy="369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 line comment </a:t>
            </a:r>
          </a:p>
        </p:txBody>
      </p:sp>
      <p:cxnSp>
        <p:nvCxnSpPr>
          <p:cNvPr id="213" name="Shape 213"/>
          <p:cNvCxnSpPr/>
          <p:nvPr/>
        </p:nvCxnSpPr>
        <p:spPr>
          <a:xfrm rot="10800000">
            <a:off x="3324225" y="3157538"/>
            <a:ext cx="982663" cy="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4" name="Shape 214"/>
          <p:cNvSpPr/>
          <p:nvPr/>
        </p:nvSpPr>
        <p:spPr>
          <a:xfrm>
            <a:off x="4411663" y="2976563"/>
            <a:ext cx="2927350" cy="334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line html comment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36379" y="139172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First </a:t>
            </a:r>
            <a:r>
              <a:rPr lang="en-US" dirty="0"/>
              <a:t>PHP Page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91619" y="979178"/>
            <a:ext cx="8624672" cy="569595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&lt;!-- </a:t>
            </a:r>
            <a:r>
              <a:rPr lang="en-US" sz="2800" b="1" dirty="0" err="1">
                <a:solidFill>
                  <a:schemeClr val="dk1"/>
                </a:solidFill>
              </a:rPr>
              <a:t>greeting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.php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&lt;body&gt;</a:t>
            </a:r>
          </a:p>
          <a:p>
            <a:pPr marL="1143000" marR="0" lvl="2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2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1143000" lvl="2" indent="-273050">
              <a:lnSpc>
                <a:spcPct val="90000"/>
              </a:lnSpc>
              <a:spcBef>
                <a:spcPts val="560"/>
              </a:spcBef>
              <a:buClr>
                <a:schemeClr val="folHlink"/>
              </a:buClr>
              <a:buSzPts val="700"/>
            </a:pPr>
            <a:r>
              <a:rPr lang="en-US" sz="2800" b="0" i="0" u="none" strike="noStrike" cap="none" dirty="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"Good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afternoon! &lt;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/&gt;"</a:t>
            </a:r>
            <a:r>
              <a:rPr lang="en-US" sz="2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00" marR="0" lvl="2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&lt;/html&gt;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4803955" y="4723654"/>
            <a:ext cx="4243388" cy="92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(ii) each statement in PHP must end with a semicolon ;</a:t>
            </a:r>
          </a:p>
        </p:txBody>
      </p:sp>
      <p:sp>
        <p:nvSpPr>
          <p:cNvPr id="223" name="Shape 223"/>
          <p:cNvSpPr/>
          <p:nvPr/>
        </p:nvSpPr>
        <p:spPr>
          <a:xfrm>
            <a:off x="8294820" y="2814824"/>
            <a:ext cx="457200" cy="52546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7030A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rot="10800000">
            <a:off x="3933090" y="3338177"/>
            <a:ext cx="0" cy="425450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6" name="Shape 226"/>
          <p:cNvSpPr/>
          <p:nvPr/>
        </p:nvSpPr>
        <p:spPr>
          <a:xfrm>
            <a:off x="3139916" y="3786529"/>
            <a:ext cx="44526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(i)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echo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 is used to output </a:t>
            </a:r>
            <a:r>
              <a:rPr lang="en-US" sz="1800" dirty="0">
                <a:solidFill>
                  <a:srgbClr val="FF0000"/>
                </a:solidFill>
              </a:rPr>
              <a:t>data</a:t>
            </a:r>
            <a:endParaRPr lang="en-US"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Shape 227"/>
          <p:cNvCxnSpPr/>
          <p:nvPr/>
        </p:nvCxnSpPr>
        <p:spPr>
          <a:xfrm rot="10800000">
            <a:off x="8523420" y="3360282"/>
            <a:ext cx="0" cy="1159819"/>
          </a:xfrm>
          <a:prstGeom prst="straightConnector1">
            <a:avLst/>
          </a:prstGeom>
          <a:noFill/>
          <a:ln w="25400" cap="flat" cmpd="sng">
            <a:solidFill>
              <a:srgbClr val="19194C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16712" y="186189"/>
            <a:ext cx="9148763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First PHP Page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287524" y="944724"/>
            <a:ext cx="8629464" cy="1197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 Processor returns the output in HTML syntax to the web server to be returned to the client’s web browser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16712" y="2736839"/>
            <a:ext cx="4660900" cy="337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lang="en-US" sz="2400" b="1" dirty="0" err="1">
                <a:solidFill>
                  <a:schemeClr val="dk1"/>
                </a:solidFill>
              </a:rPr>
              <a:t>greeting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.php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--&gt;</a:t>
            </a:r>
          </a:p>
          <a:p>
            <a:pPr marL="342900" marR="0" lvl="0" indent="-365125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35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Good Afternoon! 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&lt;/html&gt;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77074" y="2366951"/>
            <a:ext cx="3530231" cy="369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parsed output to web server</a:t>
            </a:r>
          </a:p>
        </p:txBody>
      </p:sp>
      <p:sp>
        <p:nvSpPr>
          <p:cNvPr id="238" name="Shape 238"/>
          <p:cNvSpPr/>
          <p:nvPr/>
        </p:nvSpPr>
        <p:spPr>
          <a:xfrm>
            <a:off x="4896662" y="2366951"/>
            <a:ext cx="3673475" cy="369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output to client’s web browser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1663"/>
          <a:stretch/>
        </p:blipFill>
        <p:spPr>
          <a:xfrm>
            <a:off x="5127684" y="3851564"/>
            <a:ext cx="3789304" cy="546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71500" y="5614194"/>
            <a:ext cx="8920100" cy="10255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87524" y="161025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Tahoma"/>
              <a:buNone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Arithmetic Operations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67956" y="945502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&lt;!-- two.php --&gt;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&lt;title&gt; My Second PHP page &lt;/title&gt;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One + One =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 1 + 1;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?&gt;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</a:p>
          <a:p>
            <a:pPr marL="342900" marR="0" lvl="0" indent="-387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7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248" name="Shape 248"/>
          <p:cNvSpPr/>
          <p:nvPr/>
        </p:nvSpPr>
        <p:spPr>
          <a:xfrm>
            <a:off x="1068068" y="4178721"/>
            <a:ext cx="4103687" cy="1376362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49706" y="4485627"/>
            <a:ext cx="2438400" cy="462307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8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PHP code block</a:t>
            </a:r>
          </a:p>
        </p:txBody>
      </p:sp>
      <p:cxnSp>
        <p:nvCxnSpPr>
          <p:cNvPr id="250" name="Shape 250"/>
          <p:cNvCxnSpPr/>
          <p:nvPr/>
        </p:nvCxnSpPr>
        <p:spPr>
          <a:xfrm flipH="1">
            <a:off x="5171794" y="4741215"/>
            <a:ext cx="14049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7864156" y="6873227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2780</Words>
  <Application>Microsoft Office PowerPoint</Application>
  <PresentationFormat>On-screen Show (4:3)</PresentationFormat>
  <Paragraphs>631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Tahoma</vt:lpstr>
      <vt:lpstr>Noto Sans Symbols</vt:lpstr>
      <vt:lpstr>Courier New</vt:lpstr>
      <vt:lpstr>Architects Daughter</vt:lpstr>
      <vt:lpstr>Wingdings</vt:lpstr>
      <vt:lpstr>Arial</vt:lpstr>
      <vt:lpstr>2_Default Design</vt:lpstr>
      <vt:lpstr>1_Default Design</vt:lpstr>
      <vt:lpstr>Web Application Development</vt:lpstr>
      <vt:lpstr>PowerPoint Presentation</vt:lpstr>
      <vt:lpstr>Overview</vt:lpstr>
      <vt:lpstr>Introduction – What is PHP? </vt:lpstr>
      <vt:lpstr>Introduction to PHP Programming</vt:lpstr>
      <vt:lpstr>Introduction to PHP Programming</vt:lpstr>
      <vt:lpstr>First PHP Page</vt:lpstr>
      <vt:lpstr>First PHP Page</vt:lpstr>
      <vt:lpstr>Arithmetic Operations</vt:lpstr>
      <vt:lpstr>Arithmetic Operations</vt:lpstr>
      <vt:lpstr>Arithmetic Operations</vt:lpstr>
      <vt:lpstr>Variables</vt:lpstr>
      <vt:lpstr>Variables</vt:lpstr>
      <vt:lpstr>Variables</vt:lpstr>
      <vt:lpstr>Printing Variables</vt:lpstr>
      <vt:lpstr>Printing Variables</vt:lpstr>
      <vt:lpstr>Printing Variables</vt:lpstr>
      <vt:lpstr>Constant Variables</vt:lpstr>
      <vt:lpstr>Conditional Statement</vt:lpstr>
      <vt:lpstr>Conditional Statement</vt:lpstr>
      <vt:lpstr>Comparison Operators</vt:lpstr>
      <vt:lpstr>Comparison Operators</vt:lpstr>
      <vt:lpstr>Comparison Operators</vt:lpstr>
      <vt:lpstr>Comparison Operators</vt:lpstr>
      <vt:lpstr>Logical Operators</vt:lpstr>
      <vt:lpstr>Operator Precedence</vt:lpstr>
      <vt:lpstr>Operator Associativity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Functions</vt:lpstr>
      <vt:lpstr>Functions</vt:lpstr>
      <vt:lpstr>Functions</vt:lpstr>
      <vt:lpstr>Built-in Functions</vt:lpstr>
      <vt:lpstr>Exercise 1: Basic PHP - I</vt:lpstr>
      <vt:lpstr>Exercise 1 - Basic PHP - I</vt:lpstr>
      <vt:lpstr>Exercise 2: Basic PHP - II</vt:lpstr>
      <vt:lpstr>Exercise 3: Basic PHP - III</vt:lpstr>
      <vt:lpstr>Exercise 4: Basic PHP - IV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LAU Yi Meng</cp:lastModifiedBy>
  <cp:revision>61</cp:revision>
  <dcterms:modified xsi:type="dcterms:W3CDTF">2021-01-22T06:13:27Z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2021-01-22T06:13:25.3389850Z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144a73fa-7e94-4f79-b978-bce754009ec2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