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1"/>
  </p:notesMasterIdLst>
  <p:sldIdLst>
    <p:sldId id="256" r:id="rId3"/>
    <p:sldId id="360" r:id="rId4"/>
    <p:sldId id="257" r:id="rId5"/>
    <p:sldId id="375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6" r:id="rId15"/>
    <p:sldId id="371" r:id="rId16"/>
    <p:sldId id="372" r:id="rId17"/>
    <p:sldId id="373" r:id="rId18"/>
    <p:sldId id="374" r:id="rId19"/>
    <p:sldId id="336" r:id="rId20"/>
  </p:sldIdLst>
  <p:sldSz cx="9144000" cy="6858000" type="screen4x3"/>
  <p:notesSz cx="6797675" cy="9926638"/>
  <p:embeddedFontLst>
    <p:embeddedFont>
      <p:font typeface="Architects Daughter" panose="020B0604020202020204" charset="0"/>
      <p:regular r:id="rId22"/>
    </p:embeddedFont>
    <p:embeddedFont>
      <p:font typeface="Noto Sans Symbols" panose="020B0502040504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ahoma" panose="020B060403050404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LO _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C0FD1-07A9-442B-A9C6-2770322CA862}">
  <a:tblStyle styleId="{0D8C0FD1-07A9-442B-A9C6-2770322CA862}" styleName="Table_0">
    <a:wholeTbl>
      <a:tcTxStyle b="off" i="off">
        <a:font>
          <a:latin typeface="Tahoma"/>
          <a:ea typeface="Tahoma"/>
          <a:cs typeface="Tahom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3F9FA"/>
          </a:solidFill>
        </a:fill>
      </a:tcStyle>
    </a:wholeTbl>
    <a:band1H>
      <a:tcTxStyle b="off" i="off"/>
      <a:tcStyle>
        <a:tcBdr/>
        <a:fill>
          <a:solidFill>
            <a:srgbClr val="E7F3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7F3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ahoma"/>
          <a:ea typeface="Tahoma"/>
          <a:cs typeface="Tahom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ahoma"/>
          <a:ea typeface="Tahoma"/>
          <a:cs typeface="Tahom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D65EA6-1EAE-40E3-AD56-0E864CD511D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20" autoAdjust="0"/>
  </p:normalViewPr>
  <p:slideViewPr>
    <p:cSldViewPr snapToGrid="0">
      <p:cViewPr varScale="1">
        <p:scale>
          <a:sx n="64" d="100"/>
          <a:sy n="64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15988" y="744538"/>
            <a:ext cx="4965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76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601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53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83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41" name="Shape 74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33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176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8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Shape 78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781" name="Shape 78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5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008" name="Shape 1008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624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8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74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35" name="Shape 635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85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Shape 655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082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90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55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3771900" y="-76200"/>
            <a:ext cx="16002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6119812" y="2233613"/>
            <a:ext cx="3429000" cy="21621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719262" y="147637"/>
            <a:ext cx="3429000" cy="6334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CF0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E4A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F0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None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CF0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E4A8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FF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FCF0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E4A8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828800" y="-6096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3"/>
          </p:nvPr>
        </p:nvSpPr>
        <p:spPr>
          <a:xfrm>
            <a:off x="3048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4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86300" y="3771900"/>
            <a:ext cx="4229100" cy="27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887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ahoma"/>
              <a:buNone/>
              <a:defRPr sz="4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3429000"/>
            <a:ext cx="42291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Char char="•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381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Char char="•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SI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533400"/>
            <a:ext cx="1676400" cy="41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 descr="SMULogo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34200" y="152400"/>
            <a:ext cx="1921389" cy="841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993775"/>
            <a:ext cx="9153525" cy="149225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ahoma"/>
              <a:buNone/>
              <a:defRPr sz="4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635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Char char="•"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304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E4A8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E4A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Shape 7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D18A0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  <a:defRPr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307975" y="836613"/>
            <a:ext cx="8620125" cy="77787"/>
          </a:xfrm>
          <a:prstGeom prst="rect">
            <a:avLst/>
          </a:prstGeom>
          <a:gradFill>
            <a:gsLst>
              <a:gs pos="0">
                <a:srgbClr val="464AFC">
                  <a:alpha val="79215"/>
                </a:srgbClr>
              </a:gs>
              <a:gs pos="100000">
                <a:srgbClr val="202275">
                  <a:alpha val="20000"/>
                </a:srgbClr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Shape 81" descr="SI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68275" y="6172200"/>
            <a:ext cx="1452988" cy="36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SMULogo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726363" y="6096000"/>
            <a:ext cx="1234044" cy="5412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6781800" y="6629400"/>
            <a:ext cx="21336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428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04800" y="1600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Tahoma"/>
              <a:buNone/>
            </a:pPr>
            <a:r>
              <a:rPr lang="en-US" sz="4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Web Application Development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66700" y="34290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93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Building Dynamic Webpages using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PHP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6" name="Shape 156" descr="MMj0236315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589" y="4340211"/>
            <a:ext cx="64718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MCBD05033_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526" y="4842732"/>
            <a:ext cx="1826262" cy="161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3599892" y="4587722"/>
            <a:ext cx="4824413" cy="195502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44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Knowing is not enough; we must apply. Willing is not enough we must do.</a:t>
            </a:r>
          </a:p>
          <a:p>
            <a:pPr marL="0" marR="0" lvl="0" indent="-44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chitects Daughter"/>
              <a:buNone/>
            </a:pPr>
            <a: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/>
            </a:r>
            <a:br>
              <a:rPr lang="en-US" sz="6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US" sz="2800" b="1" i="0" u="none" strike="noStrike" cap="none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- Goethe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Shape 7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3" y="1465417"/>
            <a:ext cx="6388336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 txBox="1"/>
          <p:nvPr/>
        </p:nvSpPr>
        <p:spPr>
          <a:xfrm>
            <a:off x="468313" y="2924473"/>
            <a:ext cx="7991475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- form.html –</a:t>
            </a:r>
            <a:b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</a:b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&lt;html&gt;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&lt;head&gt;&lt;title&gt;A simple form&lt;/title&gt;&lt;/head&gt;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method="post" action="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process</a:t>
            </a:r>
            <a:r>
              <a:rPr lang="en-US" sz="2000" dirty="0" err="1">
                <a:solidFill>
                  <a:srgbClr val="7030A0"/>
                </a:solidFill>
              </a:rPr>
              <a:t>_f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type="text" name="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   &lt;/body&gt;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&lt;/html&gt;</a:t>
            </a:r>
          </a:p>
        </p:txBody>
      </p:sp>
      <p:sp>
        <p:nvSpPr>
          <p:cNvPr id="706" name="Shape 706"/>
          <p:cNvSpPr/>
          <p:nvPr/>
        </p:nvSpPr>
        <p:spPr>
          <a:xfrm>
            <a:off x="2663787" y="1354469"/>
            <a:ext cx="3249333" cy="69454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3203054" y="4789081"/>
            <a:ext cx="4493146" cy="337415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8" name="Shape 708"/>
          <p:cNvCxnSpPr/>
          <p:nvPr/>
        </p:nvCxnSpPr>
        <p:spPr>
          <a:xfrm rot="5400000" flipH="1" flipV="1">
            <a:off x="2255685" y="3425062"/>
            <a:ext cx="2724965" cy="307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09" name="Shape 709"/>
          <p:cNvSpPr/>
          <p:nvPr/>
        </p:nvSpPr>
        <p:spPr>
          <a:xfrm>
            <a:off x="5941073" y="1354470"/>
            <a:ext cx="863175" cy="694546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3203054" y="5126498"/>
            <a:ext cx="4493146" cy="320794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Shape 711"/>
          <p:cNvCxnSpPr>
            <a:endCxn id="709" idx="2"/>
          </p:cNvCxnSpPr>
          <p:nvPr/>
        </p:nvCxnSpPr>
        <p:spPr>
          <a:xfrm rot="5400000" flipH="1" flipV="1">
            <a:off x="4499469" y="3253305"/>
            <a:ext cx="3077481" cy="66890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B05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12" name="Shape 71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3939870" y="2307779"/>
            <a:ext cx="1620218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form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6636528" y="2357710"/>
            <a:ext cx="2355071" cy="707886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Submit button for the form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137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674180" y="1222728"/>
            <a:ext cx="7991475" cy="30719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–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   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00B050"/>
                </a:solidFill>
                <a:sym typeface="Arial"/>
              </a:rPr>
              <a:t>method="post" 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action="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sym typeface="Arial"/>
              </a:rPr>
              <a:t>process</a:t>
            </a:r>
            <a:r>
              <a:rPr lang="en-US" sz="2000" dirty="0" err="1">
                <a:solidFill>
                  <a:srgbClr val="FF0000"/>
                </a:solidFill>
              </a:rPr>
              <a:t>_f</a:t>
            </a:r>
            <a:r>
              <a:rPr lang="en-US" sz="2000" b="0" i="0" u="none" strike="noStrike" cap="none" dirty="0" err="1">
                <a:solidFill>
                  <a:srgbClr val="FF000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"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&lt;input type="text" name="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sym typeface="Arial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&lt;/body&gt;&lt;/html&gt;</a:t>
            </a:r>
          </a:p>
        </p:txBody>
      </p:sp>
      <p:sp>
        <p:nvSpPr>
          <p:cNvPr id="722" name="Shape 722"/>
          <p:cNvSpPr/>
          <p:nvPr/>
        </p:nvSpPr>
        <p:spPr>
          <a:xfrm>
            <a:off x="1741284" y="2207661"/>
            <a:ext cx="1706453" cy="31068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 txBox="1"/>
          <p:nvPr/>
        </p:nvSpPr>
        <p:spPr>
          <a:xfrm>
            <a:off x="4669917" y="4467073"/>
            <a:ext cx="3477237" cy="108234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 attribute to indicate the form handler of the collected user input data</a:t>
            </a:r>
          </a:p>
        </p:txBody>
      </p:sp>
      <p:cxnSp>
        <p:nvCxnSpPr>
          <p:cNvPr id="725" name="Shape 725"/>
          <p:cNvCxnSpPr>
            <a:stCxn id="724" idx="0"/>
          </p:cNvCxnSpPr>
          <p:nvPr/>
        </p:nvCxnSpPr>
        <p:spPr>
          <a:xfrm rot="16200000" flipV="1">
            <a:off x="4628606" y="2687142"/>
            <a:ext cx="1933735" cy="162612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27" name="Shape 727"/>
          <p:cNvSpPr txBox="1"/>
          <p:nvPr/>
        </p:nvSpPr>
        <p:spPr>
          <a:xfrm>
            <a:off x="674180" y="4468648"/>
            <a:ext cx="3652146" cy="1085012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attribute to indicate how the form data is being sent to the web server</a:t>
            </a:r>
          </a:p>
        </p:txBody>
      </p:sp>
      <p:sp>
        <p:nvSpPr>
          <p:cNvPr id="726" name="Shape 726"/>
          <p:cNvSpPr/>
          <p:nvPr/>
        </p:nvSpPr>
        <p:spPr>
          <a:xfrm>
            <a:off x="3522718" y="2202642"/>
            <a:ext cx="3140409" cy="315706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Shape 728"/>
          <p:cNvCxnSpPr>
            <a:endCxn id="722" idx="2"/>
          </p:cNvCxnSpPr>
          <p:nvPr/>
        </p:nvCxnSpPr>
        <p:spPr>
          <a:xfrm rot="5400000" flipH="1" flipV="1">
            <a:off x="1619542" y="3492104"/>
            <a:ext cx="1948725" cy="12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Building a Form using HTML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892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73126" y="1055816"/>
            <a:ext cx="9144000" cy="4204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&lt;form method="GET"…&gt;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Default method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entered into the form is sent via the URL 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Visible to all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dirty="0"/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dirty="0"/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None/>
            </a:pP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Can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be bookmarked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Non-sensitive data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/>
              <a:t>L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imit on URL length (especially for IE)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495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HTTP </a:t>
            </a:r>
            <a:r>
              <a:rPr lang="en-US" b="1" dirty="0" smtClean="0"/>
              <a:t>GET</a:t>
            </a:r>
            <a:r>
              <a:rPr lang="en-US" dirty="0" smtClean="0"/>
              <a:t> and POST Methods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5109" b="31642"/>
          <a:stretch/>
        </p:blipFill>
        <p:spPr>
          <a:xfrm>
            <a:off x="680857" y="2773180"/>
            <a:ext cx="7490846" cy="1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7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273126" y="1100788"/>
            <a:ext cx="9144000" cy="4204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b="0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b="0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form method="POST"…&gt;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entered into the form is sent behind-the-scenes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Not visible in the address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bar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 smtClean="0"/>
              <a:t>More s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ensitive 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sz="24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No size </a:t>
            </a: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limitation</a:t>
            </a: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r>
              <a:rPr lang="en-US" dirty="0" smtClean="0"/>
              <a:t>Cannot be bookmarked</a:t>
            </a: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Tahoma"/>
              <a:buChar char="–"/>
            </a:pP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HTTP</a:t>
            </a:r>
            <a:r>
              <a:rPr lang="en-US" b="1" dirty="0" smtClean="0"/>
              <a:t> </a:t>
            </a:r>
            <a:r>
              <a:rPr lang="en-US" dirty="0" smtClean="0"/>
              <a:t>GET and </a:t>
            </a:r>
            <a:r>
              <a:rPr lang="en-US" b="1" dirty="0" smtClean="0"/>
              <a:t>POST </a:t>
            </a:r>
            <a:r>
              <a:rPr lang="en-US" dirty="0" smtClean="0"/>
              <a:t>Methods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496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355967" y="4163546"/>
            <a:ext cx="8569325" cy="220186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- 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Arial"/>
              </a:rPr>
              <a:t>process_</a:t>
            </a:r>
            <a:r>
              <a:rPr lang="en-US" sz="2000" b="1" dirty="0" err="1">
                <a:solidFill>
                  <a:srgbClr val="00B050"/>
                </a:solidFill>
              </a:rPr>
              <a:t>f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–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$username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echo "Hi $username. Welcome to IS113!&lt;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/&gt;";</a:t>
            </a:r>
          </a:p>
          <a:p>
            <a:pPr marL="0" marR="0" lvl="0" indent="-238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75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</p:txBody>
      </p:sp>
      <p:graphicFrame>
        <p:nvGraphicFramePr>
          <p:cNvPr id="744" name="Shape 744"/>
          <p:cNvGraphicFramePr/>
          <p:nvPr/>
        </p:nvGraphicFramePr>
        <p:xfrm>
          <a:off x="5721717" y="3497435"/>
          <a:ext cx="3000375" cy="374650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Alex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5" name="Shape 745"/>
          <p:cNvSpPr txBox="1"/>
          <p:nvPr/>
        </p:nvSpPr>
        <p:spPr>
          <a:xfrm>
            <a:off x="6669914" y="2723802"/>
            <a:ext cx="1204912" cy="400050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ahom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$_POST</a:t>
            </a:r>
          </a:p>
        </p:txBody>
      </p:sp>
      <p:cxnSp>
        <p:nvCxnSpPr>
          <p:cNvPr id="746" name="Shape 746"/>
          <p:cNvCxnSpPr>
            <a:endCxn id="749" idx="2"/>
          </p:cNvCxnSpPr>
          <p:nvPr/>
        </p:nvCxnSpPr>
        <p:spPr>
          <a:xfrm rot="16200000" flipV="1">
            <a:off x="1757731" y="3189291"/>
            <a:ext cx="3053435" cy="76129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747" name="Shape 747"/>
          <p:cNvSpPr txBox="1"/>
          <p:nvPr/>
        </p:nvSpPr>
        <p:spPr>
          <a:xfrm>
            <a:off x="306755" y="1089434"/>
            <a:ext cx="8769789" cy="243143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Tahoma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- form.html </a:t>
            </a:r>
            <a:r>
              <a:rPr lang="en-US" sz="2000" b="1" i="0" u="none" strike="noStrike" cap="none" dirty="0" smtClean="0">
                <a:solidFill>
                  <a:schemeClr val="accent2"/>
                </a:solidFill>
                <a:sym typeface="Arial"/>
              </a:rPr>
              <a:t>-</a:t>
            </a: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&lt;html&gt;&lt;head&gt;&lt;title&gt;A simple form&lt;/title&gt;&lt;/head&gt;&lt;body&gt;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&lt;form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method="post"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action="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process_</a:t>
            </a:r>
            <a:r>
              <a:rPr lang="en-US" sz="2000" b="1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20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orm.php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  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type="text"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name="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sp>
        <p:nvSpPr>
          <p:cNvPr id="748" name="Shape 748"/>
          <p:cNvSpPr/>
          <p:nvPr/>
        </p:nvSpPr>
        <p:spPr>
          <a:xfrm>
            <a:off x="4095293" y="2368722"/>
            <a:ext cx="2425427" cy="287338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1865186" y="1755884"/>
            <a:ext cx="2077227" cy="287337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Shape 750"/>
          <p:cNvCxnSpPr/>
          <p:nvPr/>
        </p:nvCxnSpPr>
        <p:spPr>
          <a:xfrm rot="5400000" flipH="1" flipV="1">
            <a:off x="2789572" y="3531584"/>
            <a:ext cx="2440597" cy="689551"/>
          </a:xfrm>
          <a:prstGeom prst="bentConnector3">
            <a:avLst>
              <a:gd name="adj1" fmla="val 62284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sp>
        <p:nvSpPr>
          <p:cNvPr id="751" name="Shape 75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Shape 752"/>
          <p:cNvSpPr txBox="1"/>
          <p:nvPr/>
        </p:nvSpPr>
        <p:spPr>
          <a:xfrm>
            <a:off x="4354646" y="4001144"/>
            <a:ext cx="4762317" cy="923925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" algn="ctr">
              <a:buClr>
                <a:schemeClr val="dk1"/>
              </a:buClr>
              <a:buSzPts val="45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PHP,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superglobals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$_POST</a:t>
            </a:r>
            <a:r>
              <a:rPr lang="en-US" sz="1800" dirty="0" smtClean="0">
                <a:solidFill>
                  <a:schemeClr val="dk1"/>
                </a:solidFill>
              </a:rPr>
              <a:t>, </a:t>
            </a:r>
            <a:r>
              <a:rPr lang="en-US" sz="1800" b="1" dirty="0" smtClean="0">
                <a:solidFill>
                  <a:schemeClr val="dk1"/>
                </a:solidFill>
              </a:rPr>
              <a:t>$_GET</a:t>
            </a:r>
            <a:r>
              <a:rPr lang="en-US" sz="1800" dirty="0" smtClean="0">
                <a:solidFill>
                  <a:schemeClr val="dk1"/>
                </a:solidFill>
              </a:rPr>
              <a:t>, </a:t>
            </a:r>
            <a:r>
              <a:rPr lang="en-US" sz="1800" b="1" dirty="0" smtClean="0">
                <a:solidFill>
                  <a:schemeClr val="dk1"/>
                </a:solidFill>
              </a:rPr>
              <a:t>$_REQUEST </a:t>
            </a:r>
            <a:r>
              <a:rPr lang="en-US" sz="1800" dirty="0" smtClean="0">
                <a:solidFill>
                  <a:schemeClr val="dk1"/>
                </a:solidFill>
              </a:rPr>
              <a:t>are used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form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which is stored as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key-value pairs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3" name="Shape 753"/>
          <p:cNvCxnSpPr>
            <a:stCxn id="744" idx="1"/>
          </p:cNvCxnSpPr>
          <p:nvPr/>
        </p:nvCxnSpPr>
        <p:spPr>
          <a:xfrm rot="10800000">
            <a:off x="5092157" y="2653798"/>
            <a:ext cx="629561" cy="1030962"/>
          </a:xfrm>
          <a:prstGeom prst="bentConnector2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stealth" w="lg" len="lg"/>
            <a:tailEnd type="none" w="med" len="med"/>
          </a:ln>
        </p:spPr>
      </p:cxnSp>
      <p:graphicFrame>
        <p:nvGraphicFramePr>
          <p:cNvPr id="754" name="Shape 754"/>
          <p:cNvGraphicFramePr/>
          <p:nvPr>
            <p:extLst>
              <p:ext uri="{D42A27DB-BD31-4B8C-83A1-F6EECF244321}">
                <p14:modId xmlns:p14="http://schemas.microsoft.com/office/powerpoint/2010/main" val="209986081"/>
              </p:ext>
            </p:extLst>
          </p:nvPr>
        </p:nvGraphicFramePr>
        <p:xfrm>
          <a:off x="5718542" y="3121198"/>
          <a:ext cx="3000375" cy="38417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 smtClean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Key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5" name="Shape 755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50800">
              <a:buSzPts val="800"/>
            </a:pPr>
            <a:r>
              <a:rPr lang="en-US" dirty="0" smtClean="0"/>
              <a:t>Retrieving Data Sent using a Form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6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/>
          <p:nvPr/>
        </p:nvSpPr>
        <p:spPr>
          <a:xfrm>
            <a:off x="215900" y="2996952"/>
            <a:ext cx="8928100" cy="2555188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endParaRPr sz="2000" b="1" dirty="0">
              <a:solidFill>
                <a:schemeClr val="accent2"/>
              </a:solidFill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2000" b="1" dirty="0" err="1">
                <a:solidFill>
                  <a:schemeClr val="accent2"/>
                </a:solidFill>
              </a:rPr>
              <a:t>_f</a:t>
            </a:r>
            <a:r>
              <a:rPr lang="en-US" sz="2000" b="1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orm.php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&lt;html&gt;&lt;body&gt;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&lt;?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endParaRPr lang="en-US" sz="2000" b="0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$username =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$_POST["</a:t>
            </a:r>
            <a:r>
              <a:rPr lang="en-US" sz="20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US" sz="2000" b="0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echo "Hi $username. Welcome to IS113!&lt;</a:t>
            </a:r>
            <a:r>
              <a:rPr lang="en-US" sz="2000" b="0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/&gt;";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?&gt;</a:t>
            </a:r>
          </a:p>
          <a:p>
            <a:pPr marL="0" marR="0" lvl="0" indent="-31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00"/>
              <a:buFont typeface="Courier New"/>
              <a:buNone/>
            </a:pPr>
            <a:r>
              <a:rPr lang="en-US" sz="2000" b="0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</a:p>
        </p:txBody>
      </p:sp>
      <p:graphicFrame>
        <p:nvGraphicFramePr>
          <p:cNvPr id="762" name="Shape 762"/>
          <p:cNvGraphicFramePr/>
          <p:nvPr/>
        </p:nvGraphicFramePr>
        <p:xfrm>
          <a:off x="5277902" y="3061596"/>
          <a:ext cx="3000375" cy="758825"/>
        </p:xfrm>
        <a:graphic>
          <a:graphicData uri="http://schemas.openxmlformats.org/drawingml/2006/table">
            <a:tbl>
              <a:tblPr>
                <a:noFill/>
                <a:tableStyleId>{01D65EA6-1EAE-40E3-AD56-0E864CD511DC}</a:tableStyleId>
              </a:tblPr>
              <a:tblGrid>
                <a:gridCol w="15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Value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fullname</a:t>
                      </a:r>
                    </a:p>
                  </a:txBody>
                  <a:tcPr marL="92075" marR="92075" marT="46050" marB="460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25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400"/>
                        <a:buFont typeface="Noto Sans Symbols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Alex</a:t>
                      </a:r>
                    </a:p>
                  </a:txBody>
                  <a:tcPr marL="92075" marR="92075" marT="46050" marB="460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3" name="Shape 763"/>
          <p:cNvSpPr txBox="1"/>
          <p:nvPr/>
        </p:nvSpPr>
        <p:spPr>
          <a:xfrm>
            <a:off x="5391011" y="2652814"/>
            <a:ext cx="2411413" cy="36671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25" rIns="92075" bIns="46025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ourier New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$_POST</a:t>
            </a:r>
          </a:p>
        </p:txBody>
      </p:sp>
      <p:sp>
        <p:nvSpPr>
          <p:cNvPr id="764" name="Shape 764"/>
          <p:cNvSpPr/>
          <p:nvPr/>
        </p:nvSpPr>
        <p:spPr>
          <a:xfrm>
            <a:off x="6778089" y="3455893"/>
            <a:ext cx="758987" cy="368523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5" name="Shape 765"/>
          <p:cNvCxnSpPr/>
          <p:nvPr/>
        </p:nvCxnSpPr>
        <p:spPr>
          <a:xfrm rot="10800000" flipV="1">
            <a:off x="5869642" y="3820420"/>
            <a:ext cx="1389861" cy="926392"/>
          </a:xfrm>
          <a:prstGeom prst="bentConnector3">
            <a:avLst>
              <a:gd name="adj1" fmla="val 1141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66" name="Shape 76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Shape 767"/>
          <p:cNvCxnSpPr/>
          <p:nvPr/>
        </p:nvCxnSpPr>
        <p:spPr>
          <a:xfrm rot="-5400000">
            <a:off x="2120352" y="2968487"/>
            <a:ext cx="2688000" cy="6312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Retrieving Data Sent using a Form 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1017" y="1414307"/>
            <a:ext cx="3689051" cy="561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</a:t>
            </a:r>
            <a:r>
              <a:rPr lang="en-US" sz="32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5: 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Handling - I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324268" y="1052736"/>
            <a:ext cx="8568212" cy="489654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lang="en-US" dirty="0"/>
              <a:t>Try out form.html and </a:t>
            </a:r>
            <a:r>
              <a:rPr lang="en-US" dirty="0" err="1"/>
              <a:t>process_form.php</a:t>
            </a:r>
            <a:r>
              <a:rPr lang="en-US" dirty="0"/>
              <a:t> as presented in </a:t>
            </a:r>
            <a:r>
              <a:rPr lang="en-US" dirty="0" smtClean="0"/>
              <a:t>the previous two slides.</a:t>
            </a:r>
            <a:endParaRPr lang="en-US" dirty="0"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dirty="0"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endParaRPr dirty="0"/>
          </a:p>
        </p:txBody>
      </p:sp>
      <p:sp>
        <p:nvSpPr>
          <p:cNvPr id="777" name="Shape 777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99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>
            <a:spLocks noGrp="1"/>
          </p:cNvSpPr>
          <p:nvPr>
            <p:ph type="title"/>
          </p:nvPr>
        </p:nvSpPr>
        <p:spPr>
          <a:xfrm>
            <a:off x="319088" y="82755"/>
            <a:ext cx="9144001" cy="646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Exercise 6: Form Handling - II</a:t>
            </a:r>
          </a:p>
        </p:txBody>
      </p:sp>
      <p:sp>
        <p:nvSpPr>
          <p:cNvPr id="784" name="Shape 784"/>
          <p:cNvSpPr txBox="1">
            <a:spLocks noGrp="1"/>
          </p:cNvSpPr>
          <p:nvPr>
            <p:ph type="body" idx="1"/>
          </p:nvPr>
        </p:nvSpPr>
        <p:spPr>
          <a:xfrm>
            <a:off x="324275" y="1052730"/>
            <a:ext cx="8568300" cy="52831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Open </a:t>
            </a:r>
            <a:r>
              <a:rPr lang="en-US" sz="2400" dirty="0">
                <a:sym typeface="Arial"/>
              </a:rPr>
              <a:t>exe6.html in </a:t>
            </a:r>
            <a:r>
              <a:rPr lang="en-US" sz="2400" dirty="0" smtClean="0">
                <a:sym typeface="Arial"/>
              </a:rPr>
              <a:t>03-Part-II-resources.zip </a:t>
            </a:r>
            <a:endParaRPr lang="en-US" sz="2400" dirty="0">
              <a:sym typeface="Arial"/>
            </a:endParaRPr>
          </a:p>
          <a:p>
            <a:pPr indent="-342900">
              <a:spcBef>
                <a:spcPts val="600"/>
              </a:spcBef>
            </a:pPr>
            <a:r>
              <a:rPr lang="en-US" sz="2400" dirty="0">
                <a:sym typeface="Arial"/>
              </a:rPr>
              <a:t>For exe6.html, add </a:t>
            </a:r>
            <a:r>
              <a:rPr lang="en-US" sz="2400" dirty="0" smtClean="0">
                <a:sym typeface="Arial"/>
              </a:rPr>
              <a:t>in:</a:t>
            </a:r>
          </a:p>
          <a:p>
            <a:pPr lvl="1" indent="-342900">
              <a:spcBef>
                <a:spcPts val="600"/>
              </a:spcBef>
            </a:pPr>
            <a:r>
              <a:rPr lang="en-US" sz="2200" dirty="0" smtClean="0">
                <a:sym typeface="Arial"/>
              </a:rPr>
              <a:t>Form method </a:t>
            </a:r>
            <a:r>
              <a:rPr lang="en-US" sz="2200" dirty="0">
                <a:sym typeface="Arial"/>
              </a:rPr>
              <a:t>and </a:t>
            </a:r>
            <a:r>
              <a:rPr lang="en-US" sz="2200" dirty="0" smtClean="0">
                <a:sym typeface="Arial"/>
              </a:rPr>
              <a:t>action attributes. </a:t>
            </a:r>
          </a:p>
          <a:p>
            <a:pPr lvl="1" indent="-342900">
              <a:spcBef>
                <a:spcPts val="600"/>
              </a:spcBef>
            </a:pPr>
            <a:r>
              <a:rPr lang="en-US" sz="2200" dirty="0">
                <a:sym typeface="Arial"/>
              </a:rPr>
              <a:t>R</a:t>
            </a:r>
            <a:r>
              <a:rPr lang="en-US" sz="2200" dirty="0" smtClean="0">
                <a:sym typeface="Arial"/>
              </a:rPr>
              <a:t>eset </a:t>
            </a:r>
            <a:r>
              <a:rPr lang="en-US" sz="2200" dirty="0">
                <a:sym typeface="Arial"/>
              </a:rPr>
              <a:t>and submit </a:t>
            </a:r>
            <a:r>
              <a:rPr lang="en-US" sz="2200" dirty="0" smtClean="0">
                <a:sym typeface="Arial"/>
              </a:rPr>
              <a:t>buttons</a:t>
            </a:r>
            <a:endParaRPr lang="en-US" sz="2400" dirty="0" smtClean="0">
              <a:sym typeface="Arial"/>
            </a:endParaRPr>
          </a:p>
          <a:p>
            <a:pPr indent="-342900">
              <a:spcBef>
                <a:spcPts val="600"/>
              </a:spcBef>
            </a:pPr>
            <a:r>
              <a:rPr lang="en-US" sz="2400" dirty="0" smtClean="0">
                <a:sym typeface="Arial"/>
              </a:rPr>
              <a:t>Write </a:t>
            </a:r>
            <a:r>
              <a:rPr lang="en-US" sz="2400" dirty="0" err="1" smtClean="0">
                <a:sym typeface="Arial"/>
              </a:rPr>
              <a:t>process_form.php</a:t>
            </a:r>
            <a:r>
              <a:rPr lang="en-US" sz="2400" dirty="0" smtClean="0">
                <a:sym typeface="Arial"/>
              </a:rPr>
              <a:t> </a:t>
            </a:r>
            <a:r>
              <a:rPr lang="en-US" sz="2400" dirty="0">
                <a:sym typeface="Arial"/>
              </a:rPr>
              <a:t>that </a:t>
            </a:r>
            <a:r>
              <a:rPr lang="en-US" sz="2400" dirty="0" smtClean="0">
                <a:sym typeface="Arial"/>
              </a:rPr>
              <a:t>echoes </a:t>
            </a:r>
            <a:r>
              <a:rPr lang="en-US" sz="2400" dirty="0">
                <a:sym typeface="Arial"/>
              </a:rPr>
              <a:t>the information keyed in by </a:t>
            </a:r>
            <a:r>
              <a:rPr lang="en-US" sz="2400" dirty="0" smtClean="0">
                <a:sym typeface="Arial"/>
              </a:rPr>
              <a:t>a user </a:t>
            </a:r>
            <a:r>
              <a:rPr lang="en-US" sz="2400" dirty="0">
                <a:sym typeface="Arial"/>
              </a:rPr>
              <a:t>in </a:t>
            </a:r>
            <a:r>
              <a:rPr lang="en-US" sz="2400" dirty="0" smtClean="0">
                <a:sym typeface="Arial"/>
              </a:rPr>
              <a:t>exe6.html, in </a:t>
            </a:r>
            <a:r>
              <a:rPr lang="en-US" sz="2400" dirty="0">
                <a:sym typeface="Arial"/>
              </a:rPr>
              <a:t>the following format:</a:t>
            </a:r>
            <a:endParaRPr lang="en-US" sz="2400" dirty="0">
              <a:sym typeface="Arial"/>
            </a:endParaRPr>
          </a:p>
        </p:txBody>
      </p:sp>
      <p:sp>
        <p:nvSpPr>
          <p:cNvPr id="785" name="Shape 78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2448575" y="3851146"/>
            <a:ext cx="4319700" cy="179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Name: John Joe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Email: johndoe@abc.com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Password: 12345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Gender: M</a:t>
            </a:r>
          </a:p>
          <a:p>
            <a:pPr marL="0" lvl="0" indent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495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Key Points 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</a:t>
            </a:r>
          </a:p>
          <a:p>
            <a:pPr lvl="1" indent="-342900">
              <a:spcBef>
                <a:spcPts val="0"/>
              </a:spcBef>
              <a:buClr>
                <a:srgbClr val="3333FF"/>
              </a:buClr>
              <a:buSzPts val="2800"/>
            </a:pPr>
            <a:r>
              <a:rPr lang="en-US" dirty="0" smtClean="0"/>
              <a:t>A </a:t>
            </a:r>
            <a:r>
              <a:rPr lang="en-US" dirty="0"/>
              <a:t>means to make web pages interactive</a:t>
            </a:r>
            <a:endParaRPr lang="en-US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&lt;form&gt;, &lt;input&gt;, &lt;select&gt;, etc.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Methods: GET, POST</a:t>
            </a:r>
            <a:endParaRPr lang="en-US"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381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319087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525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4191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None/>
            </a:pPr>
            <a:endParaRPr sz="21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body" idx="2"/>
          </p:nvPr>
        </p:nvSpPr>
        <p:spPr>
          <a:xfrm>
            <a:off x="4686300" y="9144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err="1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Superglobals</a:t>
            </a:r>
            <a:endParaRPr lang="en-US" sz="28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$_GET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dirty="0" smtClean="0"/>
              <a:t>$_POST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$_REQUEST</a:t>
            </a:r>
            <a:endParaRPr lang="en-US" sz="24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4365104"/>
            <a:ext cx="3550909" cy="19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668577" y="252462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100"/>
              <a:buFont typeface="Noto Sans Symbols"/>
              <a:buNone/>
            </a:pPr>
            <a:r>
              <a:rPr lang="en-US" sz="4400" b="1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Part II: Form Handling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928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Objective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smtClean="0"/>
              <a:t>Form handling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Content</a:t>
            </a: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i="1" dirty="0" smtClean="0"/>
              <a:t>Revision</a:t>
            </a:r>
            <a:r>
              <a:rPr lang="en-US" dirty="0" smtClean="0"/>
              <a:t>: How form works?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Revision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: Building a form using HTML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sz="2600" b="0" i="1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Revision:</a:t>
            </a:r>
            <a:r>
              <a:rPr lang="en-US" sz="26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HTTP GET and POST methods</a:t>
            </a:r>
          </a:p>
          <a:p>
            <a:pPr lvl="1" indent="-285750"/>
            <a:r>
              <a:rPr lang="en-US" dirty="0"/>
              <a:t>Retrieving </a:t>
            </a:r>
            <a:r>
              <a:rPr lang="en-US" dirty="0" smtClean="0"/>
              <a:t>data sent </a:t>
            </a:r>
            <a:r>
              <a:rPr lang="en-US" dirty="0"/>
              <a:t>using a </a:t>
            </a:r>
            <a:r>
              <a:rPr lang="en-US" dirty="0" smtClean="0"/>
              <a:t>form</a:t>
            </a:r>
            <a:endParaRPr lang="en-US" sz="2600" b="0" i="0" u="none" strike="noStrike" cap="none" dirty="0" smtClean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After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module, you should be able to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ts val="2600"/>
              <a:buFont typeface="Noto Sans Symbols"/>
              <a:buChar char="▪"/>
            </a:pPr>
            <a:r>
              <a:rPr lang="en-US" dirty="0" smtClean="0"/>
              <a:t>Able to retrieve and process simple information sent</a:t>
            </a:r>
            <a:br>
              <a:rPr lang="en-US" dirty="0" smtClean="0"/>
            </a:br>
            <a:r>
              <a:rPr lang="en-US" dirty="0" smtClean="0"/>
              <a:t>through a form</a:t>
            </a:r>
            <a:endParaRPr lang="en-US" sz="26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Shape 167" descr="MCj03888880000[1]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5141" y="5284033"/>
            <a:ext cx="1751840" cy="1396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                       </a:t>
            </a:r>
            <a:fld id="{00000000-1234-1234-1234-123412341234}" type="slidenum">
              <a:rPr lang="en-US" sz="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lang="en-US" sz="800" b="1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a Form Works?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6" y="1883506"/>
            <a:ext cx="8384653" cy="3579447"/>
          </a:xfrm>
          <a:prstGeom prst="rect">
            <a:avLst/>
          </a:prstGeom>
        </p:spPr>
      </p:pic>
      <p:sp>
        <p:nvSpPr>
          <p:cNvPr id="7" name="Shape 619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</p:spTree>
    <p:extLst>
      <p:ext uri="{BB962C8B-B14F-4D97-AF65-F5344CB8AC3E}">
        <p14:creationId xmlns:p14="http://schemas.microsoft.com/office/powerpoint/2010/main" val="26656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20" name="Shape 6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Shape 6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Shape 623"/>
          <p:cNvCxnSpPr/>
          <p:nvPr/>
        </p:nvCxnSpPr>
        <p:spPr>
          <a:xfrm>
            <a:off x="2069117" y="3745715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4" name="Shape 624"/>
          <p:cNvCxnSpPr/>
          <p:nvPr/>
        </p:nvCxnSpPr>
        <p:spPr>
          <a:xfrm rot="10800000" flipH="1">
            <a:off x="4812317" y="3288515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5" name="Shape 625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26" name="Shape 626"/>
          <p:cNvCxnSpPr/>
          <p:nvPr/>
        </p:nvCxnSpPr>
        <p:spPr>
          <a:xfrm rot="10800000">
            <a:off x="1764317" y="42791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27" name="Shape 627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6378315" y="3682552"/>
            <a:ext cx="2375941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smtClean="0">
                <a:solidFill>
                  <a:schemeClr val="dk1"/>
                </a:solidFill>
              </a:rPr>
              <a:t>(e.g., a PHP code)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1934092" y="2205423"/>
            <a:ext cx="4256796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User fills in the form and clicks on the submit button. </a:t>
            </a:r>
            <a:r>
              <a:rPr lang="en-US" sz="2000" b="0" i="0" u="none" strike="noStrike" cap="none" dirty="0" smtClea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 on the form is sent to the web server</a:t>
            </a:r>
          </a:p>
        </p:txBody>
      </p:sp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917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Shape 631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How </a:t>
            </a:r>
            <a:r>
              <a:rPr lang="en-US" dirty="0" smtClean="0"/>
              <a:t>a Form </a:t>
            </a:r>
            <a:r>
              <a:rPr lang="en-US" dirty="0"/>
              <a:t>Works? 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52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39" name="Shape 6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Shape 6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Shape 64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Shape 642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43" name="Shape 643"/>
          <p:cNvCxnSpPr/>
          <p:nvPr/>
        </p:nvCxnSpPr>
        <p:spPr>
          <a:xfrm rot="10800000">
            <a:off x="1764317" y="42791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44" name="Shape 644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6238696" y="3742928"/>
            <a:ext cx="2348886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a PHP code)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Shape 6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8422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Shape 647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How a </a:t>
            </a:r>
            <a:r>
              <a:rPr lang="en-US" dirty="0"/>
              <a:t>Form Works?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49" name="Shape 649"/>
          <p:cNvCxnSpPr/>
          <p:nvPr/>
        </p:nvCxnSpPr>
        <p:spPr>
          <a:xfrm>
            <a:off x="2057400" y="3742928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50" name="Shape 650"/>
          <p:cNvCxnSpPr/>
          <p:nvPr/>
        </p:nvCxnSpPr>
        <p:spPr>
          <a:xfrm rot="10800000" flipH="1">
            <a:off x="4800600" y="3285728"/>
            <a:ext cx="1447800" cy="990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51" name="Shape 651"/>
          <p:cNvSpPr txBox="1"/>
          <p:nvPr/>
        </p:nvSpPr>
        <p:spPr>
          <a:xfrm>
            <a:off x="1985737" y="2292186"/>
            <a:ext cx="4076700" cy="92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 program on the web server </a:t>
            </a:r>
            <a:r>
              <a:rPr lang="en-US" sz="2000" b="0" i="0" u="none" strike="noStrike" cap="none" dirty="0" smtClea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processes </a:t>
            </a: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0" i="0" u="none" strike="noStrike" cap="none" dirty="0" smtClean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request.</a:t>
            </a:r>
            <a:endParaRPr lang="en-US" sz="2000" b="0" i="0" u="none" strike="noStrike" cap="none" dirty="0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246593" y="993477"/>
            <a:ext cx="8645338" cy="5603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Provides a means to make web pages interactive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117" y="2515403"/>
            <a:ext cx="1090451" cy="127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Shape 6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9792" y="4039403"/>
            <a:ext cx="734975" cy="93462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Shape 661"/>
          <p:cNvCxnSpPr/>
          <p:nvPr/>
        </p:nvCxnSpPr>
        <p:spPr>
          <a:xfrm>
            <a:off x="2069117" y="3745715"/>
            <a:ext cx="1295400" cy="838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2" name="Shape 662"/>
          <p:cNvCxnSpPr/>
          <p:nvPr/>
        </p:nvCxnSpPr>
        <p:spPr>
          <a:xfrm flipH="1">
            <a:off x="5193317" y="3745715"/>
            <a:ext cx="13716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63" name="Shape 663"/>
          <p:cNvSpPr txBox="1"/>
          <p:nvPr/>
        </p:nvSpPr>
        <p:spPr>
          <a:xfrm>
            <a:off x="3300187" y="5050407"/>
            <a:ext cx="1447800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  (Apache)</a:t>
            </a:r>
          </a:p>
          <a:p>
            <a:pPr marL="0" marR="0" lvl="0" indent="-1270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6222210" y="3699247"/>
            <a:ext cx="2475884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Server-Side Application </a:t>
            </a:r>
            <a:b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a PHP code)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Shape 6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5917" y="2602715"/>
            <a:ext cx="973138" cy="97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287414" y="3749257"/>
            <a:ext cx="1447800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Browser</a:t>
            </a:r>
          </a:p>
        </p:txBody>
      </p:sp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 smtClean="0"/>
              <a:t>How a Form Works?</a:t>
            </a:r>
            <a:r>
              <a:rPr lang="en-US" dirty="0"/>
              <a:t>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68" name="Shape 668"/>
          <p:cNvCxnSpPr/>
          <p:nvPr/>
        </p:nvCxnSpPr>
        <p:spPr>
          <a:xfrm rot="10800000" flipH="1">
            <a:off x="4800600" y="3256384"/>
            <a:ext cx="1447800" cy="9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69" name="Shape 669"/>
          <p:cNvCxnSpPr/>
          <p:nvPr/>
        </p:nvCxnSpPr>
        <p:spPr>
          <a:xfrm rot="10800000">
            <a:off x="1752600" y="4246984"/>
            <a:ext cx="1295400" cy="8382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70" name="Shape 670"/>
          <p:cNvSpPr txBox="1"/>
          <p:nvPr/>
        </p:nvSpPr>
        <p:spPr>
          <a:xfrm>
            <a:off x="2433412" y="2598333"/>
            <a:ext cx="3181350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8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45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The web server sends the output to the user’s browser</a:t>
            </a:r>
          </a:p>
        </p:txBody>
      </p:sp>
    </p:spTree>
    <p:extLst>
      <p:ext uri="{BB962C8B-B14F-4D97-AF65-F5344CB8AC3E}">
        <p14:creationId xmlns:p14="http://schemas.microsoft.com/office/powerpoint/2010/main" val="19105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 txBox="1"/>
          <p:nvPr/>
        </p:nvSpPr>
        <p:spPr>
          <a:xfrm>
            <a:off x="220663" y="1033463"/>
            <a:ext cx="8770937" cy="9541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 simple HTML </a:t>
            </a:r>
            <a:r>
              <a:rPr lang="en-US" sz="2800" b="0" i="0" u="none" strike="noStrike" cap="none" dirty="0" smtClean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form </a:t>
            </a:r>
            <a:r>
              <a:rPr lang="en-US" sz="28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requesting for user’s name with a send button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220663" y="4590972"/>
            <a:ext cx="4314901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Textfield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requesting for user’s name</a:t>
            </a:r>
          </a:p>
        </p:txBody>
      </p:sp>
      <p:cxnSp>
        <p:nvCxnSpPr>
          <p:cNvPr id="679" name="Shape 679"/>
          <p:cNvCxnSpPr>
            <a:stCxn id="678" idx="0"/>
          </p:cNvCxnSpPr>
          <p:nvPr/>
        </p:nvCxnSpPr>
        <p:spPr>
          <a:xfrm rot="10800000" flipH="1">
            <a:off x="2378114" y="3211572"/>
            <a:ext cx="1149900" cy="1379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0" name="Shape 680"/>
          <p:cNvSpPr txBox="1"/>
          <p:nvPr/>
        </p:nvSpPr>
        <p:spPr>
          <a:xfrm>
            <a:off x="4770514" y="4581447"/>
            <a:ext cx="4103688" cy="1015663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button labelled as “send” to send the user’s data to the </a:t>
            </a:r>
          </a:p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</a:p>
        </p:txBody>
      </p:sp>
      <p:cxnSp>
        <p:nvCxnSpPr>
          <p:cNvPr id="681" name="Shape 681"/>
          <p:cNvCxnSpPr>
            <a:stCxn id="680" idx="0"/>
          </p:cNvCxnSpPr>
          <p:nvPr/>
        </p:nvCxnSpPr>
        <p:spPr>
          <a:xfrm flipV="1">
            <a:off x="6822358" y="3211572"/>
            <a:ext cx="561998" cy="136987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</a:t>
            </a:r>
            <a:r>
              <a:rPr lang="en-US" sz="3200" b="0" i="0" u="none" strike="noStrike" cap="none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4" y="2559616"/>
            <a:ext cx="7567149" cy="6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/>
        </p:nvSpPr>
        <p:spPr>
          <a:xfrm>
            <a:off x="398463" y="2114344"/>
            <a:ext cx="7991475" cy="3046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- form.html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–</a:t>
            </a:r>
            <a:endParaRPr lang="en-US" sz="2000" b="0" i="0" u="none" strike="noStrike" cap="none" dirty="0">
              <a:solidFill>
                <a:schemeClr val="dk1"/>
              </a:solidFill>
              <a:sym typeface="Arial"/>
            </a:endParaRP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&lt;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html&gt;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&lt;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head&gt;&lt;title&gt;A simple form&lt;/title&gt;&lt;/head&gt;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	&lt;body&gt;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&lt;form 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method="post" action="</a:t>
            </a:r>
            <a:r>
              <a:rPr lang="en-US" sz="2000" b="0" i="0" u="none" strike="noStrike" cap="none" dirty="0" err="1" smtClean="0">
                <a:solidFill>
                  <a:srgbClr val="7030A0"/>
                </a:solidFill>
                <a:sym typeface="Arial"/>
              </a:rPr>
              <a:t>process_</a:t>
            </a:r>
            <a:r>
              <a:rPr lang="en-US" sz="2000" dirty="0" err="1" smtClean="0">
                <a:solidFill>
                  <a:srgbClr val="7030A0"/>
                </a:solidFill>
              </a:rPr>
              <a:t>f</a:t>
            </a:r>
            <a:r>
              <a:rPr lang="en-US" sz="2000" b="0" i="0" u="none" strike="noStrike" cap="none" dirty="0" err="1" smtClean="0">
                <a:solidFill>
                  <a:srgbClr val="7030A0"/>
                </a:solidFill>
                <a:sym typeface="Arial"/>
              </a:rPr>
              <a:t>orm.php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Enter your name: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type="text" name="</a:t>
            </a:r>
            <a:r>
              <a:rPr lang="en-US" sz="2000" b="0" i="0" u="none" strike="noStrike" cap="none" dirty="0" err="1">
                <a:solidFill>
                  <a:srgbClr val="7030A0"/>
                </a:solidFill>
                <a:sym typeface="Arial"/>
              </a:rPr>
              <a:t>fullname</a:t>
            </a: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	&lt;input type="submit" value="send" /&gt;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7030A0"/>
                </a:solidFill>
                <a:sym typeface="Arial"/>
              </a:rPr>
              <a:t>		</a:t>
            </a:r>
            <a:r>
              <a:rPr lang="en-US" sz="2000" b="0" i="0" u="none" strike="noStrike" cap="none" dirty="0">
                <a:solidFill>
                  <a:srgbClr val="FF0000"/>
                </a:solidFill>
                <a:sym typeface="Arial"/>
              </a:rPr>
              <a:t>&lt;/form&gt;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&lt;/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body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&gt; </a:t>
            </a:r>
          </a:p>
          <a:p>
            <a:pPr marL="0" marR="0" lvl="0" indent="-25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sym typeface="Arial"/>
              </a:rPr>
              <a:t>&lt;/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Arial"/>
              </a:rPr>
              <a:t>html&gt;</a:t>
            </a:r>
          </a:p>
        </p:txBody>
      </p:sp>
      <p:sp>
        <p:nvSpPr>
          <p:cNvPr id="690" name="Shape 690"/>
          <p:cNvSpPr/>
          <p:nvPr/>
        </p:nvSpPr>
        <p:spPr>
          <a:xfrm>
            <a:off x="3190082" y="4001564"/>
            <a:ext cx="4477543" cy="630397"/>
          </a:xfrm>
          <a:prstGeom prst="rect">
            <a:avLst/>
          </a:prstGeom>
          <a:noFill/>
          <a:ln w="28575" cap="flat" cmpd="sng">
            <a:solidFill>
              <a:srgbClr val="9933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2075" tIns="46025" rIns="92075" bIns="46025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 txBox="1">
            <a:spLocks noGrp="1"/>
          </p:cNvSpPr>
          <p:nvPr>
            <p:ph type="sldNum" idx="12"/>
          </p:nvPr>
        </p:nvSpPr>
        <p:spPr>
          <a:xfrm>
            <a:off x="7696200" y="6537325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3563938" y="2013246"/>
            <a:ext cx="4103687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Opening and closing of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tag</a:t>
            </a:r>
          </a:p>
        </p:txBody>
      </p:sp>
      <p:cxnSp>
        <p:nvCxnSpPr>
          <p:cNvPr id="693" name="Shape 693"/>
          <p:cNvCxnSpPr>
            <a:stCxn id="692" idx="1"/>
          </p:cNvCxnSpPr>
          <p:nvPr/>
        </p:nvCxnSpPr>
        <p:spPr>
          <a:xfrm flipH="1">
            <a:off x="2699938" y="2213301"/>
            <a:ext cx="864000" cy="1232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94" name="Shape 694"/>
          <p:cNvCxnSpPr>
            <a:stCxn id="692" idx="1"/>
          </p:cNvCxnSpPr>
          <p:nvPr/>
        </p:nvCxnSpPr>
        <p:spPr>
          <a:xfrm flipH="1">
            <a:off x="2795666" y="2213301"/>
            <a:ext cx="768272" cy="248611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95" name="Shape 695"/>
          <p:cNvSpPr txBox="1"/>
          <p:nvPr/>
        </p:nvSpPr>
        <p:spPr>
          <a:xfrm>
            <a:off x="3545682" y="4992164"/>
            <a:ext cx="4103688" cy="400110"/>
          </a:xfrm>
          <a:prstGeom prst="rect">
            <a:avLst/>
          </a:prstGeom>
          <a:solidFill>
            <a:srgbClr val="CCCCF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31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types of form elements</a:t>
            </a:r>
          </a:p>
        </p:txBody>
      </p:sp>
      <p:cxnSp>
        <p:nvCxnSpPr>
          <p:cNvPr id="696" name="Shape 696"/>
          <p:cNvCxnSpPr>
            <a:stCxn id="695" idx="0"/>
          </p:cNvCxnSpPr>
          <p:nvPr/>
        </p:nvCxnSpPr>
        <p:spPr>
          <a:xfrm flipH="1" flipV="1">
            <a:off x="5456420" y="4631961"/>
            <a:ext cx="141106" cy="36020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697" name="Shape 697"/>
          <p:cNvSpPr txBox="1"/>
          <p:nvPr/>
        </p:nvSpPr>
        <p:spPr>
          <a:xfrm>
            <a:off x="220663" y="1033463"/>
            <a:ext cx="8169275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HTML codes of a simple html form</a:t>
            </a:r>
          </a:p>
        </p:txBody>
      </p:sp>
      <p:sp>
        <p:nvSpPr>
          <p:cNvPr id="698" name="Shape 698"/>
          <p:cNvSpPr txBox="1">
            <a:spLocks noGrp="1"/>
          </p:cNvSpPr>
          <p:nvPr>
            <p:ph type="title"/>
          </p:nvPr>
        </p:nvSpPr>
        <p:spPr>
          <a:xfrm>
            <a:off x="287414" y="91662"/>
            <a:ext cx="9129712" cy="646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0800">
              <a:buSzPts val="800"/>
            </a:pPr>
            <a:r>
              <a:rPr lang="en-US" dirty="0"/>
              <a:t>Building a Form using HTML </a:t>
            </a:r>
            <a:endParaRPr lang="en-US" sz="3200" b="0" i="0" u="none" strike="noStrike" cap="none" dirty="0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3535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699</Words>
  <Application>Microsoft Office PowerPoint</Application>
  <PresentationFormat>On-screen Show (4:3)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Architects Daughter</vt:lpstr>
      <vt:lpstr>Arial</vt:lpstr>
      <vt:lpstr>Courier New</vt:lpstr>
      <vt:lpstr>Noto Sans Symbols</vt:lpstr>
      <vt:lpstr>Calibri</vt:lpstr>
      <vt:lpstr>Tahoma</vt:lpstr>
      <vt:lpstr>2_Default Design</vt:lpstr>
      <vt:lpstr>1_Default Design</vt:lpstr>
      <vt:lpstr>Web Application Development</vt:lpstr>
      <vt:lpstr>PowerPoint Presentation</vt:lpstr>
      <vt:lpstr>Overview</vt:lpstr>
      <vt:lpstr>How a Form Works?</vt:lpstr>
      <vt:lpstr>How a Form Works?  </vt:lpstr>
      <vt:lpstr>How a Form Works? </vt:lpstr>
      <vt:lpstr>How a Form Works? </vt:lpstr>
      <vt:lpstr>Building a Form using HTML </vt:lpstr>
      <vt:lpstr>Building a Form using HTML </vt:lpstr>
      <vt:lpstr>Building a Form using HTML  </vt:lpstr>
      <vt:lpstr>Building a Form using HTML</vt:lpstr>
      <vt:lpstr>HTTP GET and POST Methods</vt:lpstr>
      <vt:lpstr>HTTP GET and POST Methods</vt:lpstr>
      <vt:lpstr>Retrieving Data Sent using a Form </vt:lpstr>
      <vt:lpstr>Retrieving Data Sent using a Form   </vt:lpstr>
      <vt:lpstr>Exercise 5: Form Handling - I</vt:lpstr>
      <vt:lpstr>Exercise 6: Form Handling - II</vt:lpstr>
      <vt:lpstr>Key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Development</dc:title>
  <dc:creator>David LO</dc:creator>
  <cp:lastModifiedBy>David LO</cp:lastModifiedBy>
  <cp:revision>75</cp:revision>
  <dcterms:modified xsi:type="dcterms:W3CDTF">2018-01-27T14:16:19Z</dcterms:modified>
</cp:coreProperties>
</file>