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24"/>
  </p:notesMasterIdLst>
  <p:sldIdLst>
    <p:sldId id="256" r:id="rId3"/>
    <p:sldId id="360" r:id="rId4"/>
    <p:sldId id="257" r:id="rId5"/>
    <p:sldId id="375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6" r:id="rId15"/>
    <p:sldId id="371" r:id="rId16"/>
    <p:sldId id="372" r:id="rId17"/>
    <p:sldId id="373" r:id="rId18"/>
    <p:sldId id="374" r:id="rId19"/>
    <p:sldId id="410" r:id="rId20"/>
    <p:sldId id="419" r:id="rId21"/>
    <p:sldId id="420" r:id="rId22"/>
    <p:sldId id="336" r:id="rId23"/>
  </p:sldIdLst>
  <p:sldSz cx="9144000" cy="6858000" type="screen4x3"/>
  <p:notesSz cx="6797675" cy="9926638"/>
  <p:embeddedFontLst>
    <p:embeddedFont>
      <p:font typeface="Architects Daughter" panose="020B060402020202020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Noto Sans Symbols" panose="020B0604020202020204" charset="0"/>
      <p:regular r:id="rId30"/>
      <p:bold r:id="rId31"/>
    </p:embeddedFont>
    <p:embeddedFont>
      <p:font typeface="Tahoma" panose="020B0604030504040204" pitchFamily="3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LO _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C0FD1-07A9-442B-A9C6-2770322CA862}">
  <a:tblStyle styleId="{0D8C0FD1-07A9-442B-A9C6-2770322CA862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9FA"/>
          </a:solidFill>
        </a:fill>
      </a:tcStyle>
    </a:wholeTbl>
    <a:band1H>
      <a:tcTxStyle b="off" i="off"/>
      <a:tcStyle>
        <a:tcBdr/>
        <a:fill>
          <a:solidFill>
            <a:srgbClr val="E7F3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7F3F4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1D65EA6-1EAE-40E3-AD56-0E864CD511D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8620" autoAdjust="0"/>
  </p:normalViewPr>
  <p:slideViewPr>
    <p:cSldViewPr snapToGrid="0">
      <p:cViewPr varScale="1">
        <p:scale>
          <a:sx n="94" d="100"/>
          <a:sy n="94" d="100"/>
        </p:scale>
        <p:origin x="20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Shape 70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1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601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Shape 73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9534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Shape 73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834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338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Shape 75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1764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84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Shape 7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81" name="Shape 78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5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Shape 7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81" name="Shape 78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248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Shape 7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81" name="Shape 78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18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6243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Shape 7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81" name="Shape 78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528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08" name="Shape 100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Shape 100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87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1748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Shape 636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852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082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Shape 674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90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Shape 68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55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3771900" y="-76200"/>
            <a:ext cx="1600200" cy="861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 rot="5400000">
            <a:off x="6119812" y="2233613"/>
            <a:ext cx="3429000" cy="2162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1719262" y="147637"/>
            <a:ext cx="3429000" cy="6334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ahoma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CF0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1828800" y="-6096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4676775" y="2238375"/>
            <a:ext cx="6324600" cy="2152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295275" y="1619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3048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4"/>
          </p:nvPr>
        </p:nvSpPr>
        <p:spPr>
          <a:xfrm>
            <a:off x="46863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3"/>
          </p:nvPr>
        </p:nvSpPr>
        <p:spPr>
          <a:xfrm>
            <a:off x="46863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8876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ahoma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SI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000" y="533400"/>
            <a:ext cx="1676400" cy="418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SMU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34200" y="152400"/>
            <a:ext cx="1921389" cy="84120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0" y="993775"/>
            <a:ext cx="9153525" cy="149225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MSIPCMContentMarking" descr="{&quot;HashCode&quot;:1068245140,&quot;Placement&quot;:&quot;Header&quot;}">
            <a:extLst>
              <a:ext uri="{FF2B5EF4-FFF2-40B4-BE49-F238E27FC236}">
                <a16:creationId xmlns:a16="http://schemas.microsoft.com/office/drawing/2014/main" id="{E30B6797-D8B9-4D83-A604-427BBF5472AA}"/>
              </a:ext>
            </a:extLst>
          </p:cNvPr>
          <p:cNvSpPr txBox="1"/>
          <p:nvPr userDrawn="1"/>
        </p:nvSpPr>
        <p:spPr>
          <a:xfrm>
            <a:off x="3825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800">
                <a:solidFill>
                  <a:srgbClr val="000000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Shape 7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307975" y="836613"/>
            <a:ext cx="8620125" cy="77787"/>
          </a:xfrm>
          <a:prstGeom prst="rect">
            <a:avLst/>
          </a:prstGeom>
          <a:gradFill>
            <a:gsLst>
              <a:gs pos="0">
                <a:srgbClr val="464AFC">
                  <a:alpha val="79215"/>
                </a:srgbClr>
              </a:gs>
              <a:gs pos="100000">
                <a:srgbClr val="202275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1" name="Shape 81" descr="SIS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68275" y="6172200"/>
            <a:ext cx="1452988" cy="36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SMULogo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726363" y="6096000"/>
            <a:ext cx="1234044" cy="54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SIPCMContentMarking" descr="{&quot;HashCode&quot;:1068245140,&quot;Placement&quot;:&quot;Header&quot;}">
            <a:extLst>
              <a:ext uri="{FF2B5EF4-FFF2-40B4-BE49-F238E27FC236}">
                <a16:creationId xmlns:a16="http://schemas.microsoft.com/office/drawing/2014/main" id="{9657CB4B-A28B-41C7-B74C-60CEE0624356}"/>
              </a:ext>
            </a:extLst>
          </p:cNvPr>
          <p:cNvSpPr txBox="1"/>
          <p:nvPr userDrawn="1"/>
        </p:nvSpPr>
        <p:spPr>
          <a:xfrm>
            <a:off x="3825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800">
                <a:solidFill>
                  <a:srgbClr val="000000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Tahoma"/>
              <a:buNone/>
            </a:pPr>
            <a:r>
              <a:rPr lang="en-US" sz="4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 Application Development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93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Building Dynamic Webpages using PHP</a:t>
            </a:r>
          </a:p>
        </p:txBody>
      </p:sp>
      <p:pic>
        <p:nvPicPr>
          <p:cNvPr id="156" name="Shape 156" descr="MMj0236315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3589" y="4340211"/>
            <a:ext cx="647182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 descr="MCBD05033_0000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7526" y="4842732"/>
            <a:ext cx="1826262" cy="161613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3599892" y="4587722"/>
            <a:ext cx="4824413" cy="1955023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44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chitects Daughter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Knowing is not enough; we must apply. Willing is not enough we must do.</a:t>
            </a:r>
          </a:p>
          <a:p>
            <a:pPr marL="0" marR="0" lvl="0" indent="-44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chitects Daughter"/>
              <a:buNone/>
            </a:pPr>
            <a:br>
              <a:rPr lang="en-US" sz="6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-US" sz="28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- Goethe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Shape 7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3" y="1465417"/>
            <a:ext cx="6388336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Shape 705"/>
          <p:cNvSpPr txBox="1"/>
          <p:nvPr/>
        </p:nvSpPr>
        <p:spPr>
          <a:xfrm>
            <a:off x="468313" y="2924473"/>
            <a:ext cx="7991475" cy="28007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- form.html –</a:t>
            </a:r>
            <a:b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   &lt;html&gt;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	&lt;head&gt;&lt;title&gt;A simple form&lt;/title&gt;&lt;/head&gt;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	&lt;body&gt;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</a:t>
            </a:r>
            <a:r>
              <a:rPr lang="en-US" sz="2000" b="0" i="0" u="none" strike="noStrike" cap="none" dirty="0">
                <a:solidFill>
                  <a:srgbClr val="FF0000"/>
                </a:solidFill>
                <a:sym typeface="Arial"/>
              </a:rPr>
              <a:t>&lt;form </a:t>
            </a: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method="post" action="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sym typeface="Arial"/>
              </a:rPr>
              <a:t>process</a:t>
            </a:r>
            <a:r>
              <a:rPr lang="en-US" sz="2000" dirty="0" err="1">
                <a:solidFill>
                  <a:srgbClr val="7030A0"/>
                </a:solidFill>
              </a:rPr>
              <a:t>_f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sym typeface="Arial"/>
              </a:rPr>
              <a:t>orm.php</a:t>
            </a: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" </a:t>
            </a:r>
            <a:r>
              <a:rPr lang="en-US" sz="2000" b="0" i="0" u="none" strike="noStrike" cap="none" dirty="0">
                <a:solidFill>
                  <a:srgbClr val="FF0000"/>
                </a:solidFill>
                <a:sym typeface="Arial"/>
              </a:rPr>
              <a:t>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	Enter your name: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	&lt;input type="text" name="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sym typeface="Arial"/>
              </a:rPr>
              <a:t>fullname</a:t>
            </a: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" /&gt;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	&lt;input type="submit" value="send" /&gt;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</a:t>
            </a:r>
            <a:r>
              <a:rPr lang="en-US" sz="2000" b="0" i="0" u="none" strike="noStrike" cap="none" dirty="0">
                <a:solidFill>
                  <a:srgbClr val="FF0000"/>
                </a:solidFill>
                <a:sym typeface="Arial"/>
              </a:rPr>
              <a:t>&lt;/form&gt;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       &lt;/body&gt;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    &lt;/html&gt;</a:t>
            </a:r>
          </a:p>
        </p:txBody>
      </p:sp>
      <p:sp>
        <p:nvSpPr>
          <p:cNvPr id="706" name="Shape 706"/>
          <p:cNvSpPr/>
          <p:nvPr/>
        </p:nvSpPr>
        <p:spPr>
          <a:xfrm>
            <a:off x="2663787" y="1354469"/>
            <a:ext cx="3249333" cy="694546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3203054" y="4789081"/>
            <a:ext cx="4493146" cy="337415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8" name="Shape 708"/>
          <p:cNvCxnSpPr/>
          <p:nvPr/>
        </p:nvCxnSpPr>
        <p:spPr>
          <a:xfrm rot="5400000" flipH="1" flipV="1">
            <a:off x="2255685" y="3425062"/>
            <a:ext cx="2724965" cy="307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709" name="Shape 709"/>
          <p:cNvSpPr/>
          <p:nvPr/>
        </p:nvSpPr>
        <p:spPr>
          <a:xfrm>
            <a:off x="5941073" y="1354470"/>
            <a:ext cx="863175" cy="694546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3203054" y="5126498"/>
            <a:ext cx="4493146" cy="320794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1" name="Shape 711"/>
          <p:cNvCxnSpPr>
            <a:endCxn id="709" idx="2"/>
          </p:cNvCxnSpPr>
          <p:nvPr/>
        </p:nvCxnSpPr>
        <p:spPr>
          <a:xfrm rot="5400000" flipH="1" flipV="1">
            <a:off x="4499469" y="3253305"/>
            <a:ext cx="3077481" cy="66890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712" name="Shape 71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3939870" y="2307779"/>
            <a:ext cx="1620218" cy="707886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Textfield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form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6636528" y="2357710"/>
            <a:ext cx="2355071" cy="707886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Submit button for the form</a:t>
            </a:r>
          </a:p>
        </p:txBody>
      </p:sp>
      <p:sp>
        <p:nvSpPr>
          <p:cNvPr id="715" name="Shape 715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/>
              <a:t>Building a Form using HTML 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1379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/>
        </p:nvSpPr>
        <p:spPr>
          <a:xfrm>
            <a:off x="674180" y="1222728"/>
            <a:ext cx="7991475" cy="30719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form.html –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&lt;html&gt;&lt;head&gt;&lt;title&gt;A simple form&lt;/title&gt;&lt;/head&gt;&lt;body&gt;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    </a:t>
            </a:r>
            <a:r>
              <a:rPr lang="en-US" sz="2000" b="0" i="0" u="none" strike="noStrike" cap="none" dirty="0">
                <a:solidFill>
                  <a:srgbClr val="0000FF"/>
                </a:solidFill>
                <a:sym typeface="Arial"/>
              </a:rPr>
              <a:t>&lt;form </a:t>
            </a:r>
            <a:r>
              <a:rPr lang="en-US" sz="2000" b="0" i="0" u="none" strike="noStrike" cap="none" dirty="0">
                <a:solidFill>
                  <a:srgbClr val="00B050"/>
                </a:solidFill>
                <a:sym typeface="Arial"/>
              </a:rPr>
              <a:t>method="post"  </a:t>
            </a:r>
            <a:r>
              <a:rPr lang="en-US" sz="2000" b="0" i="0" u="none" strike="noStrike" cap="none" dirty="0">
                <a:solidFill>
                  <a:srgbClr val="FF0000"/>
                </a:solidFill>
                <a:sym typeface="Arial"/>
              </a:rPr>
              <a:t>action="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sym typeface="Arial"/>
              </a:rPr>
              <a:t>process</a:t>
            </a:r>
            <a:r>
              <a:rPr lang="en-US" sz="2000" dirty="0" err="1">
                <a:solidFill>
                  <a:srgbClr val="FF0000"/>
                </a:solidFill>
              </a:rPr>
              <a:t>_f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sym typeface="Arial"/>
              </a:rPr>
              <a:t>orm.php</a:t>
            </a:r>
            <a:r>
              <a:rPr lang="en-US" sz="2000" b="0" i="0" u="none" strike="noStrike" cap="none" dirty="0">
                <a:solidFill>
                  <a:srgbClr val="FF0000"/>
                </a:solidFill>
                <a:sym typeface="Arial"/>
              </a:rPr>
              <a:t>"</a:t>
            </a:r>
            <a:r>
              <a:rPr lang="en-US" sz="2000" b="0" i="0" u="none" strike="noStrike" cap="none" dirty="0">
                <a:solidFill>
                  <a:srgbClr val="0000FF"/>
                </a:solidFill>
                <a:sym typeface="Arial"/>
              </a:rPr>
              <a:t>  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sym typeface="Arial"/>
              </a:rPr>
              <a:t>      Enter your name: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sym typeface="Arial"/>
              </a:rPr>
              <a:t>      &lt;input type="text" name="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sym typeface="Arial"/>
              </a:rPr>
              <a:t>fullname</a:t>
            </a:r>
            <a:r>
              <a:rPr lang="en-US" sz="2000" b="0" i="0" u="none" strike="noStrike" cap="none" dirty="0">
                <a:solidFill>
                  <a:srgbClr val="0000FF"/>
                </a:solidFill>
                <a:sym typeface="Arial"/>
              </a:rPr>
              <a:t>" /&gt;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sym typeface="Arial"/>
              </a:rPr>
              <a:t>      &lt;input type="submit" value="send" /&gt;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sym typeface="Arial"/>
              </a:rPr>
              <a:t>    &lt;/form&gt;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&lt;/body&gt;&lt;/html&gt;</a:t>
            </a:r>
          </a:p>
        </p:txBody>
      </p:sp>
      <p:sp>
        <p:nvSpPr>
          <p:cNvPr id="722" name="Shape 722"/>
          <p:cNvSpPr/>
          <p:nvPr/>
        </p:nvSpPr>
        <p:spPr>
          <a:xfrm>
            <a:off x="1741284" y="2207661"/>
            <a:ext cx="1706453" cy="310686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Shape 72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Shape 724"/>
          <p:cNvSpPr txBox="1"/>
          <p:nvPr/>
        </p:nvSpPr>
        <p:spPr>
          <a:xfrm>
            <a:off x="4669917" y="4467073"/>
            <a:ext cx="3477237" cy="108234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 attribute to indicate the form handler of the collected user input data</a:t>
            </a:r>
          </a:p>
        </p:txBody>
      </p:sp>
      <p:cxnSp>
        <p:nvCxnSpPr>
          <p:cNvPr id="725" name="Shape 725"/>
          <p:cNvCxnSpPr>
            <a:cxnSpLocks/>
            <a:stCxn id="724" idx="0"/>
          </p:cNvCxnSpPr>
          <p:nvPr/>
        </p:nvCxnSpPr>
        <p:spPr>
          <a:xfrm rot="5400000" flipH="1" flipV="1">
            <a:off x="5434173" y="3492710"/>
            <a:ext cx="1948726" cy="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727" name="Shape 727"/>
          <p:cNvSpPr txBox="1"/>
          <p:nvPr/>
        </p:nvSpPr>
        <p:spPr>
          <a:xfrm>
            <a:off x="674180" y="4468648"/>
            <a:ext cx="3652146" cy="1085012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attribute to indicate how the form data is being sent to the web server</a:t>
            </a:r>
          </a:p>
        </p:txBody>
      </p:sp>
      <p:sp>
        <p:nvSpPr>
          <p:cNvPr id="726" name="Shape 726"/>
          <p:cNvSpPr/>
          <p:nvPr/>
        </p:nvSpPr>
        <p:spPr>
          <a:xfrm>
            <a:off x="3522718" y="2202642"/>
            <a:ext cx="3140409" cy="315706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8" name="Shape 728"/>
          <p:cNvCxnSpPr>
            <a:endCxn id="722" idx="2"/>
          </p:cNvCxnSpPr>
          <p:nvPr/>
        </p:nvCxnSpPr>
        <p:spPr>
          <a:xfrm rot="5400000" flipH="1" flipV="1">
            <a:off x="1619542" y="3492104"/>
            <a:ext cx="1948725" cy="121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729" name="Shape 729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/>
              <a:t>Building a Form using HTML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7892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273126" y="1055816"/>
            <a:ext cx="9144000" cy="4204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 method="GET"…&gt;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Default method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Data entered into the form is sent via the URL 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Visible to all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endParaRPr lang="en-US" dirty="0"/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endParaRPr lang="en-US" dirty="0"/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None/>
            </a:pP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Can be bookmarked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Non-sensitive data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dirty="0"/>
              <a:t>L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imit on URL length (especially for IE)</a:t>
            </a:r>
          </a:p>
          <a:p>
            <a:pPr marL="342900" marR="0" lvl="0" indent="-495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7" name="Shape 737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/>
              <a:t>HTTP </a:t>
            </a:r>
            <a:r>
              <a:rPr lang="en-US" b="1" dirty="0"/>
              <a:t>GET</a:t>
            </a:r>
            <a:r>
              <a:rPr lang="en-US" dirty="0"/>
              <a:t> and POST Methods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5109" b="31642"/>
          <a:stretch/>
        </p:blipFill>
        <p:spPr>
          <a:xfrm>
            <a:off x="680857" y="2773180"/>
            <a:ext cx="7490846" cy="18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7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273126" y="1100788"/>
            <a:ext cx="9144000" cy="4204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 method="POST"…&gt;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Data entered into the form is sent behind-the-scenes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Not visible in the address bar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dirty="0"/>
              <a:t>More s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ensitive data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No size limitation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dirty="0"/>
              <a:t>Cannot be bookmarked</a:t>
            </a: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7" name="Shape 737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/>
              <a:t>HTTP</a:t>
            </a:r>
            <a:r>
              <a:rPr lang="en-US" b="1" dirty="0"/>
              <a:t> </a:t>
            </a:r>
            <a:r>
              <a:rPr lang="en-US" dirty="0"/>
              <a:t>GET and </a:t>
            </a:r>
            <a:r>
              <a:rPr lang="en-US" b="1" dirty="0"/>
              <a:t>POST </a:t>
            </a:r>
            <a:r>
              <a:rPr lang="en-US" dirty="0"/>
              <a:t>Methods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4960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355967" y="4163546"/>
            <a:ext cx="8569325" cy="2201863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- 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sym typeface="Arial"/>
              </a:rPr>
              <a:t>process_</a:t>
            </a:r>
            <a:r>
              <a:rPr lang="en-US" sz="2000" b="1" dirty="0" err="1">
                <a:solidFill>
                  <a:srgbClr val="00B050"/>
                </a:solidFill>
              </a:rPr>
              <a:t>f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sym typeface="Arial"/>
              </a:rPr>
              <a:t>orm.php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 –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-238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75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238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75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$username =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$_POST["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"]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238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75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echo "Hi $username. Welcome to IS113!&lt;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/&gt;";</a:t>
            </a:r>
          </a:p>
          <a:p>
            <a:pPr marL="0" marR="0" lvl="0" indent="-238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75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graphicFrame>
        <p:nvGraphicFramePr>
          <p:cNvPr id="744" name="Shape 744"/>
          <p:cNvGraphicFramePr/>
          <p:nvPr/>
        </p:nvGraphicFramePr>
        <p:xfrm>
          <a:off x="5721717" y="3497435"/>
          <a:ext cx="3000375" cy="374650"/>
        </p:xfrm>
        <a:graphic>
          <a:graphicData uri="http://schemas.openxmlformats.org/drawingml/2006/table">
            <a:tbl>
              <a:tblPr>
                <a:noFill/>
                <a:tableStyleId>{01D65EA6-1EAE-40E3-AD56-0E864CD511DC}</a:tableStyleId>
              </a:tblPr>
              <a:tblGrid>
                <a:gridCol w="15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fullname</a:t>
                      </a: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Alex</a:t>
                      </a:r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5" name="Shape 745"/>
          <p:cNvSpPr txBox="1"/>
          <p:nvPr/>
        </p:nvSpPr>
        <p:spPr>
          <a:xfrm>
            <a:off x="6669914" y="2723802"/>
            <a:ext cx="1204912" cy="40005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$_POST</a:t>
            </a:r>
          </a:p>
        </p:txBody>
      </p:sp>
      <p:cxnSp>
        <p:nvCxnSpPr>
          <p:cNvPr id="746" name="Shape 746"/>
          <p:cNvCxnSpPr>
            <a:endCxn id="749" idx="2"/>
          </p:cNvCxnSpPr>
          <p:nvPr/>
        </p:nvCxnSpPr>
        <p:spPr>
          <a:xfrm rot="16200000" flipV="1">
            <a:off x="1757731" y="3189291"/>
            <a:ext cx="3053435" cy="76129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stealth" w="lg" len="lg"/>
            <a:tailEnd type="none" w="med" len="med"/>
          </a:ln>
        </p:spPr>
      </p:cxnSp>
      <p:sp>
        <p:nvSpPr>
          <p:cNvPr id="747" name="Shape 747"/>
          <p:cNvSpPr txBox="1"/>
          <p:nvPr/>
        </p:nvSpPr>
        <p:spPr>
          <a:xfrm>
            <a:off x="306755" y="1089434"/>
            <a:ext cx="8769789" cy="24314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Tahoma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form.html </a:t>
            </a:r>
            <a:r>
              <a:rPr lang="en-US" sz="2000" b="1" i="0" u="none" strike="noStrike" cap="none" dirty="0">
                <a:solidFill>
                  <a:schemeClr val="accent2"/>
                </a:solidFill>
                <a:sym typeface="Arial"/>
              </a:rPr>
              <a:t>-</a:t>
            </a:r>
            <a:endParaRPr lang="en-US"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&lt;html&gt;&lt;head&gt;&lt;title&gt;A simple form&lt;/title&gt;&lt;/head&gt;&lt;body&gt;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&lt;form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method="post"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action="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process_</a:t>
            </a:r>
            <a:r>
              <a:rPr lang="en-US" sz="2000" b="1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orm.php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  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Enter your name: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type="text"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name="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type="submit" value="send" /&gt;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&lt;/form&gt;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&lt;/body&gt;&lt;/html&gt;</a:t>
            </a:r>
          </a:p>
        </p:txBody>
      </p:sp>
      <p:sp>
        <p:nvSpPr>
          <p:cNvPr id="748" name="Shape 748"/>
          <p:cNvSpPr/>
          <p:nvPr/>
        </p:nvSpPr>
        <p:spPr>
          <a:xfrm>
            <a:off x="4095293" y="2368722"/>
            <a:ext cx="2425427" cy="287338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1865186" y="1755884"/>
            <a:ext cx="2077227" cy="287337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0" name="Shape 750"/>
          <p:cNvCxnSpPr/>
          <p:nvPr/>
        </p:nvCxnSpPr>
        <p:spPr>
          <a:xfrm rot="5400000" flipH="1" flipV="1">
            <a:off x="2789572" y="3531584"/>
            <a:ext cx="2440597" cy="689551"/>
          </a:xfrm>
          <a:prstGeom prst="bentConnector3">
            <a:avLst>
              <a:gd name="adj1" fmla="val 62284"/>
            </a:avLst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stealth" w="lg" len="lg"/>
            <a:tailEnd type="none" w="med" len="med"/>
          </a:ln>
        </p:spPr>
      </p:cxnSp>
      <p:sp>
        <p:nvSpPr>
          <p:cNvPr id="751" name="Shape 75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Shape 752"/>
          <p:cNvSpPr txBox="1"/>
          <p:nvPr/>
        </p:nvSpPr>
        <p:spPr>
          <a:xfrm>
            <a:off x="4354646" y="4001144"/>
            <a:ext cx="4762317" cy="923925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8575" algn="ctr">
              <a:buClr>
                <a:schemeClr val="dk1"/>
              </a:buClr>
              <a:buSzPts val="45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PHP,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superglobals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$_POST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b="1" dirty="0">
                <a:solidFill>
                  <a:schemeClr val="dk1"/>
                </a:solidFill>
              </a:rPr>
              <a:t>$_GET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b="1" dirty="0">
                <a:solidFill>
                  <a:schemeClr val="dk1"/>
                </a:solidFill>
              </a:rPr>
              <a:t>$_REQUEST </a:t>
            </a:r>
            <a:r>
              <a:rPr lang="en-US" sz="1800" dirty="0">
                <a:solidFill>
                  <a:schemeClr val="dk1"/>
                </a:solidFill>
              </a:rPr>
              <a:t>are used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retrieve form data which is stored as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key-value pairs</a:t>
            </a:r>
          </a:p>
        </p:txBody>
      </p:sp>
      <p:cxnSp>
        <p:nvCxnSpPr>
          <p:cNvPr id="753" name="Shape 753"/>
          <p:cNvCxnSpPr>
            <a:stCxn id="744" idx="1"/>
          </p:cNvCxnSpPr>
          <p:nvPr/>
        </p:nvCxnSpPr>
        <p:spPr>
          <a:xfrm rot="10800000">
            <a:off x="5092157" y="2653798"/>
            <a:ext cx="629561" cy="1030962"/>
          </a:xfrm>
          <a:prstGeom prst="bentConnector2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stealth" w="lg" len="lg"/>
            <a:tailEnd type="none" w="med" len="med"/>
          </a:ln>
        </p:spPr>
      </p:cxnSp>
      <p:graphicFrame>
        <p:nvGraphicFramePr>
          <p:cNvPr id="754" name="Shape 754"/>
          <p:cNvGraphicFramePr/>
          <p:nvPr>
            <p:extLst>
              <p:ext uri="{D42A27DB-BD31-4B8C-83A1-F6EECF244321}">
                <p14:modId xmlns:p14="http://schemas.microsoft.com/office/powerpoint/2010/main" val="209986081"/>
              </p:ext>
            </p:extLst>
          </p:nvPr>
        </p:nvGraphicFramePr>
        <p:xfrm>
          <a:off x="5718542" y="3121198"/>
          <a:ext cx="3000375" cy="384175"/>
        </p:xfrm>
        <a:graphic>
          <a:graphicData uri="http://schemas.openxmlformats.org/drawingml/2006/table">
            <a:tbl>
              <a:tblPr>
                <a:noFill/>
                <a:tableStyleId>{01D65EA6-1EAE-40E3-AD56-0E864CD511DC}</a:tableStyleId>
              </a:tblPr>
              <a:tblGrid>
                <a:gridCol w="15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Key</a:t>
                      </a: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5" name="Shape 755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50800">
              <a:buSzPts val="800"/>
            </a:pPr>
            <a:r>
              <a:rPr lang="en-US" dirty="0"/>
              <a:t>Retrieving Data Sent using a Form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7641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/>
        </p:nvSpPr>
        <p:spPr>
          <a:xfrm>
            <a:off x="215900" y="2996952"/>
            <a:ext cx="8928100" cy="2555188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</a:pPr>
            <a:endParaRPr sz="2000" b="1" dirty="0">
              <a:solidFill>
                <a:schemeClr val="accent2"/>
              </a:solidFill>
            </a:endParaRP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-US" sz="2000" b="1" dirty="0" err="1">
                <a:solidFill>
                  <a:schemeClr val="accent2"/>
                </a:solidFill>
              </a:rPr>
              <a:t>_f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orm.php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&lt;html&gt;&lt;body&gt;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$username =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$_POST["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"]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echo "Hi $username. Welcome to IS113!&lt;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/&gt;";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?&gt;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&lt;/body&gt;&lt;/html&gt;</a:t>
            </a:r>
          </a:p>
        </p:txBody>
      </p:sp>
      <p:graphicFrame>
        <p:nvGraphicFramePr>
          <p:cNvPr id="762" name="Shape 762"/>
          <p:cNvGraphicFramePr/>
          <p:nvPr/>
        </p:nvGraphicFramePr>
        <p:xfrm>
          <a:off x="5277902" y="3061596"/>
          <a:ext cx="3000375" cy="758825"/>
        </p:xfrm>
        <a:graphic>
          <a:graphicData uri="http://schemas.openxmlformats.org/drawingml/2006/table">
            <a:tbl>
              <a:tblPr>
                <a:noFill/>
                <a:tableStyleId>{01D65EA6-1EAE-40E3-AD56-0E864CD511DC}</a:tableStyleId>
              </a:tblPr>
              <a:tblGrid>
                <a:gridCol w="15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</a:t>
                      </a: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fullname</a:t>
                      </a: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Alex</a:t>
                      </a:r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3" name="Shape 763"/>
          <p:cNvSpPr txBox="1"/>
          <p:nvPr/>
        </p:nvSpPr>
        <p:spPr>
          <a:xfrm>
            <a:off x="5391011" y="2652814"/>
            <a:ext cx="2411413" cy="366713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ourier New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$_POST</a:t>
            </a:r>
          </a:p>
        </p:txBody>
      </p:sp>
      <p:sp>
        <p:nvSpPr>
          <p:cNvPr id="764" name="Shape 764"/>
          <p:cNvSpPr/>
          <p:nvPr/>
        </p:nvSpPr>
        <p:spPr>
          <a:xfrm>
            <a:off x="6778089" y="3455893"/>
            <a:ext cx="758987" cy="368523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5" name="Shape 765"/>
          <p:cNvCxnSpPr/>
          <p:nvPr/>
        </p:nvCxnSpPr>
        <p:spPr>
          <a:xfrm rot="10800000" flipV="1">
            <a:off x="5869642" y="3820420"/>
            <a:ext cx="1389861" cy="926392"/>
          </a:xfrm>
          <a:prstGeom prst="bentConnector3">
            <a:avLst>
              <a:gd name="adj1" fmla="val 1141"/>
            </a:avLst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766" name="Shape 76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Shape 767"/>
          <p:cNvCxnSpPr/>
          <p:nvPr/>
        </p:nvCxnSpPr>
        <p:spPr>
          <a:xfrm rot="-5400000">
            <a:off x="2120352" y="2968487"/>
            <a:ext cx="2688000" cy="6312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768" name="Shape 768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/>
              <a:t>Retrieving Data Sent using a Form  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</a:p>
        </p:txBody>
      </p:sp>
      <p:pic>
        <p:nvPicPr>
          <p:cNvPr id="769" name="Shape 7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1017" y="1414307"/>
            <a:ext cx="3689051" cy="561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0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5: Form Handling - I</a:t>
            </a:r>
          </a:p>
        </p:txBody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324268" y="1052736"/>
            <a:ext cx="8568212" cy="48965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rPr lang="en-US" dirty="0"/>
              <a:t>Try out form.html and </a:t>
            </a:r>
            <a:r>
              <a:rPr lang="en-US" dirty="0" err="1"/>
              <a:t>process_form.php</a:t>
            </a:r>
            <a:r>
              <a:rPr lang="en-US" dirty="0"/>
              <a:t> as presented in the previous two slides.</a:t>
            </a: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dirty="0"/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dirty="0"/>
          </a:p>
        </p:txBody>
      </p:sp>
      <p:sp>
        <p:nvSpPr>
          <p:cNvPr id="777" name="Shape 77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990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6: Form Handling - II</a:t>
            </a:r>
          </a:p>
        </p:txBody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324275" y="1052730"/>
            <a:ext cx="8568300" cy="52831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600"/>
              </a:spcBef>
            </a:pPr>
            <a:r>
              <a:rPr lang="en-US" sz="2400" dirty="0">
                <a:sym typeface="Arial"/>
              </a:rPr>
              <a:t>Open form.html in resource.zip</a:t>
            </a:r>
          </a:p>
          <a:p>
            <a:pPr indent="-342900">
              <a:spcBef>
                <a:spcPts val="600"/>
              </a:spcBef>
            </a:pPr>
            <a:r>
              <a:rPr lang="en-US" sz="2400" dirty="0">
                <a:sym typeface="Arial"/>
              </a:rPr>
              <a:t>For form.html, add in:</a:t>
            </a:r>
          </a:p>
          <a:p>
            <a:pPr lvl="1" indent="-342900">
              <a:spcBef>
                <a:spcPts val="600"/>
              </a:spcBef>
            </a:pPr>
            <a:r>
              <a:rPr lang="en-US" sz="2200" dirty="0">
                <a:sym typeface="Arial"/>
              </a:rPr>
              <a:t>Form method and action attributes. </a:t>
            </a:r>
          </a:p>
          <a:p>
            <a:pPr lvl="1" indent="-342900">
              <a:spcBef>
                <a:spcPts val="600"/>
              </a:spcBef>
            </a:pPr>
            <a:r>
              <a:rPr lang="en-US" sz="2200" dirty="0">
                <a:sym typeface="Arial"/>
              </a:rPr>
              <a:t>Reset and submit buttons</a:t>
            </a:r>
            <a:endParaRPr lang="en-US" sz="2400" dirty="0">
              <a:sym typeface="Arial"/>
            </a:endParaRPr>
          </a:p>
          <a:p>
            <a:pPr indent="-342900">
              <a:spcBef>
                <a:spcPts val="600"/>
              </a:spcBef>
            </a:pPr>
            <a:r>
              <a:rPr lang="en-US" sz="2400" dirty="0">
                <a:sym typeface="Arial"/>
              </a:rPr>
              <a:t>Write </a:t>
            </a:r>
            <a:r>
              <a:rPr lang="en-US" sz="2400" dirty="0" err="1">
                <a:sym typeface="Arial"/>
              </a:rPr>
              <a:t>process_form.php</a:t>
            </a:r>
            <a:r>
              <a:rPr lang="en-US" sz="2400" dirty="0">
                <a:sym typeface="Arial"/>
              </a:rPr>
              <a:t> that echoes the information keyed in by a user in exe6.html, in the following format:</a:t>
            </a:r>
          </a:p>
        </p:txBody>
      </p:sp>
      <p:sp>
        <p:nvSpPr>
          <p:cNvPr id="785" name="Shape 78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Shape 786"/>
          <p:cNvSpPr txBox="1"/>
          <p:nvPr/>
        </p:nvSpPr>
        <p:spPr>
          <a:xfrm>
            <a:off x="2448575" y="3851146"/>
            <a:ext cx="4319700" cy="179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Name: John Joe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Email: johndoe@abc.com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Password: 12345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Gender: M</a:t>
            </a:r>
          </a:p>
          <a:p>
            <a:pPr marL="0" lvl="0" indent="0">
              <a:spcBef>
                <a:spcPts val="0"/>
              </a:spcBef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49590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</a:t>
            </a:r>
            <a:r>
              <a:rPr lang="en-US" dirty="0"/>
              <a:t>7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Simple Form Handling</a:t>
            </a:r>
          </a:p>
        </p:txBody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324275" y="1052730"/>
            <a:ext cx="8568300" cy="52831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None/>
            </a:pPr>
            <a:r>
              <a:rPr lang="en-US" dirty="0">
                <a:sym typeface="Arial"/>
              </a:rPr>
              <a:t>Edit </a:t>
            </a:r>
            <a:r>
              <a:rPr lang="en-US" dirty="0" err="1">
                <a:latin typeface="Courier New"/>
                <a:ea typeface="Courier New"/>
                <a:cs typeface="Courier New"/>
                <a:sym typeface="Arial"/>
              </a:rPr>
              <a:t>register.php</a:t>
            </a:r>
            <a:r>
              <a:rPr lang="en-US" dirty="0">
                <a:sym typeface="Arial"/>
              </a:rPr>
              <a:t> from the given resources.</a:t>
            </a:r>
          </a:p>
          <a:p>
            <a:pPr indent="-342900">
              <a:spcBef>
                <a:spcPts val="0"/>
              </a:spcBef>
              <a:buNone/>
            </a:pPr>
            <a:endParaRPr lang="en-US" dirty="0">
              <a:sym typeface="Arial"/>
            </a:endParaRPr>
          </a:p>
          <a:p>
            <a:pPr indent="-342900">
              <a:spcBef>
                <a:spcPts val="0"/>
              </a:spcBef>
              <a:buNone/>
            </a:pPr>
            <a:r>
              <a:rPr lang="en-US" dirty="0">
                <a:sym typeface="Arial"/>
              </a:rPr>
              <a:t>It processes inputs received from </a:t>
            </a:r>
            <a:r>
              <a:rPr lang="en-US" dirty="0">
                <a:latin typeface="Courier New"/>
                <a:ea typeface="Courier New"/>
                <a:cs typeface="Courier New"/>
                <a:sym typeface="Arial"/>
              </a:rPr>
              <a:t>register.html</a:t>
            </a:r>
            <a:r>
              <a:rPr lang="en-US" dirty="0">
                <a:sym typeface="Arial"/>
              </a:rPr>
              <a:t>.</a:t>
            </a:r>
          </a:p>
          <a:p>
            <a:pPr indent="-342900">
              <a:spcBef>
                <a:spcPts val="0"/>
              </a:spcBef>
              <a:buNone/>
            </a:pPr>
            <a:endParaRPr lang="en-US" dirty="0">
              <a:sym typeface="Arial"/>
            </a:endParaRPr>
          </a:p>
          <a:p>
            <a:pPr indent="-34290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Arial"/>
              </a:rPr>
              <a:t>register.html</a:t>
            </a:r>
            <a:r>
              <a:rPr lang="en-US" dirty="0">
                <a:sym typeface="Arial"/>
              </a:rPr>
              <a:t> has been completed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1807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</a:t>
            </a:r>
            <a:r>
              <a:rPr lang="en-US" dirty="0"/>
              <a:t>7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Simple Form Handling</a:t>
            </a:r>
          </a:p>
        </p:txBody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324275" y="1052730"/>
            <a:ext cx="2425456" cy="52831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600"/>
              </a:spcBef>
            </a:pPr>
            <a:r>
              <a:rPr lang="en-US" sz="2400" dirty="0">
                <a:sym typeface="Arial"/>
              </a:rPr>
              <a:t>Expected Behavior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79" y="4487454"/>
            <a:ext cx="6173671" cy="14355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218" y="1135898"/>
            <a:ext cx="6079395" cy="27372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Down Arrow 3"/>
          <p:cNvSpPr/>
          <p:nvPr/>
        </p:nvSpPr>
        <p:spPr>
          <a:xfrm>
            <a:off x="4788268" y="4082507"/>
            <a:ext cx="1515292" cy="24819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7756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68577" y="252462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100"/>
              <a:buFont typeface="Noto Sans Symbols"/>
              <a:buNone/>
            </a:pPr>
            <a:r>
              <a:rPr lang="en-US" sz="4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Part II: Form Handling</a:t>
            </a: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9281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</a:t>
            </a:r>
            <a:r>
              <a:rPr lang="en-US" dirty="0"/>
              <a:t>7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Simple Form Handling</a:t>
            </a:r>
          </a:p>
        </p:txBody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324275" y="1052730"/>
            <a:ext cx="2425456" cy="52831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600"/>
              </a:spcBef>
            </a:pPr>
            <a:r>
              <a:rPr lang="en-US" sz="2400" dirty="0">
                <a:sym typeface="Arial"/>
              </a:rPr>
              <a:t>Expected Behavior</a:t>
            </a:r>
          </a:p>
        </p:txBody>
      </p:sp>
      <p:sp>
        <p:nvSpPr>
          <p:cNvPr id="4" name="Down Arrow 3"/>
          <p:cNvSpPr/>
          <p:nvPr/>
        </p:nvSpPr>
        <p:spPr>
          <a:xfrm>
            <a:off x="4788268" y="3994397"/>
            <a:ext cx="1515292" cy="24819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509" y="1068859"/>
            <a:ext cx="6014810" cy="27346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4031" b="1"/>
          <a:stretch/>
        </p:blipFill>
        <p:spPr>
          <a:xfrm>
            <a:off x="2538509" y="4465469"/>
            <a:ext cx="6014810" cy="13993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29776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Key Points </a:t>
            </a:r>
          </a:p>
        </p:txBody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</a:t>
            </a:r>
          </a:p>
          <a:p>
            <a:pPr lvl="1" indent="-342900">
              <a:spcBef>
                <a:spcPts val="0"/>
              </a:spcBef>
              <a:buClr>
                <a:srgbClr val="3333FF"/>
              </a:buClr>
              <a:buSzPts val="2800"/>
            </a:pPr>
            <a:r>
              <a:rPr lang="en-US" dirty="0"/>
              <a:t>A means to make web pages interactive</a:t>
            </a:r>
            <a:endParaRPr lang="en-US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&lt;form&gt;, &lt;input&gt;, &lt;select&gt;, etc.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dirty="0"/>
              <a:t>Methods: GET, POST</a:t>
            </a: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381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319087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525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191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4" name="Shape 1014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Superglobals</a:t>
            </a: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$_GET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dirty="0"/>
              <a:t>$_POST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$_REQUEST</a:t>
            </a:r>
          </a:p>
        </p:txBody>
      </p:sp>
      <p:pic>
        <p:nvPicPr>
          <p:cNvPr id="1015" name="Shape 1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4365104"/>
            <a:ext cx="3550909" cy="1908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Objective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/>
              <a:t>Form handling</a:t>
            </a:r>
            <a:endParaRPr lang="en-US"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  <a:endParaRPr lang="en-US"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i="1" dirty="0"/>
              <a:t>Revision</a:t>
            </a:r>
            <a:r>
              <a:rPr lang="en-US" dirty="0"/>
              <a:t>: How form works?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1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Revision</a:t>
            </a: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Building a form using HTML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1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Revision:</a:t>
            </a: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HTTP GET and POST methods</a:t>
            </a:r>
          </a:p>
          <a:p>
            <a:pPr lvl="1" indent="-285750"/>
            <a:r>
              <a:rPr lang="en-US" dirty="0"/>
              <a:t>Retrieving data sent using a form</a:t>
            </a:r>
            <a:endParaRPr lang="en-US"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After this module, you should be able to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/>
              <a:t>Able to retrieve and process simple information sent</a:t>
            </a:r>
            <a:br>
              <a:rPr lang="en-US" dirty="0"/>
            </a:br>
            <a:r>
              <a:rPr lang="en-US" dirty="0"/>
              <a:t>through a form</a:t>
            </a:r>
            <a:endParaRPr lang="en-US"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7" name="Shape 167" descr="MCj0388888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5141" y="5284033"/>
            <a:ext cx="1751840" cy="1396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a Form Works?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96" y="1883506"/>
            <a:ext cx="8384653" cy="3579447"/>
          </a:xfrm>
          <a:prstGeom prst="rect">
            <a:avLst/>
          </a:prstGeom>
        </p:spPr>
      </p:pic>
      <p:sp>
        <p:nvSpPr>
          <p:cNvPr id="7" name="Shape 619"/>
          <p:cNvSpPr txBox="1">
            <a:spLocks noGrp="1"/>
          </p:cNvSpPr>
          <p:nvPr>
            <p:ph type="body" idx="1"/>
          </p:nvPr>
        </p:nvSpPr>
        <p:spPr>
          <a:xfrm>
            <a:off x="246593" y="993477"/>
            <a:ext cx="8645338" cy="5603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</a:p>
        </p:txBody>
      </p:sp>
    </p:spTree>
    <p:extLst>
      <p:ext uri="{BB962C8B-B14F-4D97-AF65-F5344CB8AC3E}">
        <p14:creationId xmlns:p14="http://schemas.microsoft.com/office/powerpoint/2010/main" val="266566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246593" y="993477"/>
            <a:ext cx="8645338" cy="5603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</a:p>
        </p:txBody>
      </p:sp>
      <p:pic>
        <p:nvPicPr>
          <p:cNvPr id="620" name="Shape 6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117" y="2515403"/>
            <a:ext cx="1090451" cy="127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Shape 6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9792" y="4039403"/>
            <a:ext cx="734975" cy="934621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3" name="Shape 623"/>
          <p:cNvCxnSpPr/>
          <p:nvPr/>
        </p:nvCxnSpPr>
        <p:spPr>
          <a:xfrm>
            <a:off x="2069117" y="3745715"/>
            <a:ext cx="1295400" cy="8382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24" name="Shape 624"/>
          <p:cNvCxnSpPr/>
          <p:nvPr/>
        </p:nvCxnSpPr>
        <p:spPr>
          <a:xfrm rot="10800000" flipH="1">
            <a:off x="4812317" y="3288515"/>
            <a:ext cx="1447800" cy="9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25" name="Shape 625"/>
          <p:cNvCxnSpPr/>
          <p:nvPr/>
        </p:nvCxnSpPr>
        <p:spPr>
          <a:xfrm flipH="1">
            <a:off x="5193317" y="3745715"/>
            <a:ext cx="1371600" cy="9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26" name="Shape 626"/>
          <p:cNvCxnSpPr/>
          <p:nvPr/>
        </p:nvCxnSpPr>
        <p:spPr>
          <a:xfrm rot="10800000">
            <a:off x="1764317" y="4279115"/>
            <a:ext cx="129540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27" name="Shape 627"/>
          <p:cNvSpPr txBox="1"/>
          <p:nvPr/>
        </p:nvSpPr>
        <p:spPr>
          <a:xfrm>
            <a:off x="3300187" y="5050407"/>
            <a:ext cx="1447800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  (Apache)</a:t>
            </a:r>
          </a:p>
          <a:p>
            <a:pPr marL="0" marR="0" lvl="0" indent="-1270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Shape 628"/>
          <p:cNvSpPr txBox="1"/>
          <p:nvPr/>
        </p:nvSpPr>
        <p:spPr>
          <a:xfrm>
            <a:off x="6378315" y="3682552"/>
            <a:ext cx="2375941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Server-Side Application 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</a:rPr>
              <a:t>(e.g., a PHP code)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Shape 629"/>
          <p:cNvSpPr txBox="1"/>
          <p:nvPr/>
        </p:nvSpPr>
        <p:spPr>
          <a:xfrm>
            <a:off x="1934092" y="2205423"/>
            <a:ext cx="4256796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5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User fills in the form and clicks on the submit button. The data on the form is sent to the web server</a:t>
            </a:r>
          </a:p>
        </p:txBody>
      </p:sp>
      <p:pic>
        <p:nvPicPr>
          <p:cNvPr id="630" name="Shape 6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45917" y="2602715"/>
            <a:ext cx="973138" cy="973138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Shape 631"/>
          <p:cNvSpPr txBox="1"/>
          <p:nvPr/>
        </p:nvSpPr>
        <p:spPr>
          <a:xfrm>
            <a:off x="287414" y="3749257"/>
            <a:ext cx="144780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User’s Browser</a:t>
            </a:r>
          </a:p>
        </p:txBody>
      </p:sp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/>
              <a:t>How a Form Works? 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529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246593" y="993477"/>
            <a:ext cx="8645338" cy="5603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</a:p>
        </p:txBody>
      </p:sp>
      <p:pic>
        <p:nvPicPr>
          <p:cNvPr id="639" name="Shape 6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117" y="2515403"/>
            <a:ext cx="1090451" cy="127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Shape 6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9792" y="4039403"/>
            <a:ext cx="734975" cy="934621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Shape 64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2" name="Shape 642"/>
          <p:cNvCxnSpPr/>
          <p:nvPr/>
        </p:nvCxnSpPr>
        <p:spPr>
          <a:xfrm flipH="1">
            <a:off x="5193317" y="3745715"/>
            <a:ext cx="1371600" cy="9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43" name="Shape 643"/>
          <p:cNvCxnSpPr/>
          <p:nvPr/>
        </p:nvCxnSpPr>
        <p:spPr>
          <a:xfrm rot="10800000">
            <a:off x="1764317" y="4279115"/>
            <a:ext cx="129540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44" name="Shape 644"/>
          <p:cNvSpPr txBox="1"/>
          <p:nvPr/>
        </p:nvSpPr>
        <p:spPr>
          <a:xfrm>
            <a:off x="3300187" y="5050407"/>
            <a:ext cx="1447800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  (Apache)</a:t>
            </a:r>
          </a:p>
          <a:p>
            <a:pPr marL="0" marR="0" lvl="0" indent="-1270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6238696" y="3742928"/>
            <a:ext cx="2348886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Server-Side Application 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a PHP code)</a:t>
            </a:r>
          </a:p>
        </p:txBody>
      </p:sp>
      <p:pic>
        <p:nvPicPr>
          <p:cNvPr id="646" name="Shape 6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38422" y="2602715"/>
            <a:ext cx="973138" cy="973138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Shape 647"/>
          <p:cNvSpPr txBox="1"/>
          <p:nvPr/>
        </p:nvSpPr>
        <p:spPr>
          <a:xfrm>
            <a:off x="287414" y="3749257"/>
            <a:ext cx="144780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User’s Browser</a:t>
            </a:r>
          </a:p>
        </p:txBody>
      </p:sp>
      <p:sp>
        <p:nvSpPr>
          <p:cNvPr id="648" name="Shape 648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/>
              <a:t>How a Form Works? 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49" name="Shape 649"/>
          <p:cNvCxnSpPr/>
          <p:nvPr/>
        </p:nvCxnSpPr>
        <p:spPr>
          <a:xfrm>
            <a:off x="2057400" y="3742928"/>
            <a:ext cx="129540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50" name="Shape 650"/>
          <p:cNvCxnSpPr/>
          <p:nvPr/>
        </p:nvCxnSpPr>
        <p:spPr>
          <a:xfrm rot="10800000" flipH="1">
            <a:off x="4800600" y="3285728"/>
            <a:ext cx="1447800" cy="9906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51" name="Shape 651"/>
          <p:cNvSpPr txBox="1"/>
          <p:nvPr/>
        </p:nvSpPr>
        <p:spPr>
          <a:xfrm>
            <a:off x="1985737" y="2292186"/>
            <a:ext cx="4076700" cy="92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45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A program on the web server processes the request.</a:t>
            </a:r>
          </a:p>
        </p:txBody>
      </p:sp>
    </p:spTree>
    <p:extLst>
      <p:ext uri="{BB962C8B-B14F-4D97-AF65-F5344CB8AC3E}">
        <p14:creationId xmlns:p14="http://schemas.microsoft.com/office/powerpoint/2010/main" val="342564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246593" y="993477"/>
            <a:ext cx="8645338" cy="5603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</a:p>
        </p:txBody>
      </p:sp>
      <p:pic>
        <p:nvPicPr>
          <p:cNvPr id="658" name="Shape 6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117" y="2515403"/>
            <a:ext cx="1090451" cy="127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Shape 6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9792" y="4039403"/>
            <a:ext cx="734975" cy="934621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Shape 66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1" name="Shape 661"/>
          <p:cNvCxnSpPr/>
          <p:nvPr/>
        </p:nvCxnSpPr>
        <p:spPr>
          <a:xfrm>
            <a:off x="2069117" y="3745715"/>
            <a:ext cx="129540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62" name="Shape 662"/>
          <p:cNvCxnSpPr/>
          <p:nvPr/>
        </p:nvCxnSpPr>
        <p:spPr>
          <a:xfrm flipH="1">
            <a:off x="5193317" y="3745715"/>
            <a:ext cx="1371600" cy="9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63" name="Shape 663"/>
          <p:cNvSpPr txBox="1"/>
          <p:nvPr/>
        </p:nvSpPr>
        <p:spPr>
          <a:xfrm>
            <a:off x="3300187" y="5050407"/>
            <a:ext cx="1447800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  (Apache)</a:t>
            </a:r>
          </a:p>
          <a:p>
            <a:pPr marL="0" marR="0" lvl="0" indent="-1270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Shape 664"/>
          <p:cNvSpPr txBox="1"/>
          <p:nvPr/>
        </p:nvSpPr>
        <p:spPr>
          <a:xfrm>
            <a:off x="6222210" y="3699247"/>
            <a:ext cx="247588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Server-Side Application 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a PHP code)</a:t>
            </a:r>
          </a:p>
        </p:txBody>
      </p:sp>
      <p:pic>
        <p:nvPicPr>
          <p:cNvPr id="665" name="Shape 6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45917" y="2602715"/>
            <a:ext cx="973138" cy="973138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Shape 666"/>
          <p:cNvSpPr txBox="1"/>
          <p:nvPr/>
        </p:nvSpPr>
        <p:spPr>
          <a:xfrm>
            <a:off x="287414" y="3749257"/>
            <a:ext cx="144780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User’s Browser</a:t>
            </a:r>
          </a:p>
        </p:txBody>
      </p:sp>
      <p:sp>
        <p:nvSpPr>
          <p:cNvPr id="667" name="Shape 667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/>
              <a:t>How a Form Works? 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68" name="Shape 668"/>
          <p:cNvCxnSpPr/>
          <p:nvPr/>
        </p:nvCxnSpPr>
        <p:spPr>
          <a:xfrm rot="10800000" flipH="1">
            <a:off x="4800600" y="3256384"/>
            <a:ext cx="1447800" cy="9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69" name="Shape 669"/>
          <p:cNvCxnSpPr/>
          <p:nvPr/>
        </p:nvCxnSpPr>
        <p:spPr>
          <a:xfrm rot="10800000">
            <a:off x="1752600" y="4246984"/>
            <a:ext cx="1295400" cy="8382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70" name="Shape 670"/>
          <p:cNvSpPr txBox="1"/>
          <p:nvPr/>
        </p:nvSpPr>
        <p:spPr>
          <a:xfrm>
            <a:off x="2433412" y="2598333"/>
            <a:ext cx="3181350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45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The web server sends the output to the user’s browser</a:t>
            </a:r>
          </a:p>
        </p:txBody>
      </p:sp>
    </p:spTree>
    <p:extLst>
      <p:ext uri="{BB962C8B-B14F-4D97-AF65-F5344CB8AC3E}">
        <p14:creationId xmlns:p14="http://schemas.microsoft.com/office/powerpoint/2010/main" val="191059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Shape 677"/>
          <p:cNvSpPr txBox="1"/>
          <p:nvPr/>
        </p:nvSpPr>
        <p:spPr>
          <a:xfrm>
            <a:off x="220663" y="1033463"/>
            <a:ext cx="8770937" cy="95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 simple HTML form requesting for user’s name with a send button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220663" y="4590972"/>
            <a:ext cx="4314901" cy="400110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Textfield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requesting for user’s name</a:t>
            </a:r>
          </a:p>
        </p:txBody>
      </p:sp>
      <p:cxnSp>
        <p:nvCxnSpPr>
          <p:cNvPr id="679" name="Shape 679"/>
          <p:cNvCxnSpPr>
            <a:stCxn id="678" idx="0"/>
          </p:cNvCxnSpPr>
          <p:nvPr/>
        </p:nvCxnSpPr>
        <p:spPr>
          <a:xfrm rot="10800000" flipH="1">
            <a:off x="2378114" y="3211572"/>
            <a:ext cx="1149900" cy="13794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>
            <a:off x="4770514" y="4581447"/>
            <a:ext cx="4103688" cy="1015663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button labelled as “send” to send the user’s data to the </a:t>
            </a:r>
          </a:p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</a:p>
        </p:txBody>
      </p:sp>
      <p:cxnSp>
        <p:nvCxnSpPr>
          <p:cNvPr id="681" name="Shape 681"/>
          <p:cNvCxnSpPr>
            <a:stCxn id="680" idx="0"/>
          </p:cNvCxnSpPr>
          <p:nvPr/>
        </p:nvCxnSpPr>
        <p:spPr>
          <a:xfrm flipV="1">
            <a:off x="6822358" y="3211572"/>
            <a:ext cx="561998" cy="1369875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82" name="Shape 682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/>
              <a:t>Building a Form using HTML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14" y="2559616"/>
            <a:ext cx="7567149" cy="6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/>
        </p:nvSpPr>
        <p:spPr>
          <a:xfrm>
            <a:off x="398463" y="2114344"/>
            <a:ext cx="7991475" cy="3046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- form.html –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&lt;html&gt;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	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&lt;head&gt;&lt;title&gt;A simple form&lt;/title&gt;&lt;/head&gt;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	&lt;body&gt;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</a:t>
            </a:r>
            <a:r>
              <a:rPr lang="en-US" sz="2000" b="0" i="0" u="none" strike="noStrike" cap="none" dirty="0">
                <a:solidFill>
                  <a:srgbClr val="FF0000"/>
                </a:solidFill>
                <a:sym typeface="Arial"/>
              </a:rPr>
              <a:t>&lt;form </a:t>
            </a: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method="post" action="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sym typeface="Arial"/>
              </a:rPr>
              <a:t>process_</a:t>
            </a:r>
            <a:r>
              <a:rPr lang="en-US" sz="2000" dirty="0" err="1">
                <a:solidFill>
                  <a:srgbClr val="7030A0"/>
                </a:solidFill>
              </a:rPr>
              <a:t>f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sym typeface="Arial"/>
              </a:rPr>
              <a:t>orm.php</a:t>
            </a: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" </a:t>
            </a:r>
            <a:r>
              <a:rPr lang="en-US" sz="2000" b="0" i="0" u="none" strike="noStrike" cap="none" dirty="0">
                <a:solidFill>
                  <a:srgbClr val="FF0000"/>
                </a:solidFill>
                <a:sym typeface="Arial"/>
              </a:rPr>
              <a:t>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	Enter your name: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	&lt;input type="text" name="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sym typeface="Arial"/>
              </a:rPr>
              <a:t>fullname</a:t>
            </a: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" /&gt;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	&lt;input type="submit" value="send" /&gt;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</a:t>
            </a:r>
            <a:r>
              <a:rPr lang="en-US" sz="2000" b="0" i="0" u="none" strike="noStrike" cap="none" dirty="0">
                <a:solidFill>
                  <a:srgbClr val="FF0000"/>
                </a:solidFill>
                <a:sym typeface="Arial"/>
              </a:rPr>
              <a:t>&lt;/form&gt;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	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&lt;/body&gt; 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&lt;/html&gt;</a:t>
            </a:r>
          </a:p>
        </p:txBody>
      </p:sp>
      <p:sp>
        <p:nvSpPr>
          <p:cNvPr id="690" name="Shape 690"/>
          <p:cNvSpPr/>
          <p:nvPr/>
        </p:nvSpPr>
        <p:spPr>
          <a:xfrm>
            <a:off x="3190082" y="4001564"/>
            <a:ext cx="4477543" cy="630397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Shape 69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Shape 692"/>
          <p:cNvSpPr txBox="1"/>
          <p:nvPr/>
        </p:nvSpPr>
        <p:spPr>
          <a:xfrm>
            <a:off x="3563938" y="2013246"/>
            <a:ext cx="4103687" cy="400110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Opening and closing of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tag</a:t>
            </a:r>
          </a:p>
        </p:txBody>
      </p:sp>
      <p:cxnSp>
        <p:nvCxnSpPr>
          <p:cNvPr id="693" name="Shape 693"/>
          <p:cNvCxnSpPr>
            <a:stCxn id="692" idx="1"/>
          </p:cNvCxnSpPr>
          <p:nvPr/>
        </p:nvCxnSpPr>
        <p:spPr>
          <a:xfrm flipH="1">
            <a:off x="2699938" y="2213301"/>
            <a:ext cx="864000" cy="12324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94" name="Shape 694"/>
          <p:cNvCxnSpPr>
            <a:stCxn id="692" idx="1"/>
          </p:cNvCxnSpPr>
          <p:nvPr/>
        </p:nvCxnSpPr>
        <p:spPr>
          <a:xfrm flipH="1">
            <a:off x="2795666" y="2213301"/>
            <a:ext cx="768272" cy="2486115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95" name="Shape 695"/>
          <p:cNvSpPr txBox="1"/>
          <p:nvPr/>
        </p:nvSpPr>
        <p:spPr>
          <a:xfrm>
            <a:off x="3545682" y="4992164"/>
            <a:ext cx="4103688" cy="400110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Various types of form elements</a:t>
            </a:r>
          </a:p>
        </p:txBody>
      </p:sp>
      <p:cxnSp>
        <p:nvCxnSpPr>
          <p:cNvPr id="696" name="Shape 696"/>
          <p:cNvCxnSpPr>
            <a:stCxn id="695" idx="0"/>
          </p:cNvCxnSpPr>
          <p:nvPr/>
        </p:nvCxnSpPr>
        <p:spPr>
          <a:xfrm flipH="1" flipV="1">
            <a:off x="5456420" y="4631961"/>
            <a:ext cx="141106" cy="36020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97" name="Shape 697"/>
          <p:cNvSpPr txBox="1"/>
          <p:nvPr/>
        </p:nvSpPr>
        <p:spPr>
          <a:xfrm>
            <a:off x="220663" y="1033463"/>
            <a:ext cx="816927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 codes of a simple html form</a:t>
            </a:r>
          </a:p>
        </p:txBody>
      </p:sp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/>
              <a:t>Building a Form using HTML 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35354996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1127</Words>
  <Application>Microsoft Office PowerPoint</Application>
  <PresentationFormat>On-screen Show (4:3)</PresentationFormat>
  <Paragraphs>216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Noto Sans Symbols</vt:lpstr>
      <vt:lpstr>Architects Daughter</vt:lpstr>
      <vt:lpstr>Calibri</vt:lpstr>
      <vt:lpstr>Courier New</vt:lpstr>
      <vt:lpstr>Tahoma</vt:lpstr>
      <vt:lpstr>2_Default Design</vt:lpstr>
      <vt:lpstr>1_Default Design</vt:lpstr>
      <vt:lpstr>Web Application Development</vt:lpstr>
      <vt:lpstr>PowerPoint Presentation</vt:lpstr>
      <vt:lpstr>Overview</vt:lpstr>
      <vt:lpstr>How a Form Works?</vt:lpstr>
      <vt:lpstr>How a Form Works?  </vt:lpstr>
      <vt:lpstr>How a Form Works? </vt:lpstr>
      <vt:lpstr>How a Form Works? </vt:lpstr>
      <vt:lpstr>Building a Form using HTML </vt:lpstr>
      <vt:lpstr>Building a Form using HTML </vt:lpstr>
      <vt:lpstr>Building a Form using HTML  </vt:lpstr>
      <vt:lpstr>Building a Form using HTML</vt:lpstr>
      <vt:lpstr>HTTP GET and POST Methods</vt:lpstr>
      <vt:lpstr>HTTP GET and POST Methods</vt:lpstr>
      <vt:lpstr>Retrieving Data Sent using a Form </vt:lpstr>
      <vt:lpstr>Retrieving Data Sent using a Form   </vt:lpstr>
      <vt:lpstr>Exercise 5: Form Handling - I</vt:lpstr>
      <vt:lpstr>Exercise 6: Form Handling - II</vt:lpstr>
      <vt:lpstr>Exercise 7: Simple Form Handling</vt:lpstr>
      <vt:lpstr>Exercise 7: Simple Form Handling</vt:lpstr>
      <vt:lpstr>Exercise 7: Simple Form Handling</vt:lpstr>
      <vt:lpstr>Key Points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David LO</dc:creator>
  <cp:lastModifiedBy>LAU Yi Meng</cp:lastModifiedBy>
  <cp:revision>78</cp:revision>
  <dcterms:modified xsi:type="dcterms:W3CDTF">2021-02-02T02:00:55Z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iteId">
    <vt:lpwstr>c98a79ca-5a9a-4791-a243-f06afd67464d</vt:lpwstr>
  </property>
  <property fmtid="{D5CDD505-2E9C-101B-9397-08002B2CF9AE}" pid="4" name="MSIP_Label_6951d41b-6b8e-4636-984f-012bff14ba18_Owner">
    <vt:lpwstr>ymlau@smu.edu.sg</vt:lpwstr>
  </property>
  <property fmtid="{D5CDD505-2E9C-101B-9397-08002B2CF9AE}" pid="5" name="MSIP_Label_6951d41b-6b8e-4636-984f-012bff14ba18_SetDate">
    <vt:lpwstr>2021-02-01T01:52:12.1589057Z</vt:lpwstr>
  </property>
  <property fmtid="{D5CDD505-2E9C-101B-9397-08002B2CF9AE}" pid="6" name="MSIP_Label_6951d41b-6b8e-4636-984f-012bff14ba18_Name">
    <vt:lpwstr>Restricted</vt:lpwstr>
  </property>
  <property fmtid="{D5CDD505-2E9C-101B-9397-08002B2CF9AE}" pid="7" name="MSIP_Label_6951d41b-6b8e-4636-984f-012bff14ba18_Application">
    <vt:lpwstr>Microsoft Azure Information Protection</vt:lpwstr>
  </property>
  <property fmtid="{D5CDD505-2E9C-101B-9397-08002B2CF9AE}" pid="8" name="MSIP_Label_6951d41b-6b8e-4636-984f-012bff14ba18_ActionId">
    <vt:lpwstr>56ba1394-0eee-4d5b-adb6-aef4f2f18196</vt:lpwstr>
  </property>
  <property fmtid="{D5CDD505-2E9C-101B-9397-08002B2CF9AE}" pid="9" name="MSIP_Label_6951d41b-6b8e-4636-984f-012bff14ba18_Extended_MSFT_Method">
    <vt:lpwstr>Automatic</vt:lpwstr>
  </property>
  <property fmtid="{D5CDD505-2E9C-101B-9397-08002B2CF9AE}" pid="10" name="Sensitivity">
    <vt:lpwstr>Restricted</vt:lpwstr>
  </property>
</Properties>
</file>