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gh6lBygFw1tKVnNCcXQXpckkGQ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Nuni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81d91e7e9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81d91e7e9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381d91e7e9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1d91e7e9d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81d91e7e9d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81d91e7e9d_0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81d91e7e9d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81d91e7e9d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81d91e7e9d_0_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81d91e7e9d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81d91e7e9d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81d91e7e9d_0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81d91e7e9d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81d91e7e9d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81d91e7e9d_0_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1d91e7e9d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1d91e7e9d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381d91e7e9d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81d91e7e9d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81d91e7e9d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381d91e7e9d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81d91e7e9d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81d91e7e9d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381d91e7e9d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81d91e7e9d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81d91e7e9d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381d91e7e9d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81d91e7e9d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81d91e7e9d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381d91e7e9d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81d91e7e9d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81d91e7e9d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81d91e7e9d_0_1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81d91e7e9d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81d91e7e9d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81d91e7e9d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81d91e7e9d_0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81d91e7e9d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381d91e7e9d_0_1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/>
          <p:nvPr/>
        </p:nvSpPr>
        <p:spPr>
          <a:xfrm>
            <a:off x="614600" y="4814618"/>
            <a:ext cx="3077176" cy="186028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9"/>
          <p:cNvSpPr/>
          <p:nvPr/>
        </p:nvSpPr>
        <p:spPr>
          <a:xfrm>
            <a:off x="6560457" y="4820706"/>
            <a:ext cx="1988457" cy="1854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9"/>
          <p:cNvSpPr txBox="1"/>
          <p:nvPr>
            <p:ph type="title"/>
          </p:nvPr>
        </p:nvSpPr>
        <p:spPr>
          <a:xfrm>
            <a:off x="614600" y="811375"/>
            <a:ext cx="10962900" cy="13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  <p:pic>
        <p:nvPicPr>
          <p:cNvPr id="18" name="Google Shape;1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95317" y="5163800"/>
            <a:ext cx="2080768" cy="191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map of india made of colorful dots&#10;&#10;AI-generated content may be incorrect." id="19" name="Google Shape;1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8392" y="4820705"/>
            <a:ext cx="1695450" cy="185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of a company&#10;&#10;AI-generated content may be incorrect." id="20" name="Google Shape;20;p9"/>
          <p:cNvPicPr preferRelativeResize="0"/>
          <p:nvPr/>
        </p:nvPicPr>
        <p:blipFill rotWithShape="1">
          <a:blip r:embed="rId4">
            <a:alphaModFix/>
          </a:blip>
          <a:srcRect b="33140" l="21186" r="20224" t="24704"/>
          <a:stretch/>
        </p:blipFill>
        <p:spPr>
          <a:xfrm>
            <a:off x="599547" y="4814618"/>
            <a:ext cx="3092229" cy="12509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yellow and orange symbol&#10;&#10;AI-generated content may be incorrect." id="21" name="Google Shape;2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11901" y="4905022"/>
            <a:ext cx="1685567" cy="168556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9"/>
          <p:cNvSpPr txBox="1"/>
          <p:nvPr/>
        </p:nvSpPr>
        <p:spPr>
          <a:xfrm>
            <a:off x="681095" y="6128924"/>
            <a:ext cx="29162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Summer of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538164" y="1771475"/>
            <a:ext cx="11115675" cy="4538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9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indent="-228600" lvl="1" marL="914400" algn="l">
              <a:lnSpc>
                <a:spcPct val="109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5pPr>
            <a:lvl6pPr indent="-228600" lvl="5" marL="27432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type="title"/>
          </p:nvPr>
        </p:nvSpPr>
        <p:spPr>
          <a:xfrm>
            <a:off x="538164" y="318838"/>
            <a:ext cx="9563781" cy="78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11363900" y="6569028"/>
            <a:ext cx="691528" cy="2252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" name="Google Shape;27;p10"/>
          <p:cNvSpPr txBox="1"/>
          <p:nvPr/>
        </p:nvSpPr>
        <p:spPr>
          <a:xfrm>
            <a:off x="2768600" y="6328980"/>
            <a:ext cx="6362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Summer Intern – </a:t>
            </a:r>
            <a:r>
              <a:rPr lang="en-GB" sz="1800">
                <a:solidFill>
                  <a:schemeClr val="lt1"/>
                </a:solidFill>
              </a:rPr>
              <a:t>Final </a:t>
            </a:r>
            <a:r>
              <a:rPr b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653667" y="651000"/>
            <a:ext cx="8302800" cy="54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11"/>
          <p:cNvSpPr txBox="1"/>
          <p:nvPr/>
        </p:nvSpPr>
        <p:spPr>
          <a:xfrm>
            <a:off x="2768600" y="6328980"/>
            <a:ext cx="6362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Summer Intern – </a:t>
            </a:r>
            <a:r>
              <a:rPr lang="en-GB" sz="1800">
                <a:solidFill>
                  <a:schemeClr val="lt1"/>
                </a:solidFill>
              </a:rPr>
              <a:t>Final </a:t>
            </a:r>
            <a:r>
              <a:rPr b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/>
          <p:nvPr/>
        </p:nvSpPr>
        <p:spPr>
          <a:xfrm flipH="1" rot="10800000">
            <a:off x="0" y="875200"/>
            <a:ext cx="12192000" cy="5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4"/>
          <p:cNvSpPr/>
          <p:nvPr/>
        </p:nvSpPr>
        <p:spPr>
          <a:xfrm>
            <a:off x="0" y="875133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4"/>
          <p:cNvSpPr txBox="1"/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" name="Google Shape;37;p14"/>
          <p:cNvSpPr txBox="1"/>
          <p:nvPr/>
        </p:nvSpPr>
        <p:spPr>
          <a:xfrm>
            <a:off x="2768600" y="6328980"/>
            <a:ext cx="6362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Summer Intern – </a:t>
            </a:r>
            <a:r>
              <a:rPr lang="en-GB" sz="1800">
                <a:solidFill>
                  <a:schemeClr val="dk2"/>
                </a:solidFill>
              </a:rPr>
              <a:t>Final </a:t>
            </a:r>
            <a:r>
              <a:rPr b="0" i="0" lang="en-GB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/>
          <p:nvPr/>
        </p:nvSpPr>
        <p:spPr>
          <a:xfrm flipH="1" rot="10800000">
            <a:off x="0" y="2337536"/>
            <a:ext cx="12192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2"/>
          <p:cNvSpPr/>
          <p:nvPr/>
        </p:nvSpPr>
        <p:spPr>
          <a:xfrm>
            <a:off x="0" y="2248000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2"/>
          <p:cNvSpPr txBox="1"/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629200" y="2558767"/>
            <a:ext cx="5333200" cy="36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6259000" y="2558767"/>
            <a:ext cx="5333200" cy="36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103748" y="634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5" name="Google Shape;45;p12"/>
          <p:cNvPicPr preferRelativeResize="0"/>
          <p:nvPr/>
        </p:nvPicPr>
        <p:blipFill rotWithShape="1">
          <a:blip r:embed="rId2">
            <a:alphaModFix amt="19000"/>
          </a:blip>
          <a:srcRect b="0" l="0" r="0" t="0"/>
          <a:stretch/>
        </p:blipFill>
        <p:spPr>
          <a:xfrm>
            <a:off x="10784381" y="5559972"/>
            <a:ext cx="1649592" cy="152037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2"/>
          <p:cNvSpPr txBox="1"/>
          <p:nvPr/>
        </p:nvSpPr>
        <p:spPr>
          <a:xfrm>
            <a:off x="2768600" y="6328980"/>
            <a:ext cx="6362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Summer Intern – Midterms 2025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with Title">
  <p:cSld name="Blank Slide with 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/>
        </p:nvSpPr>
        <p:spPr>
          <a:xfrm flipH="1" rot="10800000">
            <a:off x="0" y="719200"/>
            <a:ext cx="12192000" cy="613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3"/>
          <p:cNvSpPr/>
          <p:nvPr/>
        </p:nvSpPr>
        <p:spPr>
          <a:xfrm>
            <a:off x="0" y="547167"/>
            <a:ext cx="12192000" cy="316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3"/>
          <p:cNvSpPr txBox="1"/>
          <p:nvPr>
            <p:ph type="title"/>
          </p:nvPr>
        </p:nvSpPr>
        <p:spPr>
          <a:xfrm>
            <a:off x="131000" y="-79800"/>
            <a:ext cx="11768800" cy="8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" name="Google Shape;52;p13"/>
          <p:cNvSpPr txBox="1"/>
          <p:nvPr/>
        </p:nvSpPr>
        <p:spPr>
          <a:xfrm>
            <a:off x="241767" y="1106600"/>
            <a:ext cx="11468800" cy="50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6095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" name="Google Shape;53;p13"/>
          <p:cNvSpPr txBox="1"/>
          <p:nvPr/>
        </p:nvSpPr>
        <p:spPr>
          <a:xfrm>
            <a:off x="2768600" y="6328980"/>
            <a:ext cx="6362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Summer Intern – Midterms 2025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538164" y="318838"/>
            <a:ext cx="9563781" cy="78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38163" y="1771200"/>
            <a:ext cx="5367600" cy="45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9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indent="-228600" lvl="1" marL="914400" algn="l">
              <a:lnSpc>
                <a:spcPct val="109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5pPr>
            <a:lvl6pPr indent="-228600" lvl="5" marL="27432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6272904" y="1771200"/>
            <a:ext cx="5367339" cy="45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9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indent="-228600" lvl="1" marL="914400" algn="l">
              <a:lnSpc>
                <a:spcPct val="109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0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5pPr>
            <a:lvl6pPr indent="-228600" lvl="5" marL="2743200" algn="l">
              <a:lnSpc>
                <a:spcPct val="109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228600" lvl="8" marL="4114800" algn="l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2" type="sldNum"/>
          </p:nvPr>
        </p:nvSpPr>
        <p:spPr>
          <a:xfrm>
            <a:off x="11363900" y="6569028"/>
            <a:ext cx="691528" cy="2252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15"/>
          <p:cNvSpPr txBox="1"/>
          <p:nvPr/>
        </p:nvSpPr>
        <p:spPr>
          <a:xfrm>
            <a:off x="2768600" y="6328980"/>
            <a:ext cx="6362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Summer Intern – Midterms 2025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953">
          <p15:clr>
            <a:srgbClr val="FBAE40"/>
          </p15:clr>
        </p15:guide>
        <p15:guide id="2" pos="372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867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867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867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867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867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867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867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867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136999" y="6265480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33"/>
              <a:buFont typeface="Roboto"/>
              <a:buNone/>
              <a:defRPr b="0" i="0" sz="1333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" name="Google Shape;13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295317" y="5163800"/>
            <a:ext cx="2080768" cy="1917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81d91e7e9d_0_0"/>
          <p:cNvSpPr txBox="1"/>
          <p:nvPr/>
        </p:nvSpPr>
        <p:spPr>
          <a:xfrm>
            <a:off x="1151750" y="1086400"/>
            <a:ext cx="9888600" cy="16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g381d91e7e9d_0_0"/>
          <p:cNvSpPr txBox="1"/>
          <p:nvPr/>
        </p:nvSpPr>
        <p:spPr>
          <a:xfrm>
            <a:off x="614550" y="2380375"/>
            <a:ext cx="8430900" cy="19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Mentor: Rajan Maurya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Organization: The Mifos Initiative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Project Size: Large (350 hours)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Duration: May 2025 - August 2025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g381d91e7e9d_0_0"/>
          <p:cNvSpPr txBox="1"/>
          <p:nvPr>
            <p:ph type="title"/>
          </p:nvPr>
        </p:nvSpPr>
        <p:spPr>
          <a:xfrm>
            <a:off x="614550" y="419450"/>
            <a:ext cx="10962900" cy="17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Google Summer of Code 2025 - Final Report</a:t>
            </a:r>
            <a:endParaRPr sz="3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Kotlin Multiplatform Template Framework Enhancement</a:t>
            </a:r>
            <a:endParaRPr sz="2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By SK NIYAJ ALI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81d91e7e9d_0_70"/>
          <p:cNvSpPr txBox="1"/>
          <p:nvPr>
            <p:ph type="title"/>
          </p:nvPr>
        </p:nvSpPr>
        <p:spPr>
          <a:xfrm>
            <a:off x="131000" y="21800"/>
            <a:ext cx="117687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UI Foundation and Analytics Systems</a:t>
            </a:r>
            <a:endParaRPr/>
          </a:p>
        </p:txBody>
      </p:sp>
      <p:sp>
        <p:nvSpPr>
          <p:cNvPr id="136" name="Google Shape;136;g381d91e7e9d_0_70"/>
          <p:cNvSpPr txBox="1"/>
          <p:nvPr/>
        </p:nvSpPr>
        <p:spPr>
          <a:xfrm>
            <a:off x="220200" y="1080100"/>
            <a:ext cx="11838900" cy="50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Firebase Analytics Integration: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Cross-platform analytics framework with unified interfaces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Custom event tracking with type-safe event definitions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User behavior analysis with segmentation and conversion funnels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Performance monitoring integration with crash reporting capabilities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Privacy-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complaint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tracking supporting GDPR and CCPA requirements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UI Foundation Architecture: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State management patterns preventing common programming errors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Performance monitoring capabilities identifying bottlenecks before user impact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Responsive interface components maintaining smooth user experiences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Comprehensive error handling with graceful degradation strategies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Real-time performance metrics and optimization recommendations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Analytics Benefits: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Unified tracking implementation reducing development overhead by 80%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Real-time insights enabling data-driven product decisions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Automated performance alerts preventing user experience degradation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Comprehensive user journey analysis supporting product optimization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g381d91e7e9d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2500" y="2114900"/>
            <a:ext cx="5109499" cy="302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1d91e7e9d_0_78"/>
          <p:cNvSpPr txBox="1"/>
          <p:nvPr>
            <p:ph type="title"/>
          </p:nvPr>
        </p:nvSpPr>
        <p:spPr>
          <a:xfrm>
            <a:off x="131000" y="21800"/>
            <a:ext cx="117687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Type-Safe Navigation Framework</a:t>
            </a:r>
            <a:endParaRPr/>
          </a:p>
        </p:txBody>
      </p:sp>
      <p:sp>
        <p:nvSpPr>
          <p:cNvPr id="144" name="Google Shape;144;g381d91e7e9d_0_78"/>
          <p:cNvSpPr txBox="1"/>
          <p:nvPr/>
        </p:nvSpPr>
        <p:spPr>
          <a:xfrm>
            <a:off x="220200" y="1080100"/>
            <a:ext cx="11838900" cy="50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Navigation System Features: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Type-safe routing eliminating runtime navigation errors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Kotlin Serialization integration for parameter validation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Smooth visual transitions following platform design guidelines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Deep linking support with comprehensive parameter validation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State management integration preventing data loss during transitions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Advanced Navigation Capabilities: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Multi-module navigation with feature-specific graph organization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Conditional navigation flows based on user authentication status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Nested navigation structures supporting complex application hierarchies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Integration with platform-specific navigation patterns and behaviors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Comprehensive testing utilities for navigation flow validation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Technical Benefits: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Eliminated navigation-related crashes through compile-time validation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Improved user experience through consistent transition animations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Enhanced maintainability through centralized navigation logic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Reduced development time for complex navigation requirements by 50%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81d91e7e9d_0_86"/>
          <p:cNvSpPr txBox="1"/>
          <p:nvPr>
            <p:ph type="title"/>
          </p:nvPr>
        </p:nvSpPr>
        <p:spPr>
          <a:xfrm>
            <a:off x="131000" y="21800"/>
            <a:ext cx="117687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and Technical Solutions</a:t>
            </a:r>
            <a:endParaRPr/>
          </a:p>
        </p:txBody>
      </p:sp>
      <p:sp>
        <p:nvSpPr>
          <p:cNvPr id="151" name="Google Shape;151;g381d91e7e9d_0_86"/>
          <p:cNvSpPr txBox="1"/>
          <p:nvPr/>
        </p:nvSpPr>
        <p:spPr>
          <a:xfrm>
            <a:off x="220200" y="1080100"/>
            <a:ext cx="11838900" cy="50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Challenge 1: Multi-Platform Configuration Complexity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Problem: Different platforms requiring incompatible build configurations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Solution: Unified configuration system with platform-specific generators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Result: 90% reduction in configuration-related development issues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Challenge 2: Secure Keystore Management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Problem: Manual keystore handling creating security risks and deployment bottlenecks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Solution: Automated keystore generation with encrypted storage and CI/CD integration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Result: Zero security incidents and 100% automated deployment success rate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Challenge 3: Template Synchronization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Problem: Inability to incorporate upstream improvements without losing customizations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Solution: Intelligent synchronization system with conflict resolution and selective adoption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Result: 95% successful template updates with complete customization preservation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Challenge 4: Cross-Platform Analytics Consistency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Problem: Platform-specific analytics implementations creating development overhead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Solution: Unified analytics framework with platform-specific optimizations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Result: Consistent tracking across all platforms with 80% development effort reduction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81d91e7e9d_0_94"/>
          <p:cNvSpPr txBox="1"/>
          <p:nvPr>
            <p:ph type="title"/>
          </p:nvPr>
        </p:nvSpPr>
        <p:spPr>
          <a:xfrm>
            <a:off x="2810850" y="2573100"/>
            <a:ext cx="6570300" cy="17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81d91e7e9d_0_11"/>
          <p:cNvSpPr txBox="1"/>
          <p:nvPr>
            <p:ph idx="1" type="body"/>
          </p:nvPr>
        </p:nvSpPr>
        <p:spPr>
          <a:xfrm>
            <a:off x="286525" y="1096475"/>
            <a:ext cx="11115600" cy="487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Project Transformation Overview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Intelligent Project Synchronization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Advanced Security and Keystore Management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Source Set Hierarchy and Code Sharing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Design System and Platform Integration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UI Foundation and Analytics Systems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Type-Safe Navigation Framework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Challenges and Technical Solutions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Conclusion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" name="Google Shape;74;g381d91e7e9d_0_11"/>
          <p:cNvSpPr txBox="1"/>
          <p:nvPr>
            <p:ph type="title"/>
          </p:nvPr>
        </p:nvSpPr>
        <p:spPr>
          <a:xfrm>
            <a:off x="286514" y="308363"/>
            <a:ext cx="9563700" cy="78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81d91e7e9d_0_29"/>
          <p:cNvSpPr txBox="1"/>
          <p:nvPr>
            <p:ph type="title"/>
          </p:nvPr>
        </p:nvSpPr>
        <p:spPr>
          <a:xfrm>
            <a:off x="131000" y="21800"/>
            <a:ext cx="117687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Transformation Overview</a:t>
            </a:r>
            <a:endParaRPr/>
          </a:p>
        </p:txBody>
      </p:sp>
      <p:sp>
        <p:nvSpPr>
          <p:cNvPr id="81" name="Google Shape;81;g381d91e7e9d_0_29"/>
          <p:cNvSpPr txBox="1"/>
          <p:nvPr/>
        </p:nvSpPr>
        <p:spPr>
          <a:xfrm>
            <a:off x="220200" y="1205925"/>
            <a:ext cx="11838900" cy="50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Before Enhancement: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Manual configuration processes taking 4-6 hours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Limited cross-platform support and consistency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Basic build system without automation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Minimal documentation and guidance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No standardized workflows or best practices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After Enhancement: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360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One-command setup completing in under 10 minutes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Automated keystore and security management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Production-ready CI/CD workflows across all platforms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Comprehensive analytics and monitoring integration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Advanced testing framework with 85% coverage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Extensive documentation suite with 50+ pages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Key Achievement: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Transformed development workflow efficiency by 95%</a:t>
            </a:r>
            <a:endParaRPr sz="2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g381d91e7e9d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525" y="1457850"/>
            <a:ext cx="6595174" cy="34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1d91e7e9d_0_19"/>
          <p:cNvSpPr txBox="1"/>
          <p:nvPr>
            <p:ph type="title"/>
          </p:nvPr>
        </p:nvSpPr>
        <p:spPr>
          <a:xfrm>
            <a:off x="131000" y="21800"/>
            <a:ext cx="117687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Intelligent Project Synchronization</a:t>
            </a:r>
            <a:endParaRPr/>
          </a:p>
        </p:txBody>
      </p:sp>
      <p:sp>
        <p:nvSpPr>
          <p:cNvPr id="89" name="Google Shape;89;g381d91e7e9d_0_19"/>
          <p:cNvSpPr txBox="1"/>
          <p:nvPr/>
        </p:nvSpPr>
        <p:spPr>
          <a:xfrm>
            <a:off x="220200" y="1205925"/>
            <a:ext cx="11838900" cy="50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Smart Integration Capabilities: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Automated upstream synchronization with conflict resolution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GitHub Actions integration for scheduled template updates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Intelligent merge strategies preserving custom business logic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Multi-branch approach with dedicated review workflows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Selective feature adoption based on project requirements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Technical Implementation: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Directory synchronization with backup and recovery mechanisms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Configuration file analysis and automated updates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Custom code detection and preservation algorithms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Integration testing for proposed changes before 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Comprehensive logging and rollback capabilities</a:t>
            </a:r>
            <a:endParaRPr sz="2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g381d91e7e9d_0_19" title="carbon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7950" y="1205925"/>
            <a:ext cx="5629101" cy="473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81d91e7e9d_0_44"/>
          <p:cNvSpPr txBox="1"/>
          <p:nvPr>
            <p:ph type="title"/>
          </p:nvPr>
        </p:nvSpPr>
        <p:spPr>
          <a:xfrm>
            <a:off x="131000" y="21800"/>
            <a:ext cx="117687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Advanced Security and Keystore Management</a:t>
            </a:r>
            <a:endParaRPr/>
          </a:p>
        </p:txBody>
      </p:sp>
      <p:sp>
        <p:nvSpPr>
          <p:cNvPr id="97" name="Google Shape;97;g381d91e7e9d_0_44"/>
          <p:cNvSpPr txBox="1"/>
          <p:nvPr/>
        </p:nvSpPr>
        <p:spPr>
          <a:xfrm>
            <a:off x="220200" y="1080100"/>
            <a:ext cx="11838900" cy="50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Automated Keystore Generation System: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Custom certificate creation with configurable parameters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Support for both debug and release keystores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Integration with multiple key algorithms and sizes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Validity period management and renewal automation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Secure password generation and storage mechanisms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GitHub Actions Integration: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Encrypted secrets management through GitHub CLI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Base64 encoding support for complex certificate data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Automated CI/CD pipeline integration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Fastlane configuration updates for deployment workflows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Comprehensive unit testing with JUnit 5 framework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Security Benefits: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Eliminated manual certificate handling vulnerabilities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Reduced security-related deployment failures by 90%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Automated compliance with Google Play Store requirements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Comprehensive audit trails for certificate management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g381d91e7e9d_0_44" title="carb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2625" y="1323637"/>
            <a:ext cx="5889899" cy="455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81d91e7e9d_0_53"/>
          <p:cNvSpPr txBox="1"/>
          <p:nvPr>
            <p:ph type="title"/>
          </p:nvPr>
        </p:nvSpPr>
        <p:spPr>
          <a:xfrm>
            <a:off x="131000" y="21800"/>
            <a:ext cx="117687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 Set Hierarchy and Code Sharing</a:t>
            </a:r>
            <a:endParaRPr/>
          </a:p>
        </p:txBody>
      </p:sp>
      <p:sp>
        <p:nvSpPr>
          <p:cNvPr id="105" name="Google Shape;105;g381d91e7e9d_0_53"/>
          <p:cNvSpPr txBox="1"/>
          <p:nvPr/>
        </p:nvSpPr>
        <p:spPr>
          <a:xfrm>
            <a:off x="220200" y="1080100"/>
            <a:ext cx="11838900" cy="50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Advanced Hierarchy Implementation: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Custom source set organization based on platform capabilities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Intelligent code sharing through hierarchical dependencies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Platform-specific implementations with common interfaces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Conditional compilation support through expect/actual declarations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Optimized resource management across all target platforms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Source Set Structure: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Common foundation for shared business logic and utilities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Platform groups including nonAndroid, jsCommon, and nativeMain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Apple-specific implementations for iOS, macOS, tvOS, and watchOS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Automated source set template generation and validation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Comprehensive documentation for advanced sharing strategies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Code Sharing Results: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Achieved 85% code reusability across all four platforms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Reduced platform-specific code duplication by 60%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Improved maintainability through centralized business logic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Enhanced development velocity through shared component libraries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g381d91e7e9d_0_53" title="Mermaid Chart - Create complex, visual diagrams with text. A smarter way of creating diagrams.-2025-09-22-15425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5950" y="2053275"/>
            <a:ext cx="5580800" cy="297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81d91e7e9d_0_109"/>
          <p:cNvSpPr txBox="1"/>
          <p:nvPr>
            <p:ph type="title"/>
          </p:nvPr>
        </p:nvSpPr>
        <p:spPr>
          <a:xfrm>
            <a:off x="131000" y="21800"/>
            <a:ext cx="117687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 Set Hierarchy and Code Sharing</a:t>
            </a:r>
            <a:endParaRPr/>
          </a:p>
        </p:txBody>
      </p:sp>
      <p:pic>
        <p:nvPicPr>
          <p:cNvPr id="113" name="Google Shape;113;g381d91e7e9d_0_109" title="Mermaid Chart - Create complex, visual diagrams with text. A smarter way of creating diagrams.-2025-09-22-15484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3725"/>
            <a:ext cx="12192000" cy="587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81d91e7e9d_0_62"/>
          <p:cNvSpPr txBox="1"/>
          <p:nvPr>
            <p:ph type="title"/>
          </p:nvPr>
        </p:nvSpPr>
        <p:spPr>
          <a:xfrm>
            <a:off x="131000" y="21800"/>
            <a:ext cx="117687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System and Platform Integration</a:t>
            </a:r>
            <a:endParaRPr/>
          </a:p>
        </p:txBody>
      </p:sp>
      <p:sp>
        <p:nvSpPr>
          <p:cNvPr id="120" name="Google Shape;120;g381d91e7e9d_0_62"/>
          <p:cNvSpPr txBox="1"/>
          <p:nvPr/>
        </p:nvSpPr>
        <p:spPr>
          <a:xfrm>
            <a:off x="220200" y="1080100"/>
            <a:ext cx="11838900" cy="50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Modern Design System Architecture: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Complete Material Design 3 implementation with dynamic colors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Cross-platform component library ensuring visual consistency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Responsive layouts adapting to different screen sizes and orientations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Dark mode support with automatic system preference detection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Accessibility integration with screen reader and navigation support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Platform Integration Module: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Unified abstraction layer for platform-specific functionality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App update management with native platform implementations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Review prompts and rating systems integrated across platforms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Content sharing capabilities with proper MIME type handling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Deep linking support with comprehensive error handling and validation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Integration Benefits: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95% visual consistency maintained across all target platforms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Reduced development time for platform-specific features by 70%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Improved user experience through native platform behavior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Enhanced accessibility compliance across all supported platforms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g381d91e7e9d_0_62" title="Mermaid Chart - Create complex, visual diagrams with text. A smarter way of creating diagrams.-2025-09-22-15522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172" y="1080100"/>
            <a:ext cx="4022601" cy="51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81d91e7e9d_0_118"/>
          <p:cNvSpPr txBox="1"/>
          <p:nvPr>
            <p:ph type="title"/>
          </p:nvPr>
        </p:nvSpPr>
        <p:spPr>
          <a:xfrm>
            <a:off x="131000" y="21800"/>
            <a:ext cx="117687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System and Platform Integration</a:t>
            </a:r>
            <a:endParaRPr/>
          </a:p>
        </p:txBody>
      </p:sp>
      <p:pic>
        <p:nvPicPr>
          <p:cNvPr id="128" name="Google Shape;128;g381d91e7e9d_0_118" title="Mermaid Chart - Create complex, visual diagrams with text. A smarter way of creating diagrams.-2025-09-22-155601.png"/>
          <p:cNvPicPr preferRelativeResize="0"/>
          <p:nvPr/>
        </p:nvPicPr>
        <p:blipFill rotWithShape="1">
          <a:blip r:embed="rId3">
            <a:alphaModFix/>
          </a:blip>
          <a:srcRect b="18977" l="0" r="18200" t="21808"/>
          <a:stretch/>
        </p:blipFill>
        <p:spPr>
          <a:xfrm>
            <a:off x="1153375" y="5256425"/>
            <a:ext cx="9723950" cy="160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381d91e7e9d_0_118" title="Mermaid Chart - Create complex, visual diagrams with text. A smarter way of creating diagrams.-2025-09-22-15522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3227" y="1133500"/>
            <a:ext cx="3064251" cy="395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2024-07-16T07:08:49Z</dcterms:created>
  <dc:creator>David Higgins</dc:creator>
</cp:coreProperties>
</file>