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65" r:id="rId3"/>
    <p:sldId id="257" r:id="rId4"/>
    <p:sldId id="276" r:id="rId5"/>
    <p:sldId id="277" r:id="rId6"/>
    <p:sldId id="291" r:id="rId7"/>
    <p:sldId id="292" r:id="rId8"/>
    <p:sldId id="294" r:id="rId9"/>
    <p:sldId id="296" r:id="rId10"/>
    <p:sldId id="286" r:id="rId11"/>
    <p:sldId id="297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贺 靖" initials="贺" lastIdx="1" clrIdx="0">
    <p:extLst>
      <p:ext uri="{19B8F6BF-5375-455C-9EA6-DF929625EA0E}">
        <p15:presenceInfo xmlns:p15="http://schemas.microsoft.com/office/powerpoint/2012/main" userId="ae898b039f0ede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9" autoAdjust="0"/>
  </p:normalViewPr>
  <p:slideViewPr>
    <p:cSldViewPr snapToGrid="0">
      <p:cViewPr varScale="1">
        <p:scale>
          <a:sx n="93" d="100"/>
          <a:sy n="93" d="100"/>
        </p:scale>
        <p:origin x="7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贺 靖" userId="ae898b039f0ede89" providerId="LiveId" clId="{1DA5767C-26DE-440E-B448-C0AFA26C4194}"/>
    <pc:docChg chg="undo redo custSel modSld">
      <pc:chgData name="贺 靖" userId="ae898b039f0ede89" providerId="LiveId" clId="{1DA5767C-26DE-440E-B448-C0AFA26C4194}" dt="2022-12-23T08:15:47.119" v="175" actId="20577"/>
      <pc:docMkLst>
        <pc:docMk/>
      </pc:docMkLst>
      <pc:sldChg chg="modSp mod">
        <pc:chgData name="贺 靖" userId="ae898b039f0ede89" providerId="LiveId" clId="{1DA5767C-26DE-440E-B448-C0AFA26C4194}" dt="2022-12-13T04:31:57.426" v="0" actId="14100"/>
        <pc:sldMkLst>
          <pc:docMk/>
          <pc:sldMk cId="816290382" sldId="261"/>
        </pc:sldMkLst>
        <pc:spChg chg="mod">
          <ac:chgData name="贺 靖" userId="ae898b039f0ede89" providerId="LiveId" clId="{1DA5767C-26DE-440E-B448-C0AFA26C4194}" dt="2022-12-13T04:31:57.426" v="0" actId="14100"/>
          <ac:spMkLst>
            <pc:docMk/>
            <pc:sldMk cId="816290382" sldId="261"/>
            <ac:spMk id="16" creationId="{22CF18FF-54DA-4C5E-BA3D-CC40359E0472}"/>
          </ac:spMkLst>
        </pc:spChg>
      </pc:sldChg>
      <pc:sldChg chg="modSp mod">
        <pc:chgData name="贺 靖" userId="ae898b039f0ede89" providerId="LiveId" clId="{1DA5767C-26DE-440E-B448-C0AFA26C4194}" dt="2022-12-23T08:15:47.119" v="175" actId="20577"/>
        <pc:sldMkLst>
          <pc:docMk/>
          <pc:sldMk cId="64154391" sldId="264"/>
        </pc:sldMkLst>
        <pc:spChg chg="mod">
          <ac:chgData name="贺 靖" userId="ae898b039f0ede89" providerId="LiveId" clId="{1DA5767C-26DE-440E-B448-C0AFA26C4194}" dt="2022-12-23T08:15:47.119" v="175" actId="20577"/>
          <ac:spMkLst>
            <pc:docMk/>
            <pc:sldMk cId="64154391" sldId="264"/>
            <ac:spMk id="4" creationId="{5E4F0DE7-DE0E-4889-B63D-2F0EE66BE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690C4-2311-4837-84B4-B9F517D6B1CB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D4A1B-F483-43A2-B8D8-D385AEE8A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8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8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7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3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3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D4A1B-F483-43A2-B8D8-D385AEE8A6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59E63-77C5-4CB9-A084-D43A58EB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CBFB7-79F0-485F-A85E-6177B07BF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22699-5353-42D5-A284-D3FBDBA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41ACA-8472-46B7-BBA3-72F05AEE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85926-7272-4809-9E62-B00D4C63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148D-FAF8-4A31-AD31-4F4CDE3C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A8C48-71C0-40CC-AD4A-9B0C8D21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44A9-0A54-43D8-A632-A27D94D4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DCAB8-39A9-477F-9723-B2DFCEE6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BE08-D552-4D00-A01F-D11A002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7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C9DA9-AA84-4C55-9397-FB02D744A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CABD6-4DCC-4754-8CCC-758FD86C9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CC01-7A84-4107-8AA3-0C08AE4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18270-7F3B-4E09-8350-3ADDEFDC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84E20-0D67-4762-9F48-187E8C1E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065AF-D2D5-47F6-AC72-2F793C902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904BA-7BED-4915-91C5-3D28BB7B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62BE1-BBAD-44F4-A7CC-8C438364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AB1DC-FDEC-449D-A1BC-37B968EE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B93A1-7ACA-461D-81DE-217A5F43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1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66CB6-4E90-4CBC-8C5C-FAAC2174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C1DE6-7623-4814-90C7-CCDB8843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99D8E-FFEC-48A0-8B3D-BFAE0D3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7503F-F48A-4567-AB5C-6CC82A3D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080DE-6C6E-44BC-A0BB-B25E106E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8283-1F63-47D1-9175-B3974DD1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7D964-45A6-47B9-B474-D237A0DC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409D6-9B6E-48C3-9EBE-29A5D0A2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4DF64-8FB1-4FB8-B9D3-528234A0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3F086-E837-4B75-A990-9873A47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83859-5963-4DBF-8E55-FDCCC6B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862C2-004B-4DAD-808E-91B6A7922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C111C-DE12-45B7-8DFB-05E4564EA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CEC36-10D4-4588-9569-53A72B3F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08E83-3DBB-46C6-999D-CCD9755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E545F-378F-47E3-BFC9-A4417C23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1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2CB1C-E9C8-4FCC-94E6-D9F1B72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E033D-0D9D-4B3B-95FD-3A7DD45C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8FA672-A75F-4DB3-B903-8A76DED32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A08942-2310-4344-AFBA-2BDCA4E89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75176-931D-4872-ACA1-91BDE6563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C0359B-93B5-472A-A63F-B2134936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27735-CD40-4B9A-ADDC-97A7F6DE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1959D-3E49-4665-9390-85C33D16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1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9F2B-4E06-419D-9BEC-F95C7B7B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D13D4-79A3-42DF-9684-428CA68C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2AB94A-794A-4501-A63E-4FCD10AD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ECF4D-CAB3-4BAD-A049-EB3F65A8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34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0D98C-512D-4823-8891-765986AD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5810B-3DB5-490A-8147-7A4736FB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56F8D-DB05-477F-9926-C4F1AF5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E201-814A-4775-897C-4E85794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2A13-38C3-4DB5-B41E-F17F4052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A7BAC-398B-4CCA-9F0C-A26AD04E8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68719-883C-436D-9E29-D909AA9A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271F6-B53C-4882-B55C-0EE81F87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27FA6-865B-4C03-A3A2-781CE5C1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9348-0467-4CF3-B800-F4911B77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DF330-8C55-4530-8B32-53D146A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59A11-9FF0-4FF6-8ABF-53C4517C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97BCE-2F70-4701-9461-2760BEDE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14ECC-4CC8-42B5-BFF3-E691E0B2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FE57B-EC0F-4F2C-97D0-820DB9C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765AFD-CEB3-4409-B6A7-83C53C510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38AD5-B48B-46CE-8384-DDE8382B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8FB7C-3445-47D6-A0F2-17641F48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864A5-FB30-48C0-8BEB-29D9CE50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34420-1327-4474-9DCA-FFA30971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0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C7C7-FCC5-469A-A122-7E21A540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A3346-B958-427B-874D-C005F058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877AD-B9D7-4C1A-AFF7-424A781B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23BBB-A03F-4645-B95F-37F8EB8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F96B5-BD02-473D-ABE1-E576C690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921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D0C79-ED4E-46FB-B279-F58004B2B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02D24-0A3B-4461-B7D8-AF32B1F1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7786A-BC8A-4B73-A8C5-73FAA616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507B8-0D6A-41B0-B6B1-B574F93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F95AA-EC4E-401E-8F57-D15EE0A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5E8A-0C89-43CA-B6C6-0C66B0E2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2ECC1-C1AA-48A3-83A9-8194EF5C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3502-2C7D-4D8E-8C12-C25CEC5F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E5A10-CFDF-49A5-B0C3-5BD469D8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5E662-04E7-47E2-93F0-B30D653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6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0C8F0-AC86-4FA7-8C2D-3FC9925C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3F8BF-D3F4-4818-8889-94289892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BE18D-1930-48BF-B442-3911904B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F9BAB-96E0-4D28-8DDD-023B496D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6F68E-050E-43FB-AFA2-14BCB19D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98E5D-E22E-44B7-A531-D0173389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89A2-AB47-4B60-A447-EEF45418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A6398-D908-4A70-AC70-191EA27A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F11FB-84C3-4712-8735-36245603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2E612-F1AA-4D5E-8A4A-CE9F9A55A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E70FB-57D9-49C5-BC65-4459B062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417963-233E-4589-94FE-B48DC686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D813F6-47CA-4B60-87E5-0957CF72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8623C-E2F7-4FB5-8870-6E35BED9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7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1C636-AAA0-499F-BDFD-2D828D22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73B0A3-BA13-414D-92F9-FDC94558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7F901-C2FE-4D90-BA57-16FD327C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3A95A-6F73-44A1-84E7-A635025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7FA533-24F9-4325-A0EB-D15DA929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85268-D1C6-4E8E-A86E-377CCA7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2941B-DAA5-483F-8976-52A1D57A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7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1E2D-CBC2-41FF-B46E-4410A121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2B08B-88D5-4FEC-A719-1F9266CD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FE3E0-C10D-47DA-A81C-402C1A75A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8011B-2439-410E-B860-A1FA3E0E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43E47-7F26-4543-B969-07B15400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2037C-379B-4BE9-9728-B5C159D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3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93F7-FA7F-4653-A125-FE749F17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3E3477-0C03-43D6-9172-558E0692C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8FE6C-5D73-4ECE-BB5E-9DCF1419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FA474-F515-4C66-B5B4-53AB8B0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6E2CA-C81E-4E7D-9CC3-8520DBA0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2B56F-E243-4E8D-B5A2-A5F7BADA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1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ED452-7A9A-4D5B-9A69-2EE0E257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E9392-B7EF-44B6-99EB-AE1A6982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D866D-9F86-4DEA-8442-3586CCE60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8178-F06D-4079-939F-9481D074F37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26162-6003-49BB-A99C-92E516A5A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7D744-513D-4A26-BA91-77BB2D4BE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9794-B3DE-4255-B136-B3B2C335E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3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6FDB5-CC9D-4267-A31B-260ACF9B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5F5AD-0143-4455-8BD4-6ACA69CB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6BD4F-0A23-4EED-A10B-7373EF8B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E349-F42E-46A0-8B39-F6BAE6633A91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1C0B0-03D2-42C9-87BC-67A55D64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9AE7D-0209-459A-B560-D4DF25EC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29A3-F77C-4753-95BC-5A7298D6F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021.igem.org/Team:CSU_CHI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n.wikipedia.org/wiki/Light-oxygen-voltage-sensing_domain#:~:text=A%20Light-oxygen-voltage-sensing%20domain%20%28LOV%20domain%29%20is%20a%20protein,microalgae%2C%20fungi%20and%20bacteria%20to%20sense%20environmental%20conditions" TargetMode="External"/><Relationship Id="rId4" Type="http://schemas.openxmlformats.org/officeDocument/2006/relationships/hyperlink" Target="https://en.wikipedia.org/wiki/MicroR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97A24E-F7B4-4CB4-8BD5-DD9F39B73829}"/>
              </a:ext>
            </a:extLst>
          </p:cNvPr>
          <p:cNvSpPr/>
          <p:nvPr/>
        </p:nvSpPr>
        <p:spPr>
          <a:xfrm>
            <a:off x="5781633" y="2470398"/>
            <a:ext cx="6100552" cy="41457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B40E52-38DE-4FFD-AAC9-2A486A403314}"/>
              </a:ext>
            </a:extLst>
          </p:cNvPr>
          <p:cNvSpPr/>
          <p:nvPr/>
        </p:nvSpPr>
        <p:spPr>
          <a:xfrm>
            <a:off x="5676646" y="2385689"/>
            <a:ext cx="6100552" cy="414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 </a:t>
            </a:r>
          </a:p>
          <a:p>
            <a:pPr algn="ctr"/>
            <a:r>
              <a:rPr lang="en-US" altLang="zh-CN" dirty="0"/>
              <a:t>Recombinase polymerase amplification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D0F0D9-CD96-44C4-B4AC-4AD8BE4F2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9" y="623263"/>
            <a:ext cx="10870035" cy="1373011"/>
          </a:xfrm>
        </p:spPr>
        <p:txBody>
          <a:bodyPr>
            <a:no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latin typeface="Menlo"/>
              </a:rPr>
              <a:t>Sweet Guard: </a:t>
            </a:r>
            <a:br>
              <a:rPr lang="en-US" altLang="zh-CN" sz="4800" b="1" dirty="0">
                <a:solidFill>
                  <a:srgbClr val="C00000"/>
                </a:solidFill>
                <a:latin typeface="Menlo"/>
              </a:rPr>
            </a:br>
            <a:r>
              <a:rPr lang="en-US" altLang="zh-CN" sz="4800" b="1" dirty="0">
                <a:solidFill>
                  <a:srgbClr val="C00000"/>
                </a:solidFill>
                <a:latin typeface="Menlo"/>
              </a:rPr>
              <a:t>Precise Blood Glucose Regulation</a:t>
            </a:r>
            <a:r>
              <a:rPr lang="zh-CN" altLang="en-US" sz="4800" b="1" dirty="0">
                <a:solidFill>
                  <a:srgbClr val="C00000"/>
                </a:solidFill>
                <a:latin typeface="Menlo"/>
              </a:rPr>
              <a:t>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1C3C31-5755-4423-93D1-F5DAC1781A31}"/>
              </a:ext>
            </a:extLst>
          </p:cNvPr>
          <p:cNvSpPr txBox="1"/>
          <p:nvPr/>
        </p:nvSpPr>
        <p:spPr>
          <a:xfrm>
            <a:off x="509165" y="3544496"/>
            <a:ext cx="4499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Menlo"/>
                <a:ea typeface="思源黑体" panose="020B0500000000000000" pitchFamily="34" charset="-122"/>
              </a:rPr>
              <a:t>CSU_CHINA 2021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/>
                <a:ea typeface="思源黑体" panose="020B0500000000000000" pitchFamily="34" charset="-122"/>
              </a:rPr>
              <a:t>😺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/>
                <a:ea typeface="思源黑体" panose="020B0500000000000000" pitchFamily="34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/>
              <a:ea typeface="思源黑体" panose="020B0500000000000000" pitchFamily="34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Jing</a:t>
            </a:r>
            <a:r>
              <a:rPr lang="zh-CN" altLang="en-US" sz="2800" dirty="0">
                <a:solidFill>
                  <a:prstClr val="black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He 2/13/2023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Menlo"/>
                <a:ea typeface="思源黑体" panose="020B0500000000000000" pitchFamily="34" charset="-122"/>
              </a:rPr>
              <a:t>From </a:t>
            </a:r>
            <a:r>
              <a:rPr kumimoji="0" lang="en-US" altLang="zh-CN" sz="2800" b="1" i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/>
                <a:ea typeface="思源黑体" panose="020B0500000000000000" pitchFamily="34" charset="-122"/>
              </a:rPr>
              <a:t>OUC_HAIDE</a:t>
            </a:r>
            <a:r>
              <a:rPr kumimoji="0" lang="zh-CN" alt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/>
                <a:ea typeface="思源黑体" panose="020B0500000000000000" pitchFamily="34" charset="-122"/>
              </a:rPr>
              <a:t>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A90E5E-D6E1-47D3-858C-AE8B1D6167F0}"/>
              </a:ext>
            </a:extLst>
          </p:cNvPr>
          <p:cNvSpPr txBox="1"/>
          <p:nvPr/>
        </p:nvSpPr>
        <p:spPr>
          <a:xfrm>
            <a:off x="6029970" y="2561110"/>
            <a:ext cx="50589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Menlo"/>
              </a:rPr>
              <a:t>TOC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Menlo"/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Menlo"/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Menlo"/>
              </a:rPr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u="sng" dirty="0">
                <a:latin typeface="Menlo"/>
              </a:rPr>
              <a:t>2</a:t>
            </a:r>
            <a:r>
              <a:rPr lang="en-US" altLang="zh-CN" sz="2800" u="sng" baseline="30000" dirty="0">
                <a:latin typeface="Menlo"/>
              </a:rPr>
              <a:t>nd</a:t>
            </a:r>
            <a:r>
              <a:rPr lang="en-US" altLang="zh-CN" sz="2800" u="sng" dirty="0">
                <a:latin typeface="Menlo"/>
              </a:rPr>
              <a:t> Handshake Protocol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u="sng" dirty="0">
                <a:latin typeface="Menlo"/>
              </a:rPr>
              <a:t>GAL4/UAS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u="sng" dirty="0">
                <a:latin typeface="Menlo"/>
              </a:rPr>
              <a:t>Brake Mechanism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Menlo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7044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F07DCC28-7876-4F06-8E91-F3B92A77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71"/>
            <a:ext cx="12192000" cy="68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4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72D008-4DE1-49D9-A487-46968DCF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78" y="2920832"/>
            <a:ext cx="7505243" cy="10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73ACDF0B-94AE-4187-80C5-57010ECC4DAE}"/>
              </a:ext>
            </a:extLst>
          </p:cNvPr>
          <p:cNvSpPr/>
          <p:nvPr/>
        </p:nvSpPr>
        <p:spPr>
          <a:xfrm>
            <a:off x="2182705" y="1536997"/>
            <a:ext cx="9276082" cy="3067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EC923E-15D1-4B3C-B68D-D1BC3978842C}"/>
              </a:ext>
            </a:extLst>
          </p:cNvPr>
          <p:cNvSpPr/>
          <p:nvPr/>
        </p:nvSpPr>
        <p:spPr>
          <a:xfrm>
            <a:off x="2890519" y="5388185"/>
            <a:ext cx="7799177" cy="8263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460725-CA8C-4C53-8EDC-CC78DEED9E2F}"/>
              </a:ext>
            </a:extLst>
          </p:cNvPr>
          <p:cNvSpPr/>
          <p:nvPr/>
        </p:nvSpPr>
        <p:spPr>
          <a:xfrm>
            <a:off x="2809238" y="5320453"/>
            <a:ext cx="7799177" cy="82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612D22-B44F-4398-9971-8DBA7A7E30A2}"/>
              </a:ext>
            </a:extLst>
          </p:cNvPr>
          <p:cNvSpPr/>
          <p:nvPr/>
        </p:nvSpPr>
        <p:spPr>
          <a:xfrm>
            <a:off x="2077718" y="1452288"/>
            <a:ext cx="9276082" cy="3067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51CF89-6305-4EB4-B431-4CA4CBA2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78"/>
            <a:ext cx="3354493" cy="1325563"/>
          </a:xfrm>
        </p:spPr>
        <p:txBody>
          <a:bodyPr>
            <a:normAutofit/>
          </a:bodyPr>
          <a:lstStyle/>
          <a:p>
            <a:r>
              <a:rPr lang="en-US" altLang="zh-CN" sz="4000" b="1" u="sng" dirty="0">
                <a:solidFill>
                  <a:srgbClr val="F22F27"/>
                </a:solidFill>
                <a:effectLst/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effectLst/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effectLst/>
                <a:latin typeface="Menlo"/>
                <a:ea typeface="Menlo"/>
              </a:rPr>
              <a:t>Background</a:t>
            </a:r>
            <a:endParaRPr lang="zh-CN" altLang="en-US" sz="4000" dirty="0"/>
          </a:p>
        </p:txBody>
      </p:sp>
      <p:sp>
        <p:nvSpPr>
          <p:cNvPr id="29" name="箭头: 左弧形 28">
            <a:extLst>
              <a:ext uri="{FF2B5EF4-FFF2-40B4-BE49-F238E27FC236}">
                <a16:creationId xmlns:a16="http://schemas.microsoft.com/office/drawing/2014/main" id="{3145029E-6D07-4143-9FFC-6B24F79F3460}"/>
              </a:ext>
            </a:extLst>
          </p:cNvPr>
          <p:cNvSpPr/>
          <p:nvPr/>
        </p:nvSpPr>
        <p:spPr>
          <a:xfrm rot="20545558">
            <a:off x="397657" y="3358293"/>
            <a:ext cx="1809035" cy="2730429"/>
          </a:xfrm>
          <a:prstGeom prst="curvedRightArrow">
            <a:avLst>
              <a:gd name="adj1" fmla="val 25000"/>
              <a:gd name="adj2" fmla="val 34039"/>
              <a:gd name="adj3" fmla="val 28125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9D0EA9-A874-4EF5-8134-181E50A77DA9}"/>
              </a:ext>
            </a:extLst>
          </p:cNvPr>
          <p:cNvSpPr txBox="1"/>
          <p:nvPr/>
        </p:nvSpPr>
        <p:spPr>
          <a:xfrm>
            <a:off x="2890518" y="5460905"/>
            <a:ext cx="8016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基于工程化细胞的可植入血糖精确调节系统💪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9B99B-6F26-43B4-9AF6-83431DEB252A}"/>
              </a:ext>
            </a:extLst>
          </p:cNvPr>
          <p:cNvSpPr txBox="1"/>
          <p:nvPr/>
        </p:nvSpPr>
        <p:spPr>
          <a:xfrm>
            <a:off x="2235201" y="1597180"/>
            <a:ext cx="89137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I </a:t>
            </a:r>
            <a:r>
              <a:rPr lang="zh-CN" altLang="en-US" sz="2400" dirty="0">
                <a:solidFill>
                  <a:prstClr val="black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型糖尿病主要由免疫介导胰岛</a:t>
            </a:r>
            <a:r>
              <a:rPr lang="en-US" altLang="zh-CN" sz="2400" dirty="0">
                <a:solidFill>
                  <a:prstClr val="black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细胞破坏而导致🧫</a:t>
            </a:r>
            <a:endParaRPr kumimoji="0" lang="en-US" altLang="zh-CN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目前的治疗主要包括药物治疗和手术移植👩‍⚕️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药物治疗需终身使用，多副作用💊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更纱黑体 SC" panose="02000500000000000000" pitchFamily="2" charset="-122"/>
              </a:rPr>
              <a:t>手术移植的资源稀缺性和免疫反应不容小觑😥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更纱黑体 SC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4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1CF89-6305-4EB4-B431-4CA4CBA2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78"/>
            <a:ext cx="3354493" cy="1325563"/>
          </a:xfrm>
        </p:spPr>
        <p:txBody>
          <a:bodyPr>
            <a:normAutofit/>
          </a:bodyPr>
          <a:lstStyle/>
          <a:p>
            <a:r>
              <a:rPr lang="en-US" altLang="zh-CN" sz="4000" b="1" u="sng" dirty="0">
                <a:solidFill>
                  <a:srgbClr val="F22F27"/>
                </a:solidFill>
                <a:effectLst/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effectLst/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effectLst/>
                <a:latin typeface="Menlo"/>
                <a:ea typeface="Menlo"/>
              </a:rPr>
              <a:t>Description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8A0EF2-EDEA-42B8-B00C-81476549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44114" y="0"/>
            <a:ext cx="966536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266E3A-3006-42AF-ABE6-3EF4134A100D}"/>
              </a:ext>
            </a:extLst>
          </p:cNvPr>
          <p:cNvSpPr txBox="1"/>
          <p:nvPr/>
        </p:nvSpPr>
        <p:spPr>
          <a:xfrm>
            <a:off x="81930" y="1473941"/>
            <a:ext cx="51294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</a:rPr>
              <a:t>Domain</a:t>
            </a:r>
          </a:p>
          <a:p>
            <a:endParaRPr lang="en-US" altLang="zh-CN" sz="2400" b="1" dirty="0">
              <a:solidFill>
                <a:srgbClr val="C00000"/>
              </a:solidFill>
              <a:latin typeface="Menl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</a:rPr>
              <a:t>VP16 &amp; GAL4: Yeast-hybrid system</a:t>
            </a:r>
          </a:p>
          <a:p>
            <a:r>
              <a:rPr lang="en-US" altLang="zh-CN" sz="2400" dirty="0">
                <a:latin typeface="Menlo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</a:rPr>
              <a:t>Lov</a:t>
            </a:r>
            <a:r>
              <a:rPr lang="en-US" altLang="zh-CN" sz="2400" dirty="0">
                <a:latin typeface="Menlo"/>
              </a:rPr>
              <a:t> &amp; GI: </a:t>
            </a:r>
            <a:r>
              <a:rPr lang="en-US" altLang="zh-CN" sz="2400" u="sng" dirty="0">
                <a:latin typeface="Menlo"/>
              </a:rPr>
              <a:t>Photoreceptor</a:t>
            </a:r>
            <a:r>
              <a:rPr lang="en-US" altLang="zh-CN" sz="2400" dirty="0">
                <a:latin typeface="Menlo"/>
              </a:rPr>
              <a:t> genes that control plant phototropism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09F140-0394-44EA-94D0-AB0AB9594B13}"/>
              </a:ext>
            </a:extLst>
          </p:cNvPr>
          <p:cNvSpPr txBox="1"/>
          <p:nvPr/>
        </p:nvSpPr>
        <p:spPr>
          <a:xfrm>
            <a:off x="81929" y="3842806"/>
            <a:ext cx="6910137" cy="279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</a:rPr>
              <a:t>Framework</a:t>
            </a:r>
          </a:p>
          <a:p>
            <a:endParaRPr lang="en-US" altLang="zh-CN" sz="2400" b="1" dirty="0">
              <a:solidFill>
                <a:srgbClr val="C00000"/>
              </a:solidFill>
              <a:latin typeface="Menl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</a:rPr>
              <a:t>2</a:t>
            </a:r>
            <a:r>
              <a:rPr lang="en-US" altLang="zh-CN" sz="2400" baseline="30000" dirty="0">
                <a:latin typeface="Menlo"/>
              </a:rPr>
              <a:t>nd</a:t>
            </a:r>
            <a:r>
              <a:rPr lang="en-US" altLang="zh-CN" sz="2400" dirty="0">
                <a:latin typeface="Menlo"/>
              </a:rPr>
              <a:t> Handshake</a:t>
            </a:r>
            <a:r>
              <a:rPr lang="zh-CN" altLang="en-US" sz="2400" dirty="0">
                <a:latin typeface="Menlo"/>
              </a:rPr>
              <a:t>🤝</a:t>
            </a:r>
            <a:endParaRPr lang="en-US" altLang="zh-CN" sz="2400" dirty="0">
              <a:latin typeface="Menlo"/>
            </a:endParaRPr>
          </a:p>
          <a:p>
            <a:pPr lvl="1"/>
            <a:r>
              <a:rPr lang="en-US" altLang="zh-CN" sz="2400" dirty="0">
                <a:latin typeface="Menlo"/>
              </a:rPr>
              <a:t>[Glu]</a:t>
            </a:r>
            <a:r>
              <a:rPr lang="zh-CN" altLang="en-US" sz="2400" dirty="0">
                <a:latin typeface="Menlo"/>
              </a:rPr>
              <a:t>↑</a:t>
            </a:r>
            <a:r>
              <a:rPr lang="en-US" altLang="zh-CN" sz="2400" dirty="0">
                <a:latin typeface="Menlo"/>
              </a:rPr>
              <a:t> + </a:t>
            </a:r>
            <a:r>
              <a:rPr lang="en-US" altLang="zh-CN" sz="2400" dirty="0">
                <a:solidFill>
                  <a:srgbClr val="0070C0"/>
                </a:solidFill>
                <a:latin typeface="Menlo"/>
              </a:rPr>
              <a:t>Blue light </a:t>
            </a:r>
            <a:r>
              <a:rPr lang="en-US" altLang="zh-CN" sz="2400" dirty="0">
                <a:latin typeface="Menlo"/>
              </a:rPr>
              <a:t>= [Insulin]</a:t>
            </a:r>
            <a:r>
              <a:rPr lang="zh-CN" altLang="en-US" sz="2400" dirty="0">
                <a:latin typeface="Menlo"/>
              </a:rPr>
              <a:t>↑</a:t>
            </a:r>
            <a:endParaRPr lang="en-US" altLang="zh-CN" sz="2400" dirty="0">
              <a:solidFill>
                <a:srgbClr val="0070C0"/>
              </a:solidFill>
              <a:latin typeface="Menlo"/>
            </a:endParaRPr>
          </a:p>
          <a:p>
            <a:pPr lvl="1"/>
            <a:endParaRPr lang="en-US" altLang="zh-CN" sz="2400" dirty="0">
              <a:solidFill>
                <a:srgbClr val="0070C0"/>
              </a:solidFill>
              <a:latin typeface="Menlo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</a:rPr>
              <a:t>Negative feedback</a:t>
            </a:r>
          </a:p>
          <a:p>
            <a:pPr lvl="1"/>
            <a:r>
              <a:rPr lang="en-US" altLang="zh-CN" sz="2400" dirty="0">
                <a:latin typeface="Menlo"/>
              </a:rPr>
              <a:t>Overloaded [Insulin] </a:t>
            </a:r>
            <a:r>
              <a:rPr lang="zh-CN" altLang="en-US" sz="2400" dirty="0">
                <a:latin typeface="Menlo"/>
              </a:rPr>
              <a:t>→ </a:t>
            </a:r>
            <a:r>
              <a:rPr lang="en-US" altLang="zh-CN" sz="2400" dirty="0">
                <a:latin typeface="Menlo"/>
              </a:rPr>
              <a:t> Activate miRNA Brake Sys</a:t>
            </a:r>
          </a:p>
        </p:txBody>
      </p:sp>
    </p:spTree>
    <p:extLst>
      <p:ext uri="{BB962C8B-B14F-4D97-AF65-F5344CB8AC3E}">
        <p14:creationId xmlns:p14="http://schemas.microsoft.com/office/powerpoint/2010/main" val="1261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675BD94-975F-4F2E-AB26-85253F4E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93" y="2219318"/>
            <a:ext cx="7885514" cy="46327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07C681-325C-42B5-82D7-4F91D141F371}"/>
              </a:ext>
            </a:extLst>
          </p:cNvPr>
          <p:cNvSpPr txBox="1"/>
          <p:nvPr/>
        </p:nvSpPr>
        <p:spPr>
          <a:xfrm>
            <a:off x="386473" y="1531586"/>
            <a:ext cx="78855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Tetracycline</a:t>
            </a:r>
            <a:r>
              <a:rPr lang="zh-CN" altLang="en-US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Regulation</a:t>
            </a:r>
            <a:r>
              <a:rPr lang="zh-CN" altLang="en-US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System </a:t>
            </a:r>
            <a:r>
              <a:rPr lang="zh-CN" altLang="en-US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四环素调控系统 </a:t>
            </a:r>
            <a:endParaRPr lang="en-US" altLang="zh-CN" sz="2800" b="1" dirty="0">
              <a:solidFill>
                <a:srgbClr val="C00000"/>
              </a:solidFill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endParaRPr lang="en-US" altLang="zh-CN" sz="2400" b="1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tetR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: Tet repressor protein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tetO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: Tet operator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tatA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: Tet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外排转运蛋白</a:t>
            </a: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E440C9B-55F5-4370-9BD8-8CBE4C5EF34C}"/>
              </a:ext>
            </a:extLst>
          </p:cNvPr>
          <p:cNvSpPr txBox="1">
            <a:spLocks/>
          </p:cNvSpPr>
          <p:nvPr/>
        </p:nvSpPr>
        <p:spPr>
          <a:xfrm>
            <a:off x="838200" y="148378"/>
            <a:ext cx="335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u="sng" dirty="0">
                <a:solidFill>
                  <a:srgbClr val="F22F27"/>
                </a:solidFill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latin typeface="Menlo"/>
                <a:ea typeface="Menlo"/>
              </a:rPr>
              <a:t>Design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92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F96B63-87A4-41E9-BB6D-CC5DBD22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86" y="457315"/>
            <a:ext cx="6304564" cy="3049577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6E440C9B-55F5-4370-9BD8-8CBE4C5EF34C}"/>
              </a:ext>
            </a:extLst>
          </p:cNvPr>
          <p:cNvSpPr txBox="1">
            <a:spLocks/>
          </p:cNvSpPr>
          <p:nvPr/>
        </p:nvSpPr>
        <p:spPr>
          <a:xfrm>
            <a:off x="838200" y="148378"/>
            <a:ext cx="335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u="sng" dirty="0">
                <a:solidFill>
                  <a:srgbClr val="F22F27"/>
                </a:solidFill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latin typeface="Menlo"/>
                <a:ea typeface="Menlo"/>
              </a:rPr>
              <a:t>Design</a:t>
            </a:r>
            <a:endParaRPr lang="zh-CN" altLang="en-US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A39ACE-366A-4684-A586-49C1DAB19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32"/>
          <a:stretch/>
        </p:blipFill>
        <p:spPr>
          <a:xfrm>
            <a:off x="6354015" y="3224463"/>
            <a:ext cx="5837985" cy="350365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E01E849-C612-421C-B6D0-9D116D1BDDDC}"/>
              </a:ext>
            </a:extLst>
          </p:cNvPr>
          <p:cNvSpPr txBox="1"/>
          <p:nvPr/>
        </p:nvSpPr>
        <p:spPr>
          <a:xfrm>
            <a:off x="386473" y="1531586"/>
            <a:ext cx="794084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Tet-off</a:t>
            </a:r>
            <a:r>
              <a:rPr lang="zh-CN" altLang="en-US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System</a:t>
            </a:r>
          </a:p>
          <a:p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tTA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反式激活蛋白</a:t>
            </a: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lvl="1"/>
            <a:r>
              <a:rPr lang="en-US" altLang="zh-CN" sz="2400" u="sng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tTA</a:t>
            </a:r>
            <a:r>
              <a:rPr lang="en-US" altLang="zh-CN" sz="2400" u="sng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= </a:t>
            </a:r>
            <a:r>
              <a:rPr lang="en-US" altLang="zh-CN" sz="2400" u="sng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tetR</a:t>
            </a:r>
            <a:r>
              <a:rPr lang="en-US" altLang="zh-CN" sz="2400" u="sng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+ VP16</a:t>
            </a:r>
          </a:p>
          <a:p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Ptet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依赖性启动子</a:t>
            </a: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lvl="1"/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Ptet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= TRE +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下游 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CMV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启动子 </a:t>
            </a: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lvl="1"/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TRE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：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反应元件 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(7*19nt </a:t>
            </a: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TetO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VP16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使 </a:t>
            </a: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Ptet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激活并促使目的基因表达</a:t>
            </a: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07C681-325C-42B5-82D7-4F91D141F371}"/>
              </a:ext>
            </a:extLst>
          </p:cNvPr>
          <p:cNvSpPr txBox="1"/>
          <p:nvPr/>
        </p:nvSpPr>
        <p:spPr>
          <a:xfrm>
            <a:off x="222272" y="1699892"/>
            <a:ext cx="79408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Bule light Control</a:t>
            </a:r>
          </a:p>
          <a:p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Lov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: Light-Oxygen-Voltage-sensing domain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GAL4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识别并结合 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UAS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VP16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激活下游 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Insulin </a:t>
            </a:r>
            <a:r>
              <a:rPr lang="zh-CN" altLang="en-US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结构基因</a:t>
            </a: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E440C9B-55F5-4370-9BD8-8CBE4C5EF34C}"/>
              </a:ext>
            </a:extLst>
          </p:cNvPr>
          <p:cNvSpPr txBox="1">
            <a:spLocks/>
          </p:cNvSpPr>
          <p:nvPr/>
        </p:nvSpPr>
        <p:spPr>
          <a:xfrm>
            <a:off x="838200" y="148378"/>
            <a:ext cx="335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u="sng" dirty="0">
                <a:solidFill>
                  <a:srgbClr val="F22F27"/>
                </a:solidFill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latin typeface="Menlo"/>
                <a:ea typeface="Menlo"/>
              </a:rPr>
              <a:t>Design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70EF9-9C5F-4CCC-96D0-1A019F0BE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2" t="23859" r="42585" b="16291"/>
          <a:stretch/>
        </p:blipFill>
        <p:spPr>
          <a:xfrm>
            <a:off x="6524553" y="685581"/>
            <a:ext cx="5348897" cy="565184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D17D9124-2B7D-4B9C-A4BD-D25ADB2895B3}"/>
              </a:ext>
            </a:extLst>
          </p:cNvPr>
          <p:cNvSpPr/>
          <p:nvPr/>
        </p:nvSpPr>
        <p:spPr>
          <a:xfrm>
            <a:off x="8016471" y="4774386"/>
            <a:ext cx="1127530" cy="657012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E9F622-56B3-42B0-887E-4A81CEBFD291}"/>
              </a:ext>
            </a:extLst>
          </p:cNvPr>
          <p:cNvCxnSpPr>
            <a:cxnSpLocks/>
          </p:cNvCxnSpPr>
          <p:nvPr/>
        </p:nvCxnSpPr>
        <p:spPr>
          <a:xfrm>
            <a:off x="3848986" y="3511502"/>
            <a:ext cx="4036855" cy="1262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2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233BEF-7D95-476B-8501-403FB6EC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89" y="0"/>
            <a:ext cx="6667311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07C681-325C-42B5-82D7-4F91D141F371}"/>
              </a:ext>
            </a:extLst>
          </p:cNvPr>
          <p:cNvSpPr txBox="1"/>
          <p:nvPr/>
        </p:nvSpPr>
        <p:spPr>
          <a:xfrm>
            <a:off x="119146" y="1528012"/>
            <a:ext cx="6577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GAL4/UAS System</a:t>
            </a:r>
          </a:p>
          <a:p>
            <a:endParaRPr lang="en-US" altLang="zh-CN" sz="2800" b="1" dirty="0">
              <a:solidFill>
                <a:srgbClr val="C00000"/>
              </a:solidFill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Gal4: A transcription factor that binds to an UAS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UAS: Upstream Activating Sequence</a:t>
            </a:r>
            <a:endParaRPr lang="en-US" altLang="zh-CN" sz="2800" dirty="0"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E440C9B-55F5-4370-9BD8-8CBE4C5EF34C}"/>
              </a:ext>
            </a:extLst>
          </p:cNvPr>
          <p:cNvSpPr txBox="1">
            <a:spLocks/>
          </p:cNvSpPr>
          <p:nvPr/>
        </p:nvSpPr>
        <p:spPr>
          <a:xfrm>
            <a:off x="838200" y="148378"/>
            <a:ext cx="335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u="sng" dirty="0">
                <a:solidFill>
                  <a:srgbClr val="F22F27"/>
                </a:solidFill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latin typeface="Menlo"/>
                <a:ea typeface="Menlo"/>
              </a:rPr>
              <a:t>Design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236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0F09A0F-43D4-4807-AA58-86E011C178FE}"/>
              </a:ext>
            </a:extLst>
          </p:cNvPr>
          <p:cNvSpPr/>
          <p:nvPr/>
        </p:nvSpPr>
        <p:spPr>
          <a:xfrm>
            <a:off x="748822" y="4131988"/>
            <a:ext cx="5448132" cy="2295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7C681-325C-42B5-82D7-4F91D141F371}"/>
              </a:ext>
            </a:extLst>
          </p:cNvPr>
          <p:cNvSpPr txBox="1"/>
          <p:nvPr/>
        </p:nvSpPr>
        <p:spPr>
          <a:xfrm>
            <a:off x="419387" y="1473941"/>
            <a:ext cx="6577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Brake Mechanism</a:t>
            </a:r>
          </a:p>
          <a:p>
            <a:endParaRPr lang="en-US" altLang="zh-CN" sz="2800" b="1" dirty="0">
              <a:solidFill>
                <a:srgbClr val="C00000"/>
              </a:solidFill>
              <a:latin typeface="Menlo"/>
              <a:ea typeface="思源黑体" panose="020B0500000000000000" pitchFamily="34" charset="-122"/>
              <a:cs typeface="更纱黑体 SC" panose="02000500000000000000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miRNA(microRNA)</a:t>
            </a:r>
          </a:p>
          <a:p>
            <a:pPr lvl="1"/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</a:rPr>
              <a:t>pre-miRNA </a:t>
            </a:r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  <a:sym typeface="Wingdings" panose="05000000000000000000" pitchFamily="2" charset="2"/>
              </a:rPr>
              <a:t> miRNA (21~23nt)</a:t>
            </a:r>
          </a:p>
          <a:p>
            <a:pPr lvl="1"/>
            <a:r>
              <a:rPr lang="en-US" altLang="zh-CN" sz="2400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  <a:sym typeface="Wingdings" panose="05000000000000000000" pitchFamily="2" charset="2"/>
              </a:rPr>
              <a:t>Involved in </a:t>
            </a:r>
            <a:r>
              <a:rPr lang="en-US" altLang="zh-CN" sz="2400" u="sng" dirty="0">
                <a:latin typeface="Menlo"/>
                <a:ea typeface="思源黑体" panose="020B0500000000000000" pitchFamily="34" charset="-122"/>
                <a:cs typeface="更纱黑体 SC" panose="02000500000000000000" pitchFamily="2" charset="-122"/>
                <a:sym typeface="Wingdings" panose="05000000000000000000" pitchFamily="2" charset="2"/>
              </a:rPr>
              <a:t>post-transcriptional regulation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E440C9B-55F5-4370-9BD8-8CBE4C5EF34C}"/>
              </a:ext>
            </a:extLst>
          </p:cNvPr>
          <p:cNvSpPr txBox="1">
            <a:spLocks/>
          </p:cNvSpPr>
          <p:nvPr/>
        </p:nvSpPr>
        <p:spPr>
          <a:xfrm>
            <a:off x="838200" y="148378"/>
            <a:ext cx="335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u="sng" dirty="0">
                <a:solidFill>
                  <a:srgbClr val="F22F27"/>
                </a:solidFill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latin typeface="Menlo"/>
                <a:ea typeface="Menlo"/>
              </a:rPr>
              <a:t>Design</a:t>
            </a:r>
            <a:endParaRPr lang="zh-CN" altLang="en-US" sz="4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5D75EA-6BE5-4467-A626-65C481299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53" t="22281" r="17002" b="9574"/>
          <a:stretch/>
        </p:blipFill>
        <p:spPr>
          <a:xfrm>
            <a:off x="6318299" y="502761"/>
            <a:ext cx="5873702" cy="60311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59906C-2937-4BF5-8A94-3C442F92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03726"/>
            <a:ext cx="5269376" cy="21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8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572070C-281D-4637-A6B3-E2B0514B92DE}"/>
              </a:ext>
            </a:extLst>
          </p:cNvPr>
          <p:cNvSpPr/>
          <p:nvPr/>
        </p:nvSpPr>
        <p:spPr>
          <a:xfrm>
            <a:off x="943187" y="1869050"/>
            <a:ext cx="10713624" cy="4038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8FCEBC-9349-4719-813D-39FF147BDA01}"/>
              </a:ext>
            </a:extLst>
          </p:cNvPr>
          <p:cNvSpPr/>
          <p:nvPr/>
        </p:nvSpPr>
        <p:spPr>
          <a:xfrm>
            <a:off x="838200" y="1784341"/>
            <a:ext cx="10713624" cy="4038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51CF89-6305-4EB4-B431-4CA4CBA2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78"/>
            <a:ext cx="3354493" cy="1325563"/>
          </a:xfrm>
        </p:spPr>
        <p:txBody>
          <a:bodyPr>
            <a:normAutofit/>
          </a:bodyPr>
          <a:lstStyle/>
          <a:p>
            <a:r>
              <a:rPr lang="en-US" altLang="zh-CN" sz="4000" b="1" u="sng" dirty="0">
                <a:solidFill>
                  <a:srgbClr val="F22F27"/>
                </a:solidFill>
                <a:effectLst/>
                <a:latin typeface="Menlo"/>
                <a:ea typeface="Omgnore"/>
              </a:rPr>
              <a:t># </a:t>
            </a:r>
            <a:r>
              <a:rPr lang="x-none" altLang="zh-CN" sz="4000" b="1" u="sng" dirty="0">
                <a:solidFill>
                  <a:srgbClr val="333333"/>
                </a:solidFill>
                <a:effectLst/>
                <a:latin typeface="Menlo"/>
                <a:ea typeface="Omgnore"/>
              </a:rPr>
              <a:t>​</a:t>
            </a:r>
            <a:r>
              <a:rPr lang="en-US" altLang="zh-CN" sz="4000" b="1" u="sng" dirty="0">
                <a:solidFill>
                  <a:srgbClr val="333333"/>
                </a:solidFill>
                <a:latin typeface="Menlo"/>
                <a:ea typeface="Omgnore"/>
              </a:rPr>
              <a:t>Resources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BCF8E-3697-4619-B31C-982F3537E038}"/>
              </a:ext>
            </a:extLst>
          </p:cNvPr>
          <p:cNvSpPr txBox="1"/>
          <p:nvPr/>
        </p:nvSpPr>
        <p:spPr>
          <a:xfrm>
            <a:off x="1285301" y="1977608"/>
            <a:ext cx="97281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enlo"/>
                <a:ea typeface="思源宋体 CN" panose="02020400000000000000" pitchFamily="18" charset="-122"/>
                <a:cs typeface="更纱黑体 SC" panose="02000500000000000000" pitchFamily="2" charset="-122"/>
                <a:hlinkClick r:id="rId3"/>
              </a:rPr>
              <a:t>https://2021.igem.org/Team:CSU_CHINA</a:t>
            </a:r>
            <a:endParaRPr lang="en-US" altLang="zh-CN" sz="2400" dirty="0">
              <a:latin typeface="Menlo"/>
              <a:ea typeface="思源宋体 CN" panose="02020400000000000000" pitchFamily="18" charset="-122"/>
              <a:cs typeface="更纱黑体 SC" panose="020005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Menlo"/>
              <a:ea typeface="思源宋体 CN" panose="02020400000000000000" pitchFamily="18" charset="-122"/>
              <a:cs typeface="更纱黑体 SC" panose="020005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enlo"/>
                <a:ea typeface="思源宋体 CN" panose="02020400000000000000" pitchFamily="18" charset="-122"/>
                <a:cs typeface="更纱黑体 SC" panose="02000500000000000000" pitchFamily="2" charset="-122"/>
                <a:hlinkClick r:id="rId4"/>
              </a:rPr>
              <a:t>https://en.wikipedia.org/wiki/MicroRNA</a:t>
            </a:r>
            <a:endParaRPr lang="en-US" altLang="zh-CN" sz="2400" dirty="0">
              <a:latin typeface="Menlo"/>
              <a:ea typeface="思源宋体 CN" panose="02020400000000000000" pitchFamily="18" charset="-122"/>
              <a:cs typeface="更纱黑体 SC" panose="020005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Menlo"/>
              <a:ea typeface="思源宋体 CN" panose="02020400000000000000" pitchFamily="18" charset="-122"/>
              <a:cs typeface="更纱黑体 SC" panose="02000500000000000000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enlo"/>
                <a:ea typeface="思源宋体 CN" panose="02020400000000000000" pitchFamily="18" charset="-122"/>
                <a:cs typeface="更纱黑体 SC" panose="02000500000000000000" pitchFamily="2" charset="-122"/>
                <a:hlinkClick r:id="rId5"/>
              </a:rPr>
              <a:t>https://en.wikipedia.org/wiki/Light-oxygen-voltage-sensing_domain#:~:text=A%20Light-oxygen-voltage-sensing%20domain%20%28LOV%20domain%29%20is%20a%20protein,microalgae%2C%20fungi%20and%20bacteria%20to%20sense%20environmental%20conditions</a:t>
            </a:r>
            <a:r>
              <a:rPr lang="en-US" altLang="zh-CN" sz="2400" dirty="0">
                <a:latin typeface="Menlo"/>
                <a:ea typeface="思源宋体 CN" panose="02020400000000000000" pitchFamily="18" charset="-122"/>
                <a:cs typeface="更纱黑体 SC" panose="02000500000000000000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92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7016324-FCC6-489F-9FA3-CB00E5EF3E20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361</Words>
  <Application>Microsoft Office PowerPoint</Application>
  <PresentationFormat>宽屏</PresentationFormat>
  <Paragraphs>90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Menlo</vt:lpstr>
      <vt:lpstr>等线</vt:lpstr>
      <vt:lpstr>等线 Light</vt:lpstr>
      <vt:lpstr>思源黑体</vt:lpstr>
      <vt:lpstr>Arial</vt:lpstr>
      <vt:lpstr>Wingdings</vt:lpstr>
      <vt:lpstr>Office 主题​​</vt:lpstr>
      <vt:lpstr>1_Office 主题​​</vt:lpstr>
      <vt:lpstr>Sweet Guard:  Precise Blood Glucose Regulation🩸</vt:lpstr>
      <vt:lpstr># ​Background</vt:lpstr>
      <vt:lpstr># ​Description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# ​Resources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基于患者生存期、细胞学特征 以及基因突变层面的宫颈癌患者类群差异分析</dc:title>
  <dc:creator>贺 靖</dc:creator>
  <cp:lastModifiedBy>贺 靖</cp:lastModifiedBy>
  <cp:revision>108</cp:revision>
  <dcterms:created xsi:type="dcterms:W3CDTF">2022-12-06T06:21:32Z</dcterms:created>
  <dcterms:modified xsi:type="dcterms:W3CDTF">2023-02-13T00:01:36Z</dcterms:modified>
</cp:coreProperties>
</file>