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8" r:id="rId4"/>
    <p:sldId id="267" r:id="rId5"/>
    <p:sldId id="285" r:id="rId6"/>
    <p:sldId id="286" r:id="rId7"/>
    <p:sldId id="293" r:id="rId8"/>
    <p:sldId id="288" r:id="rId9"/>
    <p:sldId id="291" r:id="rId10"/>
    <p:sldId id="28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46A"/>
    <a:srgbClr val="7BC2C0"/>
    <a:srgbClr val="3E88A3"/>
    <a:srgbClr val="163847"/>
    <a:srgbClr val="15333F"/>
    <a:srgbClr val="153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158" y="948"/>
      </p:cViewPr>
      <p:guideLst>
        <p:guide orient="horz" pos="21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1000">
                <a:srgbClr val="3E88A3"/>
              </a:gs>
              <a:gs pos="0">
                <a:srgbClr val="163847"/>
              </a:gs>
              <a:gs pos="89000">
                <a:srgbClr val="7BC2C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149A-678C-4ECD-A5BA-6C9AABFF5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0A10-2122-4D35-9BCB-F7E8C242C0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/>
          <p:cNvSpPr txBox="1"/>
          <p:nvPr/>
        </p:nvSpPr>
        <p:spPr>
          <a:xfrm>
            <a:off x="762000" y="2129743"/>
            <a:ext cx="7620000" cy="922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727075" rtl="0" eaLnBrk="1" latinLnBrk="0" hangingPunct="1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None/>
              <a:defRPr sz="3465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93370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740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0110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284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21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58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295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25" indent="0" algn="ctr" defTabSz="727075" rtl="0" eaLnBrk="1" latinLnBrk="0" hangingPunct="1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None/>
              <a:defRPr sz="1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5400" dirty="0" smtClean="0">
                <a:solidFill>
                  <a:schemeClr val="bg1"/>
                </a:solidFill>
              </a:rPr>
              <a:t>FIAT </a:t>
            </a:r>
            <a:r>
              <a:rPr lang="en-US" altLang="zh-CN" sz="5400" dirty="0" smtClean="0">
                <a:solidFill>
                  <a:schemeClr val="bg1"/>
                </a:solidFill>
              </a:rPr>
              <a:t>LUX</a:t>
            </a:r>
            <a:endParaRPr lang="en-US" altLang="zh-CN" sz="5400" dirty="0" smtClean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97001" y="1979648"/>
            <a:ext cx="6364511" cy="1523997"/>
            <a:chOff x="2486239" y="1973944"/>
            <a:chExt cx="4480618" cy="1523997"/>
          </a:xfrm>
        </p:grpSpPr>
        <p:sp>
          <p:nvSpPr>
            <p:cNvPr id="6" name="任意多边形 5"/>
            <p:cNvSpPr/>
            <p:nvPr/>
          </p:nvSpPr>
          <p:spPr>
            <a:xfrm>
              <a:off x="2496457" y="1973944"/>
              <a:ext cx="4470400" cy="0"/>
            </a:xfrm>
            <a:custGeom>
              <a:avLst/>
              <a:gdLst>
                <a:gd name="connsiteX0" fmla="*/ 0 w 4470400"/>
                <a:gd name="connsiteY0" fmla="*/ 0 h 0"/>
                <a:gd name="connsiteX1" fmla="*/ 4470400 w 4470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0400">
                  <a:moveTo>
                    <a:pt x="0" y="0"/>
                  </a:moveTo>
                  <a:lnTo>
                    <a:pt x="44704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486239" y="3497941"/>
              <a:ext cx="4470400" cy="0"/>
            </a:xfrm>
            <a:custGeom>
              <a:avLst/>
              <a:gdLst>
                <a:gd name="connsiteX0" fmla="*/ 0 w 4470400"/>
                <a:gd name="connsiteY0" fmla="*/ 0 h 0"/>
                <a:gd name="connsiteX1" fmla="*/ 4470400 w 4470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0400">
                  <a:moveTo>
                    <a:pt x="0" y="0"/>
                  </a:moveTo>
                  <a:lnTo>
                    <a:pt x="44704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854027" y="2944965"/>
            <a:ext cx="14655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INSA Lyon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8378" y="2115912"/>
            <a:ext cx="2373780" cy="2380094"/>
            <a:chOff x="1048707" y="1492885"/>
            <a:chExt cx="2373780" cy="2380094"/>
          </a:xfrm>
        </p:grpSpPr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1048707" y="1492885"/>
              <a:ext cx="2373780" cy="2380094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1330774" y="2107374"/>
              <a:ext cx="1826481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defTabSz="914400"/>
              <a:r>
                <a:rPr lang="zh-CN" altLang="en-US" sz="4400" b="1" dirty="0" smtClean="0">
                  <a:solidFill>
                    <a:srgbClr val="3E88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400" b="1" dirty="0" smtClean="0">
                <a:solidFill>
                  <a:srgbClr val="3E88A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/>
              <a:r>
                <a:rPr lang="en-US" altLang="zh-CN" sz="2800" dirty="0">
                  <a:solidFill>
                    <a:srgbClr val="3E88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zh-CN" sz="500" dirty="0" smtClean="0">
                <a:solidFill>
                  <a:srgbClr val="3E88A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73400" y="1204791"/>
            <a:ext cx="4268447" cy="4375890"/>
            <a:chOff x="5932606" y="1957814"/>
            <a:chExt cx="3606854" cy="3697636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5948704" y="1957814"/>
              <a:ext cx="690080" cy="69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5932606" y="2038933"/>
              <a:ext cx="690081" cy="52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defTabSz="914400"/>
              <a:r>
                <a:rPr lang="en-US" altLang="zh-CN" sz="4000" dirty="0" smtClean="0">
                  <a:solidFill>
                    <a:srgbClr val="3E88A3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4000" dirty="0" smtClean="0">
                <a:solidFill>
                  <a:srgbClr val="3E88A3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6962177" y="2179928"/>
              <a:ext cx="2577283" cy="46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>
                <a:buFont typeface="Arial" panose="020B0604020202020204" pitchFamily="34" charset="0"/>
                <a:buNone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Background</a:t>
              </a:r>
              <a:endPara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defTabSz="914400"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chemeClr val="bg1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948704" y="3341648"/>
              <a:ext cx="690080" cy="6900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5956752" y="3446910"/>
              <a:ext cx="690081" cy="52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defTabSz="914400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40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6962177" y="3530184"/>
              <a:ext cx="2577283" cy="31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>
                <a:buFont typeface="Arial" panose="020B0604020202020204" pitchFamily="34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+mn-ea"/>
                </a:rPr>
                <a:t>Introduction</a:t>
              </a:r>
              <a:endParaRPr lang="en-US" sz="1200" dirty="0">
                <a:solidFill>
                  <a:schemeClr val="bg1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948704" y="4965370"/>
              <a:ext cx="690080" cy="69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5948703" y="5062587"/>
              <a:ext cx="690081" cy="52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defTabSz="914400"/>
              <a:r>
                <a:rPr lang="en-US" altLang="zh-CN" sz="4000" dirty="0" smtClean="0">
                  <a:solidFill>
                    <a:srgbClr val="3E88A3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4000" dirty="0" smtClean="0">
                <a:solidFill>
                  <a:srgbClr val="3E88A3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6962177" y="5166712"/>
              <a:ext cx="2577283" cy="31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400">
                <a:buFont typeface="Arial" panose="020B0604020202020204" pitchFamily="34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+mn-ea"/>
                </a:rPr>
                <a:t>Design</a:t>
              </a:r>
              <a:endParaRPr lang="en-US" sz="1200" dirty="0">
                <a:solidFill>
                  <a:schemeClr val="bg1"/>
                </a:solidFill>
                <a:latin typeface="Calibri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846455" y="581025"/>
            <a:ext cx="7833360" cy="3661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Background</a:t>
            </a:r>
            <a:r>
              <a:rPr lang="zh-CN" altLang="en-US" sz="4000">
                <a:solidFill>
                  <a:schemeClr val="bg1"/>
                </a:solidFill>
              </a:rPr>
              <a:t>：</a:t>
            </a:r>
            <a:endParaRPr lang="zh-CN" altLang="en-US" sz="40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世界人口增多等原因导致</a:t>
            </a:r>
            <a:r>
              <a:rPr lang="zh-CN" altLang="en-US" sz="2400">
                <a:solidFill>
                  <a:schemeClr val="bg1"/>
                </a:solidFill>
              </a:rPr>
              <a:t>全球变暖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可耕地面积</a:t>
            </a:r>
            <a:r>
              <a:rPr lang="zh-CN" altLang="en-US" sz="2400">
                <a:solidFill>
                  <a:schemeClr val="bg1"/>
                </a:solidFill>
              </a:rPr>
              <a:t>减少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生物多样性</a:t>
            </a:r>
            <a:r>
              <a:rPr lang="zh-CN" altLang="en-US" sz="2400">
                <a:solidFill>
                  <a:schemeClr val="bg1"/>
                </a:solidFill>
              </a:rPr>
              <a:t>下降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影响农作物的病原体创造合适的</a:t>
            </a:r>
            <a:r>
              <a:rPr lang="zh-CN" altLang="en-US" sz="2400">
                <a:solidFill>
                  <a:schemeClr val="bg1"/>
                </a:solidFill>
              </a:rPr>
              <a:t>环境</a:t>
            </a:r>
            <a:endParaRPr lang="zh-CN" altLang="en-US" sz="24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</a:rPr>
              <a:t>导致了巨大的食物</a:t>
            </a:r>
            <a:r>
              <a:rPr lang="zh-CN" altLang="en-US" sz="2400">
                <a:solidFill>
                  <a:schemeClr val="bg1"/>
                </a:solidFill>
              </a:rPr>
              <a:t>浪费</a:t>
            </a:r>
            <a:endParaRPr lang="zh-CN" altLang="en-US" sz="24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</a:rPr>
              <a:t>目前用来了解病原体的工具：</a:t>
            </a:r>
            <a:r>
              <a:rPr lang="en-US" altLang="zh-CN" sz="2400">
                <a:solidFill>
                  <a:schemeClr val="bg1"/>
                </a:solidFill>
              </a:rPr>
              <a:t>GFP</a:t>
            </a:r>
            <a:r>
              <a:rPr lang="zh-CN" altLang="en-US" sz="2400">
                <a:solidFill>
                  <a:schemeClr val="bg1"/>
                </a:solidFill>
              </a:rPr>
              <a:t>荧光、解剖、目测</a:t>
            </a:r>
            <a:r>
              <a:rPr lang="zh-CN" altLang="en-US" sz="2400">
                <a:solidFill>
                  <a:schemeClr val="bg1"/>
                </a:solidFill>
              </a:rPr>
              <a:t>诊断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1160"/>
            <a:ext cx="6858000" cy="4866640"/>
          </a:xfrm>
        </p:spPr>
        <p:txBody>
          <a:bodyPr/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 sz="4000">
                <a:solidFill>
                  <a:schemeClr val="bg1"/>
                </a:solidFill>
              </a:rPr>
              <a:t>Introduction</a:t>
            </a:r>
            <a:endParaRPr lang="en-US" altLang="zh-CN" sz="4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FIAT LUX</a:t>
            </a:r>
            <a:r>
              <a:rPr lang="zh-CN" altLang="en-US">
                <a:solidFill>
                  <a:schemeClr val="bg1"/>
                </a:solidFill>
              </a:rPr>
              <a:t>是一种非侵入式的可以让细菌发光的生物</a:t>
            </a:r>
            <a:r>
              <a:rPr lang="zh-CN" altLang="en-US">
                <a:solidFill>
                  <a:schemeClr val="bg1"/>
                </a:solidFill>
              </a:rPr>
              <a:t>工具。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2425065"/>
            <a:ext cx="7474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ilux</a:t>
            </a:r>
            <a:r>
              <a:rPr lang="zh-CN" altLang="en-US" sz="2400">
                <a:solidFill>
                  <a:schemeClr val="bg1"/>
                </a:solidFill>
              </a:rPr>
              <a:t>是负责产生光的操纵子，它来自于Photorhabdus luminescens（发光杆菌）中发光操纵子</a:t>
            </a:r>
            <a:r>
              <a:rPr lang="en-US" altLang="zh-CN" sz="2400">
                <a:solidFill>
                  <a:schemeClr val="bg1"/>
                </a:solidFill>
              </a:rPr>
              <a:t>lux</a:t>
            </a:r>
            <a:r>
              <a:rPr lang="zh-CN" altLang="en-US" sz="2400">
                <a:solidFill>
                  <a:schemeClr val="bg1"/>
                </a:solidFill>
              </a:rPr>
              <a:t>操纵子的突变，并加入了来自Vibrio campbelli（坎</a:t>
            </a:r>
            <a:r>
              <a:rPr lang="zh-CN" altLang="en-US" sz="2400">
                <a:solidFill>
                  <a:schemeClr val="bg1"/>
                </a:solidFill>
              </a:rPr>
              <a:t>氏弧菌）的</a:t>
            </a:r>
            <a:r>
              <a:rPr lang="en-US" altLang="zh-CN" sz="2400">
                <a:solidFill>
                  <a:schemeClr val="bg1"/>
                </a:solidFill>
              </a:rPr>
              <a:t>frp</a:t>
            </a:r>
            <a:r>
              <a:rPr lang="zh-CN" altLang="en-US" sz="2400">
                <a:solidFill>
                  <a:schemeClr val="bg1"/>
                </a:solidFill>
              </a:rPr>
              <a:t>基因，创造出能发更多光的</a:t>
            </a:r>
            <a:r>
              <a:rPr lang="zh-CN" altLang="en-US" sz="2400">
                <a:solidFill>
                  <a:schemeClr val="bg1"/>
                </a:solidFill>
              </a:rPr>
              <a:t>系统。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1"/>
          </p:nvPr>
        </p:nvSpPr>
        <p:spPr>
          <a:xfrm>
            <a:off x="719455" y="3855085"/>
            <a:ext cx="7705090" cy="1626870"/>
          </a:xfrm>
        </p:spPr>
        <p:txBody>
          <a:bodyPr>
            <a:normAutofit fontScale="90000"/>
          </a:bodyPr>
          <a:p>
            <a:pPr algn="l"/>
            <a:r>
              <a:rPr lang="zh-CN" altLang="en-US" sz="1800">
                <a:solidFill>
                  <a:schemeClr val="bg1"/>
                </a:solidFill>
              </a:rPr>
              <a:t>Ilux操纵子由6</a:t>
            </a:r>
            <a:r>
              <a:rPr lang="zh-CN" altLang="en-US" sz="1800">
                <a:solidFill>
                  <a:schemeClr val="bg1"/>
                </a:solidFill>
              </a:rPr>
              <a:t>种基因组成：iluxA，ilux B，ilux C，ilux D，iluxE，还有ilux-frp。</a:t>
            </a:r>
            <a:endParaRPr lang="zh-CN" altLang="en-US" sz="1800">
              <a:solidFill>
                <a:schemeClr val="bg1"/>
              </a:solidFill>
            </a:endParaRPr>
          </a:p>
          <a:p>
            <a:pPr algn="l"/>
            <a:endParaRPr lang="zh-CN" altLang="en-US" sz="1800">
              <a:solidFill>
                <a:schemeClr val="bg1"/>
              </a:solidFill>
            </a:endParaRPr>
          </a:p>
          <a:p>
            <a:pPr algn="l"/>
            <a:r>
              <a:rPr lang="zh-CN" altLang="en-US" sz="1800">
                <a:solidFill>
                  <a:schemeClr val="bg1"/>
                </a:solidFill>
              </a:rPr>
              <a:t>Ilux A和</a:t>
            </a:r>
            <a:r>
              <a:rPr lang="en-US" altLang="zh-CN" sz="1800">
                <a:solidFill>
                  <a:schemeClr val="bg1"/>
                </a:solidFill>
              </a:rPr>
              <a:t>ilux</a:t>
            </a:r>
            <a:r>
              <a:rPr lang="zh-CN" altLang="en-US" sz="1800">
                <a:solidFill>
                  <a:schemeClr val="bg1"/>
                </a:solidFill>
              </a:rPr>
              <a:t>B都编码了荧光素酶复合物，该复合物催化FMNH2氧化为FMN，脂肪醛氧化成脂肪酸。Ilux CDE形成脂肪酸还原酶，将脂肪酸还原成脂肪醛。Ilux-frp是一种FMN还原酶，他把FMN还原成FMNH2。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80645"/>
            <a:ext cx="7705090" cy="3521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9455" y="6350000"/>
            <a:ext cx="4681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</a:rPr>
              <a:t>核心文献：https://doi.org/10.1073/pnas.1715946115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3055620"/>
            <a:ext cx="8368030" cy="3802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0"/>
            <a:ext cx="1847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Design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83" y="706755"/>
            <a:ext cx="319468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9895" y="833120"/>
            <a:ext cx="4747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荧光假单胞菌</a:t>
            </a:r>
            <a:r>
              <a:rPr lang="en-US" altLang="zh-CN">
                <a:solidFill>
                  <a:schemeClr val="bg1"/>
                </a:solidFill>
              </a:rPr>
              <a:t>luxCDABE</a:t>
            </a:r>
            <a:r>
              <a:rPr lang="zh-CN" altLang="en-US">
                <a:solidFill>
                  <a:schemeClr val="bg1"/>
                </a:solidFill>
              </a:rPr>
              <a:t>操纵子克隆到载体</a:t>
            </a:r>
            <a:r>
              <a:rPr lang="en-US" altLang="zh-CN">
                <a:solidFill>
                  <a:schemeClr val="bg1"/>
                </a:solidFill>
              </a:rPr>
              <a:t>pGEX-6p-1</a:t>
            </a:r>
            <a:r>
              <a:rPr lang="zh-CN" altLang="en-US">
                <a:solidFill>
                  <a:schemeClr val="bg1"/>
                </a:solidFill>
              </a:rPr>
              <a:t>中。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pGEX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）中表达</a:t>
            </a:r>
            <a:r>
              <a:rPr lang="en-US" altLang="zh-CN">
                <a:solidFill>
                  <a:schemeClr val="bg1"/>
                </a:solidFill>
              </a:rPr>
              <a:t>luxCDABE</a:t>
            </a:r>
            <a:r>
              <a:rPr lang="zh-CN" altLang="en-US">
                <a:solidFill>
                  <a:schemeClr val="bg1"/>
                </a:solidFill>
              </a:rPr>
              <a:t>操纵子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为进一步加强生物发光强度，对</a:t>
            </a:r>
            <a:r>
              <a:rPr lang="en-US" altLang="zh-CN">
                <a:solidFill>
                  <a:schemeClr val="bg1"/>
                </a:solidFill>
              </a:rPr>
              <a:t>luxABE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lucCD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frp</a:t>
            </a:r>
            <a:r>
              <a:rPr lang="zh-CN" altLang="en-US">
                <a:solidFill>
                  <a:schemeClr val="bg1"/>
                </a:solidFill>
              </a:rPr>
              <a:t>进行多轮易错</a:t>
            </a:r>
            <a:r>
              <a:rPr lang="en-US" altLang="zh-CN">
                <a:solidFill>
                  <a:schemeClr val="bg1"/>
                </a:solidFill>
              </a:rPr>
              <a:t>PCR</a:t>
            </a:r>
            <a:r>
              <a:rPr lang="zh-CN" altLang="en-US">
                <a:solidFill>
                  <a:schemeClr val="bg1"/>
                </a:solidFill>
              </a:rPr>
              <a:t>，并对</a:t>
            </a:r>
            <a:r>
              <a:rPr lang="en-US" altLang="zh-CN">
                <a:solidFill>
                  <a:schemeClr val="bg1"/>
                </a:solidFill>
              </a:rPr>
              <a:t>luxCDABE+frp pGEX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）进行诱变，在</a:t>
            </a:r>
            <a:r>
              <a:rPr lang="en-US" altLang="zh-CN">
                <a:solidFill>
                  <a:schemeClr val="bg1"/>
                </a:solidFill>
              </a:rPr>
              <a:t>DH5alpha</a:t>
            </a:r>
            <a:r>
              <a:rPr lang="zh-CN" altLang="en-US">
                <a:solidFill>
                  <a:schemeClr val="bg1"/>
                </a:solidFill>
              </a:rPr>
              <a:t>细胞中筛选。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4695" y="680720"/>
            <a:ext cx="3178810" cy="4383405"/>
          </a:xfrm>
        </p:spPr>
        <p:txBody>
          <a:bodyPr>
            <a:normAutofit fontScale="90000"/>
          </a:bodyPr>
          <a:p>
            <a:pPr algn="l"/>
            <a:r>
              <a:rPr lang="zh-CN" altLang="en-US" sz="2400" b="1">
                <a:solidFill>
                  <a:schemeClr val="bg1"/>
                </a:solidFill>
              </a:rPr>
              <a:t>创建生物积块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Fiatlux操纵子由5种基因组成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r>
              <a:rPr lang="zh-CN" altLang="en-US" sz="2400">
                <a:solidFill>
                  <a:schemeClr val="bg1"/>
                </a:solidFill>
              </a:rPr>
              <a:t>fiatlux A，</a:t>
            </a:r>
            <a:r>
              <a:rPr lang="en-US" altLang="zh-CN" sz="2400">
                <a:solidFill>
                  <a:schemeClr val="bg1"/>
                </a:solidFill>
              </a:rPr>
              <a:t>fiatlux</a:t>
            </a:r>
            <a:r>
              <a:rPr lang="zh-CN" altLang="en-US" sz="2400">
                <a:solidFill>
                  <a:schemeClr val="bg1"/>
                </a:solidFill>
              </a:rPr>
              <a:t>B，</a:t>
            </a:r>
            <a:r>
              <a:rPr lang="en-US" altLang="zh-CN" sz="2400">
                <a:solidFill>
                  <a:schemeClr val="bg1"/>
                </a:solidFill>
              </a:rPr>
              <a:t>fiatlux</a:t>
            </a:r>
            <a:r>
              <a:rPr lang="zh-CN" altLang="en-US" sz="2400">
                <a:solidFill>
                  <a:schemeClr val="bg1"/>
                </a:solidFill>
              </a:rPr>
              <a:t>C，</a:t>
            </a:r>
            <a:r>
              <a:rPr lang="en-US" altLang="zh-CN" sz="2400">
                <a:solidFill>
                  <a:schemeClr val="bg1"/>
                </a:solidFill>
              </a:rPr>
              <a:t>fiatlux</a:t>
            </a:r>
            <a:r>
              <a:rPr lang="zh-CN" altLang="en-US" sz="2400">
                <a:solidFill>
                  <a:schemeClr val="bg1"/>
                </a:solidFill>
              </a:rPr>
              <a:t>D，</a:t>
            </a:r>
            <a:r>
              <a:rPr lang="en-US" altLang="zh-CN" sz="2400">
                <a:solidFill>
                  <a:schemeClr val="bg1"/>
                </a:solidFill>
              </a:rPr>
              <a:t>fiatlux</a:t>
            </a:r>
            <a:r>
              <a:rPr lang="zh-CN" altLang="en-US" sz="2400">
                <a:solidFill>
                  <a:schemeClr val="bg1"/>
                </a:solidFill>
              </a:rPr>
              <a:t>E。</a:t>
            </a:r>
            <a:br>
              <a:rPr lang="zh-CN" altLang="en-US" sz="2400">
                <a:solidFill>
                  <a:schemeClr val="bg1"/>
                </a:solidFill>
              </a:rPr>
            </a:b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pSEVA531</a:t>
            </a:r>
            <a:r>
              <a:rPr lang="zh-CN" altLang="en-US" sz="2400">
                <a:solidFill>
                  <a:schemeClr val="bg1"/>
                </a:solidFill>
              </a:rPr>
              <a:t>作为载体。</a:t>
            </a:r>
            <a:br>
              <a:rPr lang="zh-CN" altLang="en-US" sz="2400">
                <a:solidFill>
                  <a:schemeClr val="bg1"/>
                </a:solidFill>
              </a:rPr>
            </a:b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Fiatlux A和Fiatlux B编码发光的荧光素酶，fiatlux C</a:t>
            </a:r>
            <a:r>
              <a:rPr lang="en-US" altLang="zh-CN" sz="2400">
                <a:solidFill>
                  <a:schemeClr val="bg1"/>
                </a:solidFill>
              </a:rPr>
              <a:t>,fiatlux</a:t>
            </a:r>
            <a:r>
              <a:rPr lang="zh-CN" altLang="en-US" sz="2400">
                <a:solidFill>
                  <a:schemeClr val="bg1"/>
                </a:solidFill>
              </a:rPr>
              <a:t>D和</a:t>
            </a:r>
            <a:r>
              <a:rPr lang="en-US" altLang="zh-CN" sz="2400">
                <a:solidFill>
                  <a:schemeClr val="bg1"/>
                </a:solidFill>
              </a:rPr>
              <a:t>fiatlux</a:t>
            </a:r>
            <a:r>
              <a:rPr lang="zh-CN" altLang="en-US" sz="2400">
                <a:solidFill>
                  <a:schemeClr val="bg1"/>
                </a:solidFill>
              </a:rPr>
              <a:t>E编码脂肪酸还原酶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111885"/>
            <a:ext cx="528320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79035" y="3602355"/>
            <a:ext cx="3021965" cy="1655445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322580"/>
            <a:ext cx="3390900" cy="318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90" y="3305175"/>
            <a:ext cx="5283200" cy="340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96715" y="1488440"/>
            <a:ext cx="34169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筛选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质粒中包括</a:t>
            </a:r>
            <a:r>
              <a:rPr lang="en-US" altLang="zh-CN" sz="2400">
                <a:solidFill>
                  <a:schemeClr val="bg1"/>
                </a:solidFill>
              </a:rPr>
              <a:t>axe-txe</a:t>
            </a:r>
            <a:r>
              <a:rPr lang="zh-CN" altLang="en-US" sz="2400">
                <a:solidFill>
                  <a:schemeClr val="bg1"/>
                </a:solidFill>
              </a:rPr>
              <a:t>模块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00" y="3896360"/>
            <a:ext cx="2858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毒素在细胞中寿命比抗毒素长，所以如果细胞失去了质粒，毒素就不再被抗毒素破坏。这导致了细菌的死亡。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40055"/>
            <a:ext cx="7772400" cy="3070225"/>
          </a:xfrm>
        </p:spPr>
        <p:txBody>
          <a:bodyPr>
            <a:normAutofit fontScale="90000"/>
          </a:bodyPr>
          <a:p>
            <a:pPr marL="0" indent="0" algn="l">
              <a:buFont typeface="Arial" panose="020B0604020202020204" pitchFamily="34" charset="0"/>
            </a:pPr>
            <a:r>
              <a:rPr lang="zh-CN" altLang="en-US" sz="4445">
                <a:solidFill>
                  <a:schemeClr val="bg1"/>
                </a:solidFill>
              </a:rPr>
              <a:t>步骤总结：</a:t>
            </a:r>
            <a:br>
              <a:rPr lang="zh-CN" altLang="en-US" sz="4445">
                <a:solidFill>
                  <a:schemeClr val="bg1"/>
                </a:solidFill>
              </a:rPr>
            </a:br>
            <a:r>
              <a:rPr lang="en-US" altLang="zh-CN" sz="2665">
                <a:solidFill>
                  <a:schemeClr val="bg1"/>
                </a:solidFill>
              </a:rPr>
              <a:t>lux</a:t>
            </a:r>
            <a:r>
              <a:rPr lang="zh-CN" altLang="en-US" sz="2665">
                <a:solidFill>
                  <a:schemeClr val="bg1"/>
                </a:solidFill>
              </a:rPr>
              <a:t>到</a:t>
            </a:r>
            <a:r>
              <a:rPr lang="en-US" altLang="zh-CN" sz="2665">
                <a:solidFill>
                  <a:schemeClr val="bg1"/>
                </a:solidFill>
              </a:rPr>
              <a:t>ilux</a:t>
            </a:r>
            <a:br>
              <a:rPr lang="zh-CN" altLang="en-US" sz="4445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创建生物积块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筛选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转化到大肠杆菌 把</a:t>
            </a:r>
            <a:r>
              <a:rPr lang="en-US" altLang="zh-CN" sz="2400">
                <a:solidFill>
                  <a:schemeClr val="bg1"/>
                </a:solidFill>
              </a:rPr>
              <a:t>fiatlux</a:t>
            </a:r>
            <a:r>
              <a:rPr lang="zh-CN" altLang="en-US" sz="2400">
                <a:solidFill>
                  <a:schemeClr val="bg1"/>
                </a:solidFill>
              </a:rPr>
              <a:t>嵌入大肠杆菌里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用大肠杆菌MFDpir菌株作为接合菌，使fiatlux也可以作用在其他菌株上。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2400">
                <a:solidFill>
                  <a:schemeClr val="bg1"/>
                </a:solidFill>
              </a:rPr>
              <a:t>用MFDpir把fiatlux连接在D.solani上（马铃薯黑胫病菌）</a:t>
            </a:r>
            <a:br>
              <a:rPr lang="zh-CN" altLang="en-US" sz="2400"/>
            </a:br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3284220"/>
            <a:ext cx="7212965" cy="3277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常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1007</Words>
  <Application>WPS 文字</Application>
  <PresentationFormat>全屏显示(4:3)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汉仪书宋二KW</vt:lpstr>
      <vt:lpstr>微软雅黑</vt:lpstr>
      <vt:lpstr>汉仪旗黑</vt:lpstr>
      <vt:lpstr>Impact</vt:lpstr>
      <vt:lpstr>宋体</vt:lpstr>
      <vt:lpstr>Arial Unicode MS</vt:lpstr>
      <vt:lpstr>Helvetica Neue</vt:lpstr>
      <vt:lpstr>微软雅黑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Fiatlux操纵子由5种基因组成:fiatlux A，fiatluxB，fiatluxC，fiatluxD，fiatluxE。  pSEVA531是载体。  Fiatlux A和Fiatlux B编码发光的荧光素酶，fiatlux C,fiatluxD和fiatluxE编码脂肪酸还原酶</vt:lpstr>
      <vt:lpstr>PowerPoint 演示文稿</vt:lpstr>
      <vt:lpstr>步骤总结： 1.创建生物积块 2.筛选 3.转化到大肠杆菌 把fiatlux嵌入大肠杆菌里 4.用大肠杆菌MFDpir菌株作为接合菌，使fiatlux也可以作用在其他菌株上。 5.用MFDpir把fiatlux连接在D.solani上（马铃薯黑胫病菌）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蝉时雨</cp:lastModifiedBy>
  <cp:revision>22</cp:revision>
  <dcterms:created xsi:type="dcterms:W3CDTF">2023-01-17T14:27:07Z</dcterms:created>
  <dcterms:modified xsi:type="dcterms:W3CDTF">2023-01-17T14:27:07Z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KSOTemplateUUID">
    <vt:lpwstr>v1.0_mb_DjfOUzFq5Czlj+aH12R1Ag==</vt:lpwstr>
  </property>
  <property fmtid="{D5CDD505-2E9C-101B-9397-08002B2CF9AE}" pid="4" name="ICV">
    <vt:lpwstr>BF5C9A3D33DFD4E39C3FC563B3754EFF</vt:lpwstr>
  </property>
</Properties>
</file>