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7" r:id="rId5"/>
    <p:sldId id="257" r:id="rId6"/>
    <p:sldId id="258" r:id="rId7"/>
    <p:sldId id="272" r:id="rId8"/>
    <p:sldId id="271" r:id="rId9"/>
    <p:sldId id="260" r:id="rId10"/>
    <p:sldId id="264" r:id="rId11"/>
    <p:sldId id="322" r:id="rId12"/>
    <p:sldId id="261" r:id="rId13"/>
    <p:sldId id="263" r:id="rId14"/>
    <p:sldId id="267" r:id="rId15"/>
    <p:sldId id="323" r:id="rId16"/>
    <p:sldId id="266" r:id="rId17"/>
    <p:sldId id="268" r:id="rId18"/>
    <p:sldId id="274"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6339"/>
    <a:srgbClr val="D0A793"/>
    <a:srgbClr val="D4B5B2"/>
    <a:srgbClr val="2E3F55"/>
    <a:srgbClr val="EFE6DD"/>
    <a:srgbClr val="7F7D7E"/>
    <a:srgbClr val="CECCCF"/>
    <a:srgbClr val="ECE1DB"/>
    <a:srgbClr val="E6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7" autoAdjust="0"/>
    <p:restoredTop sz="94660"/>
  </p:normalViewPr>
  <p:slideViewPr>
    <p:cSldViewPr snapToGrid="0">
      <p:cViewPr varScale="1">
        <p:scale>
          <a:sx n="102" d="100"/>
          <a:sy n="102" d="100"/>
        </p:scale>
        <p:origin x="12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9.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ADD44-F234-45CD-A068-3D40607DEF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B849B-8AA4-462E-90D4-30B99F7942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6D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6DA1B-1716-48F7-B377-487684ACE4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1AEB9-FE7E-41DF-9470-02B669FE5E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8.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2227226" y="2004988"/>
            <a:ext cx="10060568" cy="1568450"/>
          </a:xfrm>
          <a:prstGeom prst="rect">
            <a:avLst/>
          </a:prstGeom>
          <a:noFill/>
        </p:spPr>
        <p:txBody>
          <a:bodyPr wrap="square" rtlCol="0">
            <a:spAutoFit/>
          </a:bodyPr>
          <a:lstStyle/>
          <a:p>
            <a:r>
              <a:rPr lang="en-US" altLang="zh-CN" sz="9600" b="1" dirty="0">
                <a:latin typeface="Times New Roman" panose="02020603050405020304" pitchFamily="18" charset="0"/>
                <a:cs typeface="Times New Roman" panose="02020603050405020304" pitchFamily="18" charset="0"/>
              </a:rPr>
              <a:t>OUC-China</a:t>
            </a:r>
            <a:endParaRPr lang="zh-CN" altLang="en-US" sz="6000" dirty="0">
              <a:latin typeface="Segoe UI Semilight" panose="020B0402040204020203" pitchFamily="34" charset="0"/>
              <a:cs typeface="Segoe UI Semilight" panose="020B0402040204020203" pitchFamily="34" charset="0"/>
            </a:endParaRPr>
          </a:p>
        </p:txBody>
      </p:sp>
      <p:grpSp>
        <p:nvGrpSpPr>
          <p:cNvPr id="60" name="组合 59"/>
          <p:cNvGrpSpPr/>
          <p:nvPr/>
        </p:nvGrpSpPr>
        <p:grpSpPr>
          <a:xfrm>
            <a:off x="318982" y="378394"/>
            <a:ext cx="1301567" cy="1316029"/>
            <a:chOff x="318982" y="378394"/>
            <a:chExt cx="1301567" cy="1316029"/>
          </a:xfrm>
        </p:grpSpPr>
        <p:sp>
          <p:nvSpPr>
            <p:cNvPr id="49" name="椭圆 48"/>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 58"/>
            <p:cNvPicPr>
              <a:picLocks noChangeAspect="1"/>
            </p:cNvPicPr>
            <p:nvPr/>
          </p:nvPicPr>
          <p:blipFill>
            <a:blip r:embed="rId1"/>
            <a:stretch>
              <a:fillRect/>
            </a:stretch>
          </p:blipFill>
          <p:spPr>
            <a:xfrm>
              <a:off x="318982" y="378394"/>
              <a:ext cx="1301567" cy="1316029"/>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31177" y="627017"/>
            <a:ext cx="5207726" cy="4943937"/>
            <a:chOff x="3431177" y="627017"/>
            <a:chExt cx="5207726" cy="4943937"/>
          </a:xfrm>
        </p:grpSpPr>
        <p:sp>
          <p:nvSpPr>
            <p:cNvPr id="17" name="椭圆 16"/>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489269" y="1775320"/>
              <a:ext cx="3213463" cy="3307361"/>
              <a:chOff x="4489269" y="1775320"/>
              <a:chExt cx="3213463" cy="3307361"/>
            </a:xfrm>
          </p:grpSpPr>
          <p:sp>
            <p:nvSpPr>
              <p:cNvPr id="5" name="文本框 4"/>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GRADUATION  DEFENSE  TEMPLATE</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4693919" y="2859613"/>
                <a:ext cx="2804161" cy="1137285"/>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03</a:t>
                </a:r>
                <a:endParaRPr lang="en-US" altLang="zh-CN" sz="3200" b="1" dirty="0">
                  <a:solidFill>
                    <a:srgbClr val="AE6339"/>
                  </a:solidFill>
                  <a:latin typeface="Times New Roman" panose="02020603050405020304" pitchFamily="18" charset="0"/>
                  <a:cs typeface="Times New Roman" panose="02020603050405020304" pitchFamily="18" charset="0"/>
                </a:endParaRPr>
              </a:p>
              <a:p>
                <a:pPr algn="ctr"/>
                <a:r>
                  <a:rPr lang="en-US" altLang="zh-CN" sz="3600" b="1" dirty="0">
                    <a:solidFill>
                      <a:srgbClr val="AE6339"/>
                    </a:solidFill>
                    <a:latin typeface="思源宋体 Heavy" panose="02020900000000000000" pitchFamily="18" charset="-122"/>
                    <a:ea typeface="思源宋体 Heavy" panose="02020900000000000000" pitchFamily="18" charset="-122"/>
                  </a:rPr>
                  <a:t>D</a:t>
                </a:r>
                <a:r>
                  <a:rPr lang="en-US" altLang="zh-CN" sz="3600" b="1" dirty="0">
                    <a:solidFill>
                      <a:srgbClr val="AE6339"/>
                    </a:solidFill>
                    <a:latin typeface="思源宋体 Heavy" panose="02020900000000000000" pitchFamily="18" charset="-122"/>
                    <a:ea typeface="思源宋体 Heavy" panose="02020900000000000000" pitchFamily="18" charset="-122"/>
                  </a:rPr>
                  <a:t>esign</a:t>
                </a:r>
                <a:endParaRPr lang="en-US" altLang="zh-CN" sz="3600" b="1" dirty="0">
                  <a:solidFill>
                    <a:srgbClr val="AE6339"/>
                  </a:solidFill>
                  <a:latin typeface="思源宋体 Heavy" panose="02020900000000000000" pitchFamily="18" charset="-122"/>
                  <a:ea typeface="思源宋体 Heavy" panose="02020900000000000000" pitchFamily="18" charset="-122"/>
                </a:endParaRPr>
              </a:p>
            </p:txBody>
          </p:sp>
        </p:grpSp>
      </p:grpSp>
      <p:sp>
        <p:nvSpPr>
          <p:cNvPr id="20" name="矩形 19"/>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p:cNvSpPr/>
          <p:nvPr/>
        </p:nvSpPr>
        <p:spPr>
          <a:xfrm flipH="1">
            <a:off x="1382817"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7490" y="196850"/>
            <a:ext cx="11613515" cy="5576570"/>
          </a:xfrm>
          <a:prstGeom prst="rect">
            <a:avLst/>
          </a:prstGeom>
          <a:noFill/>
        </p:spPr>
        <p:txBody>
          <a:bodyPr wrap="square" rtlCol="0" anchor="t">
            <a:noAutofit/>
          </a:bodyPr>
          <a:p>
            <a:r>
              <a:rPr lang="en-US" altLang="zh-CN" sz="3200" dirty="0">
                <a:solidFill>
                  <a:srgbClr val="2E3F55"/>
                </a:solidFill>
                <a:latin typeface="Times New Roman" panose="02020603050405020304" pitchFamily="18" charset="0"/>
                <a:cs typeface="Times New Roman" panose="02020603050405020304" pitchFamily="18" charset="0"/>
                <a:sym typeface="+mn-ea"/>
              </a:rPr>
              <a:t> </a:t>
            </a:r>
            <a:r>
              <a:rPr lang="zh-CN" altLang="en-US" sz="3200" b="1" dirty="0">
                <a:solidFill>
                  <a:srgbClr val="2E3F55"/>
                </a:solidFill>
                <a:latin typeface="Times New Roman" panose="02020603050405020304" pitchFamily="18" charset="0"/>
                <a:cs typeface="Times New Roman" panose="02020603050405020304" pitchFamily="18" charset="0"/>
                <a:sym typeface="+mn-ea"/>
              </a:rPr>
              <a:t>工程菌的选择</a:t>
            </a:r>
            <a:endParaRPr lang="zh-CN" altLang="en-US" sz="3200" b="1" dirty="0">
              <a:solidFill>
                <a:srgbClr val="2E3F55"/>
              </a:solidFill>
              <a:latin typeface="Times New Roman" panose="02020603050405020304" pitchFamily="18" charset="0"/>
              <a:cs typeface="Times New Roman" panose="02020603050405020304" pitchFamily="18" charset="0"/>
            </a:endParaRPr>
          </a:p>
          <a:p>
            <a:endParaRPr lang="en-US" altLang="zh-CN" sz="3200" dirty="0">
              <a:solidFill>
                <a:srgbClr val="2E3F55"/>
              </a:solidFill>
              <a:latin typeface="Times New Roman" panose="02020603050405020304" pitchFamily="18" charset="0"/>
              <a:cs typeface="Times New Roman" panose="02020603050405020304" pitchFamily="18" charset="0"/>
              <a:sym typeface="+mn-ea"/>
            </a:endParaRPr>
          </a:p>
          <a:p>
            <a:endParaRPr lang="en-US" altLang="zh-CN" sz="3200" dirty="0">
              <a:solidFill>
                <a:srgbClr val="2E3F55"/>
              </a:solidFill>
              <a:latin typeface="Times New Roman" panose="02020603050405020304" pitchFamily="18" charset="0"/>
              <a:cs typeface="Times New Roman" panose="02020603050405020304" pitchFamily="18" charset="0"/>
              <a:sym typeface="+mn-ea"/>
            </a:endParaRPr>
          </a:p>
          <a:p>
            <a:endParaRPr lang="en-US" altLang="zh-CN" sz="3200" dirty="0">
              <a:solidFill>
                <a:srgbClr val="2E3F55"/>
              </a:solidFill>
              <a:latin typeface="Times New Roman" panose="02020603050405020304" pitchFamily="18" charset="0"/>
              <a:cs typeface="Times New Roman" panose="02020603050405020304" pitchFamily="18" charset="0"/>
              <a:sym typeface="+mn-ea"/>
            </a:endParaRPr>
          </a:p>
          <a:p>
            <a:r>
              <a:rPr lang="en-US" altLang="zh-CN" sz="3200" dirty="0">
                <a:solidFill>
                  <a:srgbClr val="2E3F55"/>
                </a:solidFill>
                <a:latin typeface="Times New Roman" panose="02020603050405020304" pitchFamily="18" charset="0"/>
                <a:cs typeface="Times New Roman" panose="02020603050405020304" pitchFamily="18" charset="0"/>
                <a:sym typeface="+mn-ea"/>
              </a:rPr>
              <a:t>        在DNA中存储信息的过程涉及到考虑所生成的DNA所存储的环境。体内DNA存储有利于复制而且方便使用。此外，在体内的信息编辑器（Crispr/Cas9等）更有利于监管和生效。在该项目中，DNA在体内的存储无疑更有利于碱基编辑器的作用。最后团队选择酿酒酵母作为工程菌株进行信息存储和多位点编辑。</a:t>
            </a:r>
            <a:endParaRPr lang="en-US" altLang="zh-CN" sz="3200" dirty="0">
              <a:solidFill>
                <a:srgbClr val="2E3F55"/>
              </a:solidFill>
              <a:latin typeface="Times New Roman" panose="02020603050405020304" pitchFamily="18" charset="0"/>
              <a:cs typeface="Times New Roman" panose="02020603050405020304" pitchFamily="18" charset="0"/>
              <a:sym typeface="+mn-ea"/>
            </a:endParaRPr>
          </a:p>
        </p:txBody>
      </p:sp>
      <p:sp>
        <p:nvSpPr>
          <p:cNvPr id="10" name="椭圆 9"/>
          <p:cNvSpPr/>
          <p:nvPr>
            <p:custDataLst>
              <p:tags r:id="rId1"/>
            </p:custDataLst>
          </p:nvPr>
        </p:nvSpPr>
        <p:spPr>
          <a:xfrm>
            <a:off x="182880" y="418117"/>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2880" y="99919"/>
            <a:ext cx="3050526" cy="460375"/>
            <a:chOff x="182880" y="99919"/>
            <a:chExt cx="3050526" cy="460375"/>
          </a:xfrm>
        </p:grpSpPr>
        <p:sp>
          <p:nvSpPr>
            <p:cNvPr id="10" name="文本框 9"/>
            <p:cNvSpPr txBox="1"/>
            <p:nvPr/>
          </p:nvSpPr>
          <p:spPr>
            <a:xfrm>
              <a:off x="357400" y="99919"/>
              <a:ext cx="2876006" cy="460375"/>
            </a:xfrm>
            <a:prstGeom prst="rect">
              <a:avLst/>
            </a:prstGeom>
            <a:noFill/>
          </p:spPr>
          <p:txBody>
            <a:bodyPr wrap="square" rtlCol="0">
              <a:spAutoFit/>
            </a:bodyPr>
            <a:lstStyle/>
            <a:p>
              <a:r>
                <a:rPr lang="zh-CN" altLang="en-US" sz="2400" b="1" dirty="0">
                  <a:solidFill>
                    <a:srgbClr val="2E3F55"/>
                  </a:solidFill>
                  <a:latin typeface="Times New Roman" panose="02020603050405020304" pitchFamily="18" charset="0"/>
                  <a:cs typeface="Times New Roman" panose="02020603050405020304" pitchFamily="18" charset="0"/>
                </a:rPr>
                <a:t>超长</a:t>
              </a:r>
              <a:r>
                <a:rPr lang="en-US" altLang="zh-CN" sz="2400" b="1" dirty="0">
                  <a:solidFill>
                    <a:srgbClr val="2E3F55"/>
                  </a:solidFill>
                  <a:latin typeface="Times New Roman" panose="02020603050405020304" pitchFamily="18" charset="0"/>
                  <a:cs typeface="Times New Roman" panose="02020603050405020304" pitchFamily="18" charset="0"/>
                </a:rPr>
                <a:t>gRNA</a:t>
              </a:r>
              <a:r>
                <a:rPr lang="zh-CN" altLang="en-US" sz="2400" b="1" dirty="0">
                  <a:solidFill>
                    <a:srgbClr val="2E3F55"/>
                  </a:solidFill>
                  <a:latin typeface="Times New Roman" panose="02020603050405020304" pitchFamily="18" charset="0"/>
                  <a:cs typeface="Times New Roman" panose="02020603050405020304" pitchFamily="18" charset="0"/>
                </a:rPr>
                <a:t>序列</a:t>
              </a:r>
              <a:endParaRPr lang="zh-CN" altLang="en-US" sz="2400" b="1" dirty="0">
                <a:solidFill>
                  <a:srgbClr val="2E3F55"/>
                </a:solidFill>
                <a:latin typeface="Times New Roman" panose="02020603050405020304" pitchFamily="18" charset="0"/>
                <a:cs typeface="Times New Roman" panose="02020603050405020304" pitchFamily="18" charset="0"/>
              </a:endParaRPr>
            </a:p>
          </p:txBody>
        </p:sp>
        <p:sp>
          <p:nvSpPr>
            <p:cNvPr id="2" name="椭圆 1"/>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357505" y="697230"/>
            <a:ext cx="11449685" cy="6931660"/>
            <a:chOff x="327310" y="972364"/>
            <a:chExt cx="8148896" cy="4719012"/>
          </a:xfrm>
        </p:grpSpPr>
        <p:grpSp>
          <p:nvGrpSpPr>
            <p:cNvPr id="5" name="组合 4"/>
            <p:cNvGrpSpPr/>
            <p:nvPr/>
          </p:nvGrpSpPr>
          <p:grpSpPr>
            <a:xfrm>
              <a:off x="5988347" y="1275606"/>
              <a:ext cx="2487859" cy="2785901"/>
              <a:chOff x="4429919" y="1946660"/>
              <a:chExt cx="3998912" cy="4477977"/>
            </a:xfrm>
          </p:grpSpPr>
          <p:sp>
            <p:nvSpPr>
              <p:cNvPr id="6" name="Rectangle 6"/>
              <p:cNvSpPr>
                <a:spLocks noChangeArrowheads="1"/>
              </p:cNvSpPr>
              <p:nvPr/>
            </p:nvSpPr>
            <p:spPr bwMode="auto">
              <a:xfrm>
                <a:off x="7728878" y="4537059"/>
                <a:ext cx="699953" cy="263917"/>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7" name="Rectangle 7"/>
              <p:cNvSpPr>
                <a:spLocks noChangeArrowheads="1"/>
              </p:cNvSpPr>
              <p:nvPr/>
            </p:nvSpPr>
            <p:spPr bwMode="auto">
              <a:xfrm>
                <a:off x="7728878" y="2649481"/>
                <a:ext cx="699953" cy="261049"/>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8" name="Freeform 8"/>
              <p:cNvSpPr/>
              <p:nvPr/>
            </p:nvSpPr>
            <p:spPr bwMode="auto">
              <a:xfrm>
                <a:off x="4429919" y="1946660"/>
                <a:ext cx="3998912" cy="702823"/>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9" name="Rectangle 9"/>
              <p:cNvSpPr>
                <a:spLocks noChangeArrowheads="1"/>
              </p:cNvSpPr>
              <p:nvPr/>
            </p:nvSpPr>
            <p:spPr bwMode="auto">
              <a:xfrm>
                <a:off x="4429919" y="3601876"/>
                <a:ext cx="691348" cy="238100"/>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11" name="Freeform 10"/>
              <p:cNvSpPr/>
              <p:nvPr/>
            </p:nvSpPr>
            <p:spPr bwMode="auto">
              <a:xfrm>
                <a:off x="4429919" y="3834238"/>
                <a:ext cx="3998912" cy="702823"/>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12" name="Rectangle 11"/>
              <p:cNvSpPr>
                <a:spLocks noChangeArrowheads="1"/>
              </p:cNvSpPr>
              <p:nvPr/>
            </p:nvSpPr>
            <p:spPr bwMode="auto">
              <a:xfrm>
                <a:off x="4429919" y="5489454"/>
                <a:ext cx="691348" cy="246705"/>
              </a:xfrm>
              <a:prstGeom prst="rect">
                <a:avLst/>
              </a:prstGeom>
              <a:solidFill>
                <a:srgbClr val="D4B5B2"/>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13" name="Freeform 12"/>
              <p:cNvSpPr/>
              <p:nvPr/>
            </p:nvSpPr>
            <p:spPr bwMode="auto">
              <a:xfrm>
                <a:off x="4429919" y="5730421"/>
                <a:ext cx="3597300" cy="694216"/>
              </a:xfrm>
              <a:custGeom>
                <a:avLst/>
                <a:gdLst>
                  <a:gd name="T0" fmla="*/ 0 w 1254"/>
                  <a:gd name="T1" fmla="*/ 0 h 242"/>
                  <a:gd name="T2" fmla="*/ 1254 w 1254"/>
                  <a:gd name="T3" fmla="*/ 0 h 242"/>
                  <a:gd name="T4" fmla="*/ 1254 w 1254"/>
                  <a:gd name="T5" fmla="*/ 242 h 242"/>
                  <a:gd name="T6" fmla="*/ 241 w 1254"/>
                  <a:gd name="T7" fmla="*/ 242 h 242"/>
                  <a:gd name="T8" fmla="*/ 0 w 1254"/>
                  <a:gd name="T9" fmla="*/ 0 h 242"/>
                </a:gdLst>
                <a:ahLst/>
                <a:cxnLst>
                  <a:cxn ang="0">
                    <a:pos x="T0" y="T1"/>
                  </a:cxn>
                  <a:cxn ang="0">
                    <a:pos x="T2" y="T3"/>
                  </a:cxn>
                  <a:cxn ang="0">
                    <a:pos x="T4" y="T5"/>
                  </a:cxn>
                  <a:cxn ang="0">
                    <a:pos x="T6" y="T7"/>
                  </a:cxn>
                  <a:cxn ang="0">
                    <a:pos x="T8" y="T9"/>
                  </a:cxn>
                </a:cxnLst>
                <a:rect l="0" t="0" r="r" b="b"/>
                <a:pathLst>
                  <a:path w="1254" h="242">
                    <a:moveTo>
                      <a:pt x="0" y="0"/>
                    </a:moveTo>
                    <a:lnTo>
                      <a:pt x="1254" y="0"/>
                    </a:lnTo>
                    <a:lnTo>
                      <a:pt x="1254" y="242"/>
                    </a:lnTo>
                    <a:lnTo>
                      <a:pt x="241" y="242"/>
                    </a:lnTo>
                    <a:lnTo>
                      <a:pt x="0"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14" name="Freeform 13"/>
              <p:cNvSpPr/>
              <p:nvPr/>
            </p:nvSpPr>
            <p:spPr bwMode="auto">
              <a:xfrm>
                <a:off x="4429919" y="2899055"/>
                <a:ext cx="3998912" cy="702823"/>
              </a:xfrm>
              <a:custGeom>
                <a:avLst/>
                <a:gdLst>
                  <a:gd name="T0" fmla="*/ 241 w 1394"/>
                  <a:gd name="T1" fmla="*/ 0 h 245"/>
                  <a:gd name="T2" fmla="*/ 1394 w 1394"/>
                  <a:gd name="T3" fmla="*/ 0 h 245"/>
                  <a:gd name="T4" fmla="*/ 1150 w 1394"/>
                  <a:gd name="T5" fmla="*/ 245 h 245"/>
                  <a:gd name="T6" fmla="*/ 0 w 1394"/>
                  <a:gd name="T7" fmla="*/ 245 h 245"/>
                  <a:gd name="T8" fmla="*/ 241 w 1394"/>
                  <a:gd name="T9" fmla="*/ 0 h 245"/>
                </a:gdLst>
                <a:ahLst/>
                <a:cxnLst>
                  <a:cxn ang="0">
                    <a:pos x="T0" y="T1"/>
                  </a:cxn>
                  <a:cxn ang="0">
                    <a:pos x="T2" y="T3"/>
                  </a:cxn>
                  <a:cxn ang="0">
                    <a:pos x="T4" y="T5"/>
                  </a:cxn>
                  <a:cxn ang="0">
                    <a:pos x="T6" y="T7"/>
                  </a:cxn>
                  <a:cxn ang="0">
                    <a:pos x="T8" y="T9"/>
                  </a:cxn>
                </a:cxnLst>
                <a:rect l="0" t="0" r="r" b="b"/>
                <a:pathLst>
                  <a:path w="1394" h="245">
                    <a:moveTo>
                      <a:pt x="241" y="0"/>
                    </a:moveTo>
                    <a:lnTo>
                      <a:pt x="1394" y="0"/>
                    </a:lnTo>
                    <a:lnTo>
                      <a:pt x="1150" y="245"/>
                    </a:lnTo>
                    <a:lnTo>
                      <a:pt x="0" y="245"/>
                    </a:lnTo>
                    <a:lnTo>
                      <a:pt x="241"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sp>
            <p:nvSpPr>
              <p:cNvPr id="15" name="Freeform 14"/>
              <p:cNvSpPr/>
              <p:nvPr/>
            </p:nvSpPr>
            <p:spPr bwMode="auto">
              <a:xfrm>
                <a:off x="4429919" y="4789501"/>
                <a:ext cx="3998912" cy="699953"/>
              </a:xfrm>
              <a:custGeom>
                <a:avLst/>
                <a:gdLst>
                  <a:gd name="T0" fmla="*/ 241 w 1394"/>
                  <a:gd name="T1" fmla="*/ 0 h 244"/>
                  <a:gd name="T2" fmla="*/ 1394 w 1394"/>
                  <a:gd name="T3" fmla="*/ 0 h 244"/>
                  <a:gd name="T4" fmla="*/ 1150 w 1394"/>
                  <a:gd name="T5" fmla="*/ 244 h 244"/>
                  <a:gd name="T6" fmla="*/ 0 w 1394"/>
                  <a:gd name="T7" fmla="*/ 244 h 244"/>
                  <a:gd name="T8" fmla="*/ 241 w 1394"/>
                  <a:gd name="T9" fmla="*/ 0 h 244"/>
                </a:gdLst>
                <a:ahLst/>
                <a:cxnLst>
                  <a:cxn ang="0">
                    <a:pos x="T0" y="T1"/>
                  </a:cxn>
                  <a:cxn ang="0">
                    <a:pos x="T2" y="T3"/>
                  </a:cxn>
                  <a:cxn ang="0">
                    <a:pos x="T4" y="T5"/>
                  </a:cxn>
                  <a:cxn ang="0">
                    <a:pos x="T6" y="T7"/>
                  </a:cxn>
                  <a:cxn ang="0">
                    <a:pos x="T8" y="T9"/>
                  </a:cxn>
                </a:cxnLst>
                <a:rect l="0" t="0" r="r" b="b"/>
                <a:pathLst>
                  <a:path w="1394" h="244">
                    <a:moveTo>
                      <a:pt x="241" y="0"/>
                    </a:moveTo>
                    <a:lnTo>
                      <a:pt x="1394" y="0"/>
                    </a:lnTo>
                    <a:lnTo>
                      <a:pt x="1150" y="244"/>
                    </a:lnTo>
                    <a:lnTo>
                      <a:pt x="0" y="244"/>
                    </a:lnTo>
                    <a:lnTo>
                      <a:pt x="241" y="0"/>
                    </a:lnTo>
                    <a:close/>
                  </a:path>
                </a:pathLst>
              </a:custGeom>
              <a:solidFill>
                <a:srgbClr val="D0A79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rgbClr val="AE6339"/>
                  </a:solidFill>
                  <a:latin typeface="思源宋体 Heavy" panose="02020900000000000000" pitchFamily="18" charset="-122"/>
                  <a:ea typeface="思源宋体 Heavy" panose="02020900000000000000" pitchFamily="18" charset="-122"/>
                </a:endParaRPr>
              </a:p>
            </p:txBody>
          </p:sp>
          <p:grpSp>
            <p:nvGrpSpPr>
              <p:cNvPr id="16" name="组合 15"/>
              <p:cNvGrpSpPr/>
              <p:nvPr/>
            </p:nvGrpSpPr>
            <p:grpSpPr>
              <a:xfrm>
                <a:off x="5238881" y="5856642"/>
                <a:ext cx="763063" cy="441774"/>
                <a:chOff x="5238881" y="5604205"/>
                <a:chExt cx="763063" cy="441774"/>
              </a:xfrm>
            </p:grpSpPr>
            <p:sp>
              <p:nvSpPr>
                <p:cNvPr id="42" name="Freeform 79"/>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43" name="组合 42"/>
                <p:cNvGrpSpPr/>
                <p:nvPr/>
              </p:nvGrpSpPr>
              <p:grpSpPr>
                <a:xfrm>
                  <a:off x="5557301" y="5604205"/>
                  <a:ext cx="444643" cy="441774"/>
                  <a:chOff x="5557301" y="5584126"/>
                  <a:chExt cx="444643" cy="441774"/>
                </a:xfrm>
              </p:grpSpPr>
              <p:sp>
                <p:nvSpPr>
                  <p:cNvPr id="44"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5" name="Freeform 193"/>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6" name="Freeform 194"/>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7" name="Freeform 195"/>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8" name="Freeform 196"/>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9" name="Freeform 197"/>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50" name="Freeform 198"/>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17" name="组合 16"/>
              <p:cNvGrpSpPr/>
              <p:nvPr/>
            </p:nvGrpSpPr>
            <p:grpSpPr>
              <a:xfrm>
                <a:off x="6839593" y="4918590"/>
                <a:ext cx="745852" cy="441774"/>
                <a:chOff x="6839593" y="4666153"/>
                <a:chExt cx="745852" cy="441774"/>
              </a:xfrm>
            </p:grpSpPr>
            <p:sp>
              <p:nvSpPr>
                <p:cNvPr id="36" name="Freeform 81"/>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37" name="组合 36"/>
                <p:cNvGrpSpPr/>
                <p:nvPr/>
              </p:nvGrpSpPr>
              <p:grpSpPr>
                <a:xfrm>
                  <a:off x="6839593" y="4666153"/>
                  <a:ext cx="441774" cy="441774"/>
                  <a:chOff x="6839593" y="4666155"/>
                  <a:chExt cx="441774" cy="441774"/>
                </a:xfrm>
              </p:grpSpPr>
              <p:sp>
                <p:nvSpPr>
                  <p:cNvPr id="38"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9"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0"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41"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18" name="组合 17"/>
              <p:cNvGrpSpPr/>
              <p:nvPr/>
            </p:nvGrpSpPr>
            <p:grpSpPr>
              <a:xfrm>
                <a:off x="6839593" y="3028145"/>
                <a:ext cx="745852" cy="444643"/>
                <a:chOff x="6839593" y="2775708"/>
                <a:chExt cx="745852" cy="444643"/>
              </a:xfrm>
            </p:grpSpPr>
            <p:sp>
              <p:nvSpPr>
                <p:cNvPr id="30" name="Freeform 83"/>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31" name="组合 30"/>
                <p:cNvGrpSpPr/>
                <p:nvPr/>
              </p:nvGrpSpPr>
              <p:grpSpPr>
                <a:xfrm>
                  <a:off x="6839593" y="2775708"/>
                  <a:ext cx="441774" cy="444643"/>
                  <a:chOff x="6839593" y="2769970"/>
                  <a:chExt cx="441774" cy="444643"/>
                </a:xfrm>
              </p:grpSpPr>
              <p:sp>
                <p:nvSpPr>
                  <p:cNvPr id="32"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3"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4"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35" name="Freeform 207"/>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19" name="组合 18"/>
              <p:cNvGrpSpPr/>
              <p:nvPr/>
            </p:nvGrpSpPr>
            <p:grpSpPr>
              <a:xfrm>
                <a:off x="5238881" y="2078618"/>
                <a:ext cx="763063" cy="438906"/>
                <a:chOff x="5238881" y="1826181"/>
                <a:chExt cx="763063" cy="438906"/>
              </a:xfrm>
            </p:grpSpPr>
            <p:sp>
              <p:nvSpPr>
                <p:cNvPr id="26" name="Freeform 80"/>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27" name="组合 26"/>
                <p:cNvGrpSpPr/>
                <p:nvPr/>
              </p:nvGrpSpPr>
              <p:grpSpPr>
                <a:xfrm>
                  <a:off x="5557301" y="1826181"/>
                  <a:ext cx="444643" cy="438906"/>
                  <a:chOff x="5557301" y="1829049"/>
                  <a:chExt cx="444643" cy="438906"/>
                </a:xfrm>
              </p:grpSpPr>
              <p:sp>
                <p:nvSpPr>
                  <p:cNvPr id="28"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29"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nvGrpSpPr>
              <p:cNvPr id="20" name="组合 19"/>
              <p:cNvGrpSpPr/>
              <p:nvPr/>
            </p:nvGrpSpPr>
            <p:grpSpPr>
              <a:xfrm>
                <a:off x="5238881" y="3963328"/>
                <a:ext cx="763063" cy="444643"/>
                <a:chOff x="5238881" y="3710891"/>
                <a:chExt cx="763063" cy="444643"/>
              </a:xfrm>
              <a:solidFill>
                <a:schemeClr val="bg1"/>
              </a:solidFill>
            </p:grpSpPr>
            <p:sp>
              <p:nvSpPr>
                <p:cNvPr id="21" name="Freeform 82"/>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nvGrpSpPr>
                <p:cNvPr id="22" name="组合 21"/>
                <p:cNvGrpSpPr/>
                <p:nvPr/>
              </p:nvGrpSpPr>
              <p:grpSpPr>
                <a:xfrm>
                  <a:off x="5557301" y="3710891"/>
                  <a:ext cx="444643" cy="444643"/>
                  <a:chOff x="5557301" y="3705153"/>
                  <a:chExt cx="444643" cy="444643"/>
                </a:xfrm>
                <a:grpFill/>
              </p:grpSpPr>
              <p:sp>
                <p:nvSpPr>
                  <p:cNvPr id="23"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24" name="Freeform 211"/>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sp>
                <p:nvSpPr>
                  <p:cNvPr id="25" name="Freeform 212"/>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grpFill/>
                  <a:ln w="0">
                    <a:noFill/>
                    <a:prstDash val="solid"/>
                    <a:round/>
                  </a:ln>
                </p:spPr>
                <p:txBody>
                  <a:bodyPr vert="horz" wrap="square" lIns="91440" tIns="45720" rIns="91440" bIns="45720" numCol="1" anchor="t" anchorCtr="0" compatLnSpc="1"/>
                  <a:lstStyle/>
                  <a:p>
                    <a:endParaRPr lang="zh-CN" altLang="en-US">
                      <a:solidFill>
                        <a:srgbClr val="AE6339"/>
                      </a:solidFill>
                      <a:latin typeface="思源宋体 Heavy" panose="02020900000000000000" pitchFamily="18" charset="-122"/>
                      <a:ea typeface="思源宋体 Heavy" panose="02020900000000000000" pitchFamily="18" charset="-122"/>
                    </a:endParaRPr>
                  </a:p>
                </p:txBody>
              </p:sp>
            </p:grpSp>
          </p:grpSp>
        </p:grpSp>
        <p:sp>
          <p:nvSpPr>
            <p:cNvPr id="53" name="TextBox 38"/>
            <p:cNvSpPr txBox="1"/>
            <p:nvPr/>
          </p:nvSpPr>
          <p:spPr>
            <a:xfrm>
              <a:off x="880674" y="3597922"/>
              <a:ext cx="4762670" cy="125368"/>
            </a:xfrm>
            <a:prstGeom prst="rect">
              <a:avLst/>
            </a:prstGeom>
            <a:noFill/>
          </p:spPr>
          <p:txBody>
            <a:bodyPr wrap="square" lIns="0" tIns="0" rIns="0" bIns="0" rtlCol="0">
              <a:spAutoFit/>
            </a:bodyPr>
            <a:lstStyle/>
            <a:p>
              <a:r>
                <a:rPr lang="en-US" altLang="zh-CN"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rPr>
                <a:t> </a:t>
              </a:r>
              <a:endParaRPr lang="en-US"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endParaRPr>
            </a:p>
          </p:txBody>
        </p:sp>
        <p:sp>
          <p:nvSpPr>
            <p:cNvPr id="54" name="文本框 53"/>
            <p:cNvSpPr txBox="1"/>
            <p:nvPr/>
          </p:nvSpPr>
          <p:spPr>
            <a:xfrm>
              <a:off x="327310" y="972364"/>
              <a:ext cx="5248809" cy="4719012"/>
            </a:xfrm>
            <a:prstGeom prst="rect">
              <a:avLst/>
            </a:prstGeom>
            <a:noFill/>
          </p:spPr>
          <p:txBody>
            <a:bodyPr wrap="square" rtlCol="0">
              <a:noAutofit/>
            </a:bodyPr>
            <a:lstStyle/>
            <a:p>
              <a:pPr defTabSz="1216660">
                <a:lnSpc>
                  <a:spcPct val="120000"/>
                </a:lnSpc>
                <a:spcBef>
                  <a:spcPct val="20000"/>
                </a:spcBef>
                <a:defRPr/>
              </a:pPr>
              <a:r>
                <a:rPr lang="en-US" altLang="zh-CN"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   </a:t>
              </a:r>
              <a:r>
                <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为了实现多位点编辑效率，需要合成一个超长gRNA阵列并将其转移到酿酒酵母细胞中。由于超长gRNA阵列的高重复序列，难以合成和组装。此外，从多顺反子中释放sgRNA也是一个挑战。</a:t>
              </a:r>
              <a:r>
                <a:rPr lang="en-US" altLang="zh-CN"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     </a:t>
              </a:r>
              <a:endParaRPr lang="en-US" altLang="zh-CN"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endParaRPr>
            </a:p>
            <a:p>
              <a:pPr defTabSz="1216660">
                <a:lnSpc>
                  <a:spcPct val="120000"/>
                </a:lnSpc>
                <a:spcBef>
                  <a:spcPct val="20000"/>
                </a:spcBef>
                <a:defRPr/>
              </a:pPr>
              <a:r>
                <a:rPr lang="en-US" altLang="zh-CN"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    </a:t>
              </a:r>
              <a:r>
                <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基于McCarty的综述，使用tRNA加工机制从阵列中释放gRNA。位于tRNAs两侧的gRNA阵列可以被内源性RNase P和RNase Z转录和加工，它们分别切割pre-tRNAs的5’端和3’端，产生功能性gRNAs。同时，每个多顺反子由3个gRNAs、4个tRNAs、合成启动子和终止子组成。</a:t>
              </a:r>
              <a:endPar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endParaRPr>
            </a:p>
          </p:txBody>
        </p:sp>
      </p:grpSp>
      <p:pic>
        <p:nvPicPr>
          <p:cNvPr id="55" name="图片 3"/>
          <p:cNvPicPr>
            <a:picLocks noChangeAspect="1"/>
          </p:cNvPicPr>
          <p:nvPr>
            <p:custDataLst>
              <p:tags r:id="rId1"/>
            </p:custDataLst>
          </p:nvPr>
        </p:nvPicPr>
        <p:blipFill>
          <a:blip r:embed="rId2"/>
          <a:stretch>
            <a:fillRect/>
          </a:stretch>
        </p:blipFill>
        <p:spPr>
          <a:xfrm>
            <a:off x="7613015" y="1142365"/>
            <a:ext cx="4541520" cy="275780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165" y="323215"/>
            <a:ext cx="10840720" cy="3209290"/>
          </a:xfrm>
          <a:prstGeom prst="rect">
            <a:avLst/>
          </a:prstGeom>
          <a:noFill/>
        </p:spPr>
        <p:txBody>
          <a:bodyPr wrap="square" rtlCol="0" anchor="t">
            <a:noAutofit/>
          </a:bodyPr>
          <a:p>
            <a:r>
              <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在一个转录单元中，使用合成的非重复II型启动子表达gRNA，每个gRNA的两侧都有不同种类的tRNA。通过这种方式，我们降低了gRNA阵列的重复水平。最终构建了一个包含10个转录单位的30-gRNA阵列。理论上，这种gRNA阵列与CBE相结合，可以实现同时编辑30个位点。</a:t>
            </a:r>
            <a:endPar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endParaRPr>
          </a:p>
        </p:txBody>
      </p:sp>
      <p:pic>
        <p:nvPicPr>
          <p:cNvPr id="4" name="图片 4"/>
          <p:cNvPicPr>
            <a:picLocks noChangeAspect="1"/>
          </p:cNvPicPr>
          <p:nvPr>
            <p:custDataLst>
              <p:tags r:id="rId1"/>
            </p:custDataLst>
          </p:nvPr>
        </p:nvPicPr>
        <p:blipFill>
          <a:blip r:embed="rId2"/>
          <a:stretch>
            <a:fillRect/>
          </a:stretch>
        </p:blipFill>
        <p:spPr>
          <a:xfrm>
            <a:off x="694055" y="2275205"/>
            <a:ext cx="10195560" cy="436245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2880" y="99919"/>
            <a:ext cx="4065905" cy="460375"/>
            <a:chOff x="182880" y="99919"/>
            <a:chExt cx="4065905" cy="460375"/>
          </a:xfrm>
        </p:grpSpPr>
        <p:sp>
          <p:nvSpPr>
            <p:cNvPr id="10" name="文本框 9"/>
            <p:cNvSpPr txBox="1"/>
            <p:nvPr/>
          </p:nvSpPr>
          <p:spPr>
            <a:xfrm>
              <a:off x="357505" y="99919"/>
              <a:ext cx="3891280" cy="46037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Cytosine Base Editor (CBE)</a:t>
              </a:r>
              <a:endParaRPr lang="en-US" altLang="zh-CN"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25957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99720" y="3287119"/>
            <a:ext cx="10858500" cy="2170976"/>
            <a:chOff x="660400" y="1396089"/>
            <a:chExt cx="10858500" cy="2170976"/>
          </a:xfrm>
        </p:grpSpPr>
        <p:grpSp>
          <p:nvGrpSpPr>
            <p:cNvPr id="6" name="islïḍe"/>
            <p:cNvGrpSpPr/>
            <p:nvPr/>
          </p:nvGrpSpPr>
          <p:grpSpPr>
            <a:xfrm>
              <a:off x="660400" y="1828089"/>
              <a:ext cx="2327244" cy="1738976"/>
              <a:chOff x="660400" y="1828089"/>
              <a:chExt cx="2327244" cy="1738976"/>
            </a:xfrm>
          </p:grpSpPr>
          <p:cxnSp>
            <p:nvCxnSpPr>
              <p:cNvPr id="26" name="直接连接符 25"/>
              <p:cNvCxnSpPr>
                <a:stCxn id="27" idx="2"/>
              </p:cNvCxnSpPr>
              <p:nvPr/>
            </p:nvCxnSpPr>
            <p:spPr>
              <a:xfrm>
                <a:off x="1824022"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7" name="íšľîďè"/>
              <p:cNvSpPr txBox="1"/>
              <p:nvPr/>
            </p:nvSpPr>
            <p:spPr bwMode="auto">
              <a:xfrm>
                <a:off x="660400" y="1828089"/>
                <a:ext cx="2327244" cy="43202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endParaRPr lang="en-US" altLang="zh-CN" sz="1600" b="1" dirty="0">
                  <a:solidFill>
                    <a:srgbClr val="AE6339"/>
                  </a:solidFill>
                  <a:latin typeface="思源宋体 Heavy" panose="02020900000000000000" pitchFamily="18" charset="-122"/>
                  <a:ea typeface="思源宋体 Heavy" panose="02020900000000000000" pitchFamily="18" charset="-122"/>
                </a:endParaRPr>
              </a:p>
            </p:txBody>
          </p:sp>
        </p:grpSp>
        <p:grpSp>
          <p:nvGrpSpPr>
            <p:cNvPr id="7" name="iśḷíḑé"/>
            <p:cNvGrpSpPr/>
            <p:nvPr/>
          </p:nvGrpSpPr>
          <p:grpSpPr>
            <a:xfrm>
              <a:off x="3504152" y="1828089"/>
              <a:ext cx="2327244" cy="1738976"/>
              <a:chOff x="3504152" y="1828089"/>
              <a:chExt cx="2327244" cy="1738976"/>
            </a:xfrm>
          </p:grpSpPr>
          <p:cxnSp>
            <p:nvCxnSpPr>
              <p:cNvPr id="24" name="直接连接符 23"/>
              <p:cNvCxnSpPr>
                <a:stCxn id="25" idx="2"/>
              </p:cNvCxnSpPr>
              <p:nvPr/>
            </p:nvCxnSpPr>
            <p:spPr>
              <a:xfrm>
                <a:off x="4667774"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5" name="íšľïďé"/>
              <p:cNvSpPr txBox="1"/>
              <p:nvPr/>
            </p:nvSpPr>
            <p:spPr bwMode="auto">
              <a:xfrm>
                <a:off x="3504152" y="1828089"/>
                <a:ext cx="2327244" cy="43202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endParaRPr lang="en-US" altLang="zh-CN" sz="1600" b="1" dirty="0">
                  <a:solidFill>
                    <a:srgbClr val="AE6339"/>
                  </a:solidFill>
                  <a:latin typeface="思源宋体 Heavy" panose="02020900000000000000" pitchFamily="18" charset="-122"/>
                  <a:ea typeface="思源宋体 Heavy" panose="02020900000000000000" pitchFamily="18" charset="-122"/>
                </a:endParaRPr>
              </a:p>
            </p:txBody>
          </p:sp>
        </p:grpSp>
        <p:grpSp>
          <p:nvGrpSpPr>
            <p:cNvPr id="8" name="îš1iḑé"/>
            <p:cNvGrpSpPr/>
            <p:nvPr/>
          </p:nvGrpSpPr>
          <p:grpSpPr>
            <a:xfrm>
              <a:off x="6347904" y="1828089"/>
              <a:ext cx="2327244" cy="1738976"/>
              <a:chOff x="6347904" y="1828089"/>
              <a:chExt cx="2327244" cy="1738976"/>
            </a:xfrm>
          </p:grpSpPr>
          <p:cxnSp>
            <p:nvCxnSpPr>
              <p:cNvPr id="22" name="直接连接符 21"/>
              <p:cNvCxnSpPr>
                <a:stCxn id="23" idx="2"/>
              </p:cNvCxnSpPr>
              <p:nvPr/>
            </p:nvCxnSpPr>
            <p:spPr>
              <a:xfrm>
                <a:off x="7511526"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íṩḷíḑê"/>
              <p:cNvSpPr txBox="1"/>
              <p:nvPr/>
            </p:nvSpPr>
            <p:spPr bwMode="auto">
              <a:xfrm>
                <a:off x="6347904" y="1828089"/>
                <a:ext cx="2327244" cy="43202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endParaRPr lang="en-US" altLang="zh-CN" sz="1600" b="1" dirty="0">
                  <a:solidFill>
                    <a:srgbClr val="AE6339"/>
                  </a:solidFill>
                  <a:latin typeface="思源宋体 Heavy" panose="02020900000000000000" pitchFamily="18" charset="-122"/>
                  <a:ea typeface="思源宋体 Heavy" panose="02020900000000000000" pitchFamily="18" charset="-122"/>
                </a:endParaRPr>
              </a:p>
            </p:txBody>
          </p:sp>
        </p:grpSp>
        <p:grpSp>
          <p:nvGrpSpPr>
            <p:cNvPr id="9" name="ïSḻïḍè"/>
            <p:cNvGrpSpPr/>
            <p:nvPr/>
          </p:nvGrpSpPr>
          <p:grpSpPr>
            <a:xfrm>
              <a:off x="9191656" y="1828089"/>
              <a:ext cx="2327244" cy="1738976"/>
              <a:chOff x="9191656" y="1828089"/>
              <a:chExt cx="2327244" cy="1738976"/>
            </a:xfrm>
          </p:grpSpPr>
          <p:cxnSp>
            <p:nvCxnSpPr>
              <p:cNvPr id="20" name="直接连接符 19"/>
              <p:cNvCxnSpPr>
                <a:stCxn id="21" idx="2"/>
              </p:cNvCxnSpPr>
              <p:nvPr/>
            </p:nvCxnSpPr>
            <p:spPr>
              <a:xfrm>
                <a:off x="10355278" y="2260113"/>
                <a:ext cx="0" cy="130695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1" name="íSḷíḑé"/>
              <p:cNvSpPr txBox="1"/>
              <p:nvPr/>
            </p:nvSpPr>
            <p:spPr bwMode="auto">
              <a:xfrm>
                <a:off x="9191656" y="1828089"/>
                <a:ext cx="2327244" cy="43202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solidFill>
                      <a:srgbClr val="AE6339"/>
                    </a:solidFill>
                    <a:latin typeface="思源宋体 Heavy" panose="02020900000000000000" pitchFamily="18" charset="-122"/>
                    <a:ea typeface="思源宋体 Heavy" panose="02020900000000000000" pitchFamily="18" charset="-122"/>
                  </a:rPr>
                  <a:t>Text here</a:t>
                </a:r>
                <a:endParaRPr lang="en-US" altLang="zh-CN" sz="1600" b="1" dirty="0">
                  <a:solidFill>
                    <a:srgbClr val="AE6339"/>
                  </a:solidFill>
                  <a:latin typeface="思源宋体 Heavy" panose="02020900000000000000" pitchFamily="18" charset="-122"/>
                  <a:ea typeface="思源宋体 Heavy" panose="02020900000000000000" pitchFamily="18" charset="-122"/>
                </a:endParaRPr>
              </a:p>
            </p:txBody>
          </p:sp>
        </p:grpSp>
        <p:sp>
          <p:nvSpPr>
            <p:cNvPr id="11" name="iṡļiḓê"/>
            <p:cNvSpPr/>
            <p:nvPr/>
          </p:nvSpPr>
          <p:spPr>
            <a:xfrm>
              <a:off x="660400" y="2605771"/>
              <a:ext cx="10858500" cy="615636"/>
            </a:xfrm>
            <a:prstGeom prst="rect">
              <a:avLst/>
            </a:prstGeom>
            <a:solidFill>
              <a:srgbClr val="D0A793"/>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dirty="0">
                <a:solidFill>
                  <a:srgbClr val="AE6339"/>
                </a:solidFill>
                <a:latin typeface="思源宋体 Heavy" panose="02020900000000000000" pitchFamily="18" charset="-122"/>
                <a:ea typeface="思源宋体 Heavy" panose="02020900000000000000" pitchFamily="18" charset="-122"/>
              </a:endParaRPr>
            </a:p>
          </p:txBody>
        </p:sp>
        <p:sp>
          <p:nvSpPr>
            <p:cNvPr id="12" name="işlíḋé"/>
            <p:cNvSpPr/>
            <p:nvPr/>
          </p:nvSpPr>
          <p:spPr>
            <a:xfrm>
              <a:off x="1614148" y="1396089"/>
              <a:ext cx="419748" cy="432000"/>
            </a:xfrm>
            <a:custGeom>
              <a:avLst/>
              <a:gdLst>
                <a:gd name="T0" fmla="*/ 1733 w 2799"/>
                <a:gd name="T1" fmla="*/ 1261 h 2885"/>
                <a:gd name="T2" fmla="*/ 1438 w 2799"/>
                <a:gd name="T3" fmla="*/ 1602 h 2885"/>
                <a:gd name="T4" fmla="*/ 1067 w 2799"/>
                <a:gd name="T5" fmla="*/ 1602 h 2885"/>
                <a:gd name="T6" fmla="*/ 772 w 2799"/>
                <a:gd name="T7" fmla="*/ 1261 h 2885"/>
                <a:gd name="T8" fmla="*/ 589 w 2799"/>
                <a:gd name="T9" fmla="*/ 830 h 2885"/>
                <a:gd name="T10" fmla="*/ 644 w 2799"/>
                <a:gd name="T11" fmla="*/ 715 h 2885"/>
                <a:gd name="T12" fmla="*/ 868 w 2799"/>
                <a:gd name="T13" fmla="*/ 230 h 2885"/>
                <a:gd name="T14" fmla="*/ 1291 w 2799"/>
                <a:gd name="T15" fmla="*/ 0 h 2885"/>
                <a:gd name="T16" fmla="*/ 1855 w 2799"/>
                <a:gd name="T17" fmla="*/ 659 h 2885"/>
                <a:gd name="T18" fmla="*/ 1916 w 2799"/>
                <a:gd name="T19" fmla="*/ 830 h 2885"/>
                <a:gd name="T20" fmla="*/ 1547 w 2799"/>
                <a:gd name="T21" fmla="*/ 2326 h 2885"/>
                <a:gd name="T22" fmla="*/ 1659 w 2799"/>
                <a:gd name="T23" fmla="*/ 1660 h 2885"/>
                <a:gd name="T24" fmla="*/ 1571 w 2799"/>
                <a:gd name="T25" fmla="*/ 1699 h 2885"/>
                <a:gd name="T26" fmla="*/ 1407 w 2799"/>
                <a:gd name="T27" fmla="*/ 2009 h 2885"/>
                <a:gd name="T28" fmla="*/ 1445 w 2799"/>
                <a:gd name="T29" fmla="*/ 1839 h 2885"/>
                <a:gd name="T30" fmla="*/ 1116 w 2799"/>
                <a:gd name="T31" fmla="*/ 1810 h 2885"/>
                <a:gd name="T32" fmla="*/ 1054 w 2799"/>
                <a:gd name="T33" fmla="*/ 1902 h 2885"/>
                <a:gd name="T34" fmla="*/ 1073 w 2799"/>
                <a:gd name="T35" fmla="*/ 2082 h 2885"/>
                <a:gd name="T36" fmla="*/ 899 w 2799"/>
                <a:gd name="T37" fmla="*/ 1661 h 2885"/>
                <a:gd name="T38" fmla="*/ 285 w 2799"/>
                <a:gd name="T39" fmla="*/ 1884 h 2885"/>
                <a:gd name="T40" fmla="*/ 0 w 2799"/>
                <a:gd name="T41" fmla="*/ 2758 h 2885"/>
                <a:gd name="T42" fmla="*/ 1760 w 2799"/>
                <a:gd name="T43" fmla="*/ 2825 h 2885"/>
                <a:gd name="T44" fmla="*/ 2306 w 2799"/>
                <a:gd name="T45" fmla="*/ 2547 h 2885"/>
                <a:gd name="T46" fmla="*/ 2413 w 2799"/>
                <a:gd name="T47" fmla="*/ 2464 h 2885"/>
                <a:gd name="T48" fmla="*/ 2306 w 2799"/>
                <a:gd name="T49" fmla="*/ 2381 h 2885"/>
                <a:gd name="T50" fmla="*/ 2044 w 2799"/>
                <a:gd name="T51" fmla="*/ 2164 h 2885"/>
                <a:gd name="T52" fmla="*/ 2173 w 2799"/>
                <a:gd name="T53" fmla="*/ 2247 h 2885"/>
                <a:gd name="T54" fmla="*/ 2128 w 2799"/>
                <a:gd name="T55" fmla="*/ 2080 h 2885"/>
                <a:gd name="T56" fmla="*/ 2799 w 2799"/>
                <a:gd name="T57" fmla="*/ 2326 h 2885"/>
                <a:gd name="T58" fmla="*/ 1680 w 2799"/>
                <a:gd name="T59" fmla="*/ 2326 h 2885"/>
                <a:gd name="T60" fmla="*/ 2799 w 2799"/>
                <a:gd name="T61" fmla="*/ 2326 h 2885"/>
                <a:gd name="T62" fmla="*/ 2306 w 2799"/>
                <a:gd name="T63" fmla="*/ 2080 h 2885"/>
                <a:gd name="T64" fmla="*/ 2547 w 2799"/>
                <a:gd name="T65" fmla="*/ 2014 h 2885"/>
                <a:gd name="T66" fmla="*/ 2306 w 2799"/>
                <a:gd name="T67" fmla="*/ 1947 h 2885"/>
                <a:gd name="T68" fmla="*/ 2239 w 2799"/>
                <a:gd name="T69" fmla="*/ 1860 h 2885"/>
                <a:gd name="T70" fmla="*/ 2173 w 2799"/>
                <a:gd name="T71" fmla="*/ 1947 h 2885"/>
                <a:gd name="T72" fmla="*/ 1911 w 2799"/>
                <a:gd name="T73" fmla="*/ 2164 h 2885"/>
                <a:gd name="T74" fmla="*/ 2173 w 2799"/>
                <a:gd name="T75" fmla="*/ 2381 h 2885"/>
                <a:gd name="T76" fmla="*/ 1978 w 2799"/>
                <a:gd name="T77" fmla="*/ 2547 h 2885"/>
                <a:gd name="T78" fmla="*/ 1978 w 2799"/>
                <a:gd name="T79" fmla="*/ 2681 h 2885"/>
                <a:gd name="T80" fmla="*/ 2173 w 2799"/>
                <a:gd name="T81" fmla="*/ 2718 h 2885"/>
                <a:gd name="T82" fmla="*/ 2306 w 2799"/>
                <a:gd name="T83" fmla="*/ 2718 h 2885"/>
                <a:gd name="T84" fmla="*/ 2330 w 2799"/>
                <a:gd name="T85" fmla="*/ 2681 h 2885"/>
                <a:gd name="T86" fmla="*/ 2330 w 2799"/>
                <a:gd name="T87" fmla="*/ 2247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9" h="2885">
                  <a:moveTo>
                    <a:pt x="1934" y="1048"/>
                  </a:moveTo>
                  <a:cubicBezTo>
                    <a:pt x="1890" y="1215"/>
                    <a:pt x="1789" y="1253"/>
                    <a:pt x="1733" y="1261"/>
                  </a:cubicBezTo>
                  <a:cubicBezTo>
                    <a:pt x="1699" y="1328"/>
                    <a:pt x="1626" y="1464"/>
                    <a:pt x="1552" y="1533"/>
                  </a:cubicBezTo>
                  <a:cubicBezTo>
                    <a:pt x="1523" y="1561"/>
                    <a:pt x="1484" y="1584"/>
                    <a:pt x="1438" y="1602"/>
                  </a:cubicBezTo>
                  <a:cubicBezTo>
                    <a:pt x="1379" y="1626"/>
                    <a:pt x="1317" y="1638"/>
                    <a:pt x="1253" y="1638"/>
                  </a:cubicBezTo>
                  <a:cubicBezTo>
                    <a:pt x="1189" y="1638"/>
                    <a:pt x="1126" y="1626"/>
                    <a:pt x="1067" y="1602"/>
                  </a:cubicBezTo>
                  <a:cubicBezTo>
                    <a:pt x="1021" y="1584"/>
                    <a:pt x="983" y="1561"/>
                    <a:pt x="953" y="1533"/>
                  </a:cubicBezTo>
                  <a:cubicBezTo>
                    <a:pt x="879" y="1464"/>
                    <a:pt x="806" y="1328"/>
                    <a:pt x="772" y="1261"/>
                  </a:cubicBezTo>
                  <a:cubicBezTo>
                    <a:pt x="717" y="1253"/>
                    <a:pt x="615" y="1215"/>
                    <a:pt x="571" y="1048"/>
                  </a:cubicBezTo>
                  <a:cubicBezTo>
                    <a:pt x="548" y="958"/>
                    <a:pt x="554" y="884"/>
                    <a:pt x="589" y="830"/>
                  </a:cubicBezTo>
                  <a:cubicBezTo>
                    <a:pt x="605" y="806"/>
                    <a:pt x="624" y="789"/>
                    <a:pt x="641" y="778"/>
                  </a:cubicBezTo>
                  <a:cubicBezTo>
                    <a:pt x="641" y="761"/>
                    <a:pt x="642" y="739"/>
                    <a:pt x="644" y="715"/>
                  </a:cubicBezTo>
                  <a:cubicBezTo>
                    <a:pt x="612" y="670"/>
                    <a:pt x="569" y="575"/>
                    <a:pt x="623" y="421"/>
                  </a:cubicBezTo>
                  <a:cubicBezTo>
                    <a:pt x="679" y="259"/>
                    <a:pt x="806" y="233"/>
                    <a:pt x="868" y="230"/>
                  </a:cubicBezTo>
                  <a:cubicBezTo>
                    <a:pt x="889" y="192"/>
                    <a:pt x="929" y="137"/>
                    <a:pt x="999" y="87"/>
                  </a:cubicBezTo>
                  <a:cubicBezTo>
                    <a:pt x="1079" y="31"/>
                    <a:pt x="1182" y="0"/>
                    <a:pt x="1291" y="0"/>
                  </a:cubicBezTo>
                  <a:cubicBezTo>
                    <a:pt x="1425" y="0"/>
                    <a:pt x="1560" y="47"/>
                    <a:pt x="1680" y="136"/>
                  </a:cubicBezTo>
                  <a:cubicBezTo>
                    <a:pt x="1876" y="281"/>
                    <a:pt x="1860" y="600"/>
                    <a:pt x="1855" y="659"/>
                  </a:cubicBezTo>
                  <a:cubicBezTo>
                    <a:pt x="1862" y="707"/>
                    <a:pt x="1864" y="748"/>
                    <a:pt x="1864" y="778"/>
                  </a:cubicBezTo>
                  <a:cubicBezTo>
                    <a:pt x="1882" y="789"/>
                    <a:pt x="1900" y="806"/>
                    <a:pt x="1916" y="830"/>
                  </a:cubicBezTo>
                  <a:cubicBezTo>
                    <a:pt x="1951" y="884"/>
                    <a:pt x="1958" y="958"/>
                    <a:pt x="1934" y="1048"/>
                  </a:cubicBezTo>
                  <a:close/>
                  <a:moveTo>
                    <a:pt x="1547" y="2326"/>
                  </a:moveTo>
                  <a:cubicBezTo>
                    <a:pt x="1547" y="2081"/>
                    <a:pt x="1674" y="1866"/>
                    <a:pt x="1866" y="1742"/>
                  </a:cubicBezTo>
                  <a:lnTo>
                    <a:pt x="1659" y="1660"/>
                  </a:lnTo>
                  <a:cubicBezTo>
                    <a:pt x="1642" y="1653"/>
                    <a:pt x="1623" y="1653"/>
                    <a:pt x="1607" y="1661"/>
                  </a:cubicBezTo>
                  <a:cubicBezTo>
                    <a:pt x="1590" y="1668"/>
                    <a:pt x="1577" y="1682"/>
                    <a:pt x="1571" y="1699"/>
                  </a:cubicBezTo>
                  <a:lnTo>
                    <a:pt x="1433" y="2082"/>
                  </a:lnTo>
                  <a:lnTo>
                    <a:pt x="1407" y="2009"/>
                  </a:lnTo>
                  <a:lnTo>
                    <a:pt x="1451" y="1902"/>
                  </a:lnTo>
                  <a:cubicBezTo>
                    <a:pt x="1460" y="1881"/>
                    <a:pt x="1457" y="1858"/>
                    <a:pt x="1445" y="1839"/>
                  </a:cubicBezTo>
                  <a:cubicBezTo>
                    <a:pt x="1433" y="1821"/>
                    <a:pt x="1412" y="1810"/>
                    <a:pt x="1390" y="1810"/>
                  </a:cubicBezTo>
                  <a:lnTo>
                    <a:pt x="1116" y="1810"/>
                  </a:lnTo>
                  <a:cubicBezTo>
                    <a:pt x="1093" y="1810"/>
                    <a:pt x="1073" y="1821"/>
                    <a:pt x="1060" y="1839"/>
                  </a:cubicBezTo>
                  <a:cubicBezTo>
                    <a:pt x="1048" y="1858"/>
                    <a:pt x="1046" y="1881"/>
                    <a:pt x="1054" y="1902"/>
                  </a:cubicBezTo>
                  <a:lnTo>
                    <a:pt x="1098" y="2009"/>
                  </a:lnTo>
                  <a:lnTo>
                    <a:pt x="1073" y="2082"/>
                  </a:lnTo>
                  <a:lnTo>
                    <a:pt x="934" y="1699"/>
                  </a:lnTo>
                  <a:cubicBezTo>
                    <a:pt x="928" y="1682"/>
                    <a:pt x="915" y="1668"/>
                    <a:pt x="899" y="1661"/>
                  </a:cubicBezTo>
                  <a:cubicBezTo>
                    <a:pt x="882" y="1653"/>
                    <a:pt x="863" y="1653"/>
                    <a:pt x="847" y="1660"/>
                  </a:cubicBezTo>
                  <a:lnTo>
                    <a:pt x="285" y="1884"/>
                  </a:lnTo>
                  <a:cubicBezTo>
                    <a:pt x="112" y="1953"/>
                    <a:pt x="0" y="2119"/>
                    <a:pt x="0" y="2305"/>
                  </a:cubicBezTo>
                  <a:lnTo>
                    <a:pt x="0" y="2758"/>
                  </a:lnTo>
                  <a:cubicBezTo>
                    <a:pt x="0" y="2795"/>
                    <a:pt x="30" y="2825"/>
                    <a:pt x="67" y="2825"/>
                  </a:cubicBezTo>
                  <a:lnTo>
                    <a:pt x="1760" y="2825"/>
                  </a:lnTo>
                  <a:cubicBezTo>
                    <a:pt x="1628" y="2699"/>
                    <a:pt x="1547" y="2522"/>
                    <a:pt x="1547" y="2326"/>
                  </a:cubicBezTo>
                  <a:close/>
                  <a:moveTo>
                    <a:pt x="2306" y="2547"/>
                  </a:moveTo>
                  <a:lnTo>
                    <a:pt x="2330" y="2547"/>
                  </a:lnTo>
                  <a:cubicBezTo>
                    <a:pt x="2376" y="2547"/>
                    <a:pt x="2413" y="2510"/>
                    <a:pt x="2413" y="2464"/>
                  </a:cubicBezTo>
                  <a:cubicBezTo>
                    <a:pt x="2413" y="2418"/>
                    <a:pt x="2376" y="2381"/>
                    <a:pt x="2330" y="2381"/>
                  </a:cubicBezTo>
                  <a:lnTo>
                    <a:pt x="2306" y="2381"/>
                  </a:lnTo>
                  <a:lnTo>
                    <a:pt x="2306" y="2547"/>
                  </a:lnTo>
                  <a:close/>
                  <a:moveTo>
                    <a:pt x="2044" y="2164"/>
                  </a:moveTo>
                  <a:cubicBezTo>
                    <a:pt x="2044" y="2210"/>
                    <a:pt x="2082" y="2247"/>
                    <a:pt x="2128" y="2247"/>
                  </a:cubicBezTo>
                  <a:lnTo>
                    <a:pt x="2173" y="2247"/>
                  </a:lnTo>
                  <a:lnTo>
                    <a:pt x="2173" y="2080"/>
                  </a:lnTo>
                  <a:lnTo>
                    <a:pt x="2128" y="2080"/>
                  </a:lnTo>
                  <a:cubicBezTo>
                    <a:pt x="2082" y="2080"/>
                    <a:pt x="2044" y="2118"/>
                    <a:pt x="2044" y="2164"/>
                  </a:cubicBezTo>
                  <a:close/>
                  <a:moveTo>
                    <a:pt x="2799" y="2326"/>
                  </a:moveTo>
                  <a:cubicBezTo>
                    <a:pt x="2799" y="2634"/>
                    <a:pt x="2548" y="2885"/>
                    <a:pt x="2239" y="2885"/>
                  </a:cubicBezTo>
                  <a:cubicBezTo>
                    <a:pt x="1931" y="2885"/>
                    <a:pt x="1680" y="2634"/>
                    <a:pt x="1680" y="2326"/>
                  </a:cubicBezTo>
                  <a:cubicBezTo>
                    <a:pt x="1680" y="2017"/>
                    <a:pt x="1931" y="1766"/>
                    <a:pt x="2239" y="1766"/>
                  </a:cubicBezTo>
                  <a:cubicBezTo>
                    <a:pt x="2548" y="1766"/>
                    <a:pt x="2799" y="2017"/>
                    <a:pt x="2799" y="2326"/>
                  </a:cubicBezTo>
                  <a:close/>
                  <a:moveTo>
                    <a:pt x="2306" y="2247"/>
                  </a:moveTo>
                  <a:lnTo>
                    <a:pt x="2306" y="2080"/>
                  </a:lnTo>
                  <a:lnTo>
                    <a:pt x="2480" y="2080"/>
                  </a:lnTo>
                  <a:cubicBezTo>
                    <a:pt x="2517" y="2080"/>
                    <a:pt x="2547" y="2051"/>
                    <a:pt x="2547" y="2014"/>
                  </a:cubicBezTo>
                  <a:cubicBezTo>
                    <a:pt x="2547" y="1977"/>
                    <a:pt x="2517" y="1947"/>
                    <a:pt x="2480" y="1947"/>
                  </a:cubicBezTo>
                  <a:lnTo>
                    <a:pt x="2306" y="1947"/>
                  </a:lnTo>
                  <a:lnTo>
                    <a:pt x="2306" y="1926"/>
                  </a:lnTo>
                  <a:cubicBezTo>
                    <a:pt x="2306" y="1890"/>
                    <a:pt x="2276" y="1860"/>
                    <a:pt x="2239" y="1860"/>
                  </a:cubicBezTo>
                  <a:cubicBezTo>
                    <a:pt x="2203" y="1860"/>
                    <a:pt x="2173" y="1890"/>
                    <a:pt x="2173" y="1926"/>
                  </a:cubicBezTo>
                  <a:lnTo>
                    <a:pt x="2173" y="1947"/>
                  </a:lnTo>
                  <a:lnTo>
                    <a:pt x="2128" y="1947"/>
                  </a:lnTo>
                  <a:cubicBezTo>
                    <a:pt x="2008" y="1947"/>
                    <a:pt x="1911" y="2044"/>
                    <a:pt x="1911" y="2164"/>
                  </a:cubicBezTo>
                  <a:cubicBezTo>
                    <a:pt x="1911" y="2283"/>
                    <a:pt x="2008" y="2381"/>
                    <a:pt x="2128" y="2381"/>
                  </a:cubicBezTo>
                  <a:lnTo>
                    <a:pt x="2173" y="2381"/>
                  </a:lnTo>
                  <a:lnTo>
                    <a:pt x="2173" y="2547"/>
                  </a:lnTo>
                  <a:lnTo>
                    <a:pt x="1978" y="2547"/>
                  </a:lnTo>
                  <a:cubicBezTo>
                    <a:pt x="1941" y="2547"/>
                    <a:pt x="1911" y="2577"/>
                    <a:pt x="1911" y="2614"/>
                  </a:cubicBezTo>
                  <a:cubicBezTo>
                    <a:pt x="1911" y="2651"/>
                    <a:pt x="1941" y="2681"/>
                    <a:pt x="1978" y="2681"/>
                  </a:cubicBezTo>
                  <a:lnTo>
                    <a:pt x="2173" y="2681"/>
                  </a:lnTo>
                  <a:lnTo>
                    <a:pt x="2173" y="2718"/>
                  </a:lnTo>
                  <a:cubicBezTo>
                    <a:pt x="2173" y="2754"/>
                    <a:pt x="2203" y="2784"/>
                    <a:pt x="2239" y="2784"/>
                  </a:cubicBezTo>
                  <a:cubicBezTo>
                    <a:pt x="2276" y="2784"/>
                    <a:pt x="2306" y="2754"/>
                    <a:pt x="2306" y="2718"/>
                  </a:cubicBezTo>
                  <a:lnTo>
                    <a:pt x="2306" y="2681"/>
                  </a:lnTo>
                  <a:lnTo>
                    <a:pt x="2330" y="2681"/>
                  </a:lnTo>
                  <a:cubicBezTo>
                    <a:pt x="2449" y="2681"/>
                    <a:pt x="2547" y="2584"/>
                    <a:pt x="2547" y="2464"/>
                  </a:cubicBezTo>
                  <a:cubicBezTo>
                    <a:pt x="2547" y="2344"/>
                    <a:pt x="2449" y="2247"/>
                    <a:pt x="2330" y="2247"/>
                  </a:cubicBezTo>
                  <a:lnTo>
                    <a:pt x="2306" y="2247"/>
                  </a:lnTo>
                  <a:close/>
                </a:path>
              </a:pathLst>
            </a:custGeom>
            <a:solidFill>
              <a:srgbClr val="AE6339"/>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3" name="ïṣḷîdé"/>
            <p:cNvSpPr/>
            <p:nvPr/>
          </p:nvSpPr>
          <p:spPr>
            <a:xfrm>
              <a:off x="4461801" y="1396089"/>
              <a:ext cx="411945" cy="432000"/>
            </a:xfrm>
            <a:custGeom>
              <a:avLst/>
              <a:gdLst>
                <a:gd name="connsiteX0" fmla="*/ 271981 w 578354"/>
                <a:gd name="connsiteY0" fmla="*/ 340887 h 606510"/>
                <a:gd name="connsiteX1" fmla="*/ 256365 w 578354"/>
                <a:gd name="connsiteY1" fmla="*/ 346409 h 606510"/>
                <a:gd name="connsiteX2" fmla="*/ 251051 w 578354"/>
                <a:gd name="connsiteY2" fmla="*/ 352798 h 606510"/>
                <a:gd name="connsiteX3" fmla="*/ 251051 w 578354"/>
                <a:gd name="connsiteY3" fmla="*/ 368716 h 606510"/>
                <a:gd name="connsiteX4" fmla="*/ 248665 w 578354"/>
                <a:gd name="connsiteY4" fmla="*/ 370449 h 606510"/>
                <a:gd name="connsiteX5" fmla="*/ 247038 w 578354"/>
                <a:gd name="connsiteY5" fmla="*/ 375322 h 606510"/>
                <a:gd name="connsiteX6" fmla="*/ 250509 w 578354"/>
                <a:gd name="connsiteY6" fmla="*/ 409431 h 606510"/>
                <a:gd name="connsiteX7" fmla="*/ 255172 w 578354"/>
                <a:gd name="connsiteY7" fmla="*/ 414954 h 606510"/>
                <a:gd name="connsiteX8" fmla="*/ 256907 w 578354"/>
                <a:gd name="connsiteY8" fmla="*/ 415170 h 606510"/>
                <a:gd name="connsiteX9" fmla="*/ 262004 w 578354"/>
                <a:gd name="connsiteY9" fmla="*/ 412572 h 606510"/>
                <a:gd name="connsiteX10" fmla="*/ 280114 w 578354"/>
                <a:gd name="connsiteY10" fmla="*/ 388749 h 606510"/>
                <a:gd name="connsiteX11" fmla="*/ 281307 w 578354"/>
                <a:gd name="connsiteY11" fmla="*/ 384851 h 606510"/>
                <a:gd name="connsiteX12" fmla="*/ 281307 w 578354"/>
                <a:gd name="connsiteY12" fmla="*/ 346626 h 606510"/>
                <a:gd name="connsiteX13" fmla="*/ 278270 w 578354"/>
                <a:gd name="connsiteY13" fmla="*/ 341104 h 606510"/>
                <a:gd name="connsiteX14" fmla="*/ 271981 w 578354"/>
                <a:gd name="connsiteY14" fmla="*/ 340887 h 606510"/>
                <a:gd name="connsiteX15" fmla="*/ 190755 w 578354"/>
                <a:gd name="connsiteY15" fmla="*/ 340887 h 606510"/>
                <a:gd name="connsiteX16" fmla="*/ 184357 w 578354"/>
                <a:gd name="connsiteY16" fmla="*/ 341104 h 606510"/>
                <a:gd name="connsiteX17" fmla="*/ 181321 w 578354"/>
                <a:gd name="connsiteY17" fmla="*/ 346626 h 606510"/>
                <a:gd name="connsiteX18" fmla="*/ 181212 w 578354"/>
                <a:gd name="connsiteY18" fmla="*/ 384851 h 606510"/>
                <a:gd name="connsiteX19" fmla="*/ 182513 w 578354"/>
                <a:gd name="connsiteY19" fmla="*/ 388749 h 606510"/>
                <a:gd name="connsiteX20" fmla="*/ 200624 w 578354"/>
                <a:gd name="connsiteY20" fmla="*/ 412680 h 606510"/>
                <a:gd name="connsiteX21" fmla="*/ 205721 w 578354"/>
                <a:gd name="connsiteY21" fmla="*/ 415170 h 606510"/>
                <a:gd name="connsiteX22" fmla="*/ 207456 w 578354"/>
                <a:gd name="connsiteY22" fmla="*/ 414954 h 606510"/>
                <a:gd name="connsiteX23" fmla="*/ 212119 w 578354"/>
                <a:gd name="connsiteY23" fmla="*/ 409431 h 606510"/>
                <a:gd name="connsiteX24" fmla="*/ 215589 w 578354"/>
                <a:gd name="connsiteY24" fmla="*/ 375322 h 606510"/>
                <a:gd name="connsiteX25" fmla="*/ 213963 w 578354"/>
                <a:gd name="connsiteY25" fmla="*/ 370449 h 606510"/>
                <a:gd name="connsiteX26" fmla="*/ 211577 w 578354"/>
                <a:gd name="connsiteY26" fmla="*/ 368716 h 606510"/>
                <a:gd name="connsiteX27" fmla="*/ 211577 w 578354"/>
                <a:gd name="connsiteY27" fmla="*/ 352798 h 606510"/>
                <a:gd name="connsiteX28" fmla="*/ 206263 w 578354"/>
                <a:gd name="connsiteY28" fmla="*/ 346409 h 606510"/>
                <a:gd name="connsiteX29" fmla="*/ 190755 w 578354"/>
                <a:gd name="connsiteY29" fmla="*/ 340887 h 606510"/>
                <a:gd name="connsiteX30" fmla="*/ 200624 w 578354"/>
                <a:gd name="connsiteY30" fmla="*/ 168497 h 606510"/>
                <a:gd name="connsiteX31" fmla="*/ 156161 w 578354"/>
                <a:gd name="connsiteY31" fmla="*/ 180300 h 606510"/>
                <a:gd name="connsiteX32" fmla="*/ 152583 w 578354"/>
                <a:gd name="connsiteY32" fmla="*/ 186039 h 606510"/>
                <a:gd name="connsiteX33" fmla="*/ 152583 w 578354"/>
                <a:gd name="connsiteY33" fmla="*/ 197518 h 606510"/>
                <a:gd name="connsiteX34" fmla="*/ 149980 w 578354"/>
                <a:gd name="connsiteY34" fmla="*/ 197518 h 606510"/>
                <a:gd name="connsiteX35" fmla="*/ 143473 w 578354"/>
                <a:gd name="connsiteY35" fmla="*/ 203906 h 606510"/>
                <a:gd name="connsiteX36" fmla="*/ 143473 w 578354"/>
                <a:gd name="connsiteY36" fmla="*/ 214410 h 606510"/>
                <a:gd name="connsiteX37" fmla="*/ 146401 w 578354"/>
                <a:gd name="connsiteY37" fmla="*/ 219824 h 606510"/>
                <a:gd name="connsiteX38" fmla="*/ 152691 w 578354"/>
                <a:gd name="connsiteY38" fmla="*/ 223831 h 606510"/>
                <a:gd name="connsiteX39" fmla="*/ 153016 w 578354"/>
                <a:gd name="connsiteY39" fmla="*/ 226538 h 606510"/>
                <a:gd name="connsiteX40" fmla="*/ 176007 w 578354"/>
                <a:gd name="connsiteY40" fmla="*/ 279598 h 606510"/>
                <a:gd name="connsiteX41" fmla="*/ 214071 w 578354"/>
                <a:gd name="connsiteY41" fmla="*/ 312516 h 606510"/>
                <a:gd name="connsiteX42" fmla="*/ 248557 w 578354"/>
                <a:gd name="connsiteY42" fmla="*/ 312516 h 606510"/>
                <a:gd name="connsiteX43" fmla="*/ 286621 w 578354"/>
                <a:gd name="connsiteY43" fmla="*/ 279598 h 606510"/>
                <a:gd name="connsiteX44" fmla="*/ 309611 w 578354"/>
                <a:gd name="connsiteY44" fmla="*/ 226538 h 606510"/>
                <a:gd name="connsiteX45" fmla="*/ 309936 w 578354"/>
                <a:gd name="connsiteY45" fmla="*/ 223831 h 606510"/>
                <a:gd name="connsiteX46" fmla="*/ 316226 w 578354"/>
                <a:gd name="connsiteY46" fmla="*/ 219824 h 606510"/>
                <a:gd name="connsiteX47" fmla="*/ 319154 w 578354"/>
                <a:gd name="connsiteY47" fmla="*/ 214410 h 606510"/>
                <a:gd name="connsiteX48" fmla="*/ 319154 w 578354"/>
                <a:gd name="connsiteY48" fmla="*/ 203906 h 606510"/>
                <a:gd name="connsiteX49" fmla="*/ 312756 w 578354"/>
                <a:gd name="connsiteY49" fmla="*/ 197518 h 606510"/>
                <a:gd name="connsiteX50" fmla="*/ 309177 w 578354"/>
                <a:gd name="connsiteY50" fmla="*/ 197518 h 606510"/>
                <a:gd name="connsiteX51" fmla="*/ 307117 w 578354"/>
                <a:gd name="connsiteY51" fmla="*/ 195352 h 606510"/>
                <a:gd name="connsiteX52" fmla="*/ 301044 w 578354"/>
                <a:gd name="connsiteY52" fmla="*/ 194919 h 606510"/>
                <a:gd name="connsiteX53" fmla="*/ 275668 w 578354"/>
                <a:gd name="connsiteY53" fmla="*/ 200658 h 606510"/>
                <a:gd name="connsiteX54" fmla="*/ 236302 w 578354"/>
                <a:gd name="connsiteY54" fmla="*/ 182791 h 606510"/>
                <a:gd name="connsiteX55" fmla="*/ 200624 w 578354"/>
                <a:gd name="connsiteY55" fmla="*/ 168497 h 606510"/>
                <a:gd name="connsiteX56" fmla="*/ 426321 w 578354"/>
                <a:gd name="connsiteY56" fmla="*/ 71765 h 606510"/>
                <a:gd name="connsiteX57" fmla="*/ 439012 w 578354"/>
                <a:gd name="connsiteY57" fmla="*/ 84331 h 606510"/>
                <a:gd name="connsiteX58" fmla="*/ 439012 w 578354"/>
                <a:gd name="connsiteY58" fmla="*/ 99173 h 606510"/>
                <a:gd name="connsiteX59" fmla="*/ 464721 w 578354"/>
                <a:gd name="connsiteY59" fmla="*/ 112498 h 606510"/>
                <a:gd name="connsiteX60" fmla="*/ 467758 w 578354"/>
                <a:gd name="connsiteY60" fmla="*/ 124306 h 606510"/>
                <a:gd name="connsiteX61" fmla="*/ 459297 w 578354"/>
                <a:gd name="connsiteY61" fmla="*/ 133080 h 606510"/>
                <a:gd name="connsiteX62" fmla="*/ 452789 w 578354"/>
                <a:gd name="connsiteY62" fmla="*/ 135139 h 606510"/>
                <a:gd name="connsiteX63" fmla="*/ 439555 w 578354"/>
                <a:gd name="connsiteY63" fmla="*/ 131455 h 606510"/>
                <a:gd name="connsiteX64" fmla="*/ 425019 w 578354"/>
                <a:gd name="connsiteY64" fmla="*/ 125931 h 606510"/>
                <a:gd name="connsiteX65" fmla="*/ 413738 w 578354"/>
                <a:gd name="connsiteY65" fmla="*/ 132972 h 606510"/>
                <a:gd name="connsiteX66" fmla="*/ 415582 w 578354"/>
                <a:gd name="connsiteY66" fmla="*/ 137197 h 606510"/>
                <a:gd name="connsiteX67" fmla="*/ 426429 w 578354"/>
                <a:gd name="connsiteY67" fmla="*/ 140989 h 606510"/>
                <a:gd name="connsiteX68" fmla="*/ 456043 w 578354"/>
                <a:gd name="connsiteY68" fmla="*/ 149113 h 606510"/>
                <a:gd name="connsiteX69" fmla="*/ 471230 w 578354"/>
                <a:gd name="connsiteY69" fmla="*/ 161355 h 606510"/>
                <a:gd name="connsiteX70" fmla="*/ 477304 w 578354"/>
                <a:gd name="connsiteY70" fmla="*/ 181829 h 606510"/>
                <a:gd name="connsiteX71" fmla="*/ 465480 w 578354"/>
                <a:gd name="connsiteY71" fmla="*/ 209454 h 606510"/>
                <a:gd name="connsiteX72" fmla="*/ 439012 w 578354"/>
                <a:gd name="connsiteY72" fmla="*/ 222020 h 606510"/>
                <a:gd name="connsiteX73" fmla="*/ 439012 w 578354"/>
                <a:gd name="connsiteY73" fmla="*/ 242278 h 606510"/>
                <a:gd name="connsiteX74" fmla="*/ 426321 w 578354"/>
                <a:gd name="connsiteY74" fmla="*/ 254953 h 606510"/>
                <a:gd name="connsiteX75" fmla="*/ 413738 w 578354"/>
                <a:gd name="connsiteY75" fmla="*/ 242278 h 606510"/>
                <a:gd name="connsiteX76" fmla="*/ 413738 w 578354"/>
                <a:gd name="connsiteY76" fmla="*/ 222670 h 606510"/>
                <a:gd name="connsiteX77" fmla="*/ 378158 w 578354"/>
                <a:gd name="connsiteY77" fmla="*/ 202087 h 606510"/>
                <a:gd name="connsiteX78" fmla="*/ 377073 w 578354"/>
                <a:gd name="connsiteY78" fmla="*/ 190171 h 606510"/>
                <a:gd name="connsiteX79" fmla="*/ 386402 w 578354"/>
                <a:gd name="connsiteY79" fmla="*/ 182696 h 606510"/>
                <a:gd name="connsiteX80" fmla="*/ 395948 w 578354"/>
                <a:gd name="connsiteY80" fmla="*/ 180963 h 606510"/>
                <a:gd name="connsiteX81" fmla="*/ 408531 w 578354"/>
                <a:gd name="connsiteY81" fmla="*/ 186163 h 606510"/>
                <a:gd name="connsiteX82" fmla="*/ 426646 w 578354"/>
                <a:gd name="connsiteY82" fmla="*/ 193963 h 606510"/>
                <a:gd name="connsiteX83" fmla="*/ 439555 w 578354"/>
                <a:gd name="connsiteY83" fmla="*/ 187138 h 606510"/>
                <a:gd name="connsiteX84" fmla="*/ 436626 w 578354"/>
                <a:gd name="connsiteY84" fmla="*/ 181504 h 606510"/>
                <a:gd name="connsiteX85" fmla="*/ 425778 w 578354"/>
                <a:gd name="connsiteY85" fmla="*/ 177821 h 606510"/>
                <a:gd name="connsiteX86" fmla="*/ 385534 w 578354"/>
                <a:gd name="connsiteY86" fmla="*/ 161355 h 606510"/>
                <a:gd name="connsiteX87" fmla="*/ 376964 w 578354"/>
                <a:gd name="connsiteY87" fmla="*/ 138280 h 606510"/>
                <a:gd name="connsiteX88" fmla="*/ 386402 w 578354"/>
                <a:gd name="connsiteY88" fmla="*/ 112714 h 606510"/>
                <a:gd name="connsiteX89" fmla="*/ 413738 w 578354"/>
                <a:gd name="connsiteY89" fmla="*/ 98848 h 606510"/>
                <a:gd name="connsiteX90" fmla="*/ 413738 w 578354"/>
                <a:gd name="connsiteY90" fmla="*/ 84331 h 606510"/>
                <a:gd name="connsiteX91" fmla="*/ 426321 w 578354"/>
                <a:gd name="connsiteY91" fmla="*/ 71765 h 606510"/>
                <a:gd name="connsiteX92" fmla="*/ 215047 w 578354"/>
                <a:gd name="connsiteY92" fmla="*/ 46785 h 606510"/>
                <a:gd name="connsiteX93" fmla="*/ 247581 w 578354"/>
                <a:gd name="connsiteY93" fmla="*/ 46785 h 606510"/>
                <a:gd name="connsiteX94" fmla="*/ 347675 w 578354"/>
                <a:gd name="connsiteY94" fmla="*/ 146840 h 606510"/>
                <a:gd name="connsiteX95" fmla="*/ 347675 w 578354"/>
                <a:gd name="connsiteY95" fmla="*/ 178243 h 606510"/>
                <a:gd name="connsiteX96" fmla="*/ 353423 w 578354"/>
                <a:gd name="connsiteY96" fmla="*/ 196110 h 606510"/>
                <a:gd name="connsiteX97" fmla="*/ 353423 w 578354"/>
                <a:gd name="connsiteY97" fmla="*/ 218525 h 606510"/>
                <a:gd name="connsiteX98" fmla="*/ 342362 w 578354"/>
                <a:gd name="connsiteY98" fmla="*/ 242131 h 606510"/>
                <a:gd name="connsiteX99" fmla="*/ 335963 w 578354"/>
                <a:gd name="connsiteY99" fmla="*/ 259132 h 606510"/>
                <a:gd name="connsiteX100" fmla="*/ 314383 w 578354"/>
                <a:gd name="connsiteY100" fmla="*/ 299522 h 606510"/>
                <a:gd name="connsiteX101" fmla="*/ 299743 w 578354"/>
                <a:gd name="connsiteY101" fmla="*/ 318147 h 606510"/>
                <a:gd name="connsiteX102" fmla="*/ 310587 w 578354"/>
                <a:gd name="connsiteY102" fmla="*/ 331683 h 606510"/>
                <a:gd name="connsiteX103" fmla="*/ 382052 w 578354"/>
                <a:gd name="connsiteY103" fmla="*/ 353231 h 606510"/>
                <a:gd name="connsiteX104" fmla="*/ 462627 w 578354"/>
                <a:gd name="connsiteY104" fmla="*/ 587560 h 606510"/>
                <a:gd name="connsiteX105" fmla="*/ 443758 w 578354"/>
                <a:gd name="connsiteY105" fmla="*/ 606510 h 606510"/>
                <a:gd name="connsiteX106" fmla="*/ 18978 w 578354"/>
                <a:gd name="connsiteY106" fmla="*/ 606510 h 606510"/>
                <a:gd name="connsiteX107" fmla="*/ 0 w 578354"/>
                <a:gd name="connsiteY107" fmla="*/ 587560 h 606510"/>
                <a:gd name="connsiteX108" fmla="*/ 217 w 578354"/>
                <a:gd name="connsiteY108" fmla="*/ 584636 h 606510"/>
                <a:gd name="connsiteX109" fmla="*/ 80575 w 578354"/>
                <a:gd name="connsiteY109" fmla="*/ 353231 h 606510"/>
                <a:gd name="connsiteX110" fmla="*/ 152040 w 578354"/>
                <a:gd name="connsiteY110" fmla="*/ 331683 h 606510"/>
                <a:gd name="connsiteX111" fmla="*/ 162885 w 578354"/>
                <a:gd name="connsiteY111" fmla="*/ 318147 h 606510"/>
                <a:gd name="connsiteX112" fmla="*/ 148353 w 578354"/>
                <a:gd name="connsiteY112" fmla="*/ 299522 h 606510"/>
                <a:gd name="connsiteX113" fmla="*/ 126664 w 578354"/>
                <a:gd name="connsiteY113" fmla="*/ 259132 h 606510"/>
                <a:gd name="connsiteX114" fmla="*/ 120266 w 578354"/>
                <a:gd name="connsiteY114" fmla="*/ 242131 h 606510"/>
                <a:gd name="connsiteX115" fmla="*/ 109205 w 578354"/>
                <a:gd name="connsiteY115" fmla="*/ 218525 h 606510"/>
                <a:gd name="connsiteX116" fmla="*/ 109205 w 578354"/>
                <a:gd name="connsiteY116" fmla="*/ 196110 h 606510"/>
                <a:gd name="connsiteX117" fmla="*/ 114952 w 578354"/>
                <a:gd name="connsiteY117" fmla="*/ 178243 h 606510"/>
                <a:gd name="connsiteX118" fmla="*/ 114952 w 578354"/>
                <a:gd name="connsiteY118" fmla="*/ 146840 h 606510"/>
                <a:gd name="connsiteX119" fmla="*/ 215047 w 578354"/>
                <a:gd name="connsiteY119" fmla="*/ 46785 h 606510"/>
                <a:gd name="connsiteX120" fmla="*/ 414825 w 578354"/>
                <a:gd name="connsiteY120" fmla="*/ 0 h 606510"/>
                <a:gd name="connsiteX121" fmla="*/ 578354 w 578354"/>
                <a:gd name="connsiteY121" fmla="*/ 163305 h 606510"/>
                <a:gd name="connsiteX122" fmla="*/ 414825 w 578354"/>
                <a:gd name="connsiteY122" fmla="*/ 326718 h 606510"/>
                <a:gd name="connsiteX123" fmla="*/ 344664 w 578354"/>
                <a:gd name="connsiteY123" fmla="*/ 310907 h 606510"/>
                <a:gd name="connsiteX124" fmla="*/ 360063 w 578354"/>
                <a:gd name="connsiteY124" fmla="*/ 279719 h 606510"/>
                <a:gd name="connsiteX125" fmla="*/ 414825 w 578354"/>
                <a:gd name="connsiteY125" fmla="*/ 291956 h 606510"/>
                <a:gd name="connsiteX126" fmla="*/ 543545 w 578354"/>
                <a:gd name="connsiteY126" fmla="*/ 163305 h 606510"/>
                <a:gd name="connsiteX127" fmla="*/ 414825 w 578354"/>
                <a:gd name="connsiteY127" fmla="*/ 34762 h 606510"/>
                <a:gd name="connsiteX128" fmla="*/ 338808 w 578354"/>
                <a:gd name="connsiteY128" fmla="*/ 59561 h 606510"/>
                <a:gd name="connsiteX129" fmla="*/ 311264 w 578354"/>
                <a:gd name="connsiteY129" fmla="*/ 37036 h 606510"/>
                <a:gd name="connsiteX130" fmla="*/ 414825 w 578354"/>
                <a:gd name="connsiteY130"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578354" h="606510">
                  <a:moveTo>
                    <a:pt x="271981" y="340887"/>
                  </a:moveTo>
                  <a:cubicBezTo>
                    <a:pt x="266667" y="343702"/>
                    <a:pt x="261461" y="345543"/>
                    <a:pt x="256365" y="346409"/>
                  </a:cubicBezTo>
                  <a:cubicBezTo>
                    <a:pt x="253328" y="346951"/>
                    <a:pt x="251051" y="349658"/>
                    <a:pt x="251051" y="352798"/>
                  </a:cubicBezTo>
                  <a:lnTo>
                    <a:pt x="251051" y="368716"/>
                  </a:lnTo>
                  <a:cubicBezTo>
                    <a:pt x="250183" y="369149"/>
                    <a:pt x="249316" y="369691"/>
                    <a:pt x="248665" y="370449"/>
                  </a:cubicBezTo>
                  <a:cubicBezTo>
                    <a:pt x="247472" y="371748"/>
                    <a:pt x="246821" y="373589"/>
                    <a:pt x="247038" y="375322"/>
                  </a:cubicBezTo>
                  <a:lnTo>
                    <a:pt x="250509" y="409431"/>
                  </a:lnTo>
                  <a:cubicBezTo>
                    <a:pt x="250834" y="412030"/>
                    <a:pt x="252677" y="414196"/>
                    <a:pt x="255172" y="414954"/>
                  </a:cubicBezTo>
                  <a:cubicBezTo>
                    <a:pt x="255822" y="415062"/>
                    <a:pt x="256365" y="415170"/>
                    <a:pt x="256907" y="415170"/>
                  </a:cubicBezTo>
                  <a:cubicBezTo>
                    <a:pt x="258859" y="415170"/>
                    <a:pt x="260811" y="414304"/>
                    <a:pt x="262004" y="412572"/>
                  </a:cubicBezTo>
                  <a:lnTo>
                    <a:pt x="280114" y="388749"/>
                  </a:lnTo>
                  <a:cubicBezTo>
                    <a:pt x="280873" y="387666"/>
                    <a:pt x="281307" y="386258"/>
                    <a:pt x="281307" y="384851"/>
                  </a:cubicBezTo>
                  <a:lnTo>
                    <a:pt x="281307" y="346626"/>
                  </a:lnTo>
                  <a:cubicBezTo>
                    <a:pt x="281307" y="344352"/>
                    <a:pt x="280222" y="342295"/>
                    <a:pt x="278270" y="341104"/>
                  </a:cubicBezTo>
                  <a:cubicBezTo>
                    <a:pt x="276318" y="339912"/>
                    <a:pt x="273933" y="339912"/>
                    <a:pt x="271981" y="340887"/>
                  </a:cubicBezTo>
                  <a:close/>
                  <a:moveTo>
                    <a:pt x="190755" y="340887"/>
                  </a:moveTo>
                  <a:cubicBezTo>
                    <a:pt x="188695" y="339912"/>
                    <a:pt x="186309" y="339912"/>
                    <a:pt x="184357" y="341104"/>
                  </a:cubicBezTo>
                  <a:cubicBezTo>
                    <a:pt x="182513" y="342295"/>
                    <a:pt x="181321" y="344352"/>
                    <a:pt x="181321" y="346626"/>
                  </a:cubicBezTo>
                  <a:lnTo>
                    <a:pt x="181212" y="384851"/>
                  </a:lnTo>
                  <a:cubicBezTo>
                    <a:pt x="181212" y="386258"/>
                    <a:pt x="181754" y="387666"/>
                    <a:pt x="182513" y="388749"/>
                  </a:cubicBezTo>
                  <a:lnTo>
                    <a:pt x="200624" y="412680"/>
                  </a:lnTo>
                  <a:cubicBezTo>
                    <a:pt x="201817" y="414304"/>
                    <a:pt x="203769" y="415170"/>
                    <a:pt x="205721" y="415170"/>
                  </a:cubicBezTo>
                  <a:cubicBezTo>
                    <a:pt x="206263" y="415170"/>
                    <a:pt x="206914" y="415062"/>
                    <a:pt x="207456" y="414954"/>
                  </a:cubicBezTo>
                  <a:cubicBezTo>
                    <a:pt x="209950" y="414196"/>
                    <a:pt x="211794" y="412030"/>
                    <a:pt x="212119" y="409431"/>
                  </a:cubicBezTo>
                  <a:lnTo>
                    <a:pt x="215589" y="375322"/>
                  </a:lnTo>
                  <a:cubicBezTo>
                    <a:pt x="215806" y="373589"/>
                    <a:pt x="215264" y="371748"/>
                    <a:pt x="213963" y="370449"/>
                  </a:cubicBezTo>
                  <a:cubicBezTo>
                    <a:pt x="213312" y="369691"/>
                    <a:pt x="212553" y="369149"/>
                    <a:pt x="211577" y="368716"/>
                  </a:cubicBezTo>
                  <a:lnTo>
                    <a:pt x="211577" y="352798"/>
                  </a:lnTo>
                  <a:cubicBezTo>
                    <a:pt x="211577" y="349658"/>
                    <a:pt x="209299" y="346951"/>
                    <a:pt x="206263" y="346409"/>
                  </a:cubicBezTo>
                  <a:cubicBezTo>
                    <a:pt x="201166" y="345543"/>
                    <a:pt x="195961" y="343702"/>
                    <a:pt x="190755" y="340887"/>
                  </a:cubicBezTo>
                  <a:close/>
                  <a:moveTo>
                    <a:pt x="200624" y="168497"/>
                  </a:moveTo>
                  <a:cubicBezTo>
                    <a:pt x="182513" y="168497"/>
                    <a:pt x="164945" y="175861"/>
                    <a:pt x="156161" y="180300"/>
                  </a:cubicBezTo>
                  <a:cubicBezTo>
                    <a:pt x="153884" y="181383"/>
                    <a:pt x="152583" y="183657"/>
                    <a:pt x="152583" y="186039"/>
                  </a:cubicBezTo>
                  <a:lnTo>
                    <a:pt x="152583" y="197518"/>
                  </a:lnTo>
                  <a:lnTo>
                    <a:pt x="149980" y="197518"/>
                  </a:lnTo>
                  <a:cubicBezTo>
                    <a:pt x="146401" y="197518"/>
                    <a:pt x="143473" y="200333"/>
                    <a:pt x="143473" y="203906"/>
                  </a:cubicBezTo>
                  <a:lnTo>
                    <a:pt x="143473" y="214410"/>
                  </a:lnTo>
                  <a:cubicBezTo>
                    <a:pt x="143473" y="216576"/>
                    <a:pt x="144666" y="218633"/>
                    <a:pt x="146401" y="219824"/>
                  </a:cubicBezTo>
                  <a:lnTo>
                    <a:pt x="152691" y="223831"/>
                  </a:lnTo>
                  <a:lnTo>
                    <a:pt x="153016" y="226538"/>
                  </a:lnTo>
                  <a:cubicBezTo>
                    <a:pt x="155077" y="241806"/>
                    <a:pt x="163644" y="261731"/>
                    <a:pt x="176007" y="279598"/>
                  </a:cubicBezTo>
                  <a:cubicBezTo>
                    <a:pt x="191731" y="302338"/>
                    <a:pt x="206480" y="312516"/>
                    <a:pt x="214071" y="312516"/>
                  </a:cubicBezTo>
                  <a:lnTo>
                    <a:pt x="248557" y="312516"/>
                  </a:lnTo>
                  <a:cubicBezTo>
                    <a:pt x="256148" y="312516"/>
                    <a:pt x="270896" y="302338"/>
                    <a:pt x="286621" y="279598"/>
                  </a:cubicBezTo>
                  <a:cubicBezTo>
                    <a:pt x="298984" y="261731"/>
                    <a:pt x="307551" y="241806"/>
                    <a:pt x="309611" y="226538"/>
                  </a:cubicBezTo>
                  <a:lnTo>
                    <a:pt x="309936" y="223831"/>
                  </a:lnTo>
                  <a:lnTo>
                    <a:pt x="316226" y="219824"/>
                  </a:lnTo>
                  <a:cubicBezTo>
                    <a:pt x="318070" y="218633"/>
                    <a:pt x="319154" y="216576"/>
                    <a:pt x="319154" y="214410"/>
                  </a:cubicBezTo>
                  <a:lnTo>
                    <a:pt x="319154" y="203906"/>
                  </a:lnTo>
                  <a:cubicBezTo>
                    <a:pt x="319154" y="200333"/>
                    <a:pt x="316226" y="197518"/>
                    <a:pt x="312756" y="197518"/>
                  </a:cubicBezTo>
                  <a:lnTo>
                    <a:pt x="309177" y="197518"/>
                  </a:lnTo>
                  <a:cubicBezTo>
                    <a:pt x="308744" y="196651"/>
                    <a:pt x="307984" y="195893"/>
                    <a:pt x="307117" y="195352"/>
                  </a:cubicBezTo>
                  <a:cubicBezTo>
                    <a:pt x="305382" y="194161"/>
                    <a:pt x="302996" y="193944"/>
                    <a:pt x="301044" y="194919"/>
                  </a:cubicBezTo>
                  <a:cubicBezTo>
                    <a:pt x="292477" y="198709"/>
                    <a:pt x="283910" y="200658"/>
                    <a:pt x="275668" y="200658"/>
                  </a:cubicBezTo>
                  <a:cubicBezTo>
                    <a:pt x="261028" y="200658"/>
                    <a:pt x="247797" y="194702"/>
                    <a:pt x="236302" y="182791"/>
                  </a:cubicBezTo>
                  <a:cubicBezTo>
                    <a:pt x="227193" y="173370"/>
                    <a:pt x="215155" y="168497"/>
                    <a:pt x="200624" y="168497"/>
                  </a:cubicBezTo>
                  <a:close/>
                  <a:moveTo>
                    <a:pt x="426321" y="71765"/>
                  </a:moveTo>
                  <a:cubicBezTo>
                    <a:pt x="433372" y="71765"/>
                    <a:pt x="439012" y="77398"/>
                    <a:pt x="439012" y="84331"/>
                  </a:cubicBezTo>
                  <a:lnTo>
                    <a:pt x="439012" y="99173"/>
                  </a:lnTo>
                  <a:cubicBezTo>
                    <a:pt x="449860" y="101231"/>
                    <a:pt x="458321" y="105564"/>
                    <a:pt x="464721" y="112498"/>
                  </a:cubicBezTo>
                  <a:cubicBezTo>
                    <a:pt x="467650" y="115639"/>
                    <a:pt x="468843" y="120081"/>
                    <a:pt x="467758" y="124306"/>
                  </a:cubicBezTo>
                  <a:cubicBezTo>
                    <a:pt x="466565" y="128531"/>
                    <a:pt x="463419" y="131780"/>
                    <a:pt x="459297" y="133080"/>
                  </a:cubicBezTo>
                  <a:lnTo>
                    <a:pt x="452789" y="135139"/>
                  </a:lnTo>
                  <a:cubicBezTo>
                    <a:pt x="448016" y="136655"/>
                    <a:pt x="442809" y="135247"/>
                    <a:pt x="439555" y="131455"/>
                  </a:cubicBezTo>
                  <a:cubicBezTo>
                    <a:pt x="436192" y="127772"/>
                    <a:pt x="431311" y="125931"/>
                    <a:pt x="425019" y="125931"/>
                  </a:cubicBezTo>
                  <a:cubicBezTo>
                    <a:pt x="419921" y="125931"/>
                    <a:pt x="413738" y="127122"/>
                    <a:pt x="413738" y="132972"/>
                  </a:cubicBezTo>
                  <a:cubicBezTo>
                    <a:pt x="413738" y="134597"/>
                    <a:pt x="414388" y="136005"/>
                    <a:pt x="415582" y="137197"/>
                  </a:cubicBezTo>
                  <a:cubicBezTo>
                    <a:pt x="416883" y="138389"/>
                    <a:pt x="420463" y="139689"/>
                    <a:pt x="426429" y="140989"/>
                  </a:cubicBezTo>
                  <a:cubicBezTo>
                    <a:pt x="440097" y="144022"/>
                    <a:pt x="450077" y="146730"/>
                    <a:pt x="456043" y="149113"/>
                  </a:cubicBezTo>
                  <a:cubicBezTo>
                    <a:pt x="462118" y="151497"/>
                    <a:pt x="467216" y="155613"/>
                    <a:pt x="471230" y="161355"/>
                  </a:cubicBezTo>
                  <a:cubicBezTo>
                    <a:pt x="475243" y="167096"/>
                    <a:pt x="477304" y="174030"/>
                    <a:pt x="477304" y="181829"/>
                  </a:cubicBezTo>
                  <a:cubicBezTo>
                    <a:pt x="477304" y="192771"/>
                    <a:pt x="473291" y="202087"/>
                    <a:pt x="465480" y="209454"/>
                  </a:cubicBezTo>
                  <a:cubicBezTo>
                    <a:pt x="458863" y="215737"/>
                    <a:pt x="449968" y="219962"/>
                    <a:pt x="439012" y="222020"/>
                  </a:cubicBezTo>
                  <a:lnTo>
                    <a:pt x="439012" y="242278"/>
                  </a:lnTo>
                  <a:cubicBezTo>
                    <a:pt x="439012" y="249320"/>
                    <a:pt x="433372" y="254953"/>
                    <a:pt x="426321" y="254953"/>
                  </a:cubicBezTo>
                  <a:cubicBezTo>
                    <a:pt x="419378" y="254953"/>
                    <a:pt x="413738" y="249320"/>
                    <a:pt x="413738" y="242278"/>
                  </a:cubicBezTo>
                  <a:lnTo>
                    <a:pt x="413738" y="222670"/>
                  </a:lnTo>
                  <a:cubicBezTo>
                    <a:pt x="397683" y="220504"/>
                    <a:pt x="385751" y="213571"/>
                    <a:pt x="378158" y="202087"/>
                  </a:cubicBezTo>
                  <a:cubicBezTo>
                    <a:pt x="375771" y="198512"/>
                    <a:pt x="375337" y="194071"/>
                    <a:pt x="377073" y="190171"/>
                  </a:cubicBezTo>
                  <a:cubicBezTo>
                    <a:pt x="378700" y="186271"/>
                    <a:pt x="382171" y="183454"/>
                    <a:pt x="386402" y="182696"/>
                  </a:cubicBezTo>
                  <a:lnTo>
                    <a:pt x="395948" y="180963"/>
                  </a:lnTo>
                  <a:cubicBezTo>
                    <a:pt x="400721" y="180096"/>
                    <a:pt x="405710" y="182046"/>
                    <a:pt x="408531" y="186163"/>
                  </a:cubicBezTo>
                  <a:cubicBezTo>
                    <a:pt x="412110" y="191254"/>
                    <a:pt x="418185" y="193963"/>
                    <a:pt x="426646" y="193963"/>
                  </a:cubicBezTo>
                  <a:cubicBezTo>
                    <a:pt x="439555" y="193963"/>
                    <a:pt x="439555" y="188763"/>
                    <a:pt x="439555" y="187138"/>
                  </a:cubicBezTo>
                  <a:cubicBezTo>
                    <a:pt x="439555" y="184646"/>
                    <a:pt x="438578" y="182913"/>
                    <a:pt x="436626" y="181504"/>
                  </a:cubicBezTo>
                  <a:cubicBezTo>
                    <a:pt x="434673" y="180096"/>
                    <a:pt x="430985" y="178905"/>
                    <a:pt x="425778" y="177821"/>
                  </a:cubicBezTo>
                  <a:cubicBezTo>
                    <a:pt x="404734" y="173488"/>
                    <a:pt x="391283" y="167963"/>
                    <a:pt x="385534" y="161355"/>
                  </a:cubicBezTo>
                  <a:cubicBezTo>
                    <a:pt x="379785" y="154530"/>
                    <a:pt x="376964" y="147055"/>
                    <a:pt x="376964" y="138280"/>
                  </a:cubicBezTo>
                  <a:cubicBezTo>
                    <a:pt x="376964" y="128639"/>
                    <a:pt x="380110" y="120081"/>
                    <a:pt x="386402" y="112714"/>
                  </a:cubicBezTo>
                  <a:cubicBezTo>
                    <a:pt x="392368" y="105564"/>
                    <a:pt x="401588" y="100906"/>
                    <a:pt x="413738" y="98848"/>
                  </a:cubicBezTo>
                  <a:lnTo>
                    <a:pt x="413738" y="84331"/>
                  </a:lnTo>
                  <a:cubicBezTo>
                    <a:pt x="413738" y="77398"/>
                    <a:pt x="419378" y="71765"/>
                    <a:pt x="426321" y="71765"/>
                  </a:cubicBezTo>
                  <a:close/>
                  <a:moveTo>
                    <a:pt x="215047" y="46785"/>
                  </a:moveTo>
                  <a:lnTo>
                    <a:pt x="247581" y="46785"/>
                  </a:lnTo>
                  <a:cubicBezTo>
                    <a:pt x="302779" y="46785"/>
                    <a:pt x="347675" y="91723"/>
                    <a:pt x="347675" y="146840"/>
                  </a:cubicBezTo>
                  <a:lnTo>
                    <a:pt x="347675" y="178243"/>
                  </a:lnTo>
                  <a:cubicBezTo>
                    <a:pt x="351471" y="183441"/>
                    <a:pt x="353423" y="189721"/>
                    <a:pt x="353423" y="196110"/>
                  </a:cubicBezTo>
                  <a:lnTo>
                    <a:pt x="353423" y="218525"/>
                  </a:lnTo>
                  <a:cubicBezTo>
                    <a:pt x="353423" y="227621"/>
                    <a:pt x="349302" y="236284"/>
                    <a:pt x="342362" y="242131"/>
                  </a:cubicBezTo>
                  <a:cubicBezTo>
                    <a:pt x="340626" y="247654"/>
                    <a:pt x="338458" y="253393"/>
                    <a:pt x="335963" y="259132"/>
                  </a:cubicBezTo>
                  <a:cubicBezTo>
                    <a:pt x="330758" y="272559"/>
                    <a:pt x="323275" y="286528"/>
                    <a:pt x="314383" y="299522"/>
                  </a:cubicBezTo>
                  <a:cubicBezTo>
                    <a:pt x="310587" y="305045"/>
                    <a:pt x="305599" y="311650"/>
                    <a:pt x="299743" y="318147"/>
                  </a:cubicBezTo>
                  <a:cubicBezTo>
                    <a:pt x="305056" y="321937"/>
                    <a:pt x="308852" y="326485"/>
                    <a:pt x="310587" y="331683"/>
                  </a:cubicBezTo>
                  <a:lnTo>
                    <a:pt x="382052" y="353231"/>
                  </a:lnTo>
                  <a:cubicBezTo>
                    <a:pt x="432263" y="367742"/>
                    <a:pt x="462627" y="578464"/>
                    <a:pt x="462627" y="587560"/>
                  </a:cubicBezTo>
                  <a:cubicBezTo>
                    <a:pt x="462627" y="598064"/>
                    <a:pt x="454169" y="606510"/>
                    <a:pt x="443758" y="606510"/>
                  </a:cubicBezTo>
                  <a:lnTo>
                    <a:pt x="18978" y="606510"/>
                  </a:lnTo>
                  <a:cubicBezTo>
                    <a:pt x="8459" y="606510"/>
                    <a:pt x="0" y="598064"/>
                    <a:pt x="0" y="587560"/>
                  </a:cubicBezTo>
                  <a:cubicBezTo>
                    <a:pt x="0" y="586586"/>
                    <a:pt x="109" y="585611"/>
                    <a:pt x="217" y="584636"/>
                  </a:cubicBezTo>
                  <a:cubicBezTo>
                    <a:pt x="217" y="584636"/>
                    <a:pt x="30365" y="367742"/>
                    <a:pt x="80575" y="353231"/>
                  </a:cubicBezTo>
                  <a:lnTo>
                    <a:pt x="152040" y="331683"/>
                  </a:lnTo>
                  <a:cubicBezTo>
                    <a:pt x="153775" y="326485"/>
                    <a:pt x="157571" y="321937"/>
                    <a:pt x="162885" y="318147"/>
                  </a:cubicBezTo>
                  <a:cubicBezTo>
                    <a:pt x="157029" y="311650"/>
                    <a:pt x="152040" y="305045"/>
                    <a:pt x="148353" y="299522"/>
                  </a:cubicBezTo>
                  <a:cubicBezTo>
                    <a:pt x="139352" y="286528"/>
                    <a:pt x="131870" y="272559"/>
                    <a:pt x="126664" y="259132"/>
                  </a:cubicBezTo>
                  <a:cubicBezTo>
                    <a:pt x="124170" y="253393"/>
                    <a:pt x="122001" y="247654"/>
                    <a:pt x="120266" y="242131"/>
                  </a:cubicBezTo>
                  <a:cubicBezTo>
                    <a:pt x="113325" y="236284"/>
                    <a:pt x="109205" y="227621"/>
                    <a:pt x="109205" y="218525"/>
                  </a:cubicBezTo>
                  <a:lnTo>
                    <a:pt x="109205" y="196110"/>
                  </a:lnTo>
                  <a:cubicBezTo>
                    <a:pt x="109205" y="189721"/>
                    <a:pt x="111265" y="183441"/>
                    <a:pt x="114952" y="178243"/>
                  </a:cubicBezTo>
                  <a:lnTo>
                    <a:pt x="114952" y="146840"/>
                  </a:lnTo>
                  <a:cubicBezTo>
                    <a:pt x="114952" y="91723"/>
                    <a:pt x="159848" y="46785"/>
                    <a:pt x="215047" y="46785"/>
                  </a:cubicBezTo>
                  <a:close/>
                  <a:moveTo>
                    <a:pt x="414825" y="0"/>
                  </a:moveTo>
                  <a:cubicBezTo>
                    <a:pt x="504940" y="0"/>
                    <a:pt x="578354" y="73314"/>
                    <a:pt x="578354" y="163305"/>
                  </a:cubicBezTo>
                  <a:cubicBezTo>
                    <a:pt x="578354" y="253404"/>
                    <a:pt x="504940" y="326718"/>
                    <a:pt x="414825" y="326718"/>
                  </a:cubicBezTo>
                  <a:cubicBezTo>
                    <a:pt x="389667" y="326718"/>
                    <a:pt x="365918" y="320979"/>
                    <a:pt x="344664" y="310907"/>
                  </a:cubicBezTo>
                  <a:cubicBezTo>
                    <a:pt x="350737" y="300620"/>
                    <a:pt x="355942" y="290115"/>
                    <a:pt x="360063" y="279719"/>
                  </a:cubicBezTo>
                  <a:cubicBezTo>
                    <a:pt x="376654" y="287516"/>
                    <a:pt x="395198" y="291956"/>
                    <a:pt x="414825" y="291956"/>
                  </a:cubicBezTo>
                  <a:cubicBezTo>
                    <a:pt x="485854" y="291956"/>
                    <a:pt x="543545" y="234236"/>
                    <a:pt x="543545" y="163305"/>
                  </a:cubicBezTo>
                  <a:cubicBezTo>
                    <a:pt x="543545" y="92482"/>
                    <a:pt x="485854" y="34762"/>
                    <a:pt x="414825" y="34762"/>
                  </a:cubicBezTo>
                  <a:cubicBezTo>
                    <a:pt x="386414" y="34762"/>
                    <a:pt x="360171" y="43967"/>
                    <a:pt x="338808" y="59561"/>
                  </a:cubicBezTo>
                  <a:cubicBezTo>
                    <a:pt x="330675" y="50897"/>
                    <a:pt x="321458" y="43317"/>
                    <a:pt x="311264" y="37036"/>
                  </a:cubicBezTo>
                  <a:cubicBezTo>
                    <a:pt x="339459" y="13861"/>
                    <a:pt x="375570" y="0"/>
                    <a:pt x="414825" y="0"/>
                  </a:cubicBezTo>
                  <a:close/>
                </a:path>
              </a:pathLst>
            </a:custGeom>
            <a:solidFill>
              <a:srgbClr val="AE6339"/>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4" name="îṩļïdê"/>
            <p:cNvSpPr/>
            <p:nvPr/>
          </p:nvSpPr>
          <p:spPr>
            <a:xfrm>
              <a:off x="7304549" y="1396089"/>
              <a:ext cx="413955" cy="432000"/>
            </a:xfrm>
            <a:custGeom>
              <a:avLst/>
              <a:gdLst>
                <a:gd name="connsiteX0" fmla="*/ 519512 w 581137"/>
                <a:gd name="connsiteY0" fmla="*/ 332111 h 606469"/>
                <a:gd name="connsiteX1" fmla="*/ 540163 w 581137"/>
                <a:gd name="connsiteY1" fmla="*/ 340671 h 606469"/>
                <a:gd name="connsiteX2" fmla="*/ 572553 w 581137"/>
                <a:gd name="connsiteY2" fmla="*/ 373014 h 606469"/>
                <a:gd name="connsiteX3" fmla="*/ 572553 w 581137"/>
                <a:gd name="connsiteY3" fmla="*/ 414307 h 606469"/>
                <a:gd name="connsiteX4" fmla="*/ 388637 w 581137"/>
                <a:gd name="connsiteY4" fmla="*/ 597958 h 606469"/>
                <a:gd name="connsiteX5" fmla="*/ 367986 w 581137"/>
                <a:gd name="connsiteY5" fmla="*/ 606469 h 606469"/>
                <a:gd name="connsiteX6" fmla="*/ 347334 w 581137"/>
                <a:gd name="connsiteY6" fmla="*/ 597958 h 606469"/>
                <a:gd name="connsiteX7" fmla="*/ 311096 w 581137"/>
                <a:gd name="connsiteY7" fmla="*/ 561772 h 606469"/>
                <a:gd name="connsiteX8" fmla="*/ 294244 w 581137"/>
                <a:gd name="connsiteY8" fmla="*/ 544944 h 606469"/>
                <a:gd name="connsiteX9" fmla="*/ 257860 w 581137"/>
                <a:gd name="connsiteY9" fmla="*/ 508613 h 606469"/>
                <a:gd name="connsiteX10" fmla="*/ 257860 w 581137"/>
                <a:gd name="connsiteY10" fmla="*/ 467320 h 606469"/>
                <a:gd name="connsiteX11" fmla="*/ 290250 w 581137"/>
                <a:gd name="connsiteY11" fmla="*/ 434977 h 606469"/>
                <a:gd name="connsiteX12" fmla="*/ 310901 w 581137"/>
                <a:gd name="connsiteY12" fmla="*/ 426417 h 606469"/>
                <a:gd name="connsiteX13" fmla="*/ 331553 w 581137"/>
                <a:gd name="connsiteY13" fmla="*/ 434977 h 606469"/>
                <a:gd name="connsiteX14" fmla="*/ 367986 w 581137"/>
                <a:gd name="connsiteY14" fmla="*/ 471308 h 606469"/>
                <a:gd name="connsiteX15" fmla="*/ 377970 w 581137"/>
                <a:gd name="connsiteY15" fmla="*/ 461387 h 606469"/>
                <a:gd name="connsiteX16" fmla="*/ 498860 w 581137"/>
                <a:gd name="connsiteY16" fmla="*/ 340671 h 606469"/>
                <a:gd name="connsiteX17" fmla="*/ 519512 w 581137"/>
                <a:gd name="connsiteY17" fmla="*/ 332111 h 606469"/>
                <a:gd name="connsiteX18" fmla="*/ 51961 w 581137"/>
                <a:gd name="connsiteY18" fmla="*/ 289771 h 606469"/>
                <a:gd name="connsiteX19" fmla="*/ 97543 w 581137"/>
                <a:gd name="connsiteY19" fmla="*/ 289771 h 606469"/>
                <a:gd name="connsiteX20" fmla="*/ 116486 w 581137"/>
                <a:gd name="connsiteY20" fmla="*/ 304796 h 606469"/>
                <a:gd name="connsiteX21" fmla="*/ 143368 w 581137"/>
                <a:gd name="connsiteY21" fmla="*/ 419113 h 606469"/>
                <a:gd name="connsiteX22" fmla="*/ 159828 w 581137"/>
                <a:gd name="connsiteY22" fmla="*/ 445030 h 606469"/>
                <a:gd name="connsiteX23" fmla="*/ 160120 w 581137"/>
                <a:gd name="connsiteY23" fmla="*/ 406228 h 606469"/>
                <a:gd name="connsiteX24" fmla="*/ 180233 w 581137"/>
                <a:gd name="connsiteY24" fmla="*/ 331394 h 606469"/>
                <a:gd name="connsiteX25" fmla="*/ 166792 w 581137"/>
                <a:gd name="connsiteY25" fmla="*/ 301781 h 606469"/>
                <a:gd name="connsiteX26" fmla="*/ 174535 w 581137"/>
                <a:gd name="connsiteY26" fmla="*/ 289771 h 606469"/>
                <a:gd name="connsiteX27" fmla="*/ 188998 w 581137"/>
                <a:gd name="connsiteY27" fmla="*/ 289771 h 606469"/>
                <a:gd name="connsiteX28" fmla="*/ 203413 w 581137"/>
                <a:gd name="connsiteY28" fmla="*/ 289771 h 606469"/>
                <a:gd name="connsiteX29" fmla="*/ 211156 w 581137"/>
                <a:gd name="connsiteY29" fmla="*/ 301781 h 606469"/>
                <a:gd name="connsiteX30" fmla="*/ 197715 w 581137"/>
                <a:gd name="connsiteY30" fmla="*/ 331394 h 606469"/>
                <a:gd name="connsiteX31" fmla="*/ 217876 w 581137"/>
                <a:gd name="connsiteY31" fmla="*/ 406228 h 606469"/>
                <a:gd name="connsiteX32" fmla="*/ 218120 w 581137"/>
                <a:gd name="connsiteY32" fmla="*/ 445030 h 606469"/>
                <a:gd name="connsiteX33" fmla="*/ 234580 w 581137"/>
                <a:gd name="connsiteY33" fmla="*/ 419113 h 606469"/>
                <a:gd name="connsiteX34" fmla="*/ 261462 w 581137"/>
                <a:gd name="connsiteY34" fmla="*/ 304796 h 606469"/>
                <a:gd name="connsiteX35" fmla="*/ 280405 w 581137"/>
                <a:gd name="connsiteY35" fmla="*/ 289771 h 606469"/>
                <a:gd name="connsiteX36" fmla="*/ 325987 w 581137"/>
                <a:gd name="connsiteY36" fmla="*/ 289771 h 606469"/>
                <a:gd name="connsiteX37" fmla="*/ 377948 w 581137"/>
                <a:gd name="connsiteY37" fmla="*/ 341654 h 606469"/>
                <a:gd name="connsiteX38" fmla="*/ 377948 w 581137"/>
                <a:gd name="connsiteY38" fmla="*/ 433847 h 606469"/>
                <a:gd name="connsiteX39" fmla="*/ 367965 w 581137"/>
                <a:gd name="connsiteY39" fmla="*/ 443815 h 606469"/>
                <a:gd name="connsiteX40" fmla="*/ 345320 w 581137"/>
                <a:gd name="connsiteY40" fmla="*/ 421204 h 606469"/>
                <a:gd name="connsiteX41" fmla="*/ 310890 w 581137"/>
                <a:gd name="connsiteY41" fmla="*/ 406957 h 606469"/>
                <a:gd name="connsiteX42" fmla="*/ 276461 w 581137"/>
                <a:gd name="connsiteY42" fmla="*/ 421204 h 606469"/>
                <a:gd name="connsiteX43" fmla="*/ 244076 w 581137"/>
                <a:gd name="connsiteY43" fmla="*/ 453540 h 606469"/>
                <a:gd name="connsiteX44" fmla="*/ 244076 w 581137"/>
                <a:gd name="connsiteY44" fmla="*/ 522344 h 606469"/>
                <a:gd name="connsiteX45" fmla="*/ 280454 w 581137"/>
                <a:gd name="connsiteY45" fmla="*/ 558667 h 606469"/>
                <a:gd name="connsiteX46" fmla="*/ 283522 w 581137"/>
                <a:gd name="connsiteY46" fmla="*/ 561730 h 606469"/>
                <a:gd name="connsiteX47" fmla="*/ 188998 w 581137"/>
                <a:gd name="connsiteY47" fmla="*/ 561730 h 606469"/>
                <a:gd name="connsiteX48" fmla="*/ 19479 w 581137"/>
                <a:gd name="connsiteY48" fmla="*/ 561730 h 606469"/>
                <a:gd name="connsiteX49" fmla="*/ 0 w 581137"/>
                <a:gd name="connsiteY49" fmla="*/ 542280 h 606469"/>
                <a:gd name="connsiteX50" fmla="*/ 0 w 581137"/>
                <a:gd name="connsiteY50" fmla="*/ 341654 h 606469"/>
                <a:gd name="connsiteX51" fmla="*/ 51961 w 581137"/>
                <a:gd name="connsiteY51" fmla="*/ 289771 h 606469"/>
                <a:gd name="connsiteX52" fmla="*/ 273435 w 581137"/>
                <a:gd name="connsiteY52" fmla="*/ 375 h 606469"/>
                <a:gd name="connsiteX53" fmla="*/ 303290 w 581137"/>
                <a:gd name="connsiteY53" fmla="*/ 25467 h 606469"/>
                <a:gd name="connsiteX54" fmla="*/ 303290 w 581137"/>
                <a:gd name="connsiteY54" fmla="*/ 135216 h 606469"/>
                <a:gd name="connsiteX55" fmla="*/ 303290 w 581137"/>
                <a:gd name="connsiteY55" fmla="*/ 147422 h 606469"/>
                <a:gd name="connsiteX56" fmla="*/ 189032 w 581137"/>
                <a:gd name="connsiteY56" fmla="*/ 262180 h 606469"/>
                <a:gd name="connsiteX57" fmla="*/ 73459 w 581137"/>
                <a:gd name="connsiteY57" fmla="*/ 147422 h 606469"/>
                <a:gd name="connsiteX58" fmla="*/ 73459 w 581137"/>
                <a:gd name="connsiteY58" fmla="*/ 81922 h 606469"/>
                <a:gd name="connsiteX59" fmla="*/ 115100 w 581137"/>
                <a:gd name="connsiteY59" fmla="*/ 31059 h 606469"/>
                <a:gd name="connsiteX60" fmla="*/ 273435 w 581137"/>
                <a:gd name="connsiteY60" fmla="*/ 375 h 60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137" h="606469">
                  <a:moveTo>
                    <a:pt x="519512" y="332111"/>
                  </a:moveTo>
                  <a:cubicBezTo>
                    <a:pt x="526964" y="332111"/>
                    <a:pt x="534464" y="334981"/>
                    <a:pt x="540163" y="340671"/>
                  </a:cubicBezTo>
                  <a:lnTo>
                    <a:pt x="572553" y="373014"/>
                  </a:lnTo>
                  <a:cubicBezTo>
                    <a:pt x="583999" y="384395"/>
                    <a:pt x="583999" y="402877"/>
                    <a:pt x="572553" y="414307"/>
                  </a:cubicBezTo>
                  <a:lnTo>
                    <a:pt x="388637" y="597958"/>
                  </a:lnTo>
                  <a:cubicBezTo>
                    <a:pt x="382938" y="603648"/>
                    <a:pt x="375486" y="606469"/>
                    <a:pt x="367986" y="606469"/>
                  </a:cubicBezTo>
                  <a:cubicBezTo>
                    <a:pt x="360485" y="606469"/>
                    <a:pt x="353033" y="603648"/>
                    <a:pt x="347334" y="597958"/>
                  </a:cubicBezTo>
                  <a:lnTo>
                    <a:pt x="311096" y="561772"/>
                  </a:lnTo>
                  <a:lnTo>
                    <a:pt x="294244" y="544944"/>
                  </a:lnTo>
                  <a:lnTo>
                    <a:pt x="257860" y="508613"/>
                  </a:lnTo>
                  <a:cubicBezTo>
                    <a:pt x="246414" y="497183"/>
                    <a:pt x="246414" y="478701"/>
                    <a:pt x="257860" y="467320"/>
                  </a:cubicBezTo>
                  <a:lnTo>
                    <a:pt x="290250" y="434977"/>
                  </a:lnTo>
                  <a:cubicBezTo>
                    <a:pt x="295949" y="429287"/>
                    <a:pt x="303449" y="426417"/>
                    <a:pt x="310901" y="426417"/>
                  </a:cubicBezTo>
                  <a:cubicBezTo>
                    <a:pt x="318402" y="426417"/>
                    <a:pt x="325854" y="429287"/>
                    <a:pt x="331553" y="434977"/>
                  </a:cubicBezTo>
                  <a:lnTo>
                    <a:pt x="367986" y="471308"/>
                  </a:lnTo>
                  <a:lnTo>
                    <a:pt x="377970" y="461387"/>
                  </a:lnTo>
                  <a:lnTo>
                    <a:pt x="498860" y="340671"/>
                  </a:lnTo>
                  <a:cubicBezTo>
                    <a:pt x="504559" y="334981"/>
                    <a:pt x="512011" y="332111"/>
                    <a:pt x="519512" y="332111"/>
                  </a:cubicBezTo>
                  <a:close/>
                  <a:moveTo>
                    <a:pt x="51961" y="289771"/>
                  </a:moveTo>
                  <a:lnTo>
                    <a:pt x="97543" y="289771"/>
                  </a:lnTo>
                  <a:cubicBezTo>
                    <a:pt x="106601" y="289771"/>
                    <a:pt x="114441" y="295995"/>
                    <a:pt x="116486" y="304796"/>
                  </a:cubicBezTo>
                  <a:lnTo>
                    <a:pt x="143368" y="419113"/>
                  </a:lnTo>
                  <a:cubicBezTo>
                    <a:pt x="145852" y="429665"/>
                    <a:pt x="151793" y="438660"/>
                    <a:pt x="159828" y="445030"/>
                  </a:cubicBezTo>
                  <a:cubicBezTo>
                    <a:pt x="157442" y="432193"/>
                    <a:pt x="157539" y="419016"/>
                    <a:pt x="160120" y="406228"/>
                  </a:cubicBezTo>
                  <a:lnTo>
                    <a:pt x="180233" y="331394"/>
                  </a:lnTo>
                  <a:lnTo>
                    <a:pt x="166792" y="301781"/>
                  </a:lnTo>
                  <a:cubicBezTo>
                    <a:pt x="164260" y="296141"/>
                    <a:pt x="168350" y="289771"/>
                    <a:pt x="174535" y="289771"/>
                  </a:cubicBezTo>
                  <a:lnTo>
                    <a:pt x="188998" y="289771"/>
                  </a:lnTo>
                  <a:lnTo>
                    <a:pt x="203413" y="289771"/>
                  </a:lnTo>
                  <a:cubicBezTo>
                    <a:pt x="209598" y="289771"/>
                    <a:pt x="213688" y="296141"/>
                    <a:pt x="211156" y="301781"/>
                  </a:cubicBezTo>
                  <a:lnTo>
                    <a:pt x="197715" y="331394"/>
                  </a:lnTo>
                  <a:lnTo>
                    <a:pt x="217876" y="406228"/>
                  </a:lnTo>
                  <a:cubicBezTo>
                    <a:pt x="220409" y="419016"/>
                    <a:pt x="220506" y="432193"/>
                    <a:pt x="218120" y="445030"/>
                  </a:cubicBezTo>
                  <a:cubicBezTo>
                    <a:pt x="226155" y="438660"/>
                    <a:pt x="232096" y="429665"/>
                    <a:pt x="234580" y="419113"/>
                  </a:cubicBezTo>
                  <a:lnTo>
                    <a:pt x="261462" y="304796"/>
                  </a:lnTo>
                  <a:cubicBezTo>
                    <a:pt x="263507" y="295995"/>
                    <a:pt x="271347" y="289771"/>
                    <a:pt x="280405" y="289771"/>
                  </a:cubicBezTo>
                  <a:lnTo>
                    <a:pt x="325987" y="289771"/>
                  </a:lnTo>
                  <a:cubicBezTo>
                    <a:pt x="354670" y="289771"/>
                    <a:pt x="377948" y="313014"/>
                    <a:pt x="377948" y="341654"/>
                  </a:cubicBezTo>
                  <a:lnTo>
                    <a:pt x="377948" y="433847"/>
                  </a:lnTo>
                  <a:lnTo>
                    <a:pt x="367965" y="443815"/>
                  </a:lnTo>
                  <a:lnTo>
                    <a:pt x="345320" y="421204"/>
                  </a:lnTo>
                  <a:cubicBezTo>
                    <a:pt x="336116" y="412014"/>
                    <a:pt x="323893" y="406957"/>
                    <a:pt x="310890" y="406957"/>
                  </a:cubicBezTo>
                  <a:cubicBezTo>
                    <a:pt x="297888" y="406957"/>
                    <a:pt x="285665" y="412014"/>
                    <a:pt x="276461" y="421204"/>
                  </a:cubicBezTo>
                  <a:lnTo>
                    <a:pt x="244076" y="453540"/>
                  </a:lnTo>
                  <a:cubicBezTo>
                    <a:pt x="225084" y="472503"/>
                    <a:pt x="225084" y="503380"/>
                    <a:pt x="244076" y="522344"/>
                  </a:cubicBezTo>
                  <a:lnTo>
                    <a:pt x="280454" y="558667"/>
                  </a:lnTo>
                  <a:lnTo>
                    <a:pt x="283522" y="561730"/>
                  </a:lnTo>
                  <a:lnTo>
                    <a:pt x="188998" y="561730"/>
                  </a:lnTo>
                  <a:lnTo>
                    <a:pt x="19479" y="561730"/>
                  </a:lnTo>
                  <a:cubicBezTo>
                    <a:pt x="8766" y="561730"/>
                    <a:pt x="0" y="553026"/>
                    <a:pt x="0" y="542280"/>
                  </a:cubicBezTo>
                  <a:lnTo>
                    <a:pt x="0" y="341654"/>
                  </a:lnTo>
                  <a:cubicBezTo>
                    <a:pt x="0" y="313014"/>
                    <a:pt x="23278" y="289771"/>
                    <a:pt x="51961" y="289771"/>
                  </a:cubicBezTo>
                  <a:close/>
                  <a:moveTo>
                    <a:pt x="273435" y="375"/>
                  </a:moveTo>
                  <a:cubicBezTo>
                    <a:pt x="289020" y="-2299"/>
                    <a:pt x="303290" y="9663"/>
                    <a:pt x="303290" y="25467"/>
                  </a:cubicBezTo>
                  <a:lnTo>
                    <a:pt x="303290" y="135216"/>
                  </a:lnTo>
                  <a:lnTo>
                    <a:pt x="303290" y="147422"/>
                  </a:lnTo>
                  <a:cubicBezTo>
                    <a:pt x="303290" y="210831"/>
                    <a:pt x="252492" y="262180"/>
                    <a:pt x="189032" y="262180"/>
                  </a:cubicBezTo>
                  <a:cubicBezTo>
                    <a:pt x="125523" y="262180"/>
                    <a:pt x="73459" y="210831"/>
                    <a:pt x="73459" y="147422"/>
                  </a:cubicBezTo>
                  <a:lnTo>
                    <a:pt x="73459" y="81922"/>
                  </a:lnTo>
                  <a:cubicBezTo>
                    <a:pt x="73459" y="57220"/>
                    <a:pt x="90895" y="35970"/>
                    <a:pt x="115100" y="31059"/>
                  </a:cubicBezTo>
                  <a:cubicBezTo>
                    <a:pt x="136238" y="26828"/>
                    <a:pt x="254538" y="3585"/>
                    <a:pt x="273435" y="375"/>
                  </a:cubicBezTo>
                  <a:close/>
                </a:path>
              </a:pathLst>
            </a:custGeom>
            <a:solidFill>
              <a:srgbClr val="AE6339"/>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5" name="îŝḻîḋê"/>
            <p:cNvSpPr/>
            <p:nvPr/>
          </p:nvSpPr>
          <p:spPr>
            <a:xfrm>
              <a:off x="10149347" y="1396089"/>
              <a:ext cx="411861" cy="432000"/>
            </a:xfrm>
            <a:custGeom>
              <a:avLst/>
              <a:gdLst>
                <a:gd name="connsiteX0" fmla="*/ 272000 w 578707"/>
                <a:gd name="connsiteY0" fmla="*/ 341347 h 607004"/>
                <a:gd name="connsiteX1" fmla="*/ 256491 w 578707"/>
                <a:gd name="connsiteY1" fmla="*/ 346871 h 607004"/>
                <a:gd name="connsiteX2" fmla="*/ 251177 w 578707"/>
                <a:gd name="connsiteY2" fmla="*/ 353152 h 607004"/>
                <a:gd name="connsiteX3" fmla="*/ 251177 w 578707"/>
                <a:gd name="connsiteY3" fmla="*/ 369180 h 607004"/>
                <a:gd name="connsiteX4" fmla="*/ 248682 w 578707"/>
                <a:gd name="connsiteY4" fmla="*/ 370913 h 607004"/>
                <a:gd name="connsiteX5" fmla="*/ 247164 w 578707"/>
                <a:gd name="connsiteY5" fmla="*/ 375786 h 607004"/>
                <a:gd name="connsiteX6" fmla="*/ 250634 w 578707"/>
                <a:gd name="connsiteY6" fmla="*/ 409900 h 607004"/>
                <a:gd name="connsiteX7" fmla="*/ 255298 w 578707"/>
                <a:gd name="connsiteY7" fmla="*/ 415424 h 607004"/>
                <a:gd name="connsiteX8" fmla="*/ 257033 w 578707"/>
                <a:gd name="connsiteY8" fmla="*/ 415640 h 607004"/>
                <a:gd name="connsiteX9" fmla="*/ 262130 w 578707"/>
                <a:gd name="connsiteY9" fmla="*/ 413041 h 607004"/>
                <a:gd name="connsiteX10" fmla="*/ 280134 w 578707"/>
                <a:gd name="connsiteY10" fmla="*/ 389215 h 607004"/>
                <a:gd name="connsiteX11" fmla="*/ 281435 w 578707"/>
                <a:gd name="connsiteY11" fmla="*/ 385317 h 607004"/>
                <a:gd name="connsiteX12" fmla="*/ 281435 w 578707"/>
                <a:gd name="connsiteY12" fmla="*/ 346979 h 607004"/>
                <a:gd name="connsiteX13" fmla="*/ 278290 w 578707"/>
                <a:gd name="connsiteY13" fmla="*/ 341564 h 607004"/>
                <a:gd name="connsiteX14" fmla="*/ 272000 w 578707"/>
                <a:gd name="connsiteY14" fmla="*/ 341347 h 607004"/>
                <a:gd name="connsiteX15" fmla="*/ 190768 w 578707"/>
                <a:gd name="connsiteY15" fmla="*/ 341347 h 607004"/>
                <a:gd name="connsiteX16" fmla="*/ 184478 w 578707"/>
                <a:gd name="connsiteY16" fmla="*/ 341564 h 607004"/>
                <a:gd name="connsiteX17" fmla="*/ 181333 w 578707"/>
                <a:gd name="connsiteY17" fmla="*/ 346979 h 607004"/>
                <a:gd name="connsiteX18" fmla="*/ 181333 w 578707"/>
                <a:gd name="connsiteY18" fmla="*/ 385317 h 607004"/>
                <a:gd name="connsiteX19" fmla="*/ 182634 w 578707"/>
                <a:gd name="connsiteY19" fmla="*/ 389215 h 607004"/>
                <a:gd name="connsiteX20" fmla="*/ 200638 w 578707"/>
                <a:gd name="connsiteY20" fmla="*/ 413041 h 607004"/>
                <a:gd name="connsiteX21" fmla="*/ 205843 w 578707"/>
                <a:gd name="connsiteY21" fmla="*/ 415640 h 607004"/>
                <a:gd name="connsiteX22" fmla="*/ 207579 w 578707"/>
                <a:gd name="connsiteY22" fmla="*/ 415424 h 607004"/>
                <a:gd name="connsiteX23" fmla="*/ 212242 w 578707"/>
                <a:gd name="connsiteY23" fmla="*/ 409900 h 607004"/>
                <a:gd name="connsiteX24" fmla="*/ 215713 w 578707"/>
                <a:gd name="connsiteY24" fmla="*/ 375786 h 607004"/>
                <a:gd name="connsiteX25" fmla="*/ 214086 w 578707"/>
                <a:gd name="connsiteY25" fmla="*/ 370805 h 607004"/>
                <a:gd name="connsiteX26" fmla="*/ 211700 w 578707"/>
                <a:gd name="connsiteY26" fmla="*/ 369180 h 607004"/>
                <a:gd name="connsiteX27" fmla="*/ 211700 w 578707"/>
                <a:gd name="connsiteY27" fmla="*/ 353152 h 607004"/>
                <a:gd name="connsiteX28" fmla="*/ 206386 w 578707"/>
                <a:gd name="connsiteY28" fmla="*/ 346871 h 607004"/>
                <a:gd name="connsiteX29" fmla="*/ 190768 w 578707"/>
                <a:gd name="connsiteY29" fmla="*/ 341347 h 607004"/>
                <a:gd name="connsiteX30" fmla="*/ 200746 w 578707"/>
                <a:gd name="connsiteY30" fmla="*/ 168936 h 607004"/>
                <a:gd name="connsiteX31" fmla="*/ 156172 w 578707"/>
                <a:gd name="connsiteY31" fmla="*/ 180740 h 607004"/>
                <a:gd name="connsiteX32" fmla="*/ 152593 w 578707"/>
                <a:gd name="connsiteY32" fmla="*/ 186480 h 607004"/>
                <a:gd name="connsiteX33" fmla="*/ 152593 w 578707"/>
                <a:gd name="connsiteY33" fmla="*/ 197851 h 607004"/>
                <a:gd name="connsiteX34" fmla="*/ 149990 w 578707"/>
                <a:gd name="connsiteY34" fmla="*/ 197851 h 607004"/>
                <a:gd name="connsiteX35" fmla="*/ 143591 w 578707"/>
                <a:gd name="connsiteY35" fmla="*/ 204349 h 607004"/>
                <a:gd name="connsiteX36" fmla="*/ 143591 w 578707"/>
                <a:gd name="connsiteY36" fmla="*/ 214854 h 607004"/>
                <a:gd name="connsiteX37" fmla="*/ 146520 w 578707"/>
                <a:gd name="connsiteY37" fmla="*/ 220269 h 607004"/>
                <a:gd name="connsiteX38" fmla="*/ 152702 w 578707"/>
                <a:gd name="connsiteY38" fmla="*/ 224276 h 607004"/>
                <a:gd name="connsiteX39" fmla="*/ 153135 w 578707"/>
                <a:gd name="connsiteY39" fmla="*/ 226984 h 607004"/>
                <a:gd name="connsiteX40" fmla="*/ 176127 w 578707"/>
                <a:gd name="connsiteY40" fmla="*/ 280050 h 607004"/>
                <a:gd name="connsiteX41" fmla="*/ 214194 w 578707"/>
                <a:gd name="connsiteY41" fmla="*/ 312973 h 607004"/>
                <a:gd name="connsiteX42" fmla="*/ 248682 w 578707"/>
                <a:gd name="connsiteY42" fmla="*/ 312973 h 607004"/>
                <a:gd name="connsiteX43" fmla="*/ 286749 w 578707"/>
                <a:gd name="connsiteY43" fmla="*/ 280050 h 607004"/>
                <a:gd name="connsiteX44" fmla="*/ 309741 w 578707"/>
                <a:gd name="connsiteY44" fmla="*/ 226984 h 607004"/>
                <a:gd name="connsiteX45" fmla="*/ 310067 w 578707"/>
                <a:gd name="connsiteY45" fmla="*/ 224276 h 607004"/>
                <a:gd name="connsiteX46" fmla="*/ 316357 w 578707"/>
                <a:gd name="connsiteY46" fmla="*/ 220269 h 607004"/>
                <a:gd name="connsiteX47" fmla="*/ 319285 w 578707"/>
                <a:gd name="connsiteY47" fmla="*/ 214854 h 607004"/>
                <a:gd name="connsiteX48" fmla="*/ 319285 w 578707"/>
                <a:gd name="connsiteY48" fmla="*/ 204349 h 607004"/>
                <a:gd name="connsiteX49" fmla="*/ 312778 w 578707"/>
                <a:gd name="connsiteY49" fmla="*/ 197851 h 607004"/>
                <a:gd name="connsiteX50" fmla="*/ 309307 w 578707"/>
                <a:gd name="connsiteY50" fmla="*/ 197851 h 607004"/>
                <a:gd name="connsiteX51" fmla="*/ 307247 w 578707"/>
                <a:gd name="connsiteY51" fmla="*/ 195794 h 607004"/>
                <a:gd name="connsiteX52" fmla="*/ 301173 w 578707"/>
                <a:gd name="connsiteY52" fmla="*/ 195252 h 607004"/>
                <a:gd name="connsiteX53" fmla="*/ 275795 w 578707"/>
                <a:gd name="connsiteY53" fmla="*/ 201100 h 607004"/>
                <a:gd name="connsiteX54" fmla="*/ 236427 w 578707"/>
                <a:gd name="connsiteY54" fmla="*/ 183231 h 607004"/>
                <a:gd name="connsiteX55" fmla="*/ 200746 w 578707"/>
                <a:gd name="connsiteY55" fmla="*/ 168936 h 607004"/>
                <a:gd name="connsiteX56" fmla="*/ 417667 w 578707"/>
                <a:gd name="connsiteY56" fmla="*/ 57723 h 607004"/>
                <a:gd name="connsiteX57" fmla="*/ 430673 w 578707"/>
                <a:gd name="connsiteY57" fmla="*/ 70828 h 607004"/>
                <a:gd name="connsiteX58" fmla="*/ 430673 w 578707"/>
                <a:gd name="connsiteY58" fmla="*/ 154334 h 607004"/>
                <a:gd name="connsiteX59" fmla="*/ 481940 w 578707"/>
                <a:gd name="connsiteY59" fmla="*/ 154334 h 607004"/>
                <a:gd name="connsiteX60" fmla="*/ 494946 w 578707"/>
                <a:gd name="connsiteY60" fmla="*/ 167439 h 607004"/>
                <a:gd name="connsiteX61" fmla="*/ 481940 w 578707"/>
                <a:gd name="connsiteY61" fmla="*/ 180436 h 607004"/>
                <a:gd name="connsiteX62" fmla="*/ 417667 w 578707"/>
                <a:gd name="connsiteY62" fmla="*/ 180436 h 607004"/>
                <a:gd name="connsiteX63" fmla="*/ 404552 w 578707"/>
                <a:gd name="connsiteY63" fmla="*/ 167439 h 607004"/>
                <a:gd name="connsiteX64" fmla="*/ 404552 w 578707"/>
                <a:gd name="connsiteY64" fmla="*/ 70828 h 607004"/>
                <a:gd name="connsiteX65" fmla="*/ 417667 w 578707"/>
                <a:gd name="connsiteY65" fmla="*/ 57723 h 607004"/>
                <a:gd name="connsiteX66" fmla="*/ 215170 w 578707"/>
                <a:gd name="connsiteY66" fmla="*/ 47208 h 607004"/>
                <a:gd name="connsiteX67" fmla="*/ 247706 w 578707"/>
                <a:gd name="connsiteY67" fmla="*/ 47208 h 607004"/>
                <a:gd name="connsiteX68" fmla="*/ 347808 w 578707"/>
                <a:gd name="connsiteY68" fmla="*/ 147276 h 607004"/>
                <a:gd name="connsiteX69" fmla="*/ 347808 w 578707"/>
                <a:gd name="connsiteY69" fmla="*/ 178683 h 607004"/>
                <a:gd name="connsiteX70" fmla="*/ 353556 w 578707"/>
                <a:gd name="connsiteY70" fmla="*/ 196552 h 607004"/>
                <a:gd name="connsiteX71" fmla="*/ 353556 w 578707"/>
                <a:gd name="connsiteY71" fmla="*/ 218861 h 607004"/>
                <a:gd name="connsiteX72" fmla="*/ 342494 w 578707"/>
                <a:gd name="connsiteY72" fmla="*/ 242579 h 607004"/>
                <a:gd name="connsiteX73" fmla="*/ 335987 w 578707"/>
                <a:gd name="connsiteY73" fmla="*/ 259473 h 607004"/>
                <a:gd name="connsiteX74" fmla="*/ 314405 w 578707"/>
                <a:gd name="connsiteY74" fmla="*/ 299977 h 607004"/>
                <a:gd name="connsiteX75" fmla="*/ 299763 w 578707"/>
                <a:gd name="connsiteY75" fmla="*/ 318605 h 607004"/>
                <a:gd name="connsiteX76" fmla="*/ 310717 w 578707"/>
                <a:gd name="connsiteY76" fmla="*/ 332142 h 607004"/>
                <a:gd name="connsiteX77" fmla="*/ 382079 w 578707"/>
                <a:gd name="connsiteY77" fmla="*/ 353693 h 607004"/>
                <a:gd name="connsiteX78" fmla="*/ 462768 w 578707"/>
                <a:gd name="connsiteY78" fmla="*/ 588052 h 607004"/>
                <a:gd name="connsiteX79" fmla="*/ 443789 w 578707"/>
                <a:gd name="connsiteY79" fmla="*/ 607004 h 607004"/>
                <a:gd name="connsiteX80" fmla="*/ 18979 w 578707"/>
                <a:gd name="connsiteY80" fmla="*/ 607004 h 607004"/>
                <a:gd name="connsiteX81" fmla="*/ 0 w 578707"/>
                <a:gd name="connsiteY81" fmla="*/ 588052 h 607004"/>
                <a:gd name="connsiteX82" fmla="*/ 325 w 578707"/>
                <a:gd name="connsiteY82" fmla="*/ 585128 h 607004"/>
                <a:gd name="connsiteX83" fmla="*/ 80689 w 578707"/>
                <a:gd name="connsiteY83" fmla="*/ 353693 h 607004"/>
                <a:gd name="connsiteX84" fmla="*/ 152159 w 578707"/>
                <a:gd name="connsiteY84" fmla="*/ 332142 h 607004"/>
                <a:gd name="connsiteX85" fmla="*/ 163005 w 578707"/>
                <a:gd name="connsiteY85" fmla="*/ 318605 h 607004"/>
                <a:gd name="connsiteX86" fmla="*/ 148363 w 578707"/>
                <a:gd name="connsiteY86" fmla="*/ 299977 h 607004"/>
                <a:gd name="connsiteX87" fmla="*/ 126781 w 578707"/>
                <a:gd name="connsiteY87" fmla="*/ 259582 h 607004"/>
                <a:gd name="connsiteX88" fmla="*/ 120383 w 578707"/>
                <a:gd name="connsiteY88" fmla="*/ 242471 h 607004"/>
                <a:gd name="connsiteX89" fmla="*/ 109320 w 578707"/>
                <a:gd name="connsiteY89" fmla="*/ 218861 h 607004"/>
                <a:gd name="connsiteX90" fmla="*/ 109320 w 578707"/>
                <a:gd name="connsiteY90" fmla="*/ 196552 h 607004"/>
                <a:gd name="connsiteX91" fmla="*/ 115068 w 578707"/>
                <a:gd name="connsiteY91" fmla="*/ 178683 h 607004"/>
                <a:gd name="connsiteX92" fmla="*/ 115068 w 578707"/>
                <a:gd name="connsiteY92" fmla="*/ 147276 h 607004"/>
                <a:gd name="connsiteX93" fmla="*/ 215170 w 578707"/>
                <a:gd name="connsiteY93" fmla="*/ 47208 h 607004"/>
                <a:gd name="connsiteX94" fmla="*/ 415135 w 578707"/>
                <a:gd name="connsiteY94" fmla="*/ 0 h 607004"/>
                <a:gd name="connsiteX95" fmla="*/ 578707 w 578707"/>
                <a:gd name="connsiteY95" fmla="*/ 163305 h 607004"/>
                <a:gd name="connsiteX96" fmla="*/ 415135 w 578707"/>
                <a:gd name="connsiteY96" fmla="*/ 326718 h 607004"/>
                <a:gd name="connsiteX97" fmla="*/ 344955 w 578707"/>
                <a:gd name="connsiteY97" fmla="*/ 310907 h 607004"/>
                <a:gd name="connsiteX98" fmla="*/ 360357 w 578707"/>
                <a:gd name="connsiteY98" fmla="*/ 279719 h 607004"/>
                <a:gd name="connsiteX99" fmla="*/ 415135 w 578707"/>
                <a:gd name="connsiteY99" fmla="*/ 291956 h 607004"/>
                <a:gd name="connsiteX100" fmla="*/ 543888 w 578707"/>
                <a:gd name="connsiteY100" fmla="*/ 163305 h 607004"/>
                <a:gd name="connsiteX101" fmla="*/ 415135 w 578707"/>
                <a:gd name="connsiteY101" fmla="*/ 34762 h 607004"/>
                <a:gd name="connsiteX102" fmla="*/ 339097 w 578707"/>
                <a:gd name="connsiteY102" fmla="*/ 59561 h 607004"/>
                <a:gd name="connsiteX103" fmla="*/ 311546 w 578707"/>
                <a:gd name="connsiteY103" fmla="*/ 37036 h 607004"/>
                <a:gd name="connsiteX104" fmla="*/ 415135 w 578707"/>
                <a:gd name="connsiteY10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78707" h="607004">
                  <a:moveTo>
                    <a:pt x="272000" y="341347"/>
                  </a:moveTo>
                  <a:cubicBezTo>
                    <a:pt x="266794" y="344163"/>
                    <a:pt x="261588" y="346004"/>
                    <a:pt x="256491" y="346871"/>
                  </a:cubicBezTo>
                  <a:cubicBezTo>
                    <a:pt x="253346" y="347412"/>
                    <a:pt x="251177" y="350119"/>
                    <a:pt x="251177" y="353152"/>
                  </a:cubicBezTo>
                  <a:lnTo>
                    <a:pt x="251177" y="369180"/>
                  </a:lnTo>
                  <a:cubicBezTo>
                    <a:pt x="250201" y="369505"/>
                    <a:pt x="249441" y="370155"/>
                    <a:pt x="248682" y="370913"/>
                  </a:cubicBezTo>
                  <a:cubicBezTo>
                    <a:pt x="247489" y="372212"/>
                    <a:pt x="246947" y="374053"/>
                    <a:pt x="247164" y="375786"/>
                  </a:cubicBezTo>
                  <a:lnTo>
                    <a:pt x="250634" y="409900"/>
                  </a:lnTo>
                  <a:cubicBezTo>
                    <a:pt x="250960" y="412500"/>
                    <a:pt x="252803" y="414665"/>
                    <a:pt x="255298" y="415424"/>
                  </a:cubicBezTo>
                  <a:cubicBezTo>
                    <a:pt x="255840" y="415532"/>
                    <a:pt x="256491" y="415640"/>
                    <a:pt x="257033" y="415640"/>
                  </a:cubicBezTo>
                  <a:cubicBezTo>
                    <a:pt x="258985" y="415640"/>
                    <a:pt x="260937" y="414665"/>
                    <a:pt x="262130" y="413041"/>
                  </a:cubicBezTo>
                  <a:lnTo>
                    <a:pt x="280134" y="389215"/>
                  </a:lnTo>
                  <a:cubicBezTo>
                    <a:pt x="281001" y="388132"/>
                    <a:pt x="281435" y="386724"/>
                    <a:pt x="281435" y="385317"/>
                  </a:cubicBezTo>
                  <a:lnTo>
                    <a:pt x="281435" y="346979"/>
                  </a:lnTo>
                  <a:cubicBezTo>
                    <a:pt x="281435" y="344813"/>
                    <a:pt x="280242" y="342647"/>
                    <a:pt x="278290" y="341564"/>
                  </a:cubicBezTo>
                  <a:cubicBezTo>
                    <a:pt x="276446" y="340373"/>
                    <a:pt x="274060" y="340264"/>
                    <a:pt x="272000" y="341347"/>
                  </a:cubicBezTo>
                  <a:close/>
                  <a:moveTo>
                    <a:pt x="190768" y="341347"/>
                  </a:moveTo>
                  <a:cubicBezTo>
                    <a:pt x="188816" y="340264"/>
                    <a:pt x="186430" y="340373"/>
                    <a:pt x="184478" y="341564"/>
                  </a:cubicBezTo>
                  <a:cubicBezTo>
                    <a:pt x="182526" y="342647"/>
                    <a:pt x="181333" y="344813"/>
                    <a:pt x="181333" y="346979"/>
                  </a:cubicBezTo>
                  <a:lnTo>
                    <a:pt x="181333" y="385317"/>
                  </a:lnTo>
                  <a:cubicBezTo>
                    <a:pt x="181333" y="386724"/>
                    <a:pt x="181767" y="388132"/>
                    <a:pt x="182634" y="389215"/>
                  </a:cubicBezTo>
                  <a:lnTo>
                    <a:pt x="200638" y="413041"/>
                  </a:lnTo>
                  <a:cubicBezTo>
                    <a:pt x="201939" y="414665"/>
                    <a:pt x="203783" y="415640"/>
                    <a:pt x="205843" y="415640"/>
                  </a:cubicBezTo>
                  <a:cubicBezTo>
                    <a:pt x="206386" y="415640"/>
                    <a:pt x="206928" y="415532"/>
                    <a:pt x="207579" y="415424"/>
                  </a:cubicBezTo>
                  <a:cubicBezTo>
                    <a:pt x="210073" y="414665"/>
                    <a:pt x="211917" y="412500"/>
                    <a:pt x="212242" y="409900"/>
                  </a:cubicBezTo>
                  <a:lnTo>
                    <a:pt x="215713" y="375786"/>
                  </a:lnTo>
                  <a:cubicBezTo>
                    <a:pt x="215929" y="374053"/>
                    <a:pt x="215279" y="372212"/>
                    <a:pt x="214086" y="370805"/>
                  </a:cubicBezTo>
                  <a:cubicBezTo>
                    <a:pt x="213435" y="370155"/>
                    <a:pt x="212567" y="369505"/>
                    <a:pt x="211700" y="369180"/>
                  </a:cubicBezTo>
                  <a:lnTo>
                    <a:pt x="211700" y="353152"/>
                  </a:lnTo>
                  <a:cubicBezTo>
                    <a:pt x="211700" y="350119"/>
                    <a:pt x="209422" y="347412"/>
                    <a:pt x="206386" y="346871"/>
                  </a:cubicBezTo>
                  <a:cubicBezTo>
                    <a:pt x="201288" y="346004"/>
                    <a:pt x="196083" y="344163"/>
                    <a:pt x="190768" y="341347"/>
                  </a:cubicBezTo>
                  <a:close/>
                  <a:moveTo>
                    <a:pt x="200746" y="168936"/>
                  </a:moveTo>
                  <a:cubicBezTo>
                    <a:pt x="182526" y="168936"/>
                    <a:pt x="165065" y="176300"/>
                    <a:pt x="156172" y="180740"/>
                  </a:cubicBezTo>
                  <a:cubicBezTo>
                    <a:pt x="154003" y="181823"/>
                    <a:pt x="152593" y="183989"/>
                    <a:pt x="152593" y="186480"/>
                  </a:cubicBezTo>
                  <a:lnTo>
                    <a:pt x="152593" y="197851"/>
                  </a:lnTo>
                  <a:lnTo>
                    <a:pt x="149990" y="197851"/>
                  </a:lnTo>
                  <a:cubicBezTo>
                    <a:pt x="146520" y="197851"/>
                    <a:pt x="143591" y="200776"/>
                    <a:pt x="143591" y="204349"/>
                  </a:cubicBezTo>
                  <a:lnTo>
                    <a:pt x="143591" y="214854"/>
                  </a:lnTo>
                  <a:cubicBezTo>
                    <a:pt x="143591" y="217020"/>
                    <a:pt x="144676" y="219078"/>
                    <a:pt x="146520" y="220269"/>
                  </a:cubicBezTo>
                  <a:lnTo>
                    <a:pt x="152702" y="224276"/>
                  </a:lnTo>
                  <a:lnTo>
                    <a:pt x="153135" y="226984"/>
                  </a:lnTo>
                  <a:cubicBezTo>
                    <a:pt x="155087" y="242254"/>
                    <a:pt x="163764" y="262073"/>
                    <a:pt x="176127" y="280050"/>
                  </a:cubicBezTo>
                  <a:cubicBezTo>
                    <a:pt x="191853" y="302793"/>
                    <a:pt x="206603" y="312973"/>
                    <a:pt x="214194" y="312973"/>
                  </a:cubicBezTo>
                  <a:lnTo>
                    <a:pt x="248682" y="312973"/>
                  </a:lnTo>
                  <a:cubicBezTo>
                    <a:pt x="256274" y="312973"/>
                    <a:pt x="271023" y="302793"/>
                    <a:pt x="286749" y="280050"/>
                  </a:cubicBezTo>
                  <a:cubicBezTo>
                    <a:pt x="299113" y="262073"/>
                    <a:pt x="307681" y="242254"/>
                    <a:pt x="309741" y="226984"/>
                  </a:cubicBezTo>
                  <a:lnTo>
                    <a:pt x="310067" y="224276"/>
                  </a:lnTo>
                  <a:lnTo>
                    <a:pt x="316357" y="220269"/>
                  </a:lnTo>
                  <a:cubicBezTo>
                    <a:pt x="318092" y="219078"/>
                    <a:pt x="319285" y="217020"/>
                    <a:pt x="319285" y="214854"/>
                  </a:cubicBezTo>
                  <a:lnTo>
                    <a:pt x="319285" y="204349"/>
                  </a:lnTo>
                  <a:cubicBezTo>
                    <a:pt x="319285" y="200776"/>
                    <a:pt x="316357" y="197851"/>
                    <a:pt x="312778" y="197851"/>
                  </a:cubicBezTo>
                  <a:lnTo>
                    <a:pt x="309307" y="197851"/>
                  </a:lnTo>
                  <a:cubicBezTo>
                    <a:pt x="308765" y="197093"/>
                    <a:pt x="308114" y="196335"/>
                    <a:pt x="307247" y="195794"/>
                  </a:cubicBezTo>
                  <a:cubicBezTo>
                    <a:pt x="305403" y="194603"/>
                    <a:pt x="303125" y="194386"/>
                    <a:pt x="301173" y="195252"/>
                  </a:cubicBezTo>
                  <a:cubicBezTo>
                    <a:pt x="292606" y="199151"/>
                    <a:pt x="284038" y="201100"/>
                    <a:pt x="275795" y="201100"/>
                  </a:cubicBezTo>
                  <a:cubicBezTo>
                    <a:pt x="261154" y="201100"/>
                    <a:pt x="247923" y="195036"/>
                    <a:pt x="236427" y="183231"/>
                  </a:cubicBezTo>
                  <a:cubicBezTo>
                    <a:pt x="227209" y="173701"/>
                    <a:pt x="215279" y="168936"/>
                    <a:pt x="200746" y="168936"/>
                  </a:cubicBezTo>
                  <a:close/>
                  <a:moveTo>
                    <a:pt x="417667" y="57723"/>
                  </a:moveTo>
                  <a:cubicBezTo>
                    <a:pt x="424820" y="57723"/>
                    <a:pt x="430673" y="63572"/>
                    <a:pt x="430673" y="70828"/>
                  </a:cubicBezTo>
                  <a:lnTo>
                    <a:pt x="430673" y="154334"/>
                  </a:lnTo>
                  <a:lnTo>
                    <a:pt x="481940" y="154334"/>
                  </a:lnTo>
                  <a:cubicBezTo>
                    <a:pt x="489093" y="154334"/>
                    <a:pt x="494946" y="160182"/>
                    <a:pt x="494946" y="167439"/>
                  </a:cubicBezTo>
                  <a:cubicBezTo>
                    <a:pt x="494946" y="174587"/>
                    <a:pt x="489093" y="180436"/>
                    <a:pt x="481940" y="180436"/>
                  </a:cubicBezTo>
                  <a:lnTo>
                    <a:pt x="417667" y="180436"/>
                  </a:lnTo>
                  <a:cubicBezTo>
                    <a:pt x="410405" y="180436"/>
                    <a:pt x="404552" y="174587"/>
                    <a:pt x="404552" y="167439"/>
                  </a:cubicBezTo>
                  <a:lnTo>
                    <a:pt x="404552" y="70828"/>
                  </a:lnTo>
                  <a:cubicBezTo>
                    <a:pt x="404552" y="63572"/>
                    <a:pt x="410405" y="57723"/>
                    <a:pt x="417667" y="57723"/>
                  </a:cubicBezTo>
                  <a:close/>
                  <a:moveTo>
                    <a:pt x="215170" y="47208"/>
                  </a:moveTo>
                  <a:lnTo>
                    <a:pt x="247706" y="47208"/>
                  </a:lnTo>
                  <a:cubicBezTo>
                    <a:pt x="302909" y="47208"/>
                    <a:pt x="347808" y="92044"/>
                    <a:pt x="347808" y="147276"/>
                  </a:cubicBezTo>
                  <a:lnTo>
                    <a:pt x="347808" y="178683"/>
                  </a:lnTo>
                  <a:cubicBezTo>
                    <a:pt x="351495" y="183881"/>
                    <a:pt x="353556" y="190162"/>
                    <a:pt x="353556" y="196552"/>
                  </a:cubicBezTo>
                  <a:lnTo>
                    <a:pt x="353556" y="218861"/>
                  </a:lnTo>
                  <a:cubicBezTo>
                    <a:pt x="353556" y="228067"/>
                    <a:pt x="349435" y="236731"/>
                    <a:pt x="342494" y="242579"/>
                  </a:cubicBezTo>
                  <a:cubicBezTo>
                    <a:pt x="340759" y="248102"/>
                    <a:pt x="338590" y="253842"/>
                    <a:pt x="335987" y="259473"/>
                  </a:cubicBezTo>
                  <a:cubicBezTo>
                    <a:pt x="330889" y="273011"/>
                    <a:pt x="323406" y="286981"/>
                    <a:pt x="314405" y="299977"/>
                  </a:cubicBezTo>
                  <a:cubicBezTo>
                    <a:pt x="310717" y="305392"/>
                    <a:pt x="305728" y="311998"/>
                    <a:pt x="299763" y="318605"/>
                  </a:cubicBezTo>
                  <a:cubicBezTo>
                    <a:pt x="305186" y="322395"/>
                    <a:pt x="308982" y="326944"/>
                    <a:pt x="310717" y="332142"/>
                  </a:cubicBezTo>
                  <a:lnTo>
                    <a:pt x="382079" y="353693"/>
                  </a:lnTo>
                  <a:cubicBezTo>
                    <a:pt x="432401" y="368205"/>
                    <a:pt x="462768" y="578955"/>
                    <a:pt x="462768" y="588052"/>
                  </a:cubicBezTo>
                  <a:cubicBezTo>
                    <a:pt x="462768" y="598448"/>
                    <a:pt x="454309" y="607004"/>
                    <a:pt x="443789" y="607004"/>
                  </a:cubicBezTo>
                  <a:lnTo>
                    <a:pt x="18979" y="607004"/>
                  </a:lnTo>
                  <a:cubicBezTo>
                    <a:pt x="8568" y="607004"/>
                    <a:pt x="0" y="598448"/>
                    <a:pt x="0" y="588052"/>
                  </a:cubicBezTo>
                  <a:cubicBezTo>
                    <a:pt x="0" y="587077"/>
                    <a:pt x="108" y="586102"/>
                    <a:pt x="325" y="585128"/>
                  </a:cubicBezTo>
                  <a:cubicBezTo>
                    <a:pt x="325" y="585128"/>
                    <a:pt x="30475" y="368205"/>
                    <a:pt x="80689" y="353693"/>
                  </a:cubicBezTo>
                  <a:lnTo>
                    <a:pt x="152159" y="332142"/>
                  </a:lnTo>
                  <a:cubicBezTo>
                    <a:pt x="153894" y="326944"/>
                    <a:pt x="157690" y="322395"/>
                    <a:pt x="163005" y="318605"/>
                  </a:cubicBezTo>
                  <a:cubicBezTo>
                    <a:pt x="157148" y="311998"/>
                    <a:pt x="152159" y="305392"/>
                    <a:pt x="148363" y="299977"/>
                  </a:cubicBezTo>
                  <a:cubicBezTo>
                    <a:pt x="139470" y="286981"/>
                    <a:pt x="131987" y="273011"/>
                    <a:pt x="126781" y="259582"/>
                  </a:cubicBezTo>
                  <a:cubicBezTo>
                    <a:pt x="124287" y="253842"/>
                    <a:pt x="122118" y="248102"/>
                    <a:pt x="120383" y="242471"/>
                  </a:cubicBezTo>
                  <a:cubicBezTo>
                    <a:pt x="113333" y="236731"/>
                    <a:pt x="109320" y="227959"/>
                    <a:pt x="109320" y="218861"/>
                  </a:cubicBezTo>
                  <a:lnTo>
                    <a:pt x="109320" y="196552"/>
                  </a:lnTo>
                  <a:cubicBezTo>
                    <a:pt x="109320" y="190162"/>
                    <a:pt x="111273" y="183881"/>
                    <a:pt x="115068" y="178683"/>
                  </a:cubicBezTo>
                  <a:lnTo>
                    <a:pt x="115068" y="147276"/>
                  </a:lnTo>
                  <a:cubicBezTo>
                    <a:pt x="115068" y="92044"/>
                    <a:pt x="159968" y="47208"/>
                    <a:pt x="215170" y="47208"/>
                  </a:cubicBezTo>
                  <a:close/>
                  <a:moveTo>
                    <a:pt x="415135" y="0"/>
                  </a:moveTo>
                  <a:cubicBezTo>
                    <a:pt x="505381" y="0"/>
                    <a:pt x="578707" y="73314"/>
                    <a:pt x="578707" y="163305"/>
                  </a:cubicBezTo>
                  <a:cubicBezTo>
                    <a:pt x="578707" y="253404"/>
                    <a:pt x="505381" y="326718"/>
                    <a:pt x="415135" y="326718"/>
                  </a:cubicBezTo>
                  <a:cubicBezTo>
                    <a:pt x="390078" y="326718"/>
                    <a:pt x="366215" y="320979"/>
                    <a:pt x="344955" y="310907"/>
                  </a:cubicBezTo>
                  <a:cubicBezTo>
                    <a:pt x="351029" y="300620"/>
                    <a:pt x="356236" y="290115"/>
                    <a:pt x="360357" y="279719"/>
                  </a:cubicBezTo>
                  <a:cubicBezTo>
                    <a:pt x="376953" y="287516"/>
                    <a:pt x="395502" y="291956"/>
                    <a:pt x="415135" y="291956"/>
                  </a:cubicBezTo>
                  <a:cubicBezTo>
                    <a:pt x="486182" y="291956"/>
                    <a:pt x="543888" y="234236"/>
                    <a:pt x="543888" y="163305"/>
                  </a:cubicBezTo>
                  <a:cubicBezTo>
                    <a:pt x="543888" y="92482"/>
                    <a:pt x="486182" y="34762"/>
                    <a:pt x="415135" y="34762"/>
                  </a:cubicBezTo>
                  <a:cubicBezTo>
                    <a:pt x="386716" y="34762"/>
                    <a:pt x="360466" y="43967"/>
                    <a:pt x="339097" y="59561"/>
                  </a:cubicBezTo>
                  <a:cubicBezTo>
                    <a:pt x="330962" y="50897"/>
                    <a:pt x="321742" y="43317"/>
                    <a:pt x="311546" y="37036"/>
                  </a:cubicBezTo>
                  <a:cubicBezTo>
                    <a:pt x="339748" y="13861"/>
                    <a:pt x="375869" y="0"/>
                    <a:pt x="415135" y="0"/>
                  </a:cubicBezTo>
                  <a:close/>
                </a:path>
              </a:pathLst>
            </a:custGeom>
            <a:solidFill>
              <a:srgbClr val="AE6339"/>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rgbClr val="AE6339"/>
                </a:solidFill>
                <a:latin typeface="思源宋体 Heavy" panose="02020900000000000000" pitchFamily="18" charset="-122"/>
                <a:ea typeface="思源宋体 Heavy" panose="02020900000000000000" pitchFamily="18" charset="-122"/>
              </a:endParaRPr>
            </a:p>
          </p:txBody>
        </p:sp>
        <p:sp>
          <p:nvSpPr>
            <p:cNvPr id="16" name="ïṣ1ïḑé"/>
            <p:cNvSpPr txBox="1"/>
            <p:nvPr/>
          </p:nvSpPr>
          <p:spPr bwMode="auto">
            <a:xfrm>
              <a:off x="1374870" y="2686439"/>
              <a:ext cx="898305" cy="454300"/>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123K</a:t>
              </a:r>
              <a:endParaRPr lang="en-US" altLang="zh-CN" dirty="0">
                <a:solidFill>
                  <a:srgbClr val="EFE6DD"/>
                </a:solidFill>
                <a:latin typeface="思源宋体 Heavy" panose="02020900000000000000" pitchFamily="18" charset="-122"/>
                <a:ea typeface="思源宋体 Heavy" panose="02020900000000000000" pitchFamily="18" charset="-122"/>
              </a:endParaRPr>
            </a:p>
          </p:txBody>
        </p:sp>
        <p:sp>
          <p:nvSpPr>
            <p:cNvPr id="17" name="iṡḷîḍé"/>
            <p:cNvSpPr txBox="1"/>
            <p:nvPr/>
          </p:nvSpPr>
          <p:spPr bwMode="auto">
            <a:xfrm>
              <a:off x="4218622" y="2686439"/>
              <a:ext cx="898305" cy="454300"/>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288K</a:t>
              </a:r>
              <a:endParaRPr lang="en-US" altLang="zh-CN" dirty="0">
                <a:solidFill>
                  <a:srgbClr val="EFE6DD"/>
                </a:solidFill>
                <a:latin typeface="思源宋体 Heavy" panose="02020900000000000000" pitchFamily="18" charset="-122"/>
                <a:ea typeface="思源宋体 Heavy" panose="02020900000000000000" pitchFamily="18" charset="-122"/>
              </a:endParaRPr>
            </a:p>
          </p:txBody>
        </p:sp>
        <p:sp>
          <p:nvSpPr>
            <p:cNvPr id="18" name="îṧḷïďe"/>
            <p:cNvSpPr txBox="1"/>
            <p:nvPr/>
          </p:nvSpPr>
          <p:spPr bwMode="auto">
            <a:xfrm>
              <a:off x="7062374" y="2686439"/>
              <a:ext cx="898305" cy="454300"/>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309K</a:t>
              </a:r>
              <a:endParaRPr lang="en-US" altLang="zh-CN" dirty="0">
                <a:solidFill>
                  <a:srgbClr val="EFE6DD"/>
                </a:solidFill>
                <a:latin typeface="思源宋体 Heavy" panose="02020900000000000000" pitchFamily="18" charset="-122"/>
                <a:ea typeface="思源宋体 Heavy" panose="02020900000000000000" pitchFamily="18" charset="-122"/>
              </a:endParaRPr>
            </a:p>
          </p:txBody>
        </p:sp>
        <p:sp>
          <p:nvSpPr>
            <p:cNvPr id="19" name="ïšḻíḑe"/>
            <p:cNvSpPr txBox="1"/>
            <p:nvPr/>
          </p:nvSpPr>
          <p:spPr bwMode="auto">
            <a:xfrm>
              <a:off x="9906126" y="2686439"/>
              <a:ext cx="898305" cy="454300"/>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dirty="0">
                  <a:solidFill>
                    <a:srgbClr val="EFE6DD"/>
                  </a:solidFill>
                  <a:latin typeface="思源宋体 Heavy" panose="02020900000000000000" pitchFamily="18" charset="-122"/>
                  <a:ea typeface="思源宋体 Heavy" panose="02020900000000000000" pitchFamily="18" charset="-122"/>
                </a:rPr>
                <a:t>555K</a:t>
              </a:r>
              <a:endParaRPr lang="en-US" altLang="zh-CN" dirty="0">
                <a:solidFill>
                  <a:srgbClr val="EFE6DD"/>
                </a:solidFill>
                <a:latin typeface="思源宋体 Heavy" panose="02020900000000000000" pitchFamily="18" charset="-122"/>
                <a:ea typeface="思源宋体 Heavy" panose="02020900000000000000" pitchFamily="18" charset="-122"/>
              </a:endParaRPr>
            </a:p>
          </p:txBody>
        </p:sp>
      </p:grpSp>
      <p:sp>
        <p:nvSpPr>
          <p:cNvPr id="28" name="TextBox 13"/>
          <p:cNvSpPr txBox="1"/>
          <p:nvPr/>
        </p:nvSpPr>
        <p:spPr>
          <a:xfrm>
            <a:off x="319793" y="5356543"/>
            <a:ext cx="2263895" cy="10312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endParaRPr lang="en-US" altLang="zh-CN" sz="1200" dirty="0">
              <a:solidFill>
                <a:srgbClr val="2E3F55"/>
              </a:solidFill>
              <a:latin typeface="思源宋体 Heavy" panose="02020900000000000000" pitchFamily="18" charset="-122"/>
              <a:ea typeface="思源宋体 Heavy" panose="02020900000000000000" pitchFamily="18" charset="-122"/>
            </a:endParaRPr>
          </a:p>
        </p:txBody>
      </p:sp>
      <p:sp>
        <p:nvSpPr>
          <p:cNvPr id="29" name="TextBox 13"/>
          <p:cNvSpPr txBox="1"/>
          <p:nvPr/>
        </p:nvSpPr>
        <p:spPr>
          <a:xfrm>
            <a:off x="5960625" y="5356543"/>
            <a:ext cx="2263895" cy="10312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endParaRPr lang="en-US" altLang="zh-CN" sz="1200" dirty="0">
              <a:solidFill>
                <a:srgbClr val="2E3F55"/>
              </a:solidFill>
              <a:latin typeface="思源宋体 Heavy" panose="02020900000000000000" pitchFamily="18" charset="-122"/>
              <a:ea typeface="思源宋体 Heavy" panose="02020900000000000000" pitchFamily="18" charset="-122"/>
            </a:endParaRPr>
          </a:p>
        </p:txBody>
      </p:sp>
      <p:sp>
        <p:nvSpPr>
          <p:cNvPr id="30" name="TextBox 13"/>
          <p:cNvSpPr txBox="1"/>
          <p:nvPr/>
        </p:nvSpPr>
        <p:spPr>
          <a:xfrm>
            <a:off x="3140209" y="5356543"/>
            <a:ext cx="2263895" cy="10312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endParaRPr lang="en-US" altLang="zh-CN" sz="1200" dirty="0">
              <a:solidFill>
                <a:srgbClr val="2E3F55"/>
              </a:solidFill>
              <a:latin typeface="思源宋体 Heavy" panose="02020900000000000000" pitchFamily="18" charset="-122"/>
              <a:ea typeface="思源宋体 Heavy" panose="02020900000000000000" pitchFamily="18" charset="-122"/>
            </a:endParaRPr>
          </a:p>
        </p:txBody>
      </p:sp>
      <p:sp>
        <p:nvSpPr>
          <p:cNvPr id="31" name="TextBox 13"/>
          <p:cNvSpPr txBox="1"/>
          <p:nvPr/>
        </p:nvSpPr>
        <p:spPr>
          <a:xfrm>
            <a:off x="8781041" y="5356543"/>
            <a:ext cx="2263895" cy="103124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点击输入标题</a:t>
            </a:r>
            <a:endParaRPr lang="en-US" altLang="zh-CN" sz="1600" b="1"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zh-CN" altLang="en-US"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rPr>
              <a:t>单击此处可编辑内容，根据您的需要自由拉伸文本框大小</a:t>
            </a:r>
            <a:endParaRPr lang="en-US" altLang="zh-CN" sz="1200" dirty="0">
              <a:solidFill>
                <a:srgbClr val="2E3F55"/>
              </a:solidFill>
              <a:latin typeface="思源宋体 Heavy" panose="02020900000000000000" pitchFamily="18" charset="-122"/>
              <a:ea typeface="思源宋体 Heavy" panose="02020900000000000000" pitchFamily="18" charset="-122"/>
              <a:cs typeface="+mn-ea"/>
              <a:sym typeface="Calibri" panose="020F0502020204030204" pitchFamily="34" charset="0"/>
            </a:endParaRPr>
          </a:p>
          <a:p>
            <a:pPr algn="ctr" defTabSz="1216660">
              <a:lnSpc>
                <a:spcPct val="120000"/>
              </a:lnSpc>
              <a:spcBef>
                <a:spcPct val="20000"/>
              </a:spcBef>
              <a:defRPr/>
            </a:pPr>
            <a:r>
              <a:rPr lang="en-US" altLang="zh-CN" sz="1200" dirty="0">
                <a:solidFill>
                  <a:srgbClr val="2E3F55"/>
                </a:solidFill>
                <a:latin typeface="思源宋体 Heavy" panose="02020900000000000000" pitchFamily="18" charset="-122"/>
                <a:ea typeface="思源宋体 Heavy" panose="02020900000000000000" pitchFamily="18" charset="-122"/>
              </a:rPr>
              <a:t>……</a:t>
            </a:r>
            <a:endParaRPr lang="en-US" altLang="zh-CN" sz="1200" dirty="0">
              <a:solidFill>
                <a:srgbClr val="2E3F55"/>
              </a:solidFill>
              <a:latin typeface="思源宋体 Heavy" panose="02020900000000000000" pitchFamily="18" charset="-122"/>
              <a:ea typeface="思源宋体 Heavy" panose="02020900000000000000" pitchFamily="18" charset="-122"/>
            </a:endParaRPr>
          </a:p>
        </p:txBody>
      </p:sp>
      <p:pic>
        <p:nvPicPr>
          <p:cNvPr id="4" name="图片 5"/>
          <p:cNvPicPr>
            <a:picLocks noChangeAspect="1"/>
          </p:cNvPicPr>
          <p:nvPr>
            <p:custDataLst>
              <p:tags r:id="rId2"/>
            </p:custDataLst>
          </p:nvPr>
        </p:nvPicPr>
        <p:blipFill>
          <a:blip r:embed="rId3"/>
          <a:stretch>
            <a:fillRect/>
          </a:stretch>
        </p:blipFill>
        <p:spPr>
          <a:xfrm>
            <a:off x="124460" y="3175635"/>
            <a:ext cx="11943080" cy="3489325"/>
          </a:xfrm>
          <a:prstGeom prst="rect">
            <a:avLst/>
          </a:prstGeom>
          <a:noFill/>
          <a:ln>
            <a:noFill/>
          </a:ln>
        </p:spPr>
      </p:pic>
      <p:sp>
        <p:nvSpPr>
          <p:cNvPr id="32" name="文本框 31"/>
          <p:cNvSpPr txBox="1"/>
          <p:nvPr/>
        </p:nvSpPr>
        <p:spPr>
          <a:xfrm>
            <a:off x="182880" y="784860"/>
            <a:ext cx="11798300" cy="953135"/>
          </a:xfrm>
          <a:prstGeom prst="rect">
            <a:avLst/>
          </a:prstGeom>
          <a:noFill/>
        </p:spPr>
        <p:txBody>
          <a:bodyPr wrap="square" rtlCol="0" anchor="t">
            <a:spAutoFit/>
          </a:bodyPr>
          <a:p>
            <a:r>
              <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为了更准确的编辑，选择了一种高精度碱基编辑器——nCDA1Δ198-BE3。这个基</a:t>
            </a:r>
            <a:r>
              <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rPr>
              <a:t>因编辑器具有更窄的编辑窗口和更准确的编辑功能。</a:t>
            </a:r>
            <a:endParaRPr lang="zh-CN" altLang="en-US" sz="2800" dirty="0">
              <a:solidFill>
                <a:srgbClr val="2E3F55"/>
              </a:solidFill>
              <a:latin typeface="思源宋体 Heavy" panose="02020900000000000000" pitchFamily="18" charset="-122"/>
              <a:ea typeface="思源宋体 Heavy" panose="02020900000000000000" pitchFamily="18" charset="-122"/>
              <a:sym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2880" y="99919"/>
            <a:ext cx="3050526" cy="460375"/>
            <a:chOff x="182880" y="99919"/>
            <a:chExt cx="3050526" cy="460375"/>
          </a:xfrm>
        </p:grpSpPr>
        <p:sp>
          <p:nvSpPr>
            <p:cNvPr id="10" name="文本框 9"/>
            <p:cNvSpPr txBox="1"/>
            <p:nvPr/>
          </p:nvSpPr>
          <p:spPr>
            <a:xfrm>
              <a:off x="357400" y="99919"/>
              <a:ext cx="2876006" cy="460375"/>
            </a:xfrm>
            <a:prstGeom prst="rect">
              <a:avLst/>
            </a:prstGeom>
            <a:noFill/>
          </p:spPr>
          <p:txBody>
            <a:bodyPr wrap="square" rtlCol="0">
              <a:spAutoFit/>
            </a:bodyPr>
            <a:lstStyle/>
            <a:p>
              <a:r>
                <a:rPr lang="zh-CN" altLang="en-US" sz="2400" b="1" dirty="0">
                  <a:solidFill>
                    <a:srgbClr val="2E3F55"/>
                  </a:solidFill>
                  <a:latin typeface="Times New Roman" panose="02020603050405020304" pitchFamily="18" charset="0"/>
                  <a:cs typeface="Times New Roman" panose="02020603050405020304" pitchFamily="18" charset="0"/>
                </a:rPr>
                <a:t>鉴定</a:t>
              </a:r>
              <a:endParaRPr lang="zh-CN" altLang="en-US" sz="2400" b="1" dirty="0">
                <a:solidFill>
                  <a:srgbClr val="2E3F55"/>
                </a:solidFill>
                <a:latin typeface="Times New Roman" panose="02020603050405020304" pitchFamily="18" charset="0"/>
                <a:cs typeface="Times New Roman" panose="02020603050405020304" pitchFamily="18" charset="0"/>
              </a:endParaRPr>
            </a:p>
          </p:txBody>
        </p:sp>
        <p:sp>
          <p:nvSpPr>
            <p:cNvPr id="2" name="椭圆 1"/>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601271" y="773280"/>
            <a:ext cx="11195685" cy="5554980"/>
            <a:chOff x="547008" y="669634"/>
            <a:chExt cx="10603526" cy="5261168"/>
          </a:xfrm>
        </p:grpSpPr>
        <p:sp>
          <p:nvSpPr>
            <p:cNvPr id="6" name="椭圆 5"/>
            <p:cNvSpPr/>
            <p:nvPr/>
          </p:nvSpPr>
          <p:spPr>
            <a:xfrm>
              <a:off x="547008" y="840806"/>
              <a:ext cx="759650" cy="759649"/>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7" name="Freeform 5"/>
            <p:cNvSpPr>
              <a:spLocks noEditPoints="1"/>
            </p:cNvSpPr>
            <p:nvPr/>
          </p:nvSpPr>
          <p:spPr bwMode="auto">
            <a:xfrm>
              <a:off x="646551" y="1035597"/>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nvGrpSpPr>
            <p:cNvPr id="8" name="组合 7"/>
            <p:cNvGrpSpPr/>
            <p:nvPr/>
          </p:nvGrpSpPr>
          <p:grpSpPr>
            <a:xfrm>
              <a:off x="547008" y="4098412"/>
              <a:ext cx="759650" cy="759649"/>
              <a:chOff x="617423" y="4931143"/>
              <a:chExt cx="759650" cy="759649"/>
            </a:xfrm>
          </p:grpSpPr>
          <p:sp>
            <p:nvSpPr>
              <p:cNvPr id="36" name="椭圆 35"/>
              <p:cNvSpPr/>
              <p:nvPr/>
            </p:nvSpPr>
            <p:spPr>
              <a:xfrm>
                <a:off x="617423" y="4931143"/>
                <a:ext cx="759650" cy="759649"/>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nvGrpSpPr>
              <p:cNvPr id="37" name="组合 36"/>
              <p:cNvGrpSpPr/>
              <p:nvPr/>
            </p:nvGrpSpPr>
            <p:grpSpPr>
              <a:xfrm>
                <a:off x="778568" y="5104701"/>
                <a:ext cx="437360" cy="412532"/>
                <a:chOff x="244475" y="2743200"/>
                <a:chExt cx="727075" cy="685800"/>
              </a:xfrm>
              <a:solidFill>
                <a:schemeClr val="bg1"/>
              </a:solidFill>
            </p:grpSpPr>
            <p:sp>
              <p:nvSpPr>
                <p:cNvPr id="38"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9"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40"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grpSp>
        <p:grpSp>
          <p:nvGrpSpPr>
            <p:cNvPr id="9" name="组合 8"/>
            <p:cNvGrpSpPr/>
            <p:nvPr/>
          </p:nvGrpSpPr>
          <p:grpSpPr>
            <a:xfrm>
              <a:off x="547008" y="2462840"/>
              <a:ext cx="759650" cy="759649"/>
              <a:chOff x="617423" y="3306571"/>
              <a:chExt cx="759650" cy="759649"/>
            </a:xfrm>
          </p:grpSpPr>
          <p:sp>
            <p:nvSpPr>
              <p:cNvPr id="29" name="椭圆 28"/>
              <p:cNvSpPr/>
              <p:nvPr/>
            </p:nvSpPr>
            <p:spPr>
              <a:xfrm>
                <a:off x="617423" y="3306571"/>
                <a:ext cx="759650" cy="759649"/>
              </a:xfrm>
              <a:prstGeom prst="ellipse">
                <a:avLst/>
              </a:prstGeom>
              <a:solidFill>
                <a:srgbClr val="D0A793"/>
              </a:solidFill>
              <a:ln w="12700" cap="flat" cmpd="sng" algn="ctr">
                <a:noFill/>
                <a:prstDash val="solid"/>
                <a:miter lim="800000"/>
              </a:ln>
              <a:effectLst/>
            </p:spPr>
            <p:txBody>
              <a:bodyPr rtlCol="0" anchor="ctr"/>
              <a:lstStyle/>
              <a:p>
                <a:pPr algn="ct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nvGrpSpPr>
              <p:cNvPr id="30" name="组合 29"/>
              <p:cNvGrpSpPr/>
              <p:nvPr/>
            </p:nvGrpSpPr>
            <p:grpSpPr>
              <a:xfrm>
                <a:off x="794575" y="3445057"/>
                <a:ext cx="405347" cy="482677"/>
                <a:chOff x="10787673" y="2508217"/>
                <a:chExt cx="478426" cy="569698"/>
              </a:xfrm>
              <a:solidFill>
                <a:schemeClr val="bg1"/>
              </a:solidFill>
            </p:grpSpPr>
            <p:sp>
              <p:nvSpPr>
                <p:cNvPr id="31"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2"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3"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4"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sp>
              <p:nvSpPr>
                <p:cNvPr id="35"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2E3F55"/>
                    </a:solidFill>
                    <a:latin typeface="思源宋体 Heavy" panose="02020900000000000000" pitchFamily="18" charset="-122"/>
                    <a:ea typeface="思源宋体 Heavy" panose="02020900000000000000" pitchFamily="18" charset="-122"/>
                    <a:cs typeface="+mn-ea"/>
                    <a:sym typeface="+mn-lt"/>
                  </a:endParaRPr>
                </a:p>
              </p:txBody>
            </p:sp>
          </p:grpSp>
        </p:grpSp>
        <p:sp>
          <p:nvSpPr>
            <p:cNvPr id="14" name="TextBox 13"/>
            <p:cNvSpPr txBox="1"/>
            <p:nvPr/>
          </p:nvSpPr>
          <p:spPr>
            <a:xfrm>
              <a:off x="1493032" y="669634"/>
              <a:ext cx="9189001" cy="1668322"/>
            </a:xfrm>
            <a:prstGeom prst="rect">
              <a:avLst/>
            </a:prstGeom>
            <a:noFill/>
          </p:spPr>
          <p:txBody>
            <a:bodyPr wrap="square" lIns="0" tIns="0" rIns="0" bIns="0" rtlCol="0" anchor="t" anchorCtr="0">
              <a:noAutofit/>
            </a:bodyPr>
            <a:lstStyle/>
            <a:p>
              <a:pPr defTabSz="1216660">
                <a:lnSpc>
                  <a:spcPct val="120000"/>
                </a:lnSpc>
                <a:spcBef>
                  <a:spcPct val="20000"/>
                </a:spcBef>
                <a:defRPr/>
              </a:pPr>
              <a:r>
                <a:rPr lang="en-US" altLang="zh-CN" sz="2400" dirty="0">
                  <a:solidFill>
                    <a:srgbClr val="2E3F55"/>
                  </a:solidFill>
                  <a:latin typeface="思源宋体 Heavy" panose="02020900000000000000" pitchFamily="18" charset="-122"/>
                  <a:ea typeface="思源宋体 Heavy" panose="02020900000000000000" pitchFamily="18" charset="-122"/>
                  <a:cs typeface="+mn-ea"/>
                </a:rPr>
                <a:t>为了验证30-gRNA阵列的编辑能力，设计了30个针对紫罗兰素途径的基因，并且已经整合到酵母基因组中。这种突变将阻止酵母菌产生紫兰素。       </a:t>
              </a:r>
              <a:endParaRPr lang="en-US" altLang="zh-CN" sz="2400" dirty="0">
                <a:solidFill>
                  <a:srgbClr val="2E3F55"/>
                </a:solidFill>
                <a:latin typeface="思源宋体 Heavy" panose="02020900000000000000" pitchFamily="18" charset="-122"/>
                <a:ea typeface="思源宋体 Heavy" panose="02020900000000000000" pitchFamily="18" charset="-122"/>
                <a:cs typeface="+mn-ea"/>
              </a:endParaRPr>
            </a:p>
            <a:p>
              <a:pPr defTabSz="1216660">
                <a:lnSpc>
                  <a:spcPct val="120000"/>
                </a:lnSpc>
                <a:spcBef>
                  <a:spcPct val="20000"/>
                </a:spcBef>
                <a:defRPr/>
              </a:pPr>
              <a:endParaRPr lang="en-US" altLang="zh-CN" sz="2400" dirty="0">
                <a:solidFill>
                  <a:srgbClr val="2E3F55"/>
                </a:solidFill>
                <a:latin typeface="思源宋体 Heavy" panose="02020900000000000000" pitchFamily="18" charset="-122"/>
                <a:ea typeface="思源宋体 Heavy" panose="02020900000000000000" pitchFamily="18" charset="-122"/>
                <a:cs typeface="+mn-ea"/>
              </a:endParaRPr>
            </a:p>
          </p:txBody>
        </p:sp>
        <p:sp>
          <p:nvSpPr>
            <p:cNvPr id="15" name="TextBox 13"/>
            <p:cNvSpPr txBox="1"/>
            <p:nvPr/>
          </p:nvSpPr>
          <p:spPr>
            <a:xfrm>
              <a:off x="1493032" y="1875469"/>
              <a:ext cx="9119838" cy="209773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2400" dirty="0">
                  <a:solidFill>
                    <a:srgbClr val="2E3F55"/>
                  </a:solidFill>
                  <a:latin typeface="思源宋体 Heavy" panose="02020900000000000000" pitchFamily="18" charset="-122"/>
                  <a:ea typeface="思源宋体 Heavy" panose="02020900000000000000" pitchFamily="18" charset="-122"/>
                  <a:cs typeface="+mn-ea"/>
                  <a:sym typeface="+mn-ea"/>
                </a:rPr>
                <a:t>测序可用于表征编辑结果，但对所有菌落进行测序是费时费力的。团队设计了3种针对酿酒酵母第XV染色体上的ade2的gRNAs作为标记来显示是否发生了编辑。在ade2上编辑会使其失去功能，该菌落在SC -ade培养基上出现红色。再随机选择一些红色菌落，通过Sanger测序进一步验证编辑结果。</a:t>
              </a:r>
              <a:endParaRPr lang="en-US" altLang="zh-CN" sz="2400" dirty="0">
                <a:solidFill>
                  <a:srgbClr val="2E3F55"/>
                </a:solidFill>
                <a:latin typeface="思源宋体 Heavy" panose="02020900000000000000" pitchFamily="18" charset="-122"/>
                <a:ea typeface="思源宋体 Heavy" panose="02020900000000000000" pitchFamily="18" charset="-122"/>
                <a:cs typeface="+mn-ea"/>
                <a:sym typeface="+mn-ea"/>
              </a:endParaRPr>
            </a:p>
          </p:txBody>
        </p:sp>
        <p:sp>
          <p:nvSpPr>
            <p:cNvPr id="16" name="TextBox 13"/>
            <p:cNvSpPr txBox="1"/>
            <p:nvPr/>
          </p:nvSpPr>
          <p:spPr>
            <a:xfrm>
              <a:off x="1444317" y="4182492"/>
              <a:ext cx="9706217" cy="17483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2400" dirty="0">
                  <a:solidFill>
                    <a:srgbClr val="2E3F55"/>
                  </a:solidFill>
                  <a:latin typeface="思源宋体 Heavy" panose="02020900000000000000" pitchFamily="18" charset="-122"/>
                  <a:ea typeface="思源宋体 Heavy" panose="02020900000000000000" pitchFamily="18" charset="-122"/>
                  <a:cs typeface="+mn-ea"/>
                  <a:sym typeface="+mn-ea"/>
                </a:rPr>
                <a:t>在收到测序结果后，它将与设计的序列进行对齐。每个站点上的编辑事件数和单个群体的编辑站点数量将被用来评估编辑系统的编辑能力。同时，可以将测序结果输入解码软件，验证是否获得了预期的后编辑信息。</a:t>
              </a:r>
              <a:endParaRPr lang="en-US" altLang="zh-CN" sz="2400" dirty="0">
                <a:solidFill>
                  <a:srgbClr val="2E3F55"/>
                </a:solidFill>
                <a:latin typeface="思源宋体 Heavy" panose="02020900000000000000" pitchFamily="18" charset="-122"/>
                <a:ea typeface="思源宋体 Heavy" panose="02020900000000000000" pitchFamily="18" charset="-122"/>
                <a:cs typeface="+mn-ea"/>
              </a:endParaRPr>
            </a:p>
            <a:p>
              <a:pPr defTabSz="1216660">
                <a:lnSpc>
                  <a:spcPct val="120000"/>
                </a:lnSpc>
                <a:spcBef>
                  <a:spcPct val="20000"/>
                </a:spcBef>
                <a:defRPr/>
              </a:pPr>
              <a:endParaRPr lang="en-US" altLang="zh-CN" sz="2400" dirty="0">
                <a:solidFill>
                  <a:srgbClr val="2E3F55"/>
                </a:solidFill>
                <a:latin typeface="思源宋体 Heavy" panose="02020900000000000000" pitchFamily="18" charset="-122"/>
                <a:ea typeface="思源宋体 Heavy" panose="02020900000000000000" pitchFamily="18" charset="-122"/>
                <a:cs typeface="+mn-ea"/>
              </a:endParaRPr>
            </a:p>
          </p:txBody>
        </p:sp>
        <p:sp>
          <p:nvSpPr>
            <p:cNvPr id="18" name="TextBox 13"/>
            <p:cNvSpPr txBox="1"/>
            <p:nvPr/>
          </p:nvSpPr>
          <p:spPr>
            <a:xfrm>
              <a:off x="7164288" y="2372317"/>
              <a:ext cx="3517972" cy="209292"/>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altLang="zh-CN" sz="1200" dirty="0">
                <a:solidFill>
                  <a:srgbClr val="2E3F55"/>
                </a:solidFill>
                <a:latin typeface="思源宋体 Heavy" panose="02020900000000000000" pitchFamily="18" charset="-122"/>
                <a:ea typeface="思源宋体 Heavy" panose="02020900000000000000" pitchFamily="18" charset="-122"/>
                <a:cs typeface="+mn-ea"/>
              </a:endParaRPr>
            </a:p>
          </p:txBody>
        </p:sp>
        <p:sp>
          <p:nvSpPr>
            <p:cNvPr id="19" name="TextBox 13"/>
            <p:cNvSpPr txBox="1"/>
            <p:nvPr/>
          </p:nvSpPr>
          <p:spPr>
            <a:xfrm>
              <a:off x="7164288" y="3973084"/>
              <a:ext cx="3517972" cy="209292"/>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altLang="zh-CN" sz="1200" dirty="0">
                <a:solidFill>
                  <a:srgbClr val="2E3F55"/>
                </a:solidFill>
                <a:latin typeface="思源宋体 Heavy" panose="02020900000000000000" pitchFamily="18" charset="-122"/>
                <a:ea typeface="思源宋体 Heavy" panose="02020900000000000000" pitchFamily="18" charset="-122"/>
                <a:cs typeface="+mn-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2633627" y="2352333"/>
            <a:ext cx="10060568" cy="1200329"/>
          </a:xfrm>
          <a:prstGeom prst="rect">
            <a:avLst/>
          </a:prstGeom>
          <a:noFill/>
        </p:spPr>
        <p:txBody>
          <a:bodyPr wrap="square" rtlCol="0">
            <a:spAutoFit/>
          </a:bodyPr>
          <a:lstStyle/>
          <a:p>
            <a:r>
              <a:rPr lang="en-US" altLang="zh-CN" sz="7200" b="1" dirty="0">
                <a:latin typeface="Times New Roman" panose="02020603050405020304" pitchFamily="18" charset="0"/>
                <a:cs typeface="Times New Roman" panose="02020603050405020304" pitchFamily="18" charset="0"/>
              </a:rPr>
              <a:t>THANKS </a:t>
            </a:r>
            <a:r>
              <a:rPr lang="en-US" altLang="zh-CN" sz="5400" dirty="0">
                <a:latin typeface="Segoe UI Semilight" panose="020B0402040204020203" pitchFamily="34" charset="0"/>
                <a:cs typeface="Segoe UI Semilight" panose="020B0402040204020203" pitchFamily="34" charset="0"/>
              </a:rPr>
              <a:t>for watching </a:t>
            </a:r>
            <a:endParaRPr lang="zh-CN" altLang="en-US" sz="6000" dirty="0">
              <a:latin typeface="Segoe UI Semilight" panose="020B0402040204020203" pitchFamily="34" charset="0"/>
              <a:cs typeface="Segoe UI Semilight" panose="020B0402040204020203" pitchFamily="34" charset="0"/>
            </a:endParaRPr>
          </a:p>
        </p:txBody>
      </p:sp>
      <p:grpSp>
        <p:nvGrpSpPr>
          <p:cNvPr id="60" name="组合 59"/>
          <p:cNvGrpSpPr/>
          <p:nvPr/>
        </p:nvGrpSpPr>
        <p:grpSpPr>
          <a:xfrm>
            <a:off x="318982" y="378394"/>
            <a:ext cx="1301567" cy="1316029"/>
            <a:chOff x="318982" y="378394"/>
            <a:chExt cx="1301567" cy="1316029"/>
          </a:xfrm>
        </p:grpSpPr>
        <p:sp>
          <p:nvSpPr>
            <p:cNvPr id="49" name="椭圆 48"/>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 58"/>
            <p:cNvPicPr>
              <a:picLocks noChangeAspect="1"/>
            </p:cNvPicPr>
            <p:nvPr/>
          </p:nvPicPr>
          <p:blipFill>
            <a:blip r:embed="rId1"/>
            <a:stretch>
              <a:fillRect/>
            </a:stretch>
          </p:blipFill>
          <p:spPr>
            <a:xfrm>
              <a:off x="318982" y="378394"/>
              <a:ext cx="1301567" cy="1316029"/>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5838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65455" y="1028700"/>
            <a:ext cx="11261725" cy="5290185"/>
            <a:chOff x="465220" y="1028701"/>
            <a:chExt cx="11261559" cy="2590800"/>
          </a:xfrm>
        </p:grpSpPr>
        <p:sp>
          <p:nvSpPr>
            <p:cNvPr id="3" name="îsḷïḋe"/>
            <p:cNvSpPr/>
            <p:nvPr/>
          </p:nvSpPr>
          <p:spPr>
            <a:xfrm>
              <a:off x="465220" y="1028701"/>
              <a:ext cx="7504029" cy="2590800"/>
            </a:xfrm>
            <a:prstGeom prst="rect">
              <a:avLst/>
            </a:prstGeom>
            <a:solidFill>
              <a:srgbClr val="D0A793"/>
            </a:solidFill>
            <a:ln>
              <a:no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Times New Roman" panose="02020603050405020304" pitchFamily="18" charset="0"/>
                <a:cs typeface="Times New Roman" panose="02020603050405020304" pitchFamily="18" charset="0"/>
              </a:endParaRPr>
            </a:p>
          </p:txBody>
        </p:sp>
        <p:sp>
          <p:nvSpPr>
            <p:cNvPr id="4" name="îṣļîḑe"/>
            <p:cNvSpPr/>
            <p:nvPr/>
          </p:nvSpPr>
          <p:spPr>
            <a:xfrm>
              <a:off x="7969250" y="1028701"/>
              <a:ext cx="3757529" cy="2590800"/>
            </a:xfrm>
            <a:prstGeom prst="rect">
              <a:avLst/>
            </a:prstGeom>
            <a:solidFill>
              <a:schemeClr val="bg2">
                <a:lumMod val="90000"/>
              </a:schemeClr>
            </a:solidFill>
            <a:ln w="3175">
              <a:noFill/>
              <a:prstDash val="sysDash"/>
              <a:miter lim="800000"/>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latin typeface="Times New Roman" panose="02020603050405020304" pitchFamily="18" charset="0"/>
                <a:cs typeface="Times New Roman" panose="02020603050405020304" pitchFamily="18" charset="0"/>
              </a:endParaRPr>
            </a:p>
          </p:txBody>
        </p:sp>
        <p:sp>
          <p:nvSpPr>
            <p:cNvPr id="10" name="išḷîďé"/>
            <p:cNvSpPr txBox="1"/>
            <p:nvPr/>
          </p:nvSpPr>
          <p:spPr>
            <a:xfrm>
              <a:off x="595393" y="1028701"/>
              <a:ext cx="6942353" cy="2383685"/>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sz="4000" b="1" dirty="0">
                  <a:solidFill>
                    <a:schemeClr val="bg1"/>
                  </a:solidFill>
                  <a:latin typeface="Times New Roman" panose="02020603050405020304" pitchFamily="18" charset="0"/>
                  <a:cs typeface="Times New Roman" panose="02020603050405020304" pitchFamily="18" charset="0"/>
                </a:rPr>
                <a:t>Micro Nuwa — Base Editor and Ultra Long gRNA Array Enable DNA Data Re-editing</a:t>
              </a:r>
              <a:endParaRPr lang="en-US" sz="4000" b="1" dirty="0">
                <a:solidFill>
                  <a:schemeClr val="bg1"/>
                </a:solidFill>
                <a:latin typeface="Times New Roman" panose="02020603050405020304" pitchFamily="18" charset="0"/>
                <a:cs typeface="Times New Roman" panose="02020603050405020304" pitchFamily="18" charset="0"/>
              </a:endParaRPr>
            </a:p>
            <a:p>
              <a:pPr>
                <a:buSzPct val="25000"/>
              </a:pPr>
              <a:endParaRPr lang="en-US" sz="2800" b="1" dirty="0">
                <a:solidFill>
                  <a:schemeClr val="bg1"/>
                </a:solidFill>
                <a:latin typeface="Times New Roman" panose="02020603050405020304" pitchFamily="18" charset="0"/>
                <a:cs typeface="Times New Roman" panose="02020603050405020304" pitchFamily="18" charset="0"/>
              </a:endParaRPr>
            </a:p>
            <a:p>
              <a:pPr>
                <a:buSzPct val="25000"/>
              </a:pPr>
              <a:endParaRPr lang="en-US" sz="2800" b="1" dirty="0">
                <a:solidFill>
                  <a:schemeClr val="bg1"/>
                </a:solidFill>
                <a:latin typeface="Times New Roman" panose="02020603050405020304" pitchFamily="18" charset="0"/>
                <a:cs typeface="Times New Roman" panose="02020603050405020304" pitchFamily="18" charset="0"/>
              </a:endParaRPr>
            </a:p>
            <a:p>
              <a:pPr>
                <a:buSzPct val="25000"/>
              </a:pPr>
              <a:endParaRPr lang="en-US" sz="2800" b="1" dirty="0">
                <a:solidFill>
                  <a:schemeClr val="bg1"/>
                </a:solidFill>
                <a:latin typeface="Times New Roman" panose="02020603050405020304" pitchFamily="18" charset="0"/>
                <a:cs typeface="Times New Roman" panose="02020603050405020304" pitchFamily="18" charset="0"/>
              </a:endParaRPr>
            </a:p>
            <a:p>
              <a:pPr>
                <a:buSzPct val="25000"/>
              </a:pPr>
              <a:r>
                <a:rPr lang="en-US" sz="2800" b="1" dirty="0">
                  <a:solidFill>
                    <a:schemeClr val="bg1"/>
                  </a:solidFill>
                  <a:latin typeface="Times New Roman" panose="02020603050405020304" pitchFamily="18" charset="0"/>
                  <a:cs typeface="Times New Roman" panose="02020603050405020304" pitchFamily="18" charset="0"/>
                </a:rPr>
                <a:t>T</a:t>
              </a:r>
              <a:r>
                <a:rPr lang="en-US" sz="2800" b="1" dirty="0">
                  <a:solidFill>
                    <a:schemeClr val="bg1"/>
                  </a:solidFill>
                  <a:latin typeface="Times New Roman" panose="02020603050405020304" pitchFamily="18" charset="0"/>
                  <a:cs typeface="Times New Roman" panose="02020603050405020304" pitchFamily="18" charset="0"/>
                </a:rPr>
                <a:t>rack  :  Foundational Advance</a:t>
              </a:r>
              <a:endParaRPr lang="en-US" sz="2800" b="1" dirty="0">
                <a:solidFill>
                  <a:schemeClr val="bg1"/>
                </a:solidFill>
                <a:latin typeface="Times New Roman" panose="02020603050405020304" pitchFamily="18" charset="0"/>
                <a:cs typeface="Times New Roman" panose="02020603050405020304" pitchFamily="18" charset="0"/>
              </a:endParaRPr>
            </a:p>
            <a:p>
              <a:pPr>
                <a:buSzPct val="25000"/>
              </a:pPr>
              <a:endParaRPr lang="en-US" sz="2800" b="1" dirty="0">
                <a:solidFill>
                  <a:schemeClr val="bg1"/>
                </a:solidFill>
                <a:latin typeface="Times New Roman" panose="02020603050405020304" pitchFamily="18" charset="0"/>
                <a:cs typeface="Times New Roman" panose="02020603050405020304" pitchFamily="18" charset="0"/>
              </a:endParaRPr>
            </a:p>
            <a:p>
              <a:pPr>
                <a:buSzPct val="25000"/>
              </a:pPr>
              <a:endParaRPr 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20" name="Freeform 178"/>
          <p:cNvSpPr>
            <a:spLocks noEditPoints="1"/>
          </p:cNvSpPr>
          <p:nvPr/>
        </p:nvSpPr>
        <p:spPr bwMode="auto">
          <a:xfrm>
            <a:off x="9204983" y="1755648"/>
            <a:ext cx="1664341" cy="1253523"/>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D0A793"/>
          </a:solidFill>
          <a:ln w="9525">
            <a:noFill/>
            <a:round/>
          </a:ln>
        </p:spPr>
        <p:txBody>
          <a:bodyPr vert="horz" wrap="square" lIns="91440" tIns="45720" rIns="91440" bIns="45720" numCol="1" anchor="t" anchorCtr="0" compatLnSpc="1"/>
          <a:lstStyle/>
          <a:p>
            <a:pPr fontAlgn="auto">
              <a:spcBef>
                <a:spcPts val="0"/>
              </a:spcBef>
              <a:spcAft>
                <a:spcPts val="0"/>
              </a:spcAft>
            </a:pPr>
            <a:endParaRPr lang="en-US">
              <a:solidFill>
                <a:srgbClr val="AE3637"/>
              </a:solidFill>
              <a:latin typeface="等线" panose="02010600030101010101" charset="-122"/>
              <a:ea typeface="+mn-ea"/>
            </a:endParaRPr>
          </a:p>
        </p:txBody>
      </p:sp>
      <p:grpSp>
        <p:nvGrpSpPr>
          <p:cNvPr id="21" name="组合 20"/>
          <p:cNvGrpSpPr/>
          <p:nvPr/>
        </p:nvGrpSpPr>
        <p:grpSpPr>
          <a:xfrm>
            <a:off x="182880" y="99919"/>
            <a:ext cx="3050526" cy="460375"/>
            <a:chOff x="182880" y="99919"/>
            <a:chExt cx="3050526" cy="460375"/>
          </a:xfrm>
        </p:grpSpPr>
        <p:sp>
          <p:nvSpPr>
            <p:cNvPr id="22" name="文本框 21"/>
            <p:cNvSpPr txBox="1"/>
            <p:nvPr/>
          </p:nvSpPr>
          <p:spPr>
            <a:xfrm>
              <a:off x="357400" y="99919"/>
              <a:ext cx="2876006" cy="460375"/>
            </a:xfrm>
            <a:prstGeom prst="rect">
              <a:avLst/>
            </a:prstGeom>
            <a:noFill/>
          </p:spPr>
          <p:txBody>
            <a:bodyPr wrap="square" rtlCol="0">
              <a:spAutoFit/>
            </a:bodyPr>
            <a:lstStyle/>
            <a:p>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3" name="椭圆 22"/>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7805" y="86995"/>
            <a:ext cx="4785995" cy="1753235"/>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CON</a:t>
            </a:r>
            <a:endParaRPr lang="en-US" altLang="zh-CN" sz="3600" b="1" dirty="0">
              <a:latin typeface="Times New Roman" panose="02020603050405020304" pitchFamily="18" charset="0"/>
              <a:cs typeface="Times New Roman" panose="02020603050405020304" pitchFamily="18" charset="0"/>
            </a:endParaRPr>
          </a:p>
          <a:p>
            <a:r>
              <a:rPr lang="en-US" altLang="zh-CN" sz="3600" b="1" dirty="0">
                <a:latin typeface="Times New Roman" panose="02020603050405020304" pitchFamily="18" charset="0"/>
                <a:cs typeface="Times New Roman" panose="02020603050405020304" pitchFamily="18" charset="0"/>
              </a:rPr>
              <a:t>TEN</a:t>
            </a:r>
            <a:endParaRPr lang="en-US" altLang="zh-CN" sz="3600" b="1" dirty="0">
              <a:latin typeface="Times New Roman" panose="02020603050405020304" pitchFamily="18" charset="0"/>
              <a:cs typeface="Times New Roman" panose="02020603050405020304" pitchFamily="18" charset="0"/>
            </a:endParaRPr>
          </a:p>
          <a:p>
            <a:r>
              <a:rPr lang="en-US" altLang="zh-CN" sz="3600" b="1" dirty="0">
                <a:latin typeface="Times New Roman" panose="02020603050405020304" pitchFamily="18" charset="0"/>
                <a:cs typeface="Times New Roman" panose="02020603050405020304" pitchFamily="18" charset="0"/>
              </a:rPr>
              <a:t>T</a:t>
            </a:r>
            <a:endParaRPr lang="zh-CN" altLang="en-US" sz="3600" b="1"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2151018" y="1427830"/>
            <a:ext cx="2751786" cy="917662"/>
            <a:chOff x="2151018" y="1427830"/>
            <a:chExt cx="2586445" cy="862524"/>
          </a:xfrm>
        </p:grpSpPr>
        <p:sp>
          <p:nvSpPr>
            <p:cNvPr id="3" name="矩形 2"/>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99064" y="1427830"/>
              <a:ext cx="2438399" cy="83797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01</a:t>
              </a:r>
              <a:endParaRPr lang="en-US" altLang="zh-CN" sz="2400" b="1" dirty="0">
                <a:latin typeface="Times New Roman" panose="02020603050405020304" pitchFamily="18" charset="0"/>
                <a:cs typeface="Times New Roman" panose="02020603050405020304" pitchFamily="18" charset="0"/>
              </a:endParaRPr>
            </a:p>
            <a:p>
              <a:r>
                <a:rPr lang="zh-CN" altLang="en-US" sz="2800" dirty="0">
                  <a:latin typeface="思源宋体 Heavy" panose="02020900000000000000" pitchFamily="18" charset="-122"/>
                  <a:ea typeface="思源宋体 Heavy" panose="02020900000000000000" pitchFamily="18" charset="-122"/>
                </a:rPr>
                <a:t>背景</a:t>
              </a:r>
              <a:endParaRPr lang="zh-CN" altLang="en-US" sz="2800" dirty="0">
                <a:latin typeface="思源宋体 Heavy" panose="02020900000000000000" pitchFamily="18" charset="-122"/>
                <a:ea typeface="思源宋体 Heavy" panose="02020900000000000000" pitchFamily="18" charset="-122"/>
              </a:endParaRPr>
            </a:p>
          </p:txBody>
        </p:sp>
      </p:grpSp>
      <p:grpSp>
        <p:nvGrpSpPr>
          <p:cNvPr id="12" name="组合 11"/>
          <p:cNvGrpSpPr/>
          <p:nvPr/>
        </p:nvGrpSpPr>
        <p:grpSpPr>
          <a:xfrm>
            <a:off x="7344206" y="1451193"/>
            <a:ext cx="2751786" cy="917662"/>
            <a:chOff x="2151018" y="1427830"/>
            <a:chExt cx="2586445" cy="862524"/>
          </a:xfrm>
        </p:grpSpPr>
        <p:sp>
          <p:nvSpPr>
            <p:cNvPr id="13" name="矩形 12"/>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299064" y="1427830"/>
              <a:ext cx="2438399" cy="83797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02</a:t>
              </a:r>
              <a:endParaRPr lang="en-US" altLang="zh-CN" sz="2400" b="1" dirty="0">
                <a:latin typeface="Times New Roman" panose="02020603050405020304" pitchFamily="18" charset="0"/>
                <a:cs typeface="Times New Roman" panose="02020603050405020304" pitchFamily="18" charset="0"/>
              </a:endParaRPr>
            </a:p>
            <a:p>
              <a:r>
                <a:rPr lang="zh-CN" altLang="en-US" sz="2800" dirty="0">
                  <a:latin typeface="思源宋体 Heavy" panose="02020900000000000000" pitchFamily="18" charset="-122"/>
                  <a:ea typeface="思源宋体 Heavy" panose="02020900000000000000" pitchFamily="18" charset="-122"/>
                </a:rPr>
                <a:t>概述</a:t>
              </a:r>
              <a:endParaRPr lang="zh-CN" altLang="en-US" sz="2800" dirty="0">
                <a:latin typeface="思源宋体 Heavy" panose="02020900000000000000" pitchFamily="18" charset="-122"/>
                <a:ea typeface="思源宋体 Heavy" panose="02020900000000000000" pitchFamily="18" charset="-122"/>
              </a:endParaRPr>
            </a:p>
          </p:txBody>
        </p:sp>
      </p:grpSp>
      <p:grpSp>
        <p:nvGrpSpPr>
          <p:cNvPr id="15" name="组合 14"/>
          <p:cNvGrpSpPr/>
          <p:nvPr/>
        </p:nvGrpSpPr>
        <p:grpSpPr>
          <a:xfrm>
            <a:off x="2151018" y="3533564"/>
            <a:ext cx="2751786" cy="917662"/>
            <a:chOff x="2151018" y="1427830"/>
            <a:chExt cx="2586445" cy="862524"/>
          </a:xfrm>
        </p:grpSpPr>
        <p:sp>
          <p:nvSpPr>
            <p:cNvPr id="16" name="矩形 15"/>
            <p:cNvSpPr/>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99064" y="1427830"/>
              <a:ext cx="2438399" cy="83797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03</a:t>
              </a:r>
              <a:endParaRPr lang="en-US" altLang="zh-CN" sz="2400" b="1" dirty="0">
                <a:latin typeface="Times New Roman" panose="02020603050405020304" pitchFamily="18" charset="0"/>
                <a:cs typeface="Times New Roman" panose="02020603050405020304" pitchFamily="18" charset="0"/>
              </a:endParaRPr>
            </a:p>
            <a:p>
              <a:r>
                <a:rPr lang="zh-CN" altLang="en-US" sz="2800" dirty="0">
                  <a:latin typeface="思源宋体 Heavy" panose="02020900000000000000" pitchFamily="18" charset="-122"/>
                  <a:ea typeface="思源宋体 Heavy" panose="02020900000000000000" pitchFamily="18" charset="-122"/>
                </a:rPr>
                <a:t>设计</a:t>
              </a:r>
              <a:endParaRPr lang="zh-CN" altLang="en-US" sz="2800" dirty="0">
                <a:latin typeface="思源宋体 Heavy" panose="02020900000000000000" pitchFamily="18" charset="-122"/>
                <a:ea typeface="思源宋体 Heavy" panose="02020900000000000000" pitchFamily="18" charset="-122"/>
              </a:endParaRPr>
            </a:p>
          </p:txBody>
        </p:sp>
      </p:grpSp>
      <p:sp>
        <p:nvSpPr>
          <p:cNvPr id="21" name="任意多边形: 形状 20"/>
          <p:cNvSpPr/>
          <p:nvPr/>
        </p:nvSpPr>
        <p:spPr>
          <a:xfrm>
            <a:off x="0"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flipH="1" flipV="1">
            <a:off x="8139738" y="3853317"/>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0682182" y="5214802"/>
            <a:ext cx="1301567" cy="1316029"/>
            <a:chOff x="318982" y="378394"/>
            <a:chExt cx="1301567" cy="1316029"/>
          </a:xfrm>
        </p:grpSpPr>
        <p:sp>
          <p:nvSpPr>
            <p:cNvPr id="25" name="椭圆 24"/>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p:nvPicPr>
          <p:blipFill>
            <a:blip r:embed="rId1"/>
            <a:stretch>
              <a:fillRect/>
            </a:stretch>
          </p:blipFill>
          <p:spPr>
            <a:xfrm>
              <a:off x="318982" y="378394"/>
              <a:ext cx="1301567" cy="1316029"/>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31177" y="627017"/>
            <a:ext cx="5207726" cy="4943937"/>
            <a:chOff x="3431177" y="627017"/>
            <a:chExt cx="5207726" cy="4943937"/>
          </a:xfrm>
        </p:grpSpPr>
        <p:sp>
          <p:nvSpPr>
            <p:cNvPr id="17" name="椭圆 16"/>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489269" y="1775320"/>
              <a:ext cx="3213463" cy="3307361"/>
              <a:chOff x="4489269" y="1775320"/>
              <a:chExt cx="3213463" cy="3307361"/>
            </a:xfrm>
          </p:grpSpPr>
          <p:sp>
            <p:nvSpPr>
              <p:cNvPr id="5" name="文本框 4"/>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GRADUATION  DEFENSE  TEMPLATE</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4693919" y="2859613"/>
                <a:ext cx="2804161" cy="1137285"/>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01</a:t>
                </a:r>
                <a:endParaRPr lang="en-US" altLang="zh-CN" sz="3200" b="1" dirty="0">
                  <a:solidFill>
                    <a:srgbClr val="AE6339"/>
                  </a:solidFill>
                  <a:latin typeface="Times New Roman" panose="02020603050405020304" pitchFamily="18" charset="0"/>
                  <a:cs typeface="Times New Roman" panose="02020603050405020304" pitchFamily="18" charset="0"/>
                </a:endParaRPr>
              </a:p>
              <a:p>
                <a:pPr algn="ctr"/>
                <a:r>
                  <a:rPr lang="en-US" altLang="zh-CN" sz="3600" b="1" dirty="0">
                    <a:solidFill>
                      <a:srgbClr val="AE6339"/>
                    </a:solidFill>
                    <a:latin typeface="思源宋体 Heavy" panose="02020900000000000000" pitchFamily="18" charset="-122"/>
                    <a:ea typeface="思源宋体 Heavy" panose="02020900000000000000" pitchFamily="18" charset="-122"/>
                  </a:rPr>
                  <a:t>Back</a:t>
                </a:r>
                <a:r>
                  <a:rPr lang="en-US" altLang="zh-CN" sz="3600" b="1" dirty="0">
                    <a:solidFill>
                      <a:srgbClr val="AE6339"/>
                    </a:solidFill>
                    <a:latin typeface="思源宋体 Heavy" panose="02020900000000000000" pitchFamily="18" charset="-122"/>
                    <a:ea typeface="思源宋体 Heavy" panose="02020900000000000000" pitchFamily="18" charset="-122"/>
                  </a:rPr>
                  <a:t>ground</a:t>
                </a:r>
                <a:endParaRPr lang="en-US" altLang="zh-CN" sz="3600" b="1" dirty="0">
                  <a:solidFill>
                    <a:srgbClr val="AE6339"/>
                  </a:solidFill>
                  <a:latin typeface="思源宋体 Heavy" panose="02020900000000000000" pitchFamily="18" charset="-122"/>
                  <a:ea typeface="思源宋体 Heavy" panose="02020900000000000000" pitchFamily="18" charset="-122"/>
                </a:endParaRPr>
              </a:p>
            </p:txBody>
          </p:sp>
        </p:grpSp>
      </p:grpSp>
      <p:sp>
        <p:nvSpPr>
          <p:cNvPr id="20" name="矩形 19"/>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2880" y="99919"/>
            <a:ext cx="3050526" cy="460375"/>
            <a:chOff x="182880" y="99919"/>
            <a:chExt cx="3050526" cy="460375"/>
          </a:xfrm>
        </p:grpSpPr>
        <p:sp>
          <p:nvSpPr>
            <p:cNvPr id="10" name="文本框 9"/>
            <p:cNvSpPr txBox="1"/>
            <p:nvPr/>
          </p:nvSpPr>
          <p:spPr>
            <a:xfrm>
              <a:off x="357400" y="99919"/>
              <a:ext cx="2876006" cy="460375"/>
            </a:xfrm>
            <a:prstGeom prst="rect">
              <a:avLst/>
            </a:prstGeom>
            <a:noFill/>
          </p:spPr>
          <p:txBody>
            <a:bodyPr wrap="square" rtlCol="0">
              <a:spAutoFit/>
            </a:bodyPr>
            <a:lstStyle/>
            <a:p>
              <a:endParaRPr lang="zh-CN" altLang="en-US"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394335" y="168275"/>
            <a:ext cx="11000105" cy="6221095"/>
            <a:chOff x="5388864" y="902198"/>
            <a:chExt cx="6560916" cy="3575335"/>
          </a:xfrm>
        </p:grpSpPr>
        <p:sp>
          <p:nvSpPr>
            <p:cNvPr id="8" name="íš1íḋè"/>
            <p:cNvSpPr txBox="1"/>
            <p:nvPr/>
          </p:nvSpPr>
          <p:spPr>
            <a:xfrm>
              <a:off x="5472078"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ïṧḷïḋé"/>
            <p:cNvSpPr txBox="1"/>
            <p:nvPr/>
          </p:nvSpPr>
          <p:spPr>
            <a:xfrm>
              <a:off x="7591007"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iṧḻîḋê"/>
            <p:cNvSpPr txBox="1"/>
            <p:nvPr/>
          </p:nvSpPr>
          <p:spPr>
            <a:xfrm>
              <a:off x="9709935" y="3711921"/>
              <a:ext cx="1808965" cy="457489"/>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id-ID" b="1"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5388864" y="4199264"/>
              <a:ext cx="1926336" cy="278269"/>
            </a:xfrm>
            <a:prstGeom prst="rect">
              <a:avLst/>
            </a:prstGeom>
          </p:spPr>
          <p:txBody>
            <a:bodyPr wrap="square">
              <a:spAutoFit/>
            </a:bodyPr>
            <a:lstStyle/>
            <a:p>
              <a:pPr algn="ctr" defTabSz="1216660">
                <a:lnSpc>
                  <a:spcPct val="120000"/>
                </a:lnSpc>
                <a:spcBef>
                  <a:spcPct val="20000"/>
                </a:spcBef>
                <a:defRPr/>
              </a:pP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endParaRPr>
            </a:p>
          </p:txBody>
        </p:sp>
        <p:sp>
          <p:nvSpPr>
            <p:cNvPr id="17" name="矩形 16"/>
            <p:cNvSpPr/>
            <p:nvPr/>
          </p:nvSpPr>
          <p:spPr>
            <a:xfrm>
              <a:off x="9784080" y="4199262"/>
              <a:ext cx="1926336" cy="278269"/>
            </a:xfrm>
            <a:prstGeom prst="rect">
              <a:avLst/>
            </a:prstGeom>
          </p:spPr>
          <p:txBody>
            <a:bodyPr wrap="square">
              <a:spAutoFit/>
            </a:bodyPr>
            <a:lstStyle/>
            <a:p>
              <a:pPr algn="ctr" defTabSz="1216660">
                <a:lnSpc>
                  <a:spcPct val="120000"/>
                </a:lnSpc>
                <a:spcBef>
                  <a:spcPct val="20000"/>
                </a:spcBef>
                <a:defRPr/>
              </a:pP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endParaRPr>
            </a:p>
          </p:txBody>
        </p:sp>
        <p:sp>
          <p:nvSpPr>
            <p:cNvPr id="18" name="矩形 17"/>
            <p:cNvSpPr/>
            <p:nvPr/>
          </p:nvSpPr>
          <p:spPr>
            <a:xfrm>
              <a:off x="7586471" y="4199262"/>
              <a:ext cx="1926336" cy="278269"/>
            </a:xfrm>
            <a:prstGeom prst="rect">
              <a:avLst/>
            </a:prstGeom>
          </p:spPr>
          <p:txBody>
            <a:bodyPr wrap="square">
              <a:spAutoFit/>
            </a:bodyPr>
            <a:lstStyle/>
            <a:p>
              <a:pPr algn="ctr" defTabSz="1216660">
                <a:lnSpc>
                  <a:spcPct val="120000"/>
                </a:lnSpc>
                <a:spcBef>
                  <a:spcPct val="20000"/>
                </a:spcBef>
                <a:defRPr/>
              </a:pPr>
              <a:endParaRPr lang="en-US" altLang="zh-CN" sz="1200" dirty="0">
                <a:solidFill>
                  <a:srgbClr val="2E3F55"/>
                </a:solidFill>
                <a:latin typeface="思源宋体 Heavy" panose="02020900000000000000" pitchFamily="18" charset="-122"/>
                <a:ea typeface="思源宋体 Heavy" panose="02020900000000000000" pitchFamily="18" charset="-122"/>
                <a:cs typeface="Times New Roman" panose="02020603050405020304" pitchFamily="18" charset="0"/>
              </a:endParaRPr>
            </a:p>
          </p:txBody>
        </p:sp>
        <p:sp>
          <p:nvSpPr>
            <p:cNvPr id="19" name="文本框 18"/>
            <p:cNvSpPr txBox="1"/>
            <p:nvPr/>
          </p:nvSpPr>
          <p:spPr>
            <a:xfrm>
              <a:off x="5472409" y="902198"/>
              <a:ext cx="2640219" cy="229183"/>
            </a:xfrm>
            <a:prstGeom prst="rect">
              <a:avLst/>
            </a:prstGeom>
            <a:solidFill>
              <a:srgbClr val="D0A793"/>
            </a:solidFill>
          </p:spPr>
          <p:txBody>
            <a:bodyPr wrap="square" rtlCol="0">
              <a:spAutoFit/>
            </a:bodyPr>
            <a:lstStyle/>
            <a:p>
              <a:r>
                <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BACKGROUND</a:t>
              </a:r>
              <a:endPar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TextBox 38"/>
            <p:cNvSpPr txBox="1"/>
            <p:nvPr/>
          </p:nvSpPr>
          <p:spPr>
            <a:xfrm>
              <a:off x="5450599" y="1333194"/>
              <a:ext cx="6499181" cy="3111859"/>
            </a:xfrm>
            <a:prstGeom prst="rect">
              <a:avLst/>
            </a:prstGeom>
            <a:noFill/>
          </p:spPr>
          <p:txBody>
            <a:bodyPr wrap="square" lIns="0" tIns="0" rIns="0" bIns="0" rtlCol="0">
              <a:noAutofit/>
            </a:bodyPr>
            <a:lstStyle/>
            <a:p>
              <a:pPr algn="l"/>
              <a:r>
                <a:rPr 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         随着社会的快速发展，所产生的数据量呈指数级增长。数据爆炸即将到来，我们正在达到传统媒体，如硬盘驱动器磁盘，变得难以应对日益增长的数据存储需求的地步。DNA作为一种新型介质，具有高密度、长期耐用、平行获取、能耗低等优点。 </a:t>
              </a:r>
              <a:endParaRPr 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pPr algn="l"/>
              <a:endParaRPr 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pPr algn="l"/>
              <a:r>
                <a:rPr 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 许多科学家已经努力开发DNA存储技术，包括将电影片段编码到大肠杆菌中。中国的团队将敦煌壁画保存在DNA中，并使其可以在室温下保存数千年，在9.4摄氏度下保存2万年多年</a:t>
              </a:r>
              <a:r>
                <a:rPr lang="zh-CN" alt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a:t>
              </a:r>
              <a:endParaRPr lang="zh-CN" alt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pPr algn="l"/>
              <a:endParaRPr lang="zh-CN" alt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pPr algn="l"/>
              <a:r>
                <a:rPr lang="en-US" altLang="zh-CN"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        </a:t>
              </a:r>
              <a:r>
                <a:rPr lang="zh-CN" alt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团队想进一步尝试除了存储和编辑图片之外的信息，比如音乐，将没有节奏和音调的音乐就变成一段优美的音乐。</a:t>
              </a:r>
              <a:endParaRPr lang="zh-CN" alt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pPr algn="l"/>
              <a:r>
                <a:rPr lang="en-US" altLang="zh-CN"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        </a:t>
              </a:r>
              <a:endParaRPr lang="zh-CN" altLang="en-US" sz="2400" dirty="0">
                <a:solidFill>
                  <a:srgbClr val="2E3F55"/>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p:txBody>
        </p:sp>
      </p:grpSp>
      <p:sp>
        <p:nvSpPr>
          <p:cNvPr id="21" name="任意多边形: 形状 20"/>
          <p:cNvSpPr/>
          <p:nvPr/>
        </p:nvSpPr>
        <p:spPr>
          <a:xfrm flipH="1" flipV="1">
            <a:off x="8856134" y="3589866"/>
            <a:ext cx="3335866" cy="327979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1023600" y="5571067"/>
            <a:ext cx="960149" cy="959764"/>
            <a:chOff x="318982" y="378394"/>
            <a:chExt cx="1301567" cy="1316029"/>
          </a:xfrm>
        </p:grpSpPr>
        <p:sp>
          <p:nvSpPr>
            <p:cNvPr id="23" name="椭圆 22"/>
            <p:cNvSpPr/>
            <p:nvPr/>
          </p:nvSpPr>
          <p:spPr>
            <a:xfrm>
              <a:off x="883406" y="950049"/>
              <a:ext cx="172720" cy="172720"/>
            </a:xfrm>
            <a:prstGeom prst="ellipse">
              <a:avLst/>
            </a:prstGeom>
            <a:solidFill>
              <a:srgbClr val="EFE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1"/>
            <a:stretch>
              <a:fillRect/>
            </a:stretch>
          </p:blipFill>
          <p:spPr>
            <a:xfrm>
              <a:off x="318982" y="378394"/>
              <a:ext cx="1301567" cy="1316029"/>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2880" y="99919"/>
            <a:ext cx="3050526" cy="460375"/>
            <a:chOff x="182880" y="99919"/>
            <a:chExt cx="3050526" cy="460375"/>
          </a:xfrm>
        </p:grpSpPr>
        <p:sp>
          <p:nvSpPr>
            <p:cNvPr id="10" name="文本框 9"/>
            <p:cNvSpPr txBox="1"/>
            <p:nvPr/>
          </p:nvSpPr>
          <p:spPr>
            <a:xfrm>
              <a:off x="357400" y="99919"/>
              <a:ext cx="2876006" cy="460375"/>
            </a:xfrm>
            <a:prstGeom prst="rect">
              <a:avLst/>
            </a:prstGeom>
            <a:noFill/>
          </p:spPr>
          <p:txBody>
            <a:bodyPr wrap="square" rtlCol="0">
              <a:spAutoFit/>
            </a:bodyPr>
            <a:lstStyle/>
            <a:p>
              <a:r>
                <a:rPr lang="en-US" altLang="zh-CN" sz="2400" b="1" i="1" dirty="0">
                  <a:solidFill>
                    <a:srgbClr val="2E3F55"/>
                  </a:solidFill>
                  <a:latin typeface="Times New Roman" panose="02020603050405020304" pitchFamily="18" charset="0"/>
                  <a:cs typeface="Times New Roman" panose="02020603050405020304" pitchFamily="18" charset="0"/>
                </a:rPr>
                <a:t>BACKGROUND</a:t>
              </a:r>
              <a:endParaRPr lang="en-US" altLang="zh-CN" sz="2400" b="1" i="1" dirty="0">
                <a:solidFill>
                  <a:srgbClr val="2E3F55"/>
                </a:solidFill>
                <a:latin typeface="Times New Roman" panose="02020603050405020304" pitchFamily="18" charset="0"/>
                <a:cs typeface="Times New Roman" panose="02020603050405020304" pitchFamily="18" charset="0"/>
              </a:endParaRPr>
            </a:p>
          </p:txBody>
        </p:sp>
        <p:sp>
          <p:nvSpPr>
            <p:cNvPr id="2" name="椭圆 1"/>
            <p:cNvSpPr/>
            <p:nvPr/>
          </p:nvSpPr>
          <p:spPr>
            <a:xfrm>
              <a:off x="182880" y="243492"/>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899592" y="915566"/>
            <a:ext cx="5469523" cy="3485794"/>
            <a:chOff x="899592" y="915566"/>
            <a:chExt cx="5469523" cy="3485794"/>
          </a:xfrm>
        </p:grpSpPr>
        <p:sp>
          <p:nvSpPr>
            <p:cNvPr id="7" name="椭圆 6"/>
            <p:cNvSpPr/>
            <p:nvPr/>
          </p:nvSpPr>
          <p:spPr>
            <a:xfrm>
              <a:off x="899592" y="915566"/>
              <a:ext cx="3244699" cy="3281324"/>
            </a:xfrm>
            <a:prstGeom prst="ellipse">
              <a:avLst/>
            </a:prstGeom>
            <a:solidFill>
              <a:srgbClr val="AE63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8" name="组合 7"/>
            <p:cNvGrpSpPr/>
            <p:nvPr/>
          </p:nvGrpSpPr>
          <p:grpSpPr>
            <a:xfrm>
              <a:off x="1533347" y="1224186"/>
              <a:ext cx="2414056" cy="2085918"/>
              <a:chOff x="4865156" y="794385"/>
              <a:chExt cx="2335743" cy="1995723"/>
            </a:xfrm>
          </p:grpSpPr>
          <p:sp>
            <p:nvSpPr>
              <p:cNvPr id="23" name="文本框 22"/>
              <p:cNvSpPr txBox="1"/>
              <p:nvPr/>
            </p:nvSpPr>
            <p:spPr>
              <a:xfrm>
                <a:off x="5191369" y="794385"/>
                <a:ext cx="1165112" cy="35336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sym typeface="+mn-lt"/>
                  </a:rPr>
                  <a:t>OPTION 1</a:t>
                </a:r>
                <a:endParaRPr lang="zh-CN" altLang="en-US" dirty="0">
                  <a:solidFill>
                    <a:schemeClr val="bg1"/>
                  </a:solidFill>
                  <a:latin typeface="Times New Roman" panose="02020603050405020304" pitchFamily="18" charset="0"/>
                  <a:cs typeface="Times New Roman" panose="02020603050405020304" pitchFamily="18" charset="0"/>
                  <a:sym typeface="+mn-lt"/>
                </a:endParaRPr>
              </a:p>
            </p:txBody>
          </p:sp>
          <p:sp>
            <p:nvSpPr>
              <p:cNvPr id="24" name="文本框 23"/>
              <p:cNvSpPr txBox="1"/>
              <p:nvPr/>
            </p:nvSpPr>
            <p:spPr>
              <a:xfrm>
                <a:off x="4865157" y="1126629"/>
                <a:ext cx="1419476" cy="677277"/>
              </a:xfrm>
              <a:prstGeom prst="rect">
                <a:avLst/>
              </a:prstGeom>
              <a:noFill/>
            </p:spPr>
            <p:txBody>
              <a:bodyPr wrap="none" rtlCol="0">
                <a:spAutoFit/>
              </a:bodyPr>
              <a:lstStyle/>
              <a:p>
                <a:r>
                  <a:rPr lang="en-US" altLang="zh-CN" sz="4000" dirty="0">
                    <a:solidFill>
                      <a:schemeClr val="bg1"/>
                    </a:solidFill>
                    <a:latin typeface="Times New Roman" panose="02020603050405020304" pitchFamily="18" charset="0"/>
                    <a:cs typeface="Times New Roman" panose="02020603050405020304" pitchFamily="18" charset="0"/>
                    <a:sym typeface="+mn-lt"/>
                  </a:rPr>
                  <a:t>$5000</a:t>
                </a:r>
                <a:endParaRPr lang="zh-CN" altLang="en-US" sz="4000" dirty="0">
                  <a:solidFill>
                    <a:schemeClr val="bg1"/>
                  </a:solidFill>
                  <a:latin typeface="Times New Roman" panose="02020603050405020304" pitchFamily="18" charset="0"/>
                  <a:cs typeface="Times New Roman" panose="02020603050405020304" pitchFamily="18" charset="0"/>
                  <a:sym typeface="+mn-lt"/>
                </a:endParaRPr>
              </a:p>
            </p:txBody>
          </p:sp>
          <p:sp>
            <p:nvSpPr>
              <p:cNvPr id="25" name="矩形 24"/>
              <p:cNvSpPr/>
              <p:nvPr/>
            </p:nvSpPr>
            <p:spPr>
              <a:xfrm>
                <a:off x="4865156" y="1877257"/>
                <a:ext cx="2335743" cy="912851"/>
              </a:xfrm>
              <a:prstGeom prst="rect">
                <a:avLst/>
              </a:prstGeom>
            </p:spPr>
            <p:txBody>
              <a:bodyPr wrap="square">
                <a:spAutoFit/>
              </a:bodyPr>
              <a:lstStyle/>
              <a:p>
                <a:r>
                  <a:rPr lang="en-US" altLang="zh-CN" sz="1400" dirty="0">
                    <a:solidFill>
                      <a:schemeClr val="bg1"/>
                    </a:solidFill>
                    <a:latin typeface="Times New Roman" panose="02020603050405020304" pitchFamily="18" charset="0"/>
                    <a:cs typeface="Times New Roman" panose="02020603050405020304" pitchFamily="18" charset="0"/>
                    <a:sym typeface="+mn-lt"/>
                  </a:rPr>
                  <a:t>To fully realize the potential of a cloud-based architecture for applications and network functions. </a:t>
                </a:r>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9" name="组合 8"/>
            <p:cNvGrpSpPr/>
            <p:nvPr/>
          </p:nvGrpSpPr>
          <p:grpSpPr>
            <a:xfrm>
              <a:off x="3955059" y="3019780"/>
              <a:ext cx="2414056" cy="1381580"/>
              <a:chOff x="4865156" y="794385"/>
              <a:chExt cx="2335743" cy="1321841"/>
            </a:xfrm>
          </p:grpSpPr>
          <p:sp>
            <p:nvSpPr>
              <p:cNvPr id="20" name="文本框 19"/>
              <p:cNvSpPr txBox="1"/>
              <p:nvPr/>
            </p:nvSpPr>
            <p:spPr>
              <a:xfrm>
                <a:off x="5191369" y="794385"/>
                <a:ext cx="1165112" cy="35336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sym typeface="+mn-lt"/>
                  </a:rPr>
                  <a:t>OPTION 1</a:t>
                </a:r>
                <a:endParaRPr lang="zh-CN" altLang="en-US" dirty="0">
                  <a:solidFill>
                    <a:schemeClr val="bg1"/>
                  </a:solidFill>
                  <a:latin typeface="Times New Roman" panose="02020603050405020304" pitchFamily="18" charset="0"/>
                  <a:cs typeface="Times New Roman" panose="02020603050405020304" pitchFamily="18" charset="0"/>
                  <a:sym typeface="+mn-lt"/>
                </a:endParaRPr>
              </a:p>
            </p:txBody>
          </p:sp>
          <p:sp>
            <p:nvSpPr>
              <p:cNvPr id="21" name="文本框 20"/>
              <p:cNvSpPr txBox="1"/>
              <p:nvPr/>
            </p:nvSpPr>
            <p:spPr>
              <a:xfrm>
                <a:off x="4865157" y="1072155"/>
                <a:ext cx="1419476" cy="677277"/>
              </a:xfrm>
              <a:prstGeom prst="rect">
                <a:avLst/>
              </a:prstGeom>
              <a:noFill/>
            </p:spPr>
            <p:txBody>
              <a:bodyPr wrap="none" rtlCol="0">
                <a:spAutoFit/>
              </a:bodyPr>
              <a:lstStyle/>
              <a:p>
                <a:r>
                  <a:rPr lang="en-US" altLang="zh-CN" sz="4000" dirty="0">
                    <a:solidFill>
                      <a:schemeClr val="bg1"/>
                    </a:solidFill>
                    <a:latin typeface="Times New Roman" panose="02020603050405020304" pitchFamily="18" charset="0"/>
                    <a:cs typeface="Times New Roman" panose="02020603050405020304" pitchFamily="18" charset="0"/>
                    <a:sym typeface="+mn-lt"/>
                  </a:rPr>
                  <a:t>$5000</a:t>
                </a:r>
                <a:endParaRPr lang="zh-CN" altLang="en-US" sz="4000" dirty="0">
                  <a:solidFill>
                    <a:schemeClr val="bg1"/>
                  </a:solidFill>
                  <a:latin typeface="Times New Roman" panose="02020603050405020304" pitchFamily="18" charset="0"/>
                  <a:cs typeface="Times New Roman" panose="02020603050405020304" pitchFamily="18" charset="0"/>
                  <a:sym typeface="+mn-lt"/>
                </a:endParaRPr>
              </a:p>
            </p:txBody>
          </p:sp>
          <p:sp>
            <p:nvSpPr>
              <p:cNvPr id="22" name="矩形 21"/>
              <p:cNvSpPr/>
              <p:nvPr/>
            </p:nvSpPr>
            <p:spPr>
              <a:xfrm>
                <a:off x="4865156" y="1822783"/>
                <a:ext cx="2335743" cy="293443"/>
              </a:xfrm>
              <a:prstGeom prst="rect">
                <a:avLst/>
              </a:prstGeom>
            </p:spPr>
            <p:txBody>
              <a:bodyPr wrap="square">
                <a:spAutoFit/>
              </a:bodyPr>
              <a:lstStyle/>
              <a:p>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p:txBody>
          </p:sp>
        </p:grpSp>
      </p:grpSp>
      <p:sp>
        <p:nvSpPr>
          <p:cNvPr id="13" name="矩形 12"/>
          <p:cNvSpPr/>
          <p:nvPr/>
        </p:nvSpPr>
        <p:spPr>
          <a:xfrm>
            <a:off x="7520940" y="915670"/>
            <a:ext cx="4027805" cy="4184650"/>
          </a:xfrm>
          <a:prstGeom prst="rect">
            <a:avLst/>
          </a:prstGeom>
        </p:spPr>
        <p:txBody>
          <a:bodyPr wrap="square">
            <a:spAutoFit/>
          </a:bodyPr>
          <a:lstStyle/>
          <a:p>
            <a:pPr algn="l"/>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受到吴教授开发的超长gRNA阵列的多位点编辑技术的启发。团队提出了DNA重新编辑的概念。</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pPr algn="l"/>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pPr algn="l"/>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rPr>
              <a:t>通过利用CBE能够实现C向T转换的特性，可以同时实现对编码信息的大规模修改。</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Calibri" panose="020F0502020204030204" pitchFamily="34" charset="0"/>
            </a:endParaRPr>
          </a:p>
          <a:p>
            <a:r>
              <a:rPr lang="en-US" altLang="zh-CN"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rPr>
              <a:t> </a:t>
            </a:r>
            <a:endParaRPr lang="zh-CN" altLang="en-US" sz="1400" b="1" dirty="0">
              <a:latin typeface="Times New Roman" panose="02020603050405020304" pitchFamily="18" charset="0"/>
              <a:ea typeface="思源宋体 CN Medium" panose="02020500000000000000" pitchFamily="18" charset="-122"/>
              <a:cs typeface="Times New Roman" panose="02020603050405020304" pitchFamily="18" charset="0"/>
              <a:sym typeface="+mn-lt"/>
            </a:endParaRPr>
          </a:p>
        </p:txBody>
      </p:sp>
      <p:cxnSp>
        <p:nvCxnSpPr>
          <p:cNvPr id="15" name="直接连接符 14"/>
          <p:cNvCxnSpPr/>
          <p:nvPr/>
        </p:nvCxnSpPr>
        <p:spPr>
          <a:xfrm>
            <a:off x="7158264" y="770721"/>
            <a:ext cx="7620" cy="3569970"/>
          </a:xfrm>
          <a:prstGeom prst="line">
            <a:avLst/>
          </a:prstGeom>
        </p:spPr>
        <p:style>
          <a:lnRef idx="1">
            <a:schemeClr val="accent3"/>
          </a:lnRef>
          <a:fillRef idx="0">
            <a:schemeClr val="accent3"/>
          </a:fillRef>
          <a:effectRef idx="0">
            <a:schemeClr val="accent3"/>
          </a:effectRef>
          <a:fontRef idx="minor">
            <a:schemeClr val="tx1"/>
          </a:fontRef>
        </p:style>
      </p:cxnSp>
      <p:pic>
        <p:nvPicPr>
          <p:cNvPr id="5" name="图片 1"/>
          <p:cNvPicPr>
            <a:picLocks noChangeAspect="1"/>
          </p:cNvPicPr>
          <p:nvPr>
            <p:custDataLst>
              <p:tags r:id="rId1"/>
            </p:custDataLst>
          </p:nvPr>
        </p:nvPicPr>
        <p:blipFill>
          <a:blip r:embed="rId2"/>
          <a:stretch>
            <a:fillRect/>
          </a:stretch>
        </p:blipFill>
        <p:spPr>
          <a:xfrm>
            <a:off x="357505" y="770890"/>
            <a:ext cx="6604635" cy="395351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31177" y="627017"/>
            <a:ext cx="5207726" cy="4943937"/>
            <a:chOff x="3431177" y="627017"/>
            <a:chExt cx="5207726" cy="4943937"/>
          </a:xfrm>
        </p:grpSpPr>
        <p:sp>
          <p:nvSpPr>
            <p:cNvPr id="17" name="椭圆 16"/>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489269" y="1775320"/>
              <a:ext cx="3213463" cy="3307361"/>
              <a:chOff x="4489269" y="1775320"/>
              <a:chExt cx="3213463" cy="3307361"/>
            </a:xfrm>
          </p:grpSpPr>
          <p:sp>
            <p:nvSpPr>
              <p:cNvPr id="5" name="文本框 4"/>
              <p:cNvSpPr txBox="1"/>
              <p:nvPr/>
            </p:nvSpPr>
            <p:spPr>
              <a:xfrm>
                <a:off x="4489269" y="1775320"/>
                <a:ext cx="3213463" cy="3307361"/>
              </a:xfrm>
              <a:prstGeom prst="rect">
                <a:avLst/>
              </a:prstGeom>
              <a:noFill/>
            </p:spPr>
            <p:txBody>
              <a:bodyPr wrap="square" rtlCol="0">
                <a:prstTxWarp prst="textCircle">
                  <a:avLst/>
                </a:prstTxWarp>
                <a:spAutoFit/>
              </a:bodyPr>
              <a:lstStyle/>
              <a:p>
                <a:r>
                  <a:rPr lang="en-US" altLang="zh-CN" sz="4400" b="1" dirty="0">
                    <a:solidFill>
                      <a:srgbClr val="AE6339"/>
                    </a:solidFill>
                    <a:latin typeface="Times New Roman" panose="02020603050405020304" pitchFamily="18" charset="0"/>
                    <a:cs typeface="Times New Roman" panose="02020603050405020304" pitchFamily="18" charset="0"/>
                  </a:rPr>
                  <a:t>GRADUATION  DEFENSE  TEMPLATE</a:t>
                </a:r>
                <a:endParaRPr lang="zh-CN" altLang="en-US" sz="4400" b="1" dirty="0">
                  <a:solidFill>
                    <a:srgbClr val="AE6339"/>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4693919" y="2859613"/>
                <a:ext cx="2804161" cy="1137285"/>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02</a:t>
                </a:r>
                <a:endParaRPr lang="en-US" altLang="zh-CN" sz="3200" b="1" dirty="0">
                  <a:solidFill>
                    <a:srgbClr val="AE6339"/>
                  </a:solidFill>
                  <a:latin typeface="Times New Roman" panose="02020603050405020304" pitchFamily="18" charset="0"/>
                  <a:cs typeface="Times New Roman" panose="02020603050405020304" pitchFamily="18" charset="0"/>
                </a:endParaRPr>
              </a:p>
              <a:p>
                <a:pPr algn="ctr"/>
                <a:r>
                  <a:rPr lang="zh-CN" altLang="en-US" sz="3600" b="1" dirty="0">
                    <a:solidFill>
                      <a:srgbClr val="AE6339"/>
                    </a:solidFill>
                    <a:latin typeface="思源宋体 Heavy" panose="02020900000000000000" pitchFamily="18" charset="-122"/>
                    <a:ea typeface="思源宋体 Heavy" panose="02020900000000000000" pitchFamily="18" charset="-122"/>
                  </a:rPr>
                  <a:t>概述</a:t>
                </a:r>
                <a:endParaRPr lang="zh-CN" altLang="en-US" sz="3600" b="1" dirty="0">
                  <a:solidFill>
                    <a:srgbClr val="AE6339"/>
                  </a:solidFill>
                  <a:latin typeface="思源宋体 Heavy" panose="02020900000000000000" pitchFamily="18" charset="-122"/>
                  <a:ea typeface="思源宋体 Heavy" panose="02020900000000000000" pitchFamily="18" charset="-122"/>
                </a:endParaRPr>
              </a:p>
            </p:txBody>
          </p:sp>
        </p:grpSp>
      </p:grpSp>
      <p:sp>
        <p:nvSpPr>
          <p:cNvPr id="20" name="矩形 19"/>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2880" y="243205"/>
            <a:ext cx="174625" cy="174625"/>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13"/>
          <p:cNvSpPr txBox="1"/>
          <p:nvPr/>
        </p:nvSpPr>
        <p:spPr>
          <a:xfrm>
            <a:off x="357505" y="195580"/>
            <a:ext cx="11257280" cy="10630535"/>
          </a:xfrm>
          <a:prstGeom prst="rect">
            <a:avLst/>
          </a:prstGeom>
          <a:noFill/>
        </p:spPr>
        <p:txBody>
          <a:bodyPr wrap="square" lIns="0" tIns="0" rIns="0" bIns="0" rtlCol="0" anchor="t" anchorCtr="0">
            <a:noAutofit/>
          </a:bodyPr>
          <a:lstStyle/>
          <a:p>
            <a:pPr algn="l" defTabSz="1216660">
              <a:lnSpc>
                <a:spcPct val="120000"/>
              </a:lnSpc>
              <a:spcBef>
                <a:spcPct val="20000"/>
              </a:spcBef>
              <a:defRPr/>
            </a:pPr>
            <a:r>
              <a:rPr lang="en-US" altLang="zh-CN" sz="2800" dirty="0">
                <a:solidFill>
                  <a:srgbClr val="2E3F55"/>
                </a:solidFill>
                <a:latin typeface="思源宋体 Heavy" panose="02020900000000000000" pitchFamily="18" charset="-122"/>
                <a:ea typeface="思源宋体 Heavy" panose="02020900000000000000" pitchFamily="18" charset="-122"/>
              </a:rPr>
              <a:t> 设计了两个信息编码系统：</a:t>
            </a:r>
            <a:endParaRPr lang="en-US" altLang="zh-CN" sz="2800" dirty="0">
              <a:solidFill>
                <a:srgbClr val="2E3F55"/>
              </a:solidFill>
              <a:latin typeface="思源宋体 Heavy" panose="02020900000000000000" pitchFamily="18" charset="-122"/>
              <a:ea typeface="思源宋体 Heavy" panose="02020900000000000000" pitchFamily="18" charset="-122"/>
            </a:endParaRPr>
          </a:p>
          <a:p>
            <a:pPr algn="l" defTabSz="1216660">
              <a:lnSpc>
                <a:spcPct val="120000"/>
              </a:lnSpc>
              <a:spcBef>
                <a:spcPct val="20000"/>
              </a:spcBef>
              <a:defRPr/>
            </a:pPr>
            <a:r>
              <a:rPr lang="en-US" altLang="zh-CN" sz="2800" dirty="0">
                <a:solidFill>
                  <a:srgbClr val="2E3F55"/>
                </a:solidFill>
                <a:latin typeface="思源宋体 Heavy" panose="02020900000000000000" pitchFamily="18" charset="-122"/>
                <a:ea typeface="思源宋体 Heavy" panose="02020900000000000000" pitchFamily="18" charset="-122"/>
              </a:rPr>
              <a:t>    一种是将像素图像转换为DNA序列。存储了一个黑白像素图像， “0”表示白色，“1”表示黑色。这使能够仅通过编辑来更改像素的颜色个位点，允许其在有限数量的DNA中修改整个图像。为了修改使图像效率更高，团队开发了第二代图像编码程序，可以同时修改序列后获得七个不同的图像。</a:t>
            </a:r>
            <a:endParaRPr lang="en-US" altLang="zh-CN" sz="2800" dirty="0">
              <a:solidFill>
                <a:srgbClr val="2E3F55"/>
              </a:solidFill>
              <a:latin typeface="思源宋体 Heavy" panose="02020900000000000000" pitchFamily="18" charset="-122"/>
              <a:ea typeface="思源宋体 Heavy" panose="02020900000000000000" pitchFamily="18" charset="-122"/>
            </a:endParaRPr>
          </a:p>
          <a:p>
            <a:pPr algn="l" defTabSz="1216660">
              <a:lnSpc>
                <a:spcPct val="120000"/>
              </a:lnSpc>
              <a:spcBef>
                <a:spcPct val="20000"/>
              </a:spcBef>
              <a:defRPr/>
            </a:pPr>
            <a:r>
              <a:rPr lang="en-US" altLang="zh-CN" sz="2800" dirty="0">
                <a:solidFill>
                  <a:srgbClr val="2E3F55"/>
                </a:solidFill>
                <a:latin typeface="思源宋体 Heavy" panose="02020900000000000000" pitchFamily="18" charset="-122"/>
                <a:ea typeface="思源宋体 Heavy" panose="02020900000000000000" pitchFamily="18" charset="-122"/>
              </a:rPr>
              <a:t>    另一个是编码音乐。通过修改其相应的DNA信息序列，可以改变音乐的音高。通过设计四个编码单元的不同变体， 能够对一个音调的音高和长度进行任意更改。</a:t>
            </a:r>
            <a:endParaRPr lang="en-US" altLang="zh-CN" sz="2800" dirty="0">
              <a:solidFill>
                <a:srgbClr val="2E3F55"/>
              </a:solidFill>
              <a:latin typeface="思源宋体 Heavy" panose="02020900000000000000" pitchFamily="18" charset="-122"/>
              <a:ea typeface="思源宋体 Heavy" panose="02020900000000000000" pitchFamily="18" charset="-122"/>
            </a:endParaRPr>
          </a:p>
        </p:txBody>
      </p:sp>
      <p:sp>
        <p:nvSpPr>
          <p:cNvPr id="39" name="TextBox 38"/>
          <p:cNvSpPr txBox="1"/>
          <p:nvPr/>
        </p:nvSpPr>
        <p:spPr>
          <a:xfrm>
            <a:off x="2626360" y="1955800"/>
            <a:ext cx="6939915" cy="184150"/>
          </a:xfrm>
          <a:prstGeom prst="rect">
            <a:avLst/>
          </a:prstGeom>
          <a:noFill/>
        </p:spPr>
        <p:txBody>
          <a:bodyPr wrap="square" lIns="0" tIns="0" rIns="0" bIns="0" rtlCol="0">
            <a:spAutoFit/>
          </a:bodyPr>
          <a:lstStyle/>
          <a:p>
            <a:pPr algn="ctr"/>
            <a:r>
              <a:rPr lang="en-US"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rPr>
              <a:t>.</a:t>
            </a:r>
            <a:r>
              <a:rPr lang="en-US" altLang="zh-CN"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rPr>
              <a:t> </a:t>
            </a:r>
            <a:endParaRPr lang="en-US" sz="1200" dirty="0">
              <a:solidFill>
                <a:srgbClr val="2E3F55"/>
              </a:solidFill>
              <a:latin typeface="思源宋体 Heavy" panose="02020900000000000000" pitchFamily="18" charset="-122"/>
              <a:ea typeface="思源宋体 Heavy" panose="02020900000000000000" pitchFamily="18" charset="-122"/>
              <a:cs typeface="Arial" panose="020B0604020202020204" pitchFamily="34" charset="0"/>
              <a:sym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
          <p:cNvPicPr>
            <a:picLocks noChangeAspect="1"/>
          </p:cNvPicPr>
          <p:nvPr>
            <p:custDataLst>
              <p:tags r:id="rId1"/>
            </p:custDataLst>
          </p:nvPr>
        </p:nvPicPr>
        <p:blipFill>
          <a:blip r:embed="rId2"/>
          <a:stretch>
            <a:fillRect/>
          </a:stretch>
        </p:blipFill>
        <p:spPr>
          <a:xfrm>
            <a:off x="273050" y="2850515"/>
            <a:ext cx="7443470" cy="3971925"/>
          </a:xfrm>
          <a:prstGeom prst="rect">
            <a:avLst/>
          </a:prstGeom>
          <a:noFill/>
          <a:ln>
            <a:noFill/>
          </a:ln>
        </p:spPr>
      </p:pic>
      <p:sp>
        <p:nvSpPr>
          <p:cNvPr id="3" name="文本框 2"/>
          <p:cNvSpPr txBox="1"/>
          <p:nvPr/>
        </p:nvSpPr>
        <p:spPr>
          <a:xfrm>
            <a:off x="0" y="133350"/>
            <a:ext cx="11413490" cy="3518535"/>
          </a:xfrm>
          <a:prstGeom prst="rect">
            <a:avLst/>
          </a:prstGeom>
          <a:noFill/>
        </p:spPr>
        <p:txBody>
          <a:bodyPr wrap="square" rtlCol="0">
            <a:noAutofit/>
          </a:bodyPr>
          <a:p>
            <a:pPr algn="l" defTabSz="1216660">
              <a:lnSpc>
                <a:spcPct val="120000"/>
              </a:lnSpc>
              <a:spcBef>
                <a:spcPct val="20000"/>
              </a:spcBef>
              <a:defRPr/>
            </a:pPr>
            <a:r>
              <a:rPr lang="en-US" altLang="zh-CN" sz="2800" dirty="0">
                <a:solidFill>
                  <a:srgbClr val="2E3F55"/>
                </a:solidFill>
                <a:latin typeface="思源宋体 Heavy" panose="02020900000000000000" pitchFamily="18" charset="-122"/>
                <a:ea typeface="思源宋体 Heavy" panose="02020900000000000000" pitchFamily="18" charset="-122"/>
              </a:rPr>
              <a:t>    再使用这两种编码系统人工设计了两个信息质粒。团队为数据序列设计了特定的定位网站。然后，将数据质粒和gRNA阵列质粒转化进已经用CBE（胞嘧啶碱基编辑器）插入的细胞。基因编辑发生在诱导CBE时。之后，对产物进行测序，并将其与原始数据序列对齐。最后，使用解码程序将测序结果转换回图像或音乐。</a:t>
            </a:r>
            <a:endParaRPr lang="en-US" altLang="zh-CN" sz="2800" dirty="0">
              <a:solidFill>
                <a:srgbClr val="2E3F55"/>
              </a:solidFill>
              <a:latin typeface="思源宋体 Heavy" panose="02020900000000000000" pitchFamily="18" charset="-122"/>
              <a:ea typeface="思源宋体 Heavy" panose="02020900000000000000" pitchFamily="18" charset="-122"/>
            </a:endParaRPr>
          </a:p>
          <a:p>
            <a:endParaRPr lang="zh-CN" altLang="en-US" sz="2800"/>
          </a:p>
          <a:p>
            <a:endParaRPr lang="zh-CN" altLang="en-US" sz="2800"/>
          </a:p>
          <a:p>
            <a:endParaRPr lang="zh-CN" altLang="en-US" sz="2800"/>
          </a:p>
          <a:p>
            <a:endParaRPr lang="zh-CN"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000">
        <p15:prstTrans prst="drape"/>
      </p:transition>
    </mc:Choice>
    <mc:Fallback>
      <p:transition spd="slow">
        <p:fade/>
      </p:transition>
    </mc:Fallback>
  </mc:AlternateContent>
</p:sld>
</file>

<file path=ppt/tags/tag1.xml><?xml version="1.0" encoding="utf-8"?>
<p:tagLst xmlns:p="http://schemas.openxmlformats.org/presentationml/2006/main">
  <p:tag name="ISLIDE.DIAGRAM" val="25838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ISLIDE.DIAGRAM" val="259576"/>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ISPRING_PRESENTATION_TITLE" val="PowerPoint 演示文稿"/>
  <p:tag name="ISPRING_FIRST_PUBLISH" val="1"/>
  <p:tag name="KSO_WPP_MARK_KEY" val="1b10cc5a-a265-469d-b281-49b14a207977"/>
  <p:tag name="COMMONDATA" val="eyJoZGlkIjoiYmQ3NjQxYmZmN2ZkODIxYWNiNTEzMzQyMTZmNzQ1Mm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2313</Words>
  <Application>WPS 演示</Application>
  <PresentationFormat>宽屏</PresentationFormat>
  <Paragraphs>139</Paragraphs>
  <Slides>16</Slides>
  <Notes>21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宋体</vt:lpstr>
      <vt:lpstr>Wingdings</vt:lpstr>
      <vt:lpstr>Times New Roman</vt:lpstr>
      <vt:lpstr>Segoe UI Semilight</vt:lpstr>
      <vt:lpstr>思源宋体 Heavy</vt:lpstr>
      <vt:lpstr>黑体</vt:lpstr>
      <vt:lpstr>Calibri</vt:lpstr>
      <vt:lpstr>思源宋体 CN Medium</vt:lpstr>
      <vt:lpstr>Gill Sans</vt:lpstr>
      <vt:lpstr>等线</vt:lpstr>
      <vt:lpstr>微软雅黑</vt:lpstr>
      <vt:lpstr>Arial Unicode MS</vt:lpstr>
      <vt:lpstr>等线 Light</vt:lpstr>
      <vt:lpstr>Adobe 黑体 Std R</vt:lpstr>
      <vt:lpstr>Century Gothic</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凯 唐</dc:creator>
  <cp:lastModifiedBy>北南</cp:lastModifiedBy>
  <cp:revision>85</cp:revision>
  <dcterms:created xsi:type="dcterms:W3CDTF">2019-05-02T12:53:00Z</dcterms:created>
  <dcterms:modified xsi:type="dcterms:W3CDTF">2023-02-13T03:17:22Z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5BB95DE22DDD40728D82AB0150EBDEA0</vt:lpwstr>
  </property>
  <property fmtid="{D5CDD505-2E9C-101B-9397-08002B2CF9AE}" pid="3" name="KSOProductBuildVer">
    <vt:lpwstr>2052-11.1.0.12980</vt:lpwstr>
  </property>
</Properties>
</file>