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470" r:id="rId4"/>
    <p:sldId id="353" r:id="rId6"/>
    <p:sldId id="471" r:id="rId7"/>
    <p:sldId id="352" r:id="rId8"/>
    <p:sldId id="491" r:id="rId9"/>
    <p:sldId id="495" r:id="rId10"/>
    <p:sldId id="516" r:id="rId11"/>
    <p:sldId id="517" r:id="rId12"/>
    <p:sldId id="523" r:id="rId13"/>
    <p:sldId id="518" r:id="rId14"/>
    <p:sldId id="519" r:id="rId15"/>
    <p:sldId id="520" r:id="rId16"/>
    <p:sldId id="521" r:id="rId17"/>
    <p:sldId id="492" r:id="rId18"/>
    <p:sldId id="522" r:id="rId19"/>
    <p:sldId id="297" r:id="rId20"/>
  </p:sldIdLst>
  <p:sldSz cx="12190095" cy="685927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958F"/>
    <a:srgbClr val="7B9E98"/>
    <a:srgbClr val="3296A8"/>
    <a:srgbClr val="6D8AAB"/>
    <a:srgbClr val="31709C"/>
    <a:srgbClr val="7697B3"/>
    <a:srgbClr val="6FA094"/>
    <a:srgbClr val="94BCB4"/>
    <a:srgbClr val="59503C"/>
    <a:srgbClr val="1FB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 autoAdjust="0"/>
    <p:restoredTop sz="97778" autoAdjust="0"/>
  </p:normalViewPr>
  <p:slideViewPr>
    <p:cSldViewPr snapToGrid="0" showGuides="1">
      <p:cViewPr>
        <p:scale>
          <a:sx n="53" d="100"/>
          <a:sy n="53" d="100"/>
        </p:scale>
        <p:origin x="-2544" y="-1362"/>
      </p:cViewPr>
      <p:guideLst>
        <p:guide orient="horz" pos="2161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7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lIns="108850" tIns="54425" rIns="108850" bIns="54425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eaVert" lIns="108850" tIns="54425" rIns="108850" bIns="54425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08850" tIns="54425" rIns="108850" bIns="54425"/>
          <a:lstStyle/>
          <a:p>
            <a:pPr defTabSz="1088390"/>
            <a:fld id="{2E3AAC11-D570-4EA9-AFC0-30FB72BA45EB}" type="datetimeFigureOut">
              <a:rPr lang="zh-CN" altLang="en-US" sz="2100" smtClean="0">
                <a:solidFill>
                  <a:prstClr val="black"/>
                </a:solidFill>
              </a:rPr>
            </a:fld>
            <a:endParaRPr lang="zh-CN" altLang="en-US" sz="21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08850" tIns="54425" rIns="108850" bIns="54425"/>
          <a:lstStyle/>
          <a:p>
            <a:pPr defTabSz="1088390"/>
            <a:endParaRPr lang="zh-CN" altLang="en-US" sz="21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08850" tIns="54425" rIns="108850" bIns="54425"/>
          <a:lstStyle/>
          <a:p>
            <a:pPr defTabSz="1088390"/>
            <a:fld id="{55ECCFAA-F4FB-487C-9F1E-C8836D0C3DC9}" type="slidenum">
              <a:rPr lang="zh-CN" altLang="en-US" sz="2100" smtClean="0">
                <a:solidFill>
                  <a:prstClr val="black"/>
                </a:solidFill>
              </a:rPr>
            </a:fld>
            <a:endParaRPr lang="zh-CN" altLang="en-US" sz="21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  <a:prstGeom prst="rect">
            <a:avLst/>
          </a:prstGeom>
        </p:spPr>
        <p:txBody>
          <a:bodyPr vert="eaVert" lIns="108850" tIns="54425" rIns="108850" bIns="54425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  <a:prstGeom prst="rect">
            <a:avLst/>
          </a:prstGeom>
        </p:spPr>
        <p:txBody>
          <a:bodyPr vert="eaVert" lIns="108850" tIns="54425" rIns="108850" bIns="54425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08850" tIns="54425" rIns="108850" bIns="54425"/>
          <a:lstStyle/>
          <a:p>
            <a:pPr defTabSz="1088390"/>
            <a:fld id="{2E3AAC11-D570-4EA9-AFC0-30FB72BA45EB}" type="datetimeFigureOut">
              <a:rPr lang="zh-CN" altLang="en-US" sz="2100" smtClean="0">
                <a:solidFill>
                  <a:prstClr val="black"/>
                </a:solidFill>
              </a:rPr>
            </a:fld>
            <a:endParaRPr lang="zh-CN" altLang="en-US" sz="21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08850" tIns="54425" rIns="108850" bIns="54425"/>
          <a:lstStyle/>
          <a:p>
            <a:pPr defTabSz="1088390"/>
            <a:endParaRPr lang="zh-CN" altLang="en-US" sz="21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08850" tIns="54425" rIns="108850" bIns="54425"/>
          <a:lstStyle/>
          <a:p>
            <a:pPr defTabSz="1088390"/>
            <a:fld id="{55ECCFAA-F4FB-487C-9F1E-C8836D0C3DC9}" type="slidenum">
              <a:rPr lang="zh-CN" altLang="en-US" sz="2100" smtClean="0">
                <a:solidFill>
                  <a:prstClr val="black"/>
                </a:solidFill>
              </a:rPr>
            </a:fld>
            <a:endParaRPr lang="zh-CN" altLang="en-US" sz="21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  <a:prstGeom prst="rect">
            <a:avLst/>
          </a:prstGeo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82199" y="6531151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8" name="TextBox 4"/>
          <p:cNvSpPr txBox="1"/>
          <p:nvPr/>
        </p:nvSpPr>
        <p:spPr>
          <a:xfrm>
            <a:off x="3961779" y="1701168"/>
            <a:ext cx="4413885" cy="24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600" dirty="0">
                <a:solidFill>
                  <a:srgbClr val="6F958F"/>
                </a:solidFill>
                <a:latin typeface="Algerian" panose="04020705040A02060702" charset="0"/>
                <a:ea typeface="华文中宋" panose="02010600040101010101" pitchFamily="2" charset="-122"/>
                <a:cs typeface="Algerian" panose="04020705040A02060702" charset="0"/>
              </a:rPr>
              <a:t>GREEN </a:t>
            </a:r>
            <a:endParaRPr lang="zh-CN" altLang="en-US" sz="7600" dirty="0">
              <a:solidFill>
                <a:srgbClr val="6F958F"/>
              </a:solidFill>
              <a:latin typeface="Algerian" panose="04020705040A02060702" charset="0"/>
              <a:ea typeface="华文中宋" panose="02010600040101010101" pitchFamily="2" charset="-122"/>
              <a:cs typeface="Algerian" panose="04020705040A02060702" charset="0"/>
            </a:endParaRPr>
          </a:p>
          <a:p>
            <a:pPr algn="ctr"/>
            <a:r>
              <a:rPr lang="zh-CN" altLang="en-US" sz="7600" dirty="0">
                <a:solidFill>
                  <a:srgbClr val="6F958F"/>
                </a:solidFill>
                <a:latin typeface="Algerian" panose="04020705040A02060702" charset="0"/>
                <a:ea typeface="华文中宋" panose="02010600040101010101" pitchFamily="2" charset="-122"/>
                <a:cs typeface="Algerian" panose="04020705040A02060702" charset="0"/>
              </a:rPr>
              <a:t>WARRIOR</a:t>
            </a:r>
            <a:endParaRPr lang="zh-CN" altLang="en-US" sz="7600" dirty="0">
              <a:solidFill>
                <a:srgbClr val="6F958F"/>
              </a:solidFill>
              <a:latin typeface="Algerian" panose="04020705040A02060702" charset="0"/>
              <a:ea typeface="华文中宋" panose="02010600040101010101" pitchFamily="2" charset="-122"/>
              <a:cs typeface="Algerian" panose="04020705040A02060702" charset="0"/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6013783" y="2875464"/>
            <a:ext cx="309880" cy="1260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7600" dirty="0">
              <a:solidFill>
                <a:srgbClr val="6F958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570379" y="4378100"/>
            <a:ext cx="5197317" cy="830319"/>
            <a:chOff x="1518414" y="4376648"/>
            <a:chExt cx="3873226" cy="618784"/>
          </a:xfrm>
        </p:grpSpPr>
        <p:sp>
          <p:nvSpPr>
            <p:cNvPr id="24" name="TextBox 4"/>
            <p:cNvSpPr txBox="1"/>
            <p:nvPr/>
          </p:nvSpPr>
          <p:spPr>
            <a:xfrm>
              <a:off x="2071081" y="4376648"/>
              <a:ext cx="2767418" cy="618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spc="300" dirty="0">
                  <a:solidFill>
                    <a:srgbClr val="6F958F"/>
                  </a:solidFill>
                  <a:latin typeface="Arial Rounded MT Bold" panose="020F0704030504030204" charset="0"/>
                  <a:ea typeface="微软雅黑" panose="020B0503020204020204" pitchFamily="34" charset="-122"/>
                  <a:cs typeface="Arial Rounded MT Bold" panose="020F0704030504030204" charset="0"/>
                </a:rPr>
                <a:t>FOR WEEDING AND</a:t>
              </a:r>
              <a:endParaRPr lang="en-US" altLang="zh-CN" sz="2400" spc="300" dirty="0">
                <a:solidFill>
                  <a:srgbClr val="6F958F"/>
                </a:solidFill>
                <a:latin typeface="Arial Rounded MT Bold" panose="020F0704030504030204" charset="0"/>
                <a:ea typeface="微软雅黑" panose="020B0503020204020204" pitchFamily="34" charset="-122"/>
                <a:cs typeface="Arial Rounded MT Bold" panose="020F0704030504030204" charset="0"/>
              </a:endParaRPr>
            </a:p>
            <a:p>
              <a:pPr algn="ctr"/>
              <a:r>
                <a:rPr lang="en-US" altLang="zh-CN" sz="2400" spc="300" dirty="0">
                  <a:solidFill>
                    <a:srgbClr val="6F958F"/>
                  </a:solidFill>
                  <a:latin typeface="Arial Rounded MT Bold" panose="020F0704030504030204" charset="0"/>
                  <a:ea typeface="微软雅黑" panose="020B0503020204020204" pitchFamily="34" charset="-122"/>
                  <a:cs typeface="Arial Rounded MT Bold" panose="020F0704030504030204" charset="0"/>
                </a:rPr>
                <a:t> SOIL PROTECTION</a:t>
              </a:r>
              <a:endParaRPr lang="en-US" altLang="zh-CN" sz="2400" spc="300" dirty="0">
                <a:solidFill>
                  <a:srgbClr val="6F958F"/>
                </a:solidFill>
                <a:latin typeface="Arial Rounded MT Bold" panose="020F0704030504030204" charset="0"/>
                <a:ea typeface="微软雅黑" panose="020B0503020204020204" pitchFamily="34" charset="-122"/>
                <a:cs typeface="Arial Rounded MT Bold" panose="020F0704030504030204" charset="0"/>
              </a:endParaRPr>
            </a:p>
          </p:txBody>
        </p:sp>
        <p:sp>
          <p:nvSpPr>
            <p:cNvPr id="22" name="TextBox 4"/>
            <p:cNvSpPr txBox="1"/>
            <p:nvPr/>
          </p:nvSpPr>
          <p:spPr>
            <a:xfrm>
              <a:off x="1518414" y="4467890"/>
              <a:ext cx="519897" cy="527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6F95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endParaRPr lang="en-US" altLang="zh-CN" sz="4000" dirty="0">
                <a:solidFill>
                  <a:srgbClr val="6F95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4"/>
            <p:cNvSpPr txBox="1"/>
            <p:nvPr/>
          </p:nvSpPr>
          <p:spPr>
            <a:xfrm flipH="1">
              <a:off x="4871743" y="4467890"/>
              <a:ext cx="519897" cy="527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6F95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sz="4000" dirty="0">
                <a:solidFill>
                  <a:srgbClr val="6F95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70509" y="2546363"/>
            <a:ext cx="5080000" cy="3341089"/>
            <a:chOff x="3302737" y="2246911"/>
            <a:chExt cx="5080000" cy="3341089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3802743" y="2246911"/>
              <a:ext cx="0" cy="3341089"/>
            </a:xfrm>
            <a:prstGeom prst="line">
              <a:avLst/>
            </a:prstGeom>
            <a:ln>
              <a:solidFill>
                <a:srgbClr val="6F95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3302737" y="5227013"/>
              <a:ext cx="5080000" cy="0"/>
            </a:xfrm>
            <a:prstGeom prst="line">
              <a:avLst/>
            </a:prstGeom>
            <a:ln>
              <a:solidFill>
                <a:srgbClr val="6F95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 flipH="1" flipV="1">
            <a:off x="4109109" y="911590"/>
            <a:ext cx="5080000" cy="3341089"/>
            <a:chOff x="3302737" y="2246911"/>
            <a:chExt cx="5080000" cy="3341089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3802743" y="2246911"/>
              <a:ext cx="0" cy="3341089"/>
            </a:xfrm>
            <a:prstGeom prst="line">
              <a:avLst/>
            </a:prstGeom>
            <a:ln>
              <a:solidFill>
                <a:srgbClr val="6F95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302737" y="5227013"/>
              <a:ext cx="5080000" cy="0"/>
            </a:xfrm>
            <a:prstGeom prst="line">
              <a:avLst/>
            </a:prstGeom>
            <a:ln>
              <a:solidFill>
                <a:srgbClr val="6F95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836371" y="5738290"/>
            <a:ext cx="855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F958F"/>
                </a:solidFill>
                <a:latin typeface="Cooper Black" panose="0208090404030B020404" charset="0"/>
                <a:ea typeface="微软雅黑" panose="020B0503020204020204" pitchFamily="34" charset="-122"/>
                <a:cs typeface="Cooper Black" panose="0208090404030B020404" charset="0"/>
              </a:rPr>
              <a:t>XJTU</a:t>
            </a:r>
            <a:endParaRPr lang="en-US" dirty="0">
              <a:solidFill>
                <a:srgbClr val="6F958F"/>
              </a:solidFill>
              <a:latin typeface="Cooper Black" panose="0208090404030B020404" charset="0"/>
              <a:ea typeface="微软雅黑" panose="020B0503020204020204" pitchFamily="34" charset="-122"/>
              <a:cs typeface="Cooper Black" panose="0208090404030B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4405" y="278606"/>
            <a:ext cx="10391768" cy="830580"/>
            <a:chOff x="-2827863" y="373432"/>
            <a:chExt cx="10391768" cy="830580"/>
          </a:xfrm>
        </p:grpSpPr>
        <p:sp>
          <p:nvSpPr>
            <p:cNvPr id="7" name="矩形 6"/>
            <p:cNvSpPr/>
            <p:nvPr/>
          </p:nvSpPr>
          <p:spPr>
            <a:xfrm flipV="1">
              <a:off x="4114798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740410" y="373432"/>
              <a:ext cx="3255323" cy="83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5400" dirty="0" smtClean="0">
                  <a:solidFill>
                    <a:srgbClr val="6F958F"/>
                  </a:solidFill>
                  <a:latin typeface="Algerian" panose="04020705040A02060702" charset="0"/>
                  <a:ea typeface="华文中宋" panose="02010600040101010101" pitchFamily="2" charset="-122"/>
                  <a:cs typeface="Algerian" panose="04020705040A02060702" charset="0"/>
                  <a:sym typeface="Arial" panose="020B0604020202020204" pitchFamily="34" charset="0"/>
                </a:rPr>
                <a:t>DESIN</a:t>
              </a:r>
              <a:endParaRPr lang="en-US" altLang="zh-CN" sz="5400" dirty="0" smtClean="0">
                <a:solidFill>
                  <a:srgbClr val="6F958F"/>
                </a:solidFill>
                <a:latin typeface="Algerian" panose="04020705040A02060702" charset="0"/>
                <a:ea typeface="华文中宋" panose="02010600040101010101" pitchFamily="2" charset="-122"/>
                <a:cs typeface="Algerian" panose="04020705040A02060702" charset="0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flipV="1">
              <a:off x="-2827863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5" name="文本框 104"/>
          <p:cNvSpPr txBox="1"/>
          <p:nvPr>
            <p:custDataLst>
              <p:tags r:id="rId1"/>
            </p:custDataLst>
          </p:nvPr>
        </p:nvSpPr>
        <p:spPr>
          <a:xfrm>
            <a:off x="1064577" y="91567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3600" b="0">
                <a:latin typeface="隶书" panose="02010509060101010101" charset="-122"/>
                <a:ea typeface="隶书" panose="02010509060101010101" charset="-122"/>
              </a:rPr>
              <a:t>多功能质粒</a:t>
            </a:r>
            <a:endParaRPr lang="zh-CN" altLang="en-US" sz="3600" b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3495" y="1596390"/>
            <a:ext cx="4063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②</a:t>
            </a:r>
            <a:r>
              <a:rPr lang="en-US" altLang="zh-CN" sz="20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AA</a:t>
            </a:r>
            <a:r>
              <a:rPr lang="zh-CN" altLang="en-US" sz="20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合成线路</a:t>
            </a:r>
            <a:endParaRPr lang="zh-CN" altLang="en-US" sz="2000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pic>
        <p:nvPicPr>
          <p:cNvPr id="107" name="图片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1064577" y="1980565"/>
            <a:ext cx="4406900" cy="1181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图片 107"/>
          <p:cNvPicPr/>
          <p:nvPr/>
        </p:nvPicPr>
        <p:blipFill>
          <a:blip r:embed="rId3"/>
          <a:stretch>
            <a:fillRect/>
          </a:stretch>
        </p:blipFill>
        <p:spPr>
          <a:xfrm>
            <a:off x="1064260" y="2982595"/>
            <a:ext cx="4620260" cy="3524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图片 114"/>
          <p:cNvPicPr/>
          <p:nvPr/>
        </p:nvPicPr>
        <p:blipFill>
          <a:blip r:embed="rId4"/>
          <a:stretch>
            <a:fillRect/>
          </a:stretch>
        </p:blipFill>
        <p:spPr>
          <a:xfrm>
            <a:off x="5874385" y="1814830"/>
            <a:ext cx="5491480" cy="4539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4405" y="278606"/>
            <a:ext cx="10391768" cy="830580"/>
            <a:chOff x="-2827863" y="373432"/>
            <a:chExt cx="10391768" cy="830580"/>
          </a:xfrm>
        </p:grpSpPr>
        <p:sp>
          <p:nvSpPr>
            <p:cNvPr id="7" name="矩形 6"/>
            <p:cNvSpPr/>
            <p:nvPr/>
          </p:nvSpPr>
          <p:spPr>
            <a:xfrm flipV="1">
              <a:off x="4114798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740410" y="373432"/>
              <a:ext cx="3255323" cy="83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5400" dirty="0" smtClean="0">
                  <a:solidFill>
                    <a:srgbClr val="6F958F"/>
                  </a:solidFill>
                  <a:latin typeface="Algerian" panose="04020705040A02060702" charset="0"/>
                  <a:ea typeface="华文中宋" panose="02010600040101010101" pitchFamily="2" charset="-122"/>
                  <a:cs typeface="Algerian" panose="04020705040A02060702" charset="0"/>
                  <a:sym typeface="Arial" panose="020B0604020202020204" pitchFamily="34" charset="0"/>
                </a:rPr>
                <a:t>DESIN</a:t>
              </a:r>
              <a:endParaRPr lang="en-US" altLang="zh-CN" sz="5400" dirty="0" smtClean="0">
                <a:solidFill>
                  <a:srgbClr val="6F958F"/>
                </a:solidFill>
                <a:latin typeface="Algerian" panose="04020705040A02060702" charset="0"/>
                <a:ea typeface="华文中宋" panose="02010600040101010101" pitchFamily="2" charset="-122"/>
                <a:cs typeface="Algerian" panose="04020705040A02060702" charset="0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flipV="1">
              <a:off x="-2827863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5" name="文本框 104"/>
          <p:cNvSpPr txBox="1"/>
          <p:nvPr>
            <p:custDataLst>
              <p:tags r:id="rId1"/>
            </p:custDataLst>
          </p:nvPr>
        </p:nvSpPr>
        <p:spPr>
          <a:xfrm>
            <a:off x="1064577" y="91567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3600" b="0">
                <a:latin typeface="隶书" panose="02010509060101010101" charset="-122"/>
                <a:ea typeface="隶书" panose="02010509060101010101" charset="-122"/>
              </a:rPr>
              <a:t>多功能质粒</a:t>
            </a:r>
            <a:endParaRPr lang="zh-CN" altLang="en-US" sz="3600" b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0325" y="1560830"/>
            <a:ext cx="4063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③</a:t>
            </a:r>
            <a:r>
              <a:rPr lang="en-US" altLang="zh-CN" sz="20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EPS</a:t>
            </a:r>
            <a:r>
              <a:rPr lang="zh-CN" altLang="en-US" sz="20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合成线路</a:t>
            </a:r>
            <a:endParaRPr lang="zh-CN" altLang="en-US" sz="2000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pic>
        <p:nvPicPr>
          <p:cNvPr id="109" name="图片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3664585" y="1198245"/>
            <a:ext cx="4427220" cy="11233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7" name="图片 116"/>
          <p:cNvPicPr/>
          <p:nvPr/>
        </p:nvPicPr>
        <p:blipFill>
          <a:blip r:embed="rId3"/>
          <a:srcRect r="41495" b="49983"/>
          <a:stretch>
            <a:fillRect/>
          </a:stretch>
        </p:blipFill>
        <p:spPr>
          <a:xfrm>
            <a:off x="790575" y="2515235"/>
            <a:ext cx="4702810" cy="39096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" name="图片 117"/>
          <p:cNvPicPr/>
          <p:nvPr/>
        </p:nvPicPr>
        <p:blipFill>
          <a:blip r:embed="rId3"/>
          <a:srcRect l="-181" t="53015" r="44208" b="678"/>
          <a:stretch>
            <a:fillRect/>
          </a:stretch>
        </p:blipFill>
        <p:spPr>
          <a:xfrm>
            <a:off x="5884545" y="2515235"/>
            <a:ext cx="4307205" cy="3909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126730" y="1646555"/>
            <a:ext cx="406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pmgA 和 galU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03765" y="5365115"/>
            <a:ext cx="11887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pRO1600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云形 7"/>
          <p:cNvSpPr/>
          <p:nvPr/>
        </p:nvSpPr>
        <p:spPr>
          <a:xfrm>
            <a:off x="5805170" y="2527300"/>
            <a:ext cx="4330700" cy="3315335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14405" y="278606"/>
            <a:ext cx="10391768" cy="830580"/>
            <a:chOff x="-2827863" y="373432"/>
            <a:chExt cx="10391768" cy="830580"/>
          </a:xfrm>
        </p:grpSpPr>
        <p:sp>
          <p:nvSpPr>
            <p:cNvPr id="7" name="矩形 6"/>
            <p:cNvSpPr/>
            <p:nvPr/>
          </p:nvSpPr>
          <p:spPr>
            <a:xfrm flipV="1">
              <a:off x="4114798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740410" y="373432"/>
              <a:ext cx="3255323" cy="83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5400" dirty="0" smtClean="0">
                  <a:solidFill>
                    <a:srgbClr val="6F958F"/>
                  </a:solidFill>
                  <a:latin typeface="Algerian" panose="04020705040A02060702" charset="0"/>
                  <a:ea typeface="华文中宋" panose="02010600040101010101" pitchFamily="2" charset="-122"/>
                  <a:cs typeface="Algerian" panose="04020705040A02060702" charset="0"/>
                  <a:sym typeface="Arial" panose="020B0604020202020204" pitchFamily="34" charset="0"/>
                </a:rPr>
                <a:t>DESIN</a:t>
              </a:r>
              <a:endParaRPr lang="en-US" altLang="zh-CN" sz="5400" dirty="0" smtClean="0">
                <a:solidFill>
                  <a:srgbClr val="6F958F"/>
                </a:solidFill>
                <a:latin typeface="Algerian" panose="04020705040A02060702" charset="0"/>
                <a:ea typeface="华文中宋" panose="02010600040101010101" pitchFamily="2" charset="-122"/>
                <a:cs typeface="Algerian" panose="04020705040A02060702" charset="0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flipV="1">
              <a:off x="-2827863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5" name="文本框 104"/>
          <p:cNvSpPr txBox="1"/>
          <p:nvPr>
            <p:custDataLst>
              <p:tags r:id="rId1"/>
            </p:custDataLst>
          </p:nvPr>
        </p:nvSpPr>
        <p:spPr>
          <a:xfrm>
            <a:off x="1064577" y="91567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3600" b="0">
                <a:latin typeface="隶书" panose="02010509060101010101" charset="-122"/>
                <a:ea typeface="隶书" panose="02010509060101010101" charset="-122"/>
              </a:rPr>
              <a:t>多功能质粒</a:t>
            </a:r>
            <a:endParaRPr lang="zh-CN" altLang="en-US" sz="3600" b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1580" y="1462405"/>
            <a:ext cx="4063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隶书" panose="02010509060101010101" charset="-122"/>
                <a:ea typeface="隶书" panose="02010509060101010101" charset="-122"/>
              </a:rPr>
              <a:t>④温控自杀线路</a:t>
            </a:r>
            <a:endParaRPr lang="zh-CN" altLang="en-US" sz="2000"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111" name="图片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5716905" y="1109345"/>
            <a:ext cx="5589270" cy="12998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图片 111"/>
          <p:cNvPicPr/>
          <p:nvPr/>
        </p:nvPicPr>
        <p:blipFill>
          <a:blip r:embed="rId3"/>
          <a:stretch>
            <a:fillRect/>
          </a:stretch>
        </p:blipFill>
        <p:spPr>
          <a:xfrm>
            <a:off x="821690" y="2129790"/>
            <a:ext cx="4452620" cy="4110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207885" y="3061335"/>
            <a:ext cx="21736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+mn-ea"/>
              </a:rPr>
              <a:t>pSB1K3</a:t>
            </a:r>
            <a:endParaRPr lang="zh-CN" altLang="en-US" sz="3200">
              <a:latin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8040370" y="3644900"/>
            <a:ext cx="0" cy="10058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99605" y="4699635"/>
            <a:ext cx="22275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pSEVA341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4405" y="278606"/>
            <a:ext cx="10391768" cy="830580"/>
            <a:chOff x="-2827863" y="373432"/>
            <a:chExt cx="10391768" cy="830580"/>
          </a:xfrm>
        </p:grpSpPr>
        <p:sp>
          <p:nvSpPr>
            <p:cNvPr id="7" name="矩形 6"/>
            <p:cNvSpPr/>
            <p:nvPr/>
          </p:nvSpPr>
          <p:spPr>
            <a:xfrm flipV="1">
              <a:off x="4114798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740410" y="373432"/>
              <a:ext cx="3255323" cy="83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5400" dirty="0" smtClean="0">
                  <a:solidFill>
                    <a:srgbClr val="6F958F"/>
                  </a:solidFill>
                  <a:latin typeface="Algerian" panose="04020705040A02060702" charset="0"/>
                  <a:ea typeface="华文中宋" panose="02010600040101010101" pitchFamily="2" charset="-122"/>
                  <a:cs typeface="Algerian" panose="04020705040A02060702" charset="0"/>
                  <a:sym typeface="Arial" panose="020B0604020202020204" pitchFamily="34" charset="0"/>
                </a:rPr>
                <a:t>DESIN</a:t>
              </a:r>
              <a:endParaRPr lang="en-US" altLang="zh-CN" sz="5400" dirty="0" smtClean="0">
                <a:solidFill>
                  <a:srgbClr val="6F958F"/>
                </a:solidFill>
                <a:latin typeface="Algerian" panose="04020705040A02060702" charset="0"/>
                <a:ea typeface="华文中宋" panose="02010600040101010101" pitchFamily="2" charset="-122"/>
                <a:cs typeface="Algerian" panose="04020705040A02060702" charset="0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flipV="1">
              <a:off x="-2827863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65530" y="110934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隶书" panose="02010509060101010101" charset="-122"/>
                <a:ea typeface="隶书" panose="02010509060101010101" charset="-122"/>
              </a:rPr>
              <a:t>最终目的线路</a:t>
            </a:r>
            <a:endParaRPr lang="zh-CN" altLang="en-US" sz="2800"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113" name="图片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430145"/>
            <a:ext cx="7703820" cy="15373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607634" y="2259860"/>
            <a:ext cx="3031416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4800" spc="600" noProof="1">
                <a:solidFill>
                  <a:srgbClr val="6F958F"/>
                </a:solidFill>
                <a:latin typeface="Bahnschrift SemiBold" panose="020B0502040204020203" charset="0"/>
                <a:ea typeface="华文中宋" panose="02010600040101010101" pitchFamily="2" charset="-122"/>
                <a:cs typeface="Bahnschrift SemiBold" panose="020B0502040204020203" charset="0"/>
                <a:sym typeface="Arial" panose="020B0604020202020204" pitchFamily="34" charset="0"/>
              </a:rPr>
              <a:t>Part 3</a:t>
            </a:r>
            <a:endParaRPr lang="en-US" altLang="zh-CN" sz="4800" spc="600" noProof="1">
              <a:solidFill>
                <a:srgbClr val="6F958F"/>
              </a:solidFill>
              <a:latin typeface="Bahnschrift SemiBold" panose="020B0502040204020203" charset="0"/>
              <a:ea typeface="华文中宋" panose="02010600040101010101" pitchFamily="2" charset="-122"/>
              <a:cs typeface="Bahnschrift SemiBold" panose="020B0502040204020203" charset="0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12334" y="2069611"/>
            <a:ext cx="4022016" cy="1144562"/>
            <a:chOff x="2802618" y="3136900"/>
            <a:chExt cx="6578600" cy="101807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2802618" y="3136900"/>
              <a:ext cx="6578600" cy="0"/>
            </a:xfrm>
            <a:prstGeom prst="line">
              <a:avLst/>
            </a:prstGeom>
            <a:ln>
              <a:solidFill>
                <a:srgbClr val="6F95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802618" y="4154973"/>
              <a:ext cx="6578600" cy="0"/>
            </a:xfrm>
            <a:prstGeom prst="line">
              <a:avLst/>
            </a:prstGeom>
            <a:ln>
              <a:solidFill>
                <a:srgbClr val="6F95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4188534" y="3404423"/>
            <a:ext cx="3865562" cy="92329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6000" noProof="1" smtClean="0">
                <a:solidFill>
                  <a:srgbClr val="6F958F"/>
                </a:solidFill>
                <a:latin typeface="Algerian" panose="04020705040A02060702" charset="0"/>
                <a:ea typeface="华文中宋" panose="02010600040101010101" pitchFamily="2" charset="-122"/>
                <a:cs typeface="Algerian" panose="04020705040A02060702" charset="0"/>
                <a:sym typeface="Arial" panose="020B0604020202020204" pitchFamily="34" charset="0"/>
              </a:rPr>
              <a:t>MODEL</a:t>
            </a:r>
            <a:endParaRPr lang="en-US" altLang="zh-CN" sz="6000" noProof="1" smtClean="0">
              <a:solidFill>
                <a:srgbClr val="6F958F"/>
              </a:solidFill>
              <a:latin typeface="Algerian" panose="04020705040A02060702" charset="0"/>
              <a:ea typeface="华文中宋" panose="02010600040101010101" pitchFamily="2" charset="-122"/>
              <a:cs typeface="Algerian" panose="04020705040A02060702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4405" y="278606"/>
            <a:ext cx="10391768" cy="830580"/>
            <a:chOff x="-2827863" y="373432"/>
            <a:chExt cx="10391768" cy="830580"/>
          </a:xfrm>
        </p:grpSpPr>
        <p:sp>
          <p:nvSpPr>
            <p:cNvPr id="7" name="矩形 6"/>
            <p:cNvSpPr/>
            <p:nvPr/>
          </p:nvSpPr>
          <p:spPr>
            <a:xfrm flipV="1">
              <a:off x="4114798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740410" y="373432"/>
              <a:ext cx="3255323" cy="83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5400" smtClean="0">
                  <a:solidFill>
                    <a:srgbClr val="6F958F"/>
                  </a:solidFill>
                  <a:latin typeface="Algerian" panose="04020705040A02060702" charset="0"/>
                  <a:ea typeface="华文中宋" panose="02010600040101010101" pitchFamily="2" charset="-122"/>
                  <a:cs typeface="Algerian" panose="04020705040A02060702" charset="0"/>
                  <a:sym typeface="Arial" panose="020B0604020202020204" pitchFamily="34" charset="0"/>
                </a:rPr>
                <a:t>MODEL</a:t>
              </a:r>
              <a:endParaRPr lang="en-US" altLang="zh-CN" sz="5400" dirty="0" smtClean="0">
                <a:solidFill>
                  <a:srgbClr val="6F958F"/>
                </a:solidFill>
                <a:latin typeface="Algerian" panose="04020705040A02060702" charset="0"/>
                <a:ea typeface="华文中宋" panose="02010600040101010101" pitchFamily="2" charset="-122"/>
                <a:cs typeface="Algerian" panose="04020705040A02060702" charset="0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flipV="1">
              <a:off x="-2827863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22680" y="1459865"/>
            <a:ext cx="1033145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生长模型：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在一定环境容量下细菌种群增长的趋势，并考虑了温度控制开关控制种群自杀的影响。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蛋白质模型：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种群增长模型预测AA和EPS的产量，并针对它们不同的生理特性进行不同的模型调整。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扩展模型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4147516" y="2465073"/>
            <a:ext cx="4043680" cy="1260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600" dirty="0">
                <a:solidFill>
                  <a:srgbClr val="6F958F"/>
                </a:solidFill>
                <a:latin typeface="隶书" panose="02010509060101010101" charset="-122"/>
                <a:ea typeface="隶书" panose="02010509060101010101" charset="-122"/>
              </a:rPr>
              <a:t>谢谢观看</a:t>
            </a:r>
            <a:endParaRPr lang="en-US" altLang="zh-CN" sz="7600" dirty="0">
              <a:solidFill>
                <a:srgbClr val="6F958F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070509" y="2546363"/>
            <a:ext cx="5080000" cy="3341089"/>
            <a:chOff x="3302737" y="2246911"/>
            <a:chExt cx="5080000" cy="334108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802743" y="2246911"/>
              <a:ext cx="0" cy="3341089"/>
            </a:xfrm>
            <a:prstGeom prst="line">
              <a:avLst/>
            </a:prstGeom>
            <a:ln>
              <a:solidFill>
                <a:srgbClr val="6F95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302737" y="5227013"/>
              <a:ext cx="5080000" cy="0"/>
            </a:xfrm>
            <a:prstGeom prst="line">
              <a:avLst/>
            </a:prstGeom>
            <a:ln>
              <a:solidFill>
                <a:srgbClr val="6F95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 flipH="1" flipV="1">
            <a:off x="4109109" y="911590"/>
            <a:ext cx="5080000" cy="3341089"/>
            <a:chOff x="3302737" y="2246911"/>
            <a:chExt cx="5080000" cy="3341089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802743" y="2246911"/>
              <a:ext cx="0" cy="3341089"/>
            </a:xfrm>
            <a:prstGeom prst="line">
              <a:avLst/>
            </a:prstGeom>
            <a:ln>
              <a:solidFill>
                <a:srgbClr val="6F95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302737" y="5227013"/>
              <a:ext cx="5080000" cy="0"/>
            </a:xfrm>
            <a:prstGeom prst="line">
              <a:avLst/>
            </a:prstGeom>
            <a:ln>
              <a:solidFill>
                <a:srgbClr val="6F95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5754478" y="2415850"/>
            <a:ext cx="3086939" cy="2251012"/>
            <a:chOff x="5759920" y="1812691"/>
            <a:chExt cx="3086939" cy="2251012"/>
          </a:xfrm>
        </p:grpSpPr>
        <p:sp>
          <p:nvSpPr>
            <p:cNvPr id="36" name="MH_Entry_1"/>
            <p:cNvSpPr/>
            <p:nvPr>
              <p:custDataLst>
                <p:tags r:id="rId2"/>
              </p:custDataLst>
            </p:nvPr>
          </p:nvSpPr>
          <p:spPr>
            <a:xfrm>
              <a:off x="6379884" y="1861113"/>
              <a:ext cx="2466975" cy="43053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noProof="1" smtClean="0">
                  <a:solidFill>
                    <a:srgbClr val="6F958F"/>
                  </a:solidFill>
                  <a:latin typeface="Algerian" panose="04020705040A02060702" charset="0"/>
                  <a:ea typeface="华文中宋" panose="02010600040101010101" pitchFamily="2" charset="-122"/>
                  <a:cs typeface="Algerian" panose="04020705040A02060702" charset="0"/>
                  <a:sym typeface="Arial" panose="020B0604020202020204" pitchFamily="34" charset="0"/>
                </a:rPr>
                <a:t>BACKGROUND</a:t>
              </a:r>
              <a:endParaRPr lang="en-US" altLang="zh-CN" sz="2800" noProof="1" smtClean="0">
                <a:solidFill>
                  <a:srgbClr val="6F958F"/>
                </a:solidFill>
                <a:latin typeface="Algerian" panose="04020705040A02060702" charset="0"/>
                <a:ea typeface="华文中宋" panose="02010600040101010101" pitchFamily="2" charset="-122"/>
                <a:cs typeface="Algerian" panose="04020705040A02060702" charset="0"/>
                <a:sym typeface="Arial" panose="020B0604020202020204" pitchFamily="34" charset="0"/>
              </a:endParaRPr>
            </a:p>
          </p:txBody>
        </p:sp>
        <p:sp>
          <p:nvSpPr>
            <p:cNvPr id="37" name="MH_Entry_2"/>
            <p:cNvSpPr/>
            <p:nvPr>
              <p:custDataLst>
                <p:tags r:id="rId3"/>
              </p:custDataLst>
            </p:nvPr>
          </p:nvSpPr>
          <p:spPr>
            <a:xfrm>
              <a:off x="6379884" y="2731064"/>
              <a:ext cx="2466975" cy="43053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r>
                <a:rPr lang="en-US" altLang="zh-CN" sz="2800" noProof="1">
                  <a:solidFill>
                    <a:srgbClr val="6F958F"/>
                  </a:solidFill>
                  <a:latin typeface="Algerian" panose="04020705040A02060702" charset="0"/>
                  <a:ea typeface="华文中宋" panose="02010600040101010101" pitchFamily="2" charset="-122"/>
                  <a:cs typeface="Algerian" panose="04020705040A02060702" charset="0"/>
                  <a:sym typeface="Arial" panose="020B0604020202020204" pitchFamily="34" charset="0"/>
                </a:rPr>
                <a:t>DESIGN</a:t>
              </a:r>
              <a:endParaRPr lang="en-US" altLang="zh-CN" sz="2800" noProof="1">
                <a:solidFill>
                  <a:srgbClr val="6F958F"/>
                </a:solidFill>
                <a:latin typeface="Algerian" panose="04020705040A02060702" charset="0"/>
                <a:ea typeface="华文中宋" panose="02010600040101010101" pitchFamily="2" charset="-122"/>
                <a:cs typeface="Algerian" panose="04020705040A02060702" charset="0"/>
                <a:sym typeface="Arial" panose="020B0604020202020204" pitchFamily="34" charset="0"/>
              </a:endParaRPr>
            </a:p>
          </p:txBody>
        </p:sp>
        <p:sp>
          <p:nvSpPr>
            <p:cNvPr id="38" name="MH_Entry_3"/>
            <p:cNvSpPr/>
            <p:nvPr>
              <p:custDataLst>
                <p:tags r:id="rId4"/>
              </p:custDataLst>
            </p:nvPr>
          </p:nvSpPr>
          <p:spPr>
            <a:xfrm>
              <a:off x="6379884" y="3600220"/>
              <a:ext cx="2466975" cy="43053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r>
                <a:rPr lang="en-US" altLang="zh-CN" sz="2800" noProof="1" smtClean="0">
                  <a:solidFill>
                    <a:srgbClr val="6F958F"/>
                  </a:solidFill>
                  <a:latin typeface="Algerian" panose="04020705040A02060702" charset="0"/>
                  <a:ea typeface="华文中宋" panose="02010600040101010101" pitchFamily="2" charset="-122"/>
                  <a:cs typeface="Algerian" panose="04020705040A02060702" charset="0"/>
                  <a:sym typeface="Arial" panose="020B0604020202020204" pitchFamily="34" charset="0"/>
                </a:rPr>
                <a:t>MODEL</a:t>
              </a:r>
              <a:endParaRPr lang="en-US" altLang="zh-CN" sz="2800" noProof="1" smtClean="0">
                <a:solidFill>
                  <a:srgbClr val="6F958F"/>
                </a:solidFill>
                <a:latin typeface="Algerian" panose="04020705040A02060702" charset="0"/>
                <a:ea typeface="华文中宋" panose="02010600040101010101" pitchFamily="2" charset="-122"/>
                <a:cs typeface="Algerian" panose="04020705040A02060702" charset="0"/>
                <a:sym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759920" y="1812691"/>
              <a:ext cx="527374" cy="527372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01</a:t>
              </a:r>
              <a:endPara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759920" y="2674511"/>
              <a:ext cx="527374" cy="527372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02</a:t>
              </a:r>
              <a:endPara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759920" y="3536331"/>
              <a:ext cx="527374" cy="527372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03</a:t>
              </a:r>
              <a:endPara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3312713" y="3002195"/>
            <a:ext cx="213777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zh-CN" altLang="en-US" sz="4800" noProof="1">
                <a:solidFill>
                  <a:srgbClr val="6F958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Arial" panose="020B0604020202020204" pitchFamily="34" charset="0"/>
              </a:rPr>
              <a:t>目录</a:t>
            </a:r>
            <a:endParaRPr lang="zh-CN" altLang="en-US" sz="4800" noProof="1">
              <a:solidFill>
                <a:srgbClr val="6F958F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480638" y="2811946"/>
            <a:ext cx="1801920" cy="1144562"/>
            <a:chOff x="2802618" y="3136900"/>
            <a:chExt cx="6578600" cy="1018073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2802618" y="3136900"/>
              <a:ext cx="6578600" cy="0"/>
            </a:xfrm>
            <a:prstGeom prst="line">
              <a:avLst/>
            </a:prstGeom>
            <a:ln>
              <a:solidFill>
                <a:srgbClr val="6F95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802618" y="4154973"/>
              <a:ext cx="6578600" cy="0"/>
            </a:xfrm>
            <a:prstGeom prst="line">
              <a:avLst/>
            </a:prstGeom>
            <a:ln>
              <a:solidFill>
                <a:srgbClr val="6F95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607634" y="2259860"/>
            <a:ext cx="3031416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4800" spc="600" noProof="1">
                <a:solidFill>
                  <a:srgbClr val="6F958F"/>
                </a:solidFill>
                <a:latin typeface="Bahnschrift SemiBold" panose="020B0502040204020203" charset="0"/>
                <a:ea typeface="华文中宋" panose="02010600040101010101" pitchFamily="2" charset="-122"/>
                <a:cs typeface="Bahnschrift SemiBold" panose="020B0502040204020203" charset="0"/>
                <a:sym typeface="Arial" panose="020B0604020202020204" pitchFamily="34" charset="0"/>
              </a:rPr>
              <a:t>Part 1</a:t>
            </a:r>
            <a:endParaRPr lang="en-US" altLang="zh-CN" sz="4800" spc="600" noProof="1">
              <a:solidFill>
                <a:srgbClr val="6F958F"/>
              </a:solidFill>
              <a:latin typeface="Bahnschrift SemiBold" panose="020B0502040204020203" charset="0"/>
              <a:ea typeface="华文中宋" panose="02010600040101010101" pitchFamily="2" charset="-122"/>
              <a:cs typeface="Bahnschrift SemiBold" panose="020B0502040204020203" charset="0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12334" y="2069611"/>
            <a:ext cx="4022016" cy="1144562"/>
            <a:chOff x="2802618" y="3136900"/>
            <a:chExt cx="6578600" cy="101807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2802618" y="3136900"/>
              <a:ext cx="6578600" cy="0"/>
            </a:xfrm>
            <a:prstGeom prst="line">
              <a:avLst/>
            </a:prstGeom>
            <a:ln>
              <a:solidFill>
                <a:srgbClr val="6F95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802618" y="4154973"/>
              <a:ext cx="6578600" cy="0"/>
            </a:xfrm>
            <a:prstGeom prst="line">
              <a:avLst/>
            </a:prstGeom>
            <a:ln>
              <a:solidFill>
                <a:srgbClr val="6F95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3709670" y="3394075"/>
            <a:ext cx="4770120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4800" noProof="1" smtClean="0">
                <a:solidFill>
                  <a:srgbClr val="6F958F"/>
                </a:solidFill>
                <a:latin typeface="Algerian" panose="04020705040A02060702" charset="0"/>
                <a:ea typeface="华文中宋" panose="02010600040101010101" pitchFamily="2" charset="-122"/>
                <a:cs typeface="Algerian" panose="04020705040A02060702" charset="0"/>
                <a:sym typeface="Arial" panose="020B0604020202020204" pitchFamily="34" charset="0"/>
              </a:rPr>
              <a:t>BACKGROUND</a:t>
            </a:r>
            <a:endParaRPr lang="en-US" altLang="zh-CN" sz="4800" noProof="1" smtClean="0">
              <a:solidFill>
                <a:srgbClr val="6F958F"/>
              </a:solidFill>
              <a:latin typeface="Algerian" panose="04020705040A02060702" charset="0"/>
              <a:ea typeface="华文中宋" panose="02010600040101010101" pitchFamily="2" charset="-122"/>
              <a:cs typeface="Algerian" panose="04020705040A02060702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4405" y="304006"/>
            <a:ext cx="10391768" cy="553720"/>
            <a:chOff x="-2827863" y="398832"/>
            <a:chExt cx="10391768" cy="553720"/>
          </a:xfrm>
        </p:grpSpPr>
        <p:sp>
          <p:nvSpPr>
            <p:cNvPr id="7" name="矩形 6"/>
            <p:cNvSpPr/>
            <p:nvPr/>
          </p:nvSpPr>
          <p:spPr>
            <a:xfrm flipV="1">
              <a:off x="4114798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739775" y="398832"/>
              <a:ext cx="3255323" cy="553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endParaRPr lang="zh-CN" altLang="en-US" sz="3600" dirty="0">
                <a:solidFill>
                  <a:srgbClr val="6F958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flipV="1">
              <a:off x="-2827863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255645" y="304165"/>
            <a:ext cx="56489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defRPr/>
            </a:pPr>
            <a:r>
              <a:rPr lang="en-US" altLang="zh-CN" sz="4800" smtClean="0">
                <a:solidFill>
                  <a:srgbClr val="6F958F"/>
                </a:solidFill>
                <a:latin typeface="Algerian" panose="04020705040A02060702" charset="0"/>
                <a:ea typeface="华文中宋" panose="02010600040101010101" pitchFamily="2" charset="-122"/>
                <a:cs typeface="Algerian" panose="04020705040A02060702" charset="0"/>
                <a:sym typeface="Arial" panose="020B0604020202020204" pitchFamily="34" charset="0"/>
              </a:rPr>
              <a:t>BACKGROUND</a:t>
            </a:r>
            <a:endParaRPr lang="en-US" altLang="zh-CN" sz="4800" smtClean="0">
              <a:solidFill>
                <a:srgbClr val="6F958F"/>
              </a:solidFill>
              <a:latin typeface="Algerian" panose="04020705040A02060702" charset="0"/>
              <a:ea typeface="华文中宋" panose="02010600040101010101" pitchFamily="2" charset="-122"/>
              <a:cs typeface="Algerian" panose="04020705040A02060702" charset="0"/>
              <a:sym typeface="Arial" panose="020B0604020202020204" pitchFamily="34" charset="0"/>
            </a:endParaRPr>
          </a:p>
        </p:txBody>
      </p:sp>
      <p:sp>
        <p:nvSpPr>
          <p:cNvPr id="29" name="Oval 2"/>
          <p:cNvSpPr/>
          <p:nvPr/>
        </p:nvSpPr>
        <p:spPr>
          <a:xfrm>
            <a:off x="1001395" y="1931670"/>
            <a:ext cx="3480435" cy="1497965"/>
          </a:xfrm>
          <a:prstGeom prst="ellipse">
            <a:avLst/>
          </a:prstGeom>
          <a:solidFill>
            <a:srgbClr val="6F958F"/>
          </a:solidFill>
          <a:ln w="38100" cap="flat" cmpd="sng" algn="ctr">
            <a:noFill/>
            <a:prstDash val="solid"/>
          </a:ln>
          <a:effectLst/>
        </p:spPr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  <a:cs typeface="Arial" panose="020B0604020202020204" pitchFamily="34" charset="0"/>
              </a:rPr>
              <a:t>除草剂</a:t>
            </a:r>
            <a:endParaRPr kumimoji="0" lang="zh-CN" altLang="zh-CN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隶书" panose="02010509060101010101" charset="-122"/>
              <a:ea typeface="隶书" panose="02010509060101010101" charset="-122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01395" y="4632960"/>
            <a:ext cx="3480435" cy="1497965"/>
          </a:xfrm>
          <a:prstGeom prst="ellipse">
            <a:avLst/>
          </a:prstGeom>
          <a:solidFill>
            <a:srgbClr val="6F958F"/>
          </a:solidFill>
          <a:ln w="38100" cap="flat" cmpd="sng" algn="ctr">
            <a:noFill/>
            <a:prstDash val="solid"/>
          </a:ln>
          <a:effectLst/>
        </p:spPr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  <a:cs typeface="Arial" panose="020B0604020202020204" pitchFamily="34" charset="0"/>
              </a:rPr>
              <a:t>生物肥料</a:t>
            </a:r>
            <a:endParaRPr kumimoji="0" lang="zh-CN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隶书" panose="02010509060101010101" charset="-122"/>
              <a:ea typeface="隶书" panose="02010509060101010101" charset="-122"/>
              <a:cs typeface="Arial" panose="020B0604020202020204" pitchFamily="34" charset="0"/>
            </a:endParaRPr>
          </a:p>
        </p:txBody>
      </p:sp>
      <p:sp>
        <p:nvSpPr>
          <p:cNvPr id="5" name="笑脸 4"/>
          <p:cNvSpPr/>
          <p:nvPr/>
        </p:nvSpPr>
        <p:spPr>
          <a:xfrm>
            <a:off x="5083810" y="1353185"/>
            <a:ext cx="457835" cy="41846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8018145" y="1353185"/>
            <a:ext cx="457835" cy="41846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闪电形 11"/>
          <p:cNvSpPr/>
          <p:nvPr/>
        </p:nvSpPr>
        <p:spPr>
          <a:xfrm>
            <a:off x="5163820" y="2266950"/>
            <a:ext cx="378460" cy="41846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5541645" y="1372870"/>
            <a:ext cx="23355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0">
                <a:latin typeface="华文楷体" panose="02010600040101010101" charset="-122"/>
                <a:ea typeface="华文楷体" panose="02010600040101010101" charset="-122"/>
              </a:rPr>
              <a:t>增加全国粮食产量</a:t>
            </a:r>
            <a:endParaRPr lang="zh-CN" altLang="en-US" sz="2000" b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76297" y="137287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0">
                <a:latin typeface="华文楷体" panose="02010600040101010101" charset="-122"/>
                <a:ea typeface="华文楷体" panose="02010600040101010101" charset="-122"/>
              </a:rPr>
              <a:t>经济增加</a:t>
            </a:r>
            <a:endParaRPr lang="zh-CN" altLang="en-US" sz="2000" b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42597" y="226695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0">
                <a:latin typeface="华文楷体" panose="02010600040101010101" charset="-122"/>
                <a:ea typeface="华文楷体" panose="02010600040101010101" charset="-122"/>
              </a:rPr>
              <a:t>使用技术方面无方向性且不可控</a:t>
            </a:r>
            <a:endParaRPr lang="zh-CN" altLang="en-US" sz="2000" b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闪电形 21"/>
          <p:cNvSpPr/>
          <p:nvPr/>
        </p:nvSpPr>
        <p:spPr>
          <a:xfrm>
            <a:off x="5163820" y="2882265"/>
            <a:ext cx="378460" cy="41846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541962" y="290195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0">
                <a:latin typeface="华文楷体" panose="02010600040101010101" charset="-122"/>
                <a:ea typeface="华文楷体" panose="02010600040101010101" charset="-122"/>
              </a:rPr>
              <a:t>易产生抗药性、致癌等潜在威胁</a:t>
            </a:r>
            <a:endParaRPr lang="zh-CN" altLang="en-US" sz="2000" b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" name="闪电形 23"/>
          <p:cNvSpPr/>
          <p:nvPr/>
        </p:nvSpPr>
        <p:spPr>
          <a:xfrm>
            <a:off x="5163820" y="3429635"/>
            <a:ext cx="378460" cy="41846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541962" y="351726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0">
                <a:latin typeface="华文楷体" panose="02010600040101010101" charset="-122"/>
                <a:ea typeface="华文楷体" panose="02010600040101010101" charset="-122"/>
              </a:rPr>
              <a:t>对生物多样性和人类健康造成极大困扰</a:t>
            </a:r>
            <a:endParaRPr lang="zh-CN" altLang="en-US" sz="2000" b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26492" y="518541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3200" b="0">
                <a:latin typeface="华文楷体" panose="02010600040101010101" charset="-122"/>
                <a:ea typeface="华文楷体" panose="02010600040101010101" charset="-122"/>
              </a:rPr>
              <a:t>环境友好</a:t>
            </a:r>
            <a:endParaRPr lang="zh-CN" altLang="en-US" sz="3200" b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太阳形 26"/>
          <p:cNvSpPr/>
          <p:nvPr/>
        </p:nvSpPr>
        <p:spPr>
          <a:xfrm>
            <a:off x="5323840" y="5136515"/>
            <a:ext cx="796290" cy="62738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9" grpId="0" animBg="1"/>
      <p:bldP spid="29" grpId="1" animBg="1"/>
      <p:bldP spid="5" grpId="0" animBg="1"/>
      <p:bldP spid="8" grpId="0" animBg="1"/>
      <p:bldP spid="100" grpId="0"/>
      <p:bldP spid="13" grpId="0"/>
      <p:bldP spid="5" grpId="1" animBg="1"/>
      <p:bldP spid="8" grpId="1" animBg="1"/>
      <p:bldP spid="100" grpId="1"/>
      <p:bldP spid="13" grpId="1"/>
      <p:bldP spid="12" grpId="0" animBg="1"/>
      <p:bldP spid="15" grpId="0"/>
      <p:bldP spid="22" grpId="0" animBg="1"/>
      <p:bldP spid="23" grpId="0"/>
      <p:bldP spid="24" grpId="0" animBg="1"/>
      <p:bldP spid="25" grpId="0"/>
      <p:bldP spid="12" grpId="1" animBg="1"/>
      <p:bldP spid="15" grpId="1"/>
      <p:bldP spid="22" grpId="1" animBg="1"/>
      <p:bldP spid="23" grpId="1"/>
      <p:bldP spid="24" grpId="1" animBg="1"/>
      <p:bldP spid="25" grpId="1"/>
      <p:bldP spid="3" grpId="0" animBg="1"/>
      <p:bldP spid="3" grpId="1" animBg="1"/>
      <p:bldP spid="27" grpId="0" animBg="1"/>
      <p:bldP spid="26" grpId="0"/>
      <p:bldP spid="27" grpId="1" animBg="1"/>
      <p:bldP spid="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607634" y="2259860"/>
            <a:ext cx="3031416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4800" spc="600" noProof="1">
                <a:solidFill>
                  <a:srgbClr val="6F958F"/>
                </a:solidFill>
                <a:latin typeface="Bahnschrift SemiBold" panose="020B0502040204020203" charset="0"/>
                <a:ea typeface="华文中宋" panose="02010600040101010101" pitchFamily="2" charset="-122"/>
                <a:cs typeface="Bahnschrift SemiBold" panose="020B0502040204020203" charset="0"/>
                <a:sym typeface="Arial" panose="020B0604020202020204" pitchFamily="34" charset="0"/>
              </a:rPr>
              <a:t>Part 2</a:t>
            </a:r>
            <a:endParaRPr lang="en-US" altLang="zh-CN" sz="4800" spc="600" noProof="1">
              <a:solidFill>
                <a:srgbClr val="6F958F"/>
              </a:solidFill>
              <a:latin typeface="Bahnschrift SemiBold" panose="020B0502040204020203" charset="0"/>
              <a:ea typeface="华文中宋" panose="02010600040101010101" pitchFamily="2" charset="-122"/>
              <a:cs typeface="Bahnschrift SemiBold" panose="020B0502040204020203" charset="0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12334" y="2069611"/>
            <a:ext cx="4022016" cy="1144562"/>
            <a:chOff x="2802618" y="3136900"/>
            <a:chExt cx="6578600" cy="101807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2802618" y="3136900"/>
              <a:ext cx="6578600" cy="0"/>
            </a:xfrm>
            <a:prstGeom prst="line">
              <a:avLst/>
            </a:prstGeom>
            <a:ln>
              <a:solidFill>
                <a:srgbClr val="6F95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802618" y="4154973"/>
              <a:ext cx="6578600" cy="0"/>
            </a:xfrm>
            <a:prstGeom prst="line">
              <a:avLst/>
            </a:prstGeom>
            <a:ln>
              <a:solidFill>
                <a:srgbClr val="6F95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4188534" y="3404423"/>
            <a:ext cx="3865562" cy="8305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5400" noProof="1" smtClean="0">
                <a:solidFill>
                  <a:srgbClr val="6F958F"/>
                </a:solidFill>
                <a:latin typeface="Algerian" panose="04020705040A02060702" charset="0"/>
                <a:ea typeface="华文中宋" panose="02010600040101010101" pitchFamily="2" charset="-122"/>
                <a:cs typeface="Algerian" panose="04020705040A02060702" charset="0"/>
                <a:sym typeface="Arial" panose="020B0604020202020204" pitchFamily="34" charset="0"/>
              </a:rPr>
              <a:t>DESIGN</a:t>
            </a:r>
            <a:endParaRPr lang="en-US" altLang="zh-CN" sz="5400" noProof="1" smtClean="0">
              <a:solidFill>
                <a:srgbClr val="6F958F"/>
              </a:solidFill>
              <a:latin typeface="Algerian" panose="04020705040A02060702" charset="0"/>
              <a:ea typeface="华文中宋" panose="02010600040101010101" pitchFamily="2" charset="-122"/>
              <a:cs typeface="Algerian" panose="04020705040A02060702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4405" y="278606"/>
            <a:ext cx="10391768" cy="830580"/>
            <a:chOff x="-2827863" y="373432"/>
            <a:chExt cx="10391768" cy="830580"/>
          </a:xfrm>
        </p:grpSpPr>
        <p:sp>
          <p:nvSpPr>
            <p:cNvPr id="7" name="矩形 6"/>
            <p:cNvSpPr/>
            <p:nvPr/>
          </p:nvSpPr>
          <p:spPr>
            <a:xfrm flipV="1">
              <a:off x="4114798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740410" y="373432"/>
              <a:ext cx="3255323" cy="83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5400" dirty="0" smtClean="0">
                  <a:solidFill>
                    <a:srgbClr val="6F958F"/>
                  </a:solidFill>
                  <a:latin typeface="Algerian" panose="04020705040A02060702" charset="0"/>
                  <a:ea typeface="华文中宋" panose="02010600040101010101" pitchFamily="2" charset="-122"/>
                  <a:cs typeface="Algerian" panose="04020705040A02060702" charset="0"/>
                  <a:sym typeface="Arial" panose="020B0604020202020204" pitchFamily="34" charset="0"/>
                </a:rPr>
                <a:t>DESIN</a:t>
              </a:r>
              <a:endParaRPr lang="en-US" altLang="zh-CN" sz="5400" dirty="0" smtClean="0">
                <a:solidFill>
                  <a:srgbClr val="6F958F"/>
                </a:solidFill>
                <a:latin typeface="Algerian" panose="04020705040A02060702" charset="0"/>
                <a:ea typeface="华文中宋" panose="02010600040101010101" pitchFamily="2" charset="-122"/>
                <a:cs typeface="Algerian" panose="04020705040A02060702" charset="0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flipV="1">
              <a:off x="-2827863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745490" y="1346200"/>
            <a:ext cx="5252720" cy="40424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671310" y="1346200"/>
            <a:ext cx="4290695" cy="404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72465" y="5749925"/>
            <a:ext cx="523494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将葡萄糖转化为关键前体GPP的质粒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98210" y="5749925"/>
            <a:ext cx="574738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在温室常用蓝光控制下合成除草剂和EPS的多功能质粒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" grpId="1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4405" y="278606"/>
            <a:ext cx="10391768" cy="830580"/>
            <a:chOff x="-2827863" y="373432"/>
            <a:chExt cx="10391768" cy="830580"/>
          </a:xfrm>
        </p:grpSpPr>
        <p:sp>
          <p:nvSpPr>
            <p:cNvPr id="7" name="矩形 6"/>
            <p:cNvSpPr/>
            <p:nvPr/>
          </p:nvSpPr>
          <p:spPr>
            <a:xfrm flipV="1">
              <a:off x="4114798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740410" y="373432"/>
              <a:ext cx="3255323" cy="83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5400" dirty="0" smtClean="0">
                  <a:solidFill>
                    <a:srgbClr val="6F958F"/>
                  </a:solidFill>
                  <a:latin typeface="Algerian" panose="04020705040A02060702" charset="0"/>
                  <a:ea typeface="华文中宋" panose="02010600040101010101" pitchFamily="2" charset="-122"/>
                  <a:cs typeface="Algerian" panose="04020705040A02060702" charset="0"/>
                  <a:sym typeface="Arial" panose="020B0604020202020204" pitchFamily="34" charset="0"/>
                </a:rPr>
                <a:t>DESIN</a:t>
              </a:r>
              <a:endParaRPr lang="en-US" altLang="zh-CN" sz="5400" dirty="0" smtClean="0">
                <a:solidFill>
                  <a:srgbClr val="6F958F"/>
                </a:solidFill>
                <a:latin typeface="Algerian" panose="04020705040A02060702" charset="0"/>
                <a:ea typeface="华文中宋" panose="02010600040101010101" pitchFamily="2" charset="-122"/>
                <a:cs typeface="Algerian" panose="04020705040A02060702" charset="0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flipV="1">
              <a:off x="-2827863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478155" y="1754505"/>
            <a:ext cx="5628005" cy="4933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72845" y="1109345"/>
            <a:ext cx="4063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隶书" panose="02010509060101010101" charset="-122"/>
                <a:ea typeface="隶书" panose="02010509060101010101" charset="-122"/>
              </a:rPr>
              <a:t>前体合成质粒</a:t>
            </a:r>
            <a:endParaRPr lang="zh-CN" altLang="en-US" sz="360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3440" y="6228715"/>
            <a:ext cx="13773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MVA途径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6222365" y="1109345"/>
            <a:ext cx="5083810" cy="5318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4405" y="278606"/>
            <a:ext cx="10391768" cy="830580"/>
            <a:chOff x="-2827863" y="373432"/>
            <a:chExt cx="10391768" cy="830580"/>
          </a:xfrm>
        </p:grpSpPr>
        <p:sp>
          <p:nvSpPr>
            <p:cNvPr id="7" name="矩形 6"/>
            <p:cNvSpPr/>
            <p:nvPr/>
          </p:nvSpPr>
          <p:spPr>
            <a:xfrm flipV="1">
              <a:off x="4114798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740410" y="373432"/>
              <a:ext cx="3255323" cy="83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5400" dirty="0" smtClean="0">
                  <a:solidFill>
                    <a:srgbClr val="6F958F"/>
                  </a:solidFill>
                  <a:latin typeface="Algerian" panose="04020705040A02060702" charset="0"/>
                  <a:ea typeface="华文中宋" panose="02010600040101010101" pitchFamily="2" charset="-122"/>
                  <a:cs typeface="Algerian" panose="04020705040A02060702" charset="0"/>
                  <a:sym typeface="Arial" panose="020B0604020202020204" pitchFamily="34" charset="0"/>
                </a:rPr>
                <a:t>DESIN</a:t>
              </a:r>
              <a:endParaRPr lang="en-US" altLang="zh-CN" sz="5400" dirty="0" smtClean="0">
                <a:solidFill>
                  <a:srgbClr val="6F958F"/>
                </a:solidFill>
                <a:latin typeface="Algerian" panose="04020705040A02060702" charset="0"/>
                <a:ea typeface="华文中宋" panose="02010600040101010101" pitchFamily="2" charset="-122"/>
                <a:cs typeface="Algerian" panose="04020705040A02060702" charset="0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flipV="1">
              <a:off x="-2827863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5" name="文本框 104"/>
          <p:cNvSpPr txBox="1"/>
          <p:nvPr/>
        </p:nvSpPr>
        <p:spPr>
          <a:xfrm>
            <a:off x="1064577" y="91567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3600" b="0">
                <a:latin typeface="隶书" panose="02010509060101010101" charset="-122"/>
                <a:ea typeface="隶书" panose="02010509060101010101" charset="-122"/>
              </a:rPr>
              <a:t>多功能质粒</a:t>
            </a:r>
            <a:endParaRPr lang="zh-CN" altLang="en-US" sz="3600" b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1585" y="1490345"/>
            <a:ext cx="4063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隶书" panose="02010509060101010101" charset="-122"/>
                <a:ea typeface="隶书" panose="02010509060101010101" charset="-122"/>
              </a:rPr>
              <a:t>①蓝光感应线路</a:t>
            </a:r>
            <a:endParaRPr lang="zh-CN" altLang="en-US" sz="2000"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5" name="图片 5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035175"/>
            <a:ext cx="5613400" cy="4122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28117" y="2035175"/>
            <a:ext cx="4533900" cy="1162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6693535" y="3197225"/>
            <a:ext cx="4203065" cy="3394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4405" y="278606"/>
            <a:ext cx="10391768" cy="830580"/>
            <a:chOff x="-2827863" y="373432"/>
            <a:chExt cx="10391768" cy="830580"/>
          </a:xfrm>
        </p:grpSpPr>
        <p:sp>
          <p:nvSpPr>
            <p:cNvPr id="7" name="矩形 6"/>
            <p:cNvSpPr/>
            <p:nvPr/>
          </p:nvSpPr>
          <p:spPr>
            <a:xfrm flipV="1">
              <a:off x="4114798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740410" y="373432"/>
              <a:ext cx="3255323" cy="83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5400" dirty="0" smtClean="0">
                  <a:solidFill>
                    <a:srgbClr val="6F958F"/>
                  </a:solidFill>
                  <a:latin typeface="Algerian" panose="04020705040A02060702" charset="0"/>
                  <a:ea typeface="华文中宋" panose="02010600040101010101" pitchFamily="2" charset="-122"/>
                  <a:cs typeface="Algerian" panose="04020705040A02060702" charset="0"/>
                  <a:sym typeface="Arial" panose="020B0604020202020204" pitchFamily="34" charset="0"/>
                </a:rPr>
                <a:t>DESIN</a:t>
              </a:r>
              <a:endParaRPr lang="en-US" altLang="zh-CN" sz="5400" dirty="0" smtClean="0">
                <a:solidFill>
                  <a:srgbClr val="6F958F"/>
                </a:solidFill>
                <a:latin typeface="Algerian" panose="04020705040A02060702" charset="0"/>
                <a:ea typeface="华文中宋" panose="02010600040101010101" pitchFamily="2" charset="-122"/>
                <a:cs typeface="Algerian" panose="04020705040A02060702" charset="0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flipV="1">
              <a:off x="-2827863" y="777291"/>
              <a:ext cx="3449107" cy="45719"/>
            </a:xfrm>
            <a:prstGeom prst="rect">
              <a:avLst/>
            </a:prstGeom>
            <a:solidFill>
              <a:srgbClr val="6F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42035" y="1109345"/>
            <a:ext cx="70783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PVVDH-Pc、PVVDH-J23101、PVVDH-porin</a:t>
            </a:r>
            <a:endParaRPr lang="zh-CN" altLang="en-US" sz="2800"/>
          </a:p>
        </p:txBody>
      </p:sp>
      <p:pic>
        <p:nvPicPr>
          <p:cNvPr id="116" name="图片 115"/>
          <p:cNvPicPr/>
          <p:nvPr/>
        </p:nvPicPr>
        <p:blipFill>
          <a:blip r:embed="rId1"/>
          <a:stretch>
            <a:fillRect/>
          </a:stretch>
        </p:blipFill>
        <p:spPr>
          <a:xfrm>
            <a:off x="978852" y="1708785"/>
            <a:ext cx="7391400" cy="3441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723765" y="554037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rgbClr val="C00000"/>
                </a:solidFill>
                <a:latin typeface="Algerian" panose="04020705040A02060702" charset="0"/>
                <a:cs typeface="Algerian" panose="04020705040A02060702" charset="0"/>
                <a:sym typeface="+mn-ea"/>
              </a:rPr>
              <a:t>PVVDH-porin</a:t>
            </a:r>
            <a:endParaRPr lang="zh-CN" altLang="en-US" sz="4000">
              <a:solidFill>
                <a:srgbClr val="C00000"/>
              </a:solidFill>
              <a:latin typeface="Algerian" panose="04020705040A02060702" charset="0"/>
              <a:cs typeface="Algerian" panose="04020705040A02060702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ISPRING_ULTRA_SCORM_TRACKING_SLIDES" val="1"/>
  <p:tag name="GENSWF_OUTPUT_FILE_NAME" val="33"/>
  <p:tag name="KSO_WPP_MARK_KEY" val="5d1a76ea-c220-434e-870f-b2a2b8df248e"/>
  <p:tag name="COMMONDATA" val="eyJoZGlkIjoiOTAzZWExNTc0NTFiNjI4ZDFkNjBlYmZmMGI1ODMzZWIifQ=="/>
</p:tagLst>
</file>

<file path=ppt/theme/theme1.xml><?xml version="1.0" encoding="utf-8"?>
<a:theme xmlns:a="http://schemas.openxmlformats.org/drawingml/2006/main" name="第一PPT，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WPS 演示</Application>
  <PresentationFormat>自定义</PresentationFormat>
  <Paragraphs>123</Paragraphs>
  <Slides>16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</vt:lpstr>
      <vt:lpstr>ITC Avant Garde Std Bk</vt:lpstr>
      <vt:lpstr>Century Gothic</vt:lpstr>
      <vt:lpstr>Algerian</vt:lpstr>
      <vt:lpstr>华文中宋</vt:lpstr>
      <vt:lpstr>Arial Rounded MT Bold</vt:lpstr>
      <vt:lpstr>Cooper Black</vt:lpstr>
      <vt:lpstr>Bahnschrift SemiBold</vt:lpstr>
      <vt:lpstr>隶书</vt:lpstr>
      <vt:lpstr>华文楷体</vt:lpstr>
      <vt:lpstr>Wingdings</vt:lpstr>
      <vt:lpstr>Arial Unicode MS</vt:lpstr>
      <vt:lpstr>等线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绿色清新文艺</dc:title>
  <dc:creator>第一PPT</dc:creator>
  <cp:keywords>www.1ppt.com</cp:keywords>
  <dc:description>www.1ppt.com</dc:description>
  <cp:lastModifiedBy>圈</cp:lastModifiedBy>
  <cp:revision>3206</cp:revision>
  <dcterms:created xsi:type="dcterms:W3CDTF">2015-12-01T09:06:00Z</dcterms:created>
  <dcterms:modified xsi:type="dcterms:W3CDTF">2023-02-13T05:21:03Z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B559E3BA2B6D422F8C76CE465E56EAEA</vt:lpwstr>
  </property>
  <property fmtid="{D5CDD505-2E9C-101B-9397-08002B2CF9AE}" pid="3" name="KSOProductBuildVer">
    <vt:lpwstr>2052-11.1.0.13703</vt:lpwstr>
  </property>
</Properties>
</file>