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3"/>
    <p:sldId id="257" r:id="rId4"/>
    <p:sldId id="258" r:id="rId5"/>
    <p:sldId id="259" r:id="rId6"/>
    <p:sldId id="260" r:id="rId7"/>
    <p:sldId id="271" r:id="rId8"/>
    <p:sldId id="272" r:id="rId9"/>
    <p:sldId id="273" r:id="rId10"/>
    <p:sldId id="261" r:id="rId11"/>
    <p:sldId id="262" r:id="rId12"/>
    <p:sldId id="263" r:id="rId13"/>
    <p:sldId id="264" r:id="rId14"/>
    <p:sldId id="265" r:id="rId15"/>
    <p:sldId id="266" r:id="rId16"/>
    <p:sldId id="267" r:id="rId17"/>
    <p:sldId id="268" r:id="rId18"/>
    <p:sldId id="269" r:id="rId19"/>
    <p:sldId id="276" r:id="rId20"/>
    <p:sldId id="277" r:id="rId21"/>
    <p:sldId id="278" r:id="rId22"/>
    <p:sldId id="279" r:id="rId23"/>
    <p:sldId id="281" r:id="rId25"/>
    <p:sldId id="280" r:id="rId26"/>
    <p:sldId id="282" r:id="rId27"/>
    <p:sldId id="283" r:id="rId28"/>
    <p:sldId id="284" r:id="rId29"/>
    <p:sldId id="285" r:id="rId30"/>
    <p:sldId id="286" r:id="rId31"/>
    <p:sldId id="287" r:id="rId32"/>
    <p:sldId id="288" r:id="rId33"/>
    <p:sldId id="270" r:id="rId34"/>
    <p:sldId id="274" r:id="rId35"/>
    <p:sldId id="275" r:id="rId36"/>
    <p:sldId id="290" r:id="rId37"/>
    <p:sldId id="291" r:id="rId38"/>
    <p:sldId id="292" r:id="rId39"/>
    <p:sldId id="289" r:id="rId40"/>
    <p:sldId id="293"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643"/>
  </p:normalViewPr>
  <p:slideViewPr>
    <p:cSldViewPr snapToGrid="0" snapToObjects="1">
      <p:cViewPr>
        <p:scale>
          <a:sx n="100" d="100"/>
          <a:sy n="100" d="100"/>
        </p:scale>
        <p:origin x="113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B723F-F07F-3A4C-85B7-E23C9E6C471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418D0-069B-8544-88F5-327334D3E4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M1</a:t>
            </a:r>
            <a:r>
              <a:rPr lang="zh-CN" altLang="en-US" dirty="0" smtClean="0"/>
              <a:t>：</a:t>
            </a:r>
            <a:r>
              <a:rPr lang="en-US" altLang="zh-CN" dirty="0" smtClean="0"/>
              <a:t>0</a:t>
            </a:r>
            <a:r>
              <a:rPr lang="zh-CN" altLang="en-US" dirty="0" smtClean="0"/>
              <a:t>，</a:t>
            </a:r>
            <a:r>
              <a:rPr lang="en-US" altLang="zh-CN" dirty="0" smtClean="0"/>
              <a:t>30%</a:t>
            </a:r>
            <a:endParaRPr lang="en-US" altLang="zh-CN" dirty="0" smtClean="0"/>
          </a:p>
          <a:p>
            <a:r>
              <a:rPr lang="en-US" altLang="zh-CN" dirty="0" smtClean="0"/>
              <a:t>M2</a:t>
            </a:r>
            <a:r>
              <a:rPr lang="zh-CN" altLang="en-US" dirty="0" smtClean="0"/>
              <a:t>：</a:t>
            </a:r>
            <a:r>
              <a:rPr lang="en-US" altLang="zh-CN" dirty="0" smtClean="0"/>
              <a:t>10%</a:t>
            </a:r>
            <a:r>
              <a:rPr lang="zh-CN" altLang="en-US" dirty="0" smtClean="0"/>
              <a:t>，</a:t>
            </a:r>
            <a:r>
              <a:rPr lang="en-US" altLang="zh-CN" dirty="0" smtClean="0"/>
              <a:t>20%</a:t>
            </a:r>
            <a:endParaRPr lang="en-US" dirty="0"/>
          </a:p>
        </p:txBody>
      </p:sp>
      <p:sp>
        <p:nvSpPr>
          <p:cNvPr id="4" name="Slide Number Placeholder 3"/>
          <p:cNvSpPr>
            <a:spLocks noGrp="1"/>
          </p:cNvSpPr>
          <p:nvPr>
            <p:ph type="sldNum" sz="quarter" idx="10"/>
          </p:nvPr>
        </p:nvSpPr>
        <p:spPr/>
        <p:txBody>
          <a:bodyPr/>
          <a:lstStyle/>
          <a:p>
            <a:fld id="{67A418D0-069B-8544-88F5-327334D3E46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9E2A10-5CAF-CF4C-BE05-7BE70CA207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9E2A10-5CAF-CF4C-BE05-7BE70CA207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9E2A10-5CAF-CF4C-BE05-7BE70CA207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D9E2A10-5CAF-CF4C-BE05-7BE70CA207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D9E2A10-5CAF-CF4C-BE05-7BE70CA207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D9E2A10-5CAF-CF4C-BE05-7BE70CA207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D9E2A10-5CAF-CF4C-BE05-7BE70CA207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9E2A10-5CAF-CF4C-BE05-7BE70CA207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E2A10-5CAF-CF4C-BE05-7BE70CA207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9E2A10-5CAF-CF4C-BE05-7BE70CA207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D9E2A10-5CAF-CF4C-BE05-7BE70CA207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5566E3-0A88-DF4C-A6FF-6A162BD77C9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E2A10-5CAF-CF4C-BE05-7BE70CA207D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66E3-0A88-DF4C-A6FF-6A162BD77C9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tiff"/><Relationship Id="rId1"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tif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tif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tiff"/><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tiff"/><Relationship Id="rId1" Type="http://schemas.openxmlformats.org/officeDocument/2006/relationships/image" Target="../media/image11.tif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tiff"/><Relationship Id="rId1"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tiff"/><Relationship Id="rId1" Type="http://schemas.openxmlformats.org/officeDocument/2006/relationships/image" Target="../media/image4.tif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Decision</a:t>
            </a:r>
            <a:r>
              <a:rPr lang="zh-CN" altLang="en-US" dirty="0" smtClean="0"/>
              <a:t> </a:t>
            </a:r>
            <a:r>
              <a:rPr lang="en-US" altLang="zh-CN" dirty="0" smtClean="0"/>
              <a:t>Tree</a:t>
            </a:r>
            <a:endParaRPr lang="en-US" dirty="0"/>
          </a:p>
        </p:txBody>
      </p:sp>
      <p:sp>
        <p:nvSpPr>
          <p:cNvPr id="3" name="Subtitle 2"/>
          <p:cNvSpPr>
            <a:spLocks noGrp="1"/>
          </p:cNvSpPr>
          <p:nvPr>
            <p:ph type="subTitle" idx="1"/>
          </p:nvPr>
        </p:nvSpPr>
        <p:spPr/>
        <p:txBody>
          <a:bodyPr/>
          <a:lstStyle/>
          <a:p>
            <a:pPr algn="r"/>
            <a:r>
              <a:rPr lang="en-US" altLang="zh-CN" dirty="0" smtClean="0"/>
              <a:t>allan_ni@163.com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(2)</a:t>
            </a:r>
            <a:endParaRPr lang="en-US" dirty="0"/>
          </a:p>
        </p:txBody>
      </p:sp>
      <p:grpSp>
        <p:nvGrpSpPr>
          <p:cNvPr id="26" name="Group 25"/>
          <p:cNvGrpSpPr/>
          <p:nvPr/>
        </p:nvGrpSpPr>
        <p:grpSpPr>
          <a:xfrm>
            <a:off x="6289288" y="1955008"/>
            <a:ext cx="3763073" cy="2952750"/>
            <a:chOff x="837502" y="1690688"/>
            <a:chExt cx="3763073" cy="2952750"/>
          </a:xfrm>
        </p:grpSpPr>
        <p:sp>
          <p:nvSpPr>
            <p:cNvPr id="5" name="Rectangle 4"/>
            <p:cNvSpPr/>
            <p:nvPr/>
          </p:nvSpPr>
          <p:spPr>
            <a:xfrm>
              <a:off x="2542478" y="1690688"/>
              <a:ext cx="769434"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f2</a:t>
              </a:r>
              <a:endParaRPr lang="en-US" dirty="0"/>
            </a:p>
          </p:txBody>
        </p:sp>
        <p:sp>
          <p:nvSpPr>
            <p:cNvPr id="6" name="Oval 5"/>
            <p:cNvSpPr/>
            <p:nvPr/>
          </p:nvSpPr>
          <p:spPr>
            <a:xfrm>
              <a:off x="3871912" y="2828926"/>
              <a:ext cx="728663" cy="528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a:t>
              </a:r>
              <a:endParaRPr lang="en-US" dirty="0"/>
            </a:p>
          </p:txBody>
        </p:sp>
        <p:cxnSp>
          <p:nvCxnSpPr>
            <p:cNvPr id="10" name="Straight Arrow Connector 9"/>
            <p:cNvCxnSpPr>
              <a:stCxn id="5" idx="2"/>
              <a:endCxn id="6" idx="0"/>
            </p:cNvCxnSpPr>
            <p:nvPr/>
          </p:nvCxnSpPr>
          <p:spPr>
            <a:xfrm>
              <a:off x="2927195" y="2100263"/>
              <a:ext cx="1309049" cy="72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66165" y="2888456"/>
              <a:ext cx="769434"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f1</a:t>
              </a:r>
              <a:endParaRPr lang="en-US" dirty="0"/>
            </a:p>
          </p:txBody>
        </p:sp>
        <p:cxnSp>
          <p:nvCxnSpPr>
            <p:cNvPr id="13" name="Straight Arrow Connector 12"/>
            <p:cNvCxnSpPr>
              <a:stCxn id="5" idx="2"/>
              <a:endCxn id="11" idx="0"/>
            </p:cNvCxnSpPr>
            <p:nvPr/>
          </p:nvCxnSpPr>
          <p:spPr>
            <a:xfrm flipH="1">
              <a:off x="1950882" y="2100263"/>
              <a:ext cx="976313" cy="788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37502" y="4114483"/>
              <a:ext cx="883285" cy="528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Yes</a:t>
              </a:r>
              <a:endParaRPr lang="en-US"/>
            </a:p>
          </p:txBody>
        </p:sp>
        <p:sp>
          <p:nvSpPr>
            <p:cNvPr id="15" name="Oval 14"/>
            <p:cNvSpPr/>
            <p:nvPr/>
          </p:nvSpPr>
          <p:spPr>
            <a:xfrm>
              <a:off x="2335599" y="4114799"/>
              <a:ext cx="728663" cy="528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a:t>
              </a:r>
              <a:endParaRPr lang="en-US" dirty="0"/>
            </a:p>
          </p:txBody>
        </p:sp>
        <p:cxnSp>
          <p:nvCxnSpPr>
            <p:cNvPr id="17" name="Straight Arrow Connector 16"/>
            <p:cNvCxnSpPr>
              <a:stCxn id="11" idx="2"/>
              <a:endCxn id="14" idx="0"/>
            </p:cNvCxnSpPr>
            <p:nvPr/>
          </p:nvCxnSpPr>
          <p:spPr>
            <a:xfrm flipH="1">
              <a:off x="1279052" y="3298031"/>
              <a:ext cx="671830" cy="816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5" idx="0"/>
            </p:cNvCxnSpPr>
            <p:nvPr/>
          </p:nvCxnSpPr>
          <p:spPr>
            <a:xfrm>
              <a:off x="1950882" y="3298031"/>
              <a:ext cx="749049" cy="81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28813" y="2214563"/>
              <a:ext cx="415498" cy="369332"/>
            </a:xfrm>
            <a:prstGeom prst="rect">
              <a:avLst/>
            </a:prstGeom>
            <a:noFill/>
          </p:spPr>
          <p:txBody>
            <a:bodyPr wrap="none" rtlCol="0">
              <a:spAutoFit/>
            </a:bodyPr>
            <a:lstStyle/>
            <a:p>
              <a:r>
                <a:rPr lang="zh-CN" altLang="en-US" dirty="0" smtClean="0"/>
                <a:t>是</a:t>
              </a:r>
              <a:endParaRPr lang="en-US" dirty="0" smtClean="0"/>
            </a:p>
          </p:txBody>
        </p:sp>
        <p:sp>
          <p:nvSpPr>
            <p:cNvPr id="22" name="TextBox 21"/>
            <p:cNvSpPr txBox="1"/>
            <p:nvPr/>
          </p:nvSpPr>
          <p:spPr>
            <a:xfrm>
              <a:off x="3743325" y="2271713"/>
              <a:ext cx="415498" cy="369332"/>
            </a:xfrm>
            <a:prstGeom prst="rect">
              <a:avLst/>
            </a:prstGeom>
            <a:noFill/>
          </p:spPr>
          <p:txBody>
            <a:bodyPr wrap="none" rtlCol="0">
              <a:spAutoFit/>
            </a:bodyPr>
            <a:lstStyle/>
            <a:p>
              <a:r>
                <a:rPr lang="zh-CN" altLang="en-US" dirty="0" smtClean="0"/>
                <a:t>否</a:t>
              </a:r>
              <a:endParaRPr lang="en-US" dirty="0"/>
            </a:p>
          </p:txBody>
        </p:sp>
        <p:sp>
          <p:nvSpPr>
            <p:cNvPr id="24" name="TextBox 23"/>
            <p:cNvSpPr txBox="1"/>
            <p:nvPr/>
          </p:nvSpPr>
          <p:spPr>
            <a:xfrm>
              <a:off x="1057275" y="3400425"/>
              <a:ext cx="415498" cy="369332"/>
            </a:xfrm>
            <a:prstGeom prst="rect">
              <a:avLst/>
            </a:prstGeom>
            <a:noFill/>
          </p:spPr>
          <p:txBody>
            <a:bodyPr wrap="none" rtlCol="0">
              <a:spAutoFit/>
            </a:bodyPr>
            <a:lstStyle/>
            <a:p>
              <a:r>
                <a:rPr lang="zh-CN" altLang="en-US" dirty="0" smtClean="0"/>
                <a:t>是</a:t>
              </a:r>
              <a:endParaRPr lang="en-US" dirty="0"/>
            </a:p>
          </p:txBody>
        </p:sp>
        <p:sp>
          <p:nvSpPr>
            <p:cNvPr id="25" name="TextBox 24"/>
            <p:cNvSpPr txBox="1"/>
            <p:nvPr/>
          </p:nvSpPr>
          <p:spPr>
            <a:xfrm>
              <a:off x="2528888" y="3514725"/>
              <a:ext cx="415498" cy="369332"/>
            </a:xfrm>
            <a:prstGeom prst="rect">
              <a:avLst/>
            </a:prstGeom>
            <a:noFill/>
          </p:spPr>
          <p:txBody>
            <a:bodyPr wrap="none" rtlCol="0">
              <a:spAutoFit/>
            </a:bodyPr>
            <a:lstStyle/>
            <a:p>
              <a:r>
                <a:rPr lang="zh-CN" altLang="en-US" dirty="0" smtClean="0"/>
                <a:t>否</a:t>
              </a:r>
              <a:endParaRPr lang="en-US" dirty="0"/>
            </a:p>
          </p:txBody>
        </p:sp>
      </p:grpSp>
      <p:grpSp>
        <p:nvGrpSpPr>
          <p:cNvPr id="27" name="Group 26"/>
          <p:cNvGrpSpPr/>
          <p:nvPr/>
        </p:nvGrpSpPr>
        <p:grpSpPr>
          <a:xfrm>
            <a:off x="989902" y="1971678"/>
            <a:ext cx="3918585" cy="2952750"/>
            <a:chOff x="837502" y="1690688"/>
            <a:chExt cx="3918585" cy="2952750"/>
          </a:xfrm>
        </p:grpSpPr>
        <p:sp>
          <p:nvSpPr>
            <p:cNvPr id="28" name="Rectangle 27"/>
            <p:cNvSpPr/>
            <p:nvPr/>
          </p:nvSpPr>
          <p:spPr>
            <a:xfrm>
              <a:off x="2542478" y="1690688"/>
              <a:ext cx="769434"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f1</a:t>
              </a:r>
              <a:endParaRPr lang="en-US" dirty="0"/>
            </a:p>
          </p:txBody>
        </p:sp>
        <p:sp>
          <p:nvSpPr>
            <p:cNvPr id="29" name="Oval 28"/>
            <p:cNvSpPr/>
            <p:nvPr/>
          </p:nvSpPr>
          <p:spPr>
            <a:xfrm>
              <a:off x="3872167" y="2829243"/>
              <a:ext cx="883920" cy="516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Yes</a:t>
              </a:r>
              <a:endParaRPr lang="en-US"/>
            </a:p>
          </p:txBody>
        </p:sp>
        <p:cxnSp>
          <p:nvCxnSpPr>
            <p:cNvPr id="30" name="Straight Arrow Connector 29"/>
            <p:cNvCxnSpPr>
              <a:stCxn id="30" idx="2"/>
              <a:endCxn id="31" idx="0"/>
            </p:cNvCxnSpPr>
            <p:nvPr/>
          </p:nvCxnSpPr>
          <p:spPr>
            <a:xfrm>
              <a:off x="2927195" y="2100263"/>
              <a:ext cx="1309049" cy="72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566165" y="2888456"/>
              <a:ext cx="769434"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f2</a:t>
              </a:r>
              <a:endParaRPr lang="en-US" dirty="0"/>
            </a:p>
          </p:txBody>
        </p:sp>
        <p:cxnSp>
          <p:nvCxnSpPr>
            <p:cNvPr id="32" name="Straight Arrow Connector 31"/>
            <p:cNvCxnSpPr>
              <a:stCxn id="30" idx="2"/>
              <a:endCxn id="36" idx="0"/>
            </p:cNvCxnSpPr>
            <p:nvPr/>
          </p:nvCxnSpPr>
          <p:spPr>
            <a:xfrm flipH="1">
              <a:off x="1950882" y="2100263"/>
              <a:ext cx="976313" cy="788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37502" y="4114483"/>
              <a:ext cx="884555" cy="528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Yes</a:t>
              </a:r>
              <a:endParaRPr lang="en-US"/>
            </a:p>
          </p:txBody>
        </p:sp>
        <p:sp>
          <p:nvSpPr>
            <p:cNvPr id="34" name="Oval 33"/>
            <p:cNvSpPr/>
            <p:nvPr/>
          </p:nvSpPr>
          <p:spPr>
            <a:xfrm>
              <a:off x="2335599" y="4114799"/>
              <a:ext cx="728663" cy="528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a:t>
              </a:r>
              <a:endParaRPr lang="en-US" dirty="0"/>
            </a:p>
          </p:txBody>
        </p:sp>
        <p:cxnSp>
          <p:nvCxnSpPr>
            <p:cNvPr id="35" name="Straight Arrow Connector 34"/>
            <p:cNvCxnSpPr>
              <a:stCxn id="36" idx="2"/>
              <a:endCxn id="39" idx="0"/>
            </p:cNvCxnSpPr>
            <p:nvPr/>
          </p:nvCxnSpPr>
          <p:spPr>
            <a:xfrm flipH="1">
              <a:off x="1201834" y="3298031"/>
              <a:ext cx="749048" cy="81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6" idx="2"/>
              <a:endCxn id="40" idx="0"/>
            </p:cNvCxnSpPr>
            <p:nvPr/>
          </p:nvCxnSpPr>
          <p:spPr>
            <a:xfrm>
              <a:off x="1950882" y="3298031"/>
              <a:ext cx="749049" cy="81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28813" y="2214563"/>
              <a:ext cx="415498" cy="369332"/>
            </a:xfrm>
            <a:prstGeom prst="rect">
              <a:avLst/>
            </a:prstGeom>
            <a:noFill/>
          </p:spPr>
          <p:txBody>
            <a:bodyPr wrap="none" rtlCol="0">
              <a:spAutoFit/>
            </a:bodyPr>
            <a:lstStyle/>
            <a:p>
              <a:r>
                <a:rPr lang="zh-CN" altLang="en-US" dirty="0" smtClean="0"/>
                <a:t>是</a:t>
              </a:r>
              <a:endParaRPr lang="en-US" dirty="0" smtClean="0"/>
            </a:p>
          </p:txBody>
        </p:sp>
        <p:sp>
          <p:nvSpPr>
            <p:cNvPr id="38" name="TextBox 37"/>
            <p:cNvSpPr txBox="1"/>
            <p:nvPr/>
          </p:nvSpPr>
          <p:spPr>
            <a:xfrm>
              <a:off x="3743325" y="2271713"/>
              <a:ext cx="415498" cy="369332"/>
            </a:xfrm>
            <a:prstGeom prst="rect">
              <a:avLst/>
            </a:prstGeom>
            <a:noFill/>
          </p:spPr>
          <p:txBody>
            <a:bodyPr wrap="none" rtlCol="0">
              <a:spAutoFit/>
            </a:bodyPr>
            <a:lstStyle/>
            <a:p>
              <a:r>
                <a:rPr lang="zh-CN" altLang="en-US" dirty="0" smtClean="0"/>
                <a:t>否</a:t>
              </a:r>
              <a:endParaRPr lang="en-US" dirty="0"/>
            </a:p>
          </p:txBody>
        </p:sp>
        <p:sp>
          <p:nvSpPr>
            <p:cNvPr id="39" name="TextBox 38"/>
            <p:cNvSpPr txBox="1"/>
            <p:nvPr/>
          </p:nvSpPr>
          <p:spPr>
            <a:xfrm>
              <a:off x="1057275" y="3400425"/>
              <a:ext cx="415498" cy="369332"/>
            </a:xfrm>
            <a:prstGeom prst="rect">
              <a:avLst/>
            </a:prstGeom>
            <a:noFill/>
          </p:spPr>
          <p:txBody>
            <a:bodyPr wrap="none" rtlCol="0">
              <a:spAutoFit/>
            </a:bodyPr>
            <a:lstStyle/>
            <a:p>
              <a:r>
                <a:rPr lang="zh-CN" altLang="en-US" dirty="0" smtClean="0"/>
                <a:t>是</a:t>
              </a:r>
              <a:endParaRPr lang="en-US" dirty="0"/>
            </a:p>
          </p:txBody>
        </p:sp>
        <p:sp>
          <p:nvSpPr>
            <p:cNvPr id="40" name="TextBox 39"/>
            <p:cNvSpPr txBox="1"/>
            <p:nvPr/>
          </p:nvSpPr>
          <p:spPr>
            <a:xfrm>
              <a:off x="2528888" y="3514725"/>
              <a:ext cx="415498" cy="369332"/>
            </a:xfrm>
            <a:prstGeom prst="rect">
              <a:avLst/>
            </a:prstGeom>
            <a:noFill/>
          </p:spPr>
          <p:txBody>
            <a:bodyPr wrap="none" rtlCol="0">
              <a:spAutoFit/>
            </a:bodyPr>
            <a:lstStyle/>
            <a:p>
              <a:r>
                <a:rPr lang="zh-CN" altLang="en-US" dirty="0" smtClean="0"/>
                <a:t>否</a:t>
              </a:r>
              <a:endParaRPr lang="en-US" dirty="0"/>
            </a:p>
          </p:txBody>
        </p:sp>
      </p:grpSp>
      <p:sp>
        <p:nvSpPr>
          <p:cNvPr id="41" name="TextBox 40"/>
          <p:cNvSpPr txBox="1"/>
          <p:nvPr/>
        </p:nvSpPr>
        <p:spPr>
          <a:xfrm>
            <a:off x="1128713" y="5843588"/>
            <a:ext cx="2954655" cy="461665"/>
          </a:xfrm>
          <a:prstGeom prst="rect">
            <a:avLst/>
          </a:prstGeom>
          <a:noFill/>
        </p:spPr>
        <p:txBody>
          <a:bodyPr wrap="none" rtlCol="0">
            <a:spAutoFit/>
          </a:bodyPr>
          <a:lstStyle/>
          <a:p>
            <a:r>
              <a:rPr lang="zh-CN" altLang="en-US" sz="2400" dirty="0" smtClean="0"/>
              <a:t>哪个更好？为什么？</a:t>
            </a:r>
            <a:endParaRPr lang="en-US" sz="2400" dirty="0"/>
          </a:p>
        </p:txBody>
      </p:sp>
      <p:sp>
        <p:nvSpPr>
          <p:cNvPr id="3" name="文本框 2"/>
          <p:cNvSpPr txBox="1"/>
          <p:nvPr/>
        </p:nvSpPr>
        <p:spPr>
          <a:xfrm>
            <a:off x="2103120" y="5238750"/>
            <a:ext cx="766445" cy="368300"/>
          </a:xfrm>
          <a:prstGeom prst="rect">
            <a:avLst/>
          </a:prstGeom>
          <a:noFill/>
        </p:spPr>
        <p:txBody>
          <a:bodyPr wrap="none" rtlCol="0">
            <a:spAutoFit/>
          </a:bodyPr>
          <a:p>
            <a:r>
              <a:rPr lang="en-US" altLang="zh-CN"/>
              <a:t>tree 1</a:t>
            </a:r>
            <a:endParaRPr lang="en-US" altLang="zh-CN"/>
          </a:p>
        </p:txBody>
      </p:sp>
      <p:sp>
        <p:nvSpPr>
          <p:cNvPr id="4" name="文本框 3"/>
          <p:cNvSpPr txBox="1"/>
          <p:nvPr/>
        </p:nvSpPr>
        <p:spPr>
          <a:xfrm>
            <a:off x="8151495" y="5238750"/>
            <a:ext cx="766445" cy="368300"/>
          </a:xfrm>
          <a:prstGeom prst="rect">
            <a:avLst/>
          </a:prstGeom>
          <a:noFill/>
        </p:spPr>
        <p:txBody>
          <a:bodyPr wrap="none" rtlCol="0">
            <a:spAutoFit/>
          </a:bodyPr>
          <a:p>
            <a:r>
              <a:rPr lang="en-US" altLang="zh-CN"/>
              <a:t>tree 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(3)——</a:t>
            </a:r>
            <a:r>
              <a:rPr lang="zh-CN" altLang="en-US" dirty="0" smtClean="0"/>
              <a:t>如何确定分类属性</a:t>
            </a:r>
            <a:endParaRPr lang="en-US" dirty="0"/>
          </a:p>
        </p:txBody>
      </p:sp>
      <p:sp>
        <p:nvSpPr>
          <p:cNvPr id="3" name="Content Placeholder 2"/>
          <p:cNvSpPr>
            <a:spLocks noGrp="1"/>
          </p:cNvSpPr>
          <p:nvPr>
            <p:ph idx="1"/>
          </p:nvPr>
        </p:nvSpPr>
        <p:spPr/>
        <p:txBody>
          <a:bodyPr/>
          <a:lstStyle/>
          <a:p>
            <a:pPr marL="0" indent="0">
              <a:buNone/>
            </a:pPr>
            <a:r>
              <a:rPr lang="zh-CN" altLang="en-US" dirty="0" smtClean="0"/>
              <a:t>构造决策树时，需要确定在哪个特征</a:t>
            </a:r>
            <a:r>
              <a:rPr lang="en-US" altLang="zh-CN" dirty="0" smtClean="0"/>
              <a:t>/</a:t>
            </a:r>
            <a:r>
              <a:rPr lang="zh-CN" altLang="en-US" dirty="0" smtClean="0"/>
              <a:t>属性上面划分数据集，我们称该属性为</a:t>
            </a:r>
            <a:r>
              <a:rPr lang="zh-CN" altLang="en-US" dirty="0" smtClean="0">
                <a:solidFill>
                  <a:schemeClr val="accent6"/>
                </a:solidFill>
              </a:rPr>
              <a:t>分裂属性</a:t>
            </a:r>
            <a:r>
              <a:rPr lang="zh-CN" altLang="en-US" dirty="0" smtClean="0"/>
              <a:t>。</a:t>
            </a:r>
            <a:endParaRPr lang="en-US" altLang="zh-CN" dirty="0" smtClean="0"/>
          </a:p>
          <a:p>
            <a:pPr marL="0" indent="0">
              <a:buNone/>
            </a:pPr>
            <a:endParaRPr lang="en-US" dirty="0"/>
          </a:p>
          <a:p>
            <a:pPr marL="0" indent="0">
              <a:buNone/>
            </a:pPr>
            <a:r>
              <a:rPr lang="zh-CN" altLang="en-US" dirty="0" smtClean="0"/>
              <a:t>如何确定分裂属性？</a:t>
            </a:r>
            <a:endParaRPr lang="en-US" altLang="zh-CN" dirty="0" smtClean="0"/>
          </a:p>
          <a:p>
            <a:pPr marL="0" indent="0">
              <a:buNone/>
            </a:pPr>
            <a:endParaRPr lang="en-US" dirty="0"/>
          </a:p>
          <a:p>
            <a:pPr marL="0" indent="0">
              <a:buNone/>
            </a:pPr>
            <a:r>
              <a:rPr lang="zh-CN" altLang="en-US" dirty="0" smtClean="0"/>
              <a:t>大原则：</a:t>
            </a:r>
            <a:r>
              <a:rPr lang="zh-CN" altLang="en-US" dirty="0" smtClean="0">
                <a:solidFill>
                  <a:srgbClr val="FF0000"/>
                </a:solidFill>
              </a:rPr>
              <a:t>划分后，让无序数据变得更加有序。</a:t>
            </a:r>
            <a:endParaRPr lang="en-US" altLang="zh-CN" dirty="0" smtClean="0">
              <a:solidFill>
                <a:srgbClr val="FF0000"/>
              </a:solidFill>
            </a:endParaRPr>
          </a:p>
          <a:p>
            <a:pPr marL="0" indent="0">
              <a:buNone/>
            </a:pPr>
            <a:endParaRPr lang="en-US" dirty="0"/>
          </a:p>
          <a:p>
            <a:pPr marL="0" indent="0">
              <a:buNone/>
            </a:pPr>
            <a:r>
              <a:rPr lang="zh-CN" altLang="en-US" dirty="0" smtClean="0"/>
              <a:t>如何评估数据的有序程度？</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(3)——</a:t>
            </a:r>
            <a:r>
              <a:rPr lang="zh-CN" altLang="en-US" dirty="0" smtClean="0"/>
              <a:t>熵</a:t>
            </a:r>
            <a:endParaRPr lang="en-US" dirty="0"/>
          </a:p>
        </p:txBody>
      </p:sp>
      <p:sp>
        <p:nvSpPr>
          <p:cNvPr id="3" name="Content Placeholder 2"/>
          <p:cNvSpPr>
            <a:spLocks noGrp="1"/>
          </p:cNvSpPr>
          <p:nvPr>
            <p:ph idx="1"/>
          </p:nvPr>
        </p:nvSpPr>
        <p:spPr/>
        <p:txBody>
          <a:bodyPr>
            <a:noAutofit/>
          </a:bodyPr>
          <a:lstStyle/>
          <a:p>
            <a:pPr marL="0" indent="0">
              <a:buNone/>
            </a:pPr>
            <a:r>
              <a:rPr lang="zh-CN" altLang="en-US" sz="2000" dirty="0" smtClean="0"/>
              <a:t>信息：</a:t>
            </a:r>
            <a:r>
              <a:rPr lang="zh-CN" altLang="en-US" sz="2000" dirty="0"/>
              <a:t> 如果有一个系统</a:t>
            </a:r>
            <a:r>
              <a:rPr lang="en-US" altLang="zh-CN" sz="2000" dirty="0"/>
              <a:t>S</a:t>
            </a:r>
            <a:r>
              <a:rPr lang="zh-CN" altLang="en-US" sz="2000" dirty="0"/>
              <a:t>内存在多个事件</a:t>
            </a:r>
            <a:r>
              <a:rPr lang="en-US" altLang="zh-CN" sz="2000" dirty="0"/>
              <a:t>S = {E</a:t>
            </a:r>
            <a:r>
              <a:rPr lang="en-US" altLang="zh-CN" sz="2000" baseline="-25000" dirty="0"/>
              <a:t>1</a:t>
            </a:r>
            <a:r>
              <a:rPr lang="en-US" altLang="zh-CN" sz="2000" dirty="0"/>
              <a:t>,...,</a:t>
            </a:r>
            <a:r>
              <a:rPr lang="en-US" altLang="zh-CN" sz="2000" dirty="0" err="1"/>
              <a:t>E</a:t>
            </a:r>
            <a:r>
              <a:rPr lang="en-US" altLang="zh-CN" sz="2000" baseline="-25000" dirty="0" err="1"/>
              <a:t>n</a:t>
            </a:r>
            <a:r>
              <a:rPr lang="en-US" altLang="zh-CN" sz="2000" dirty="0"/>
              <a:t>}</a:t>
            </a:r>
            <a:r>
              <a:rPr lang="zh-CN" altLang="en-US" sz="2000" dirty="0"/>
              <a:t>，每个事件的概率分布</a:t>
            </a:r>
            <a:r>
              <a:rPr lang="en-US" altLang="zh-CN" sz="2000" dirty="0"/>
              <a:t>P = {p</a:t>
            </a:r>
            <a:r>
              <a:rPr lang="en-US" altLang="zh-CN" sz="2000" baseline="-25000" dirty="0"/>
              <a:t>1</a:t>
            </a:r>
            <a:r>
              <a:rPr lang="en-US" altLang="zh-CN" sz="2000" dirty="0"/>
              <a:t>, ..., </a:t>
            </a:r>
            <a:r>
              <a:rPr lang="en-US" altLang="zh-CN" sz="2000" dirty="0" err="1"/>
              <a:t>p</a:t>
            </a:r>
            <a:r>
              <a:rPr lang="en-US" altLang="zh-CN" sz="2000" baseline="-25000" dirty="0" err="1"/>
              <a:t>n</a:t>
            </a:r>
            <a:r>
              <a:rPr lang="en-US" altLang="zh-CN" sz="2000" dirty="0"/>
              <a:t>}</a:t>
            </a:r>
            <a:r>
              <a:rPr lang="zh-CN" altLang="en-US" sz="2000" dirty="0"/>
              <a:t>，则每个事件本身</a:t>
            </a:r>
            <a:r>
              <a:rPr lang="zh-CN" altLang="en-US" sz="2000" dirty="0" smtClean="0"/>
              <a:t>的信息为（单位是</a:t>
            </a:r>
            <a:r>
              <a:rPr lang="en-US" altLang="zh-CN" sz="2000" dirty="0" smtClean="0"/>
              <a:t>bit</a:t>
            </a:r>
            <a:r>
              <a:rPr lang="zh-CN" altLang="en-US" sz="2000" dirty="0" smtClean="0"/>
              <a:t>） ：</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熵（</a:t>
            </a:r>
            <a:r>
              <a:rPr lang="en-US" altLang="zh-CN" sz="2000" dirty="0" smtClean="0"/>
              <a:t>Entropy</a:t>
            </a:r>
            <a:r>
              <a:rPr lang="zh-CN" altLang="en-US" sz="2000" dirty="0" smtClean="0"/>
              <a:t>）：信息的期望值，即</a:t>
            </a:r>
            <a:r>
              <a:rPr lang="zh-CN" altLang="en-US" sz="2000" dirty="0"/>
              <a:t>整个系统的平均消息</a:t>
            </a:r>
            <a:r>
              <a:rPr lang="zh-CN" altLang="en-US" sz="2000" dirty="0" smtClean="0"/>
              <a:t>量：</a:t>
            </a:r>
            <a:endParaRPr lang="en-US" altLang="zh-CN"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zh-CN" altLang="en-US" sz="2000" dirty="0"/>
              <a:t>熵是对不确定性的</a:t>
            </a:r>
            <a:r>
              <a:rPr lang="zh-CN" altLang="en-US" sz="2000" dirty="0" smtClean="0"/>
              <a:t>测量。</a:t>
            </a:r>
            <a:endParaRPr lang="en-US" altLang="zh-CN" sz="2000" dirty="0" smtClean="0"/>
          </a:p>
          <a:p>
            <a:pPr marL="0" indent="0">
              <a:buNone/>
            </a:pPr>
            <a:endParaRPr lang="en-US" altLang="zh-CN" sz="2000" dirty="0" smtClean="0"/>
          </a:p>
          <a:p>
            <a:pPr marL="0" indent="0">
              <a:buNone/>
            </a:pPr>
            <a:r>
              <a:rPr lang="zh-CN" altLang="en-US" sz="2000" dirty="0" smtClean="0">
                <a:solidFill>
                  <a:srgbClr val="FF0000"/>
                </a:solidFill>
              </a:rPr>
              <a:t>试试：计算前面鱼类例子的熵。</a:t>
            </a:r>
            <a:endParaRPr lang="en-US" sz="2000" dirty="0">
              <a:solidFill>
                <a:srgbClr val="FF0000"/>
              </a:solidFill>
            </a:endParaRPr>
          </a:p>
        </p:txBody>
      </p:sp>
      <p:pic>
        <p:nvPicPr>
          <p:cNvPr id="4" name="Picture 3"/>
          <p:cNvPicPr>
            <a:picLocks noChangeAspect="1"/>
          </p:cNvPicPr>
          <p:nvPr/>
        </p:nvPicPr>
        <p:blipFill>
          <a:blip r:embed="rId1"/>
          <a:stretch>
            <a:fillRect/>
          </a:stretch>
        </p:blipFill>
        <p:spPr>
          <a:xfrm>
            <a:off x="4225923" y="2609850"/>
            <a:ext cx="2943679" cy="561975"/>
          </a:xfrm>
          <a:prstGeom prst="rect">
            <a:avLst/>
          </a:prstGeom>
        </p:spPr>
      </p:pic>
      <p:pic>
        <p:nvPicPr>
          <p:cNvPr id="5" name="Picture 4"/>
          <p:cNvPicPr>
            <a:picLocks noChangeAspect="1"/>
          </p:cNvPicPr>
          <p:nvPr/>
        </p:nvPicPr>
        <p:blipFill>
          <a:blip r:embed="rId2"/>
          <a:stretch>
            <a:fillRect/>
          </a:stretch>
        </p:blipFill>
        <p:spPr>
          <a:xfrm>
            <a:off x="3727674" y="3672682"/>
            <a:ext cx="5133921" cy="113188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(3)——</a:t>
            </a:r>
            <a:r>
              <a:rPr lang="zh-CN" altLang="en-US" dirty="0" smtClean="0"/>
              <a:t>信息增益</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smtClean="0"/>
              <a:t>信息增益（</a:t>
            </a:r>
            <a:r>
              <a:rPr lang="en-US" altLang="zh-CN" sz="2000" dirty="0" smtClean="0"/>
              <a:t>Information</a:t>
            </a:r>
            <a:r>
              <a:rPr lang="zh-CN" altLang="en-US" sz="2000" dirty="0" smtClean="0"/>
              <a:t> </a:t>
            </a:r>
            <a:r>
              <a:rPr lang="en-US" altLang="zh-CN" sz="2000" dirty="0" smtClean="0"/>
              <a:t>Gain</a:t>
            </a:r>
            <a:r>
              <a:rPr lang="zh-CN" altLang="en-US" sz="2000" dirty="0" smtClean="0"/>
              <a:t>）：在划分数据集前后信息发生的变化。</a:t>
            </a:r>
            <a:endParaRPr lang="en-US" altLang="zh-CN" sz="2000" dirty="0" smtClean="0"/>
          </a:p>
          <a:p>
            <a:pPr marL="0" indent="0">
              <a:buNone/>
            </a:pPr>
            <a:r>
              <a:rPr lang="en-US" altLang="zh-CN" sz="2000" dirty="0" err="1" smtClean="0"/>
              <a:t>InfoGain</a:t>
            </a:r>
            <a:r>
              <a:rPr lang="zh-CN" altLang="en-US" sz="2000" dirty="0" smtClean="0"/>
              <a:t> </a:t>
            </a:r>
            <a:r>
              <a:rPr lang="en-US" altLang="zh-CN" sz="2000" dirty="0" smtClean="0"/>
              <a:t>=</a:t>
            </a:r>
            <a:r>
              <a:rPr lang="zh-CN" altLang="en-US" sz="2000" dirty="0" smtClean="0"/>
              <a:t> </a:t>
            </a:r>
            <a:r>
              <a:rPr lang="en-US" altLang="zh-CN" sz="2000" dirty="0" smtClean="0"/>
              <a:t>H</a:t>
            </a:r>
            <a:r>
              <a:rPr lang="zh-CN" altLang="en-US" sz="2000" dirty="0" smtClean="0"/>
              <a:t> </a:t>
            </a:r>
            <a:r>
              <a:rPr lang="en-US" altLang="zh-CN" sz="2000" dirty="0" smtClean="0"/>
              <a:t>–</a:t>
            </a:r>
            <a:r>
              <a:rPr lang="zh-CN" altLang="en-US" sz="2000" dirty="0" smtClean="0"/>
              <a:t> </a:t>
            </a:r>
            <a:r>
              <a:rPr lang="en-US" altLang="zh-CN" sz="2000" dirty="0" smtClean="0"/>
              <a:t>(P1</a:t>
            </a:r>
            <a:r>
              <a:rPr lang="zh-CN" altLang="en-US" sz="2000" dirty="0" smtClean="0"/>
              <a:t>*</a:t>
            </a:r>
            <a:r>
              <a:rPr lang="en-US" altLang="zh-CN" sz="2000" dirty="0" smtClean="0"/>
              <a:t>H1+P2</a:t>
            </a:r>
            <a:r>
              <a:rPr lang="zh-CN" altLang="en-US" sz="2000" dirty="0" smtClean="0"/>
              <a:t>*</a:t>
            </a:r>
            <a:r>
              <a:rPr lang="en-US" altLang="zh-CN" sz="2000" dirty="0" smtClean="0"/>
              <a:t>H2+…)</a:t>
            </a:r>
            <a:endParaRPr lang="en-US" altLang="zh-CN" sz="2000" dirty="0" smtClean="0"/>
          </a:p>
          <a:p>
            <a:pPr marL="0" indent="0">
              <a:buNone/>
            </a:pPr>
            <a:endParaRPr lang="en-US" altLang="zh-CN" sz="2000" dirty="0" smtClean="0"/>
          </a:p>
          <a:p>
            <a:pPr marL="0" indent="0">
              <a:buNone/>
            </a:pPr>
            <a:r>
              <a:rPr lang="zh-CN" altLang="en-US" sz="2000" dirty="0" smtClean="0"/>
              <a:t>以前面鱼类判别为例：</a:t>
            </a:r>
            <a:endParaRPr lang="en-US" sz="2000" dirty="0"/>
          </a:p>
          <a:p>
            <a:pPr marL="0" indent="0">
              <a:buNone/>
            </a:pPr>
            <a:r>
              <a:rPr lang="zh-CN" altLang="en-US" sz="2000" dirty="0" smtClean="0"/>
              <a:t>划分前的熵 </a:t>
            </a:r>
            <a:r>
              <a:rPr lang="en-US" altLang="zh-CN" sz="2000" dirty="0" smtClean="0"/>
              <a:t>H</a:t>
            </a:r>
            <a:r>
              <a:rPr lang="zh-CN" altLang="en-US" sz="2000" dirty="0" smtClean="0"/>
              <a:t> </a:t>
            </a:r>
            <a:r>
              <a:rPr lang="en-US" altLang="zh-CN" sz="2000" dirty="0" smtClean="0"/>
              <a:t>=</a:t>
            </a:r>
            <a:r>
              <a:rPr lang="zh-CN" altLang="en-US" sz="2000" dirty="0" smtClean="0"/>
              <a:t> </a:t>
            </a:r>
            <a:r>
              <a:rPr lang="en-US" altLang="zh-CN" sz="2000" dirty="0" smtClean="0"/>
              <a:t>-(2/5)log2(2/5)-(3/5)log2(3/5)</a:t>
            </a:r>
            <a:r>
              <a:rPr lang="zh-CN" altLang="en-US" sz="2000" dirty="0" smtClean="0"/>
              <a:t> </a:t>
            </a:r>
            <a:r>
              <a:rPr lang="en-US" altLang="zh-CN" sz="2000" dirty="0" smtClean="0"/>
              <a:t>=</a:t>
            </a:r>
            <a:r>
              <a:rPr lang="zh-CN" altLang="en-US" sz="2000" dirty="0" smtClean="0"/>
              <a:t> </a:t>
            </a:r>
            <a:r>
              <a:rPr lang="en-US" altLang="zh-CN" sz="2000" dirty="0" smtClean="0"/>
              <a:t>0.97</a:t>
            </a:r>
            <a:endParaRPr lang="en-US" altLang="zh-CN" sz="2000" dirty="0" smtClean="0"/>
          </a:p>
          <a:p>
            <a:pPr marL="0" indent="0">
              <a:buNone/>
            </a:pPr>
            <a:endParaRPr lang="en-US" sz="2000" dirty="0"/>
          </a:p>
          <a:p>
            <a:pPr marL="0" indent="0">
              <a:buNone/>
            </a:pPr>
            <a:r>
              <a:rPr lang="zh-CN" altLang="en-US" sz="2000" dirty="0" smtClean="0"/>
              <a:t>以</a:t>
            </a:r>
            <a:r>
              <a:rPr lang="en-US" altLang="zh-CN" sz="2000" dirty="0" smtClean="0"/>
              <a:t>f1</a:t>
            </a:r>
            <a:r>
              <a:rPr lang="zh-CN" altLang="en-US" sz="2000" dirty="0" smtClean="0"/>
              <a:t>划分后的熵</a:t>
            </a:r>
            <a:r>
              <a:rPr lang="en-US" altLang="zh-CN" sz="2000" dirty="0" smtClean="0"/>
              <a:t>H1</a:t>
            </a:r>
            <a:r>
              <a:rPr lang="zh-CN" altLang="en-US" sz="2000" dirty="0" smtClean="0"/>
              <a:t>？</a:t>
            </a:r>
            <a:r>
              <a:rPr lang="en-US" altLang="zh-CN" sz="2000" dirty="0" smtClean="0"/>
              <a:t>InfoGain1=</a:t>
            </a:r>
            <a:r>
              <a:rPr lang="zh-CN" altLang="en-US" sz="2000" dirty="0" smtClean="0"/>
              <a:t>？</a:t>
            </a:r>
            <a:endParaRPr lang="en-US" altLang="zh-CN" sz="2000" dirty="0" smtClean="0"/>
          </a:p>
          <a:p>
            <a:pPr marL="0" indent="0">
              <a:buNone/>
            </a:pPr>
            <a:r>
              <a:rPr lang="zh-CN" altLang="en-US" sz="2000" dirty="0" smtClean="0"/>
              <a:t>以</a:t>
            </a:r>
            <a:r>
              <a:rPr lang="en-US" altLang="zh-CN" sz="2000" dirty="0" smtClean="0"/>
              <a:t>2</a:t>
            </a:r>
            <a:r>
              <a:rPr lang="zh-CN" altLang="en-US" sz="2000" dirty="0" smtClean="0"/>
              <a:t>划分后的熵</a:t>
            </a:r>
            <a:r>
              <a:rPr lang="en-US" altLang="zh-CN" sz="2000" dirty="0" smtClean="0"/>
              <a:t>H2</a:t>
            </a:r>
            <a:r>
              <a:rPr lang="zh-CN" altLang="en-US" sz="2000" dirty="0" smtClean="0"/>
              <a:t>？</a:t>
            </a:r>
            <a:r>
              <a:rPr lang="en-US" altLang="zh-CN" sz="2000" dirty="0" smtClean="0"/>
              <a:t>InfoGain2=</a:t>
            </a:r>
            <a:r>
              <a:rPr lang="zh-CN" altLang="en-US" sz="2000" dirty="0"/>
              <a:t>？</a:t>
            </a:r>
            <a:endParaRPr lang="en-US" altLang="zh-C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(3)——</a:t>
            </a:r>
            <a:r>
              <a:rPr lang="zh-CN" altLang="en-US" dirty="0" smtClean="0"/>
              <a:t>递归</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smtClean="0"/>
              <a:t>递归划分数据集。</a:t>
            </a:r>
            <a:endParaRPr lang="en-US" altLang="zh-CN" sz="2000" dirty="0" smtClean="0"/>
          </a:p>
          <a:p>
            <a:pPr marL="0" indent="0">
              <a:buNone/>
            </a:pPr>
            <a:endParaRPr lang="en-US" sz="2000" dirty="0"/>
          </a:p>
          <a:p>
            <a:pPr marL="0" indent="0">
              <a:buNone/>
            </a:pPr>
            <a:r>
              <a:rPr lang="zh-CN" altLang="en-US" sz="2000" dirty="0" smtClean="0"/>
              <a:t>满足下面任一条件，递归结束：</a:t>
            </a:r>
            <a:endParaRPr lang="en-US" altLang="zh-CN" sz="2000" dirty="0" smtClean="0"/>
          </a:p>
          <a:p>
            <a:r>
              <a:rPr lang="zh-CN" altLang="en-US" sz="2000" dirty="0" smtClean="0"/>
              <a:t>遍历完所有划分数据集的属性</a:t>
            </a:r>
            <a:endParaRPr lang="en-US" altLang="zh-CN" sz="2000" dirty="0" smtClean="0"/>
          </a:p>
          <a:p>
            <a:r>
              <a:rPr lang="zh-CN" altLang="en-US" sz="2000" dirty="0" smtClean="0"/>
              <a:t>每个分支下的所有实例都具有相同的分类</a:t>
            </a:r>
            <a:endParaRPr lang="en-US" altLang="zh-CN" sz="2000" dirty="0" smtClean="0"/>
          </a:p>
          <a:p>
            <a:endParaRPr lang="en-US" sz="2000" dirty="0"/>
          </a:p>
          <a:p>
            <a:pPr marL="0" indent="0">
              <a:buNone/>
            </a:pPr>
            <a:r>
              <a:rPr lang="zh-CN" altLang="en-US" sz="2000" dirty="0" smtClean="0"/>
              <a:t>如果遍历完所有属性，类标签仍不唯一，一般采用多数表决的方法决定该叶子节点的分类。</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基尼不纯度（</a:t>
            </a:r>
            <a:r>
              <a:rPr lang="en-US" dirty="0"/>
              <a:t>Gini Impurity</a:t>
            </a:r>
            <a:r>
              <a:rPr lang="zh-CN" altLang="en-US" dirty="0" smtClean="0"/>
              <a:t>）</a:t>
            </a:r>
            <a:endParaRPr lang="en-US" dirty="0"/>
          </a:p>
        </p:txBody>
      </p:sp>
      <p:sp>
        <p:nvSpPr>
          <p:cNvPr id="3" name="Content Placeholder 2"/>
          <p:cNvSpPr>
            <a:spLocks noGrp="1"/>
          </p:cNvSpPr>
          <p:nvPr>
            <p:ph idx="1"/>
          </p:nvPr>
        </p:nvSpPr>
        <p:spPr/>
        <p:txBody>
          <a:bodyPr>
            <a:noAutofit/>
          </a:bodyPr>
          <a:lstStyle/>
          <a:p>
            <a:pPr marL="0" lvl="0" indent="0">
              <a:lnSpc>
                <a:spcPct val="100000"/>
              </a:lnSpc>
              <a:spcBef>
                <a:spcPts val="0"/>
              </a:spcBef>
              <a:buNone/>
            </a:pPr>
            <a:r>
              <a:rPr lang="zh-CN" altLang="en-US" sz="2000" dirty="0"/>
              <a:t>基尼不纯度表示一个随机选中的样本在子集中被分错的可能性</a:t>
            </a:r>
            <a:r>
              <a:rPr lang="zh-CN" altLang="en-US" sz="2000" dirty="0" smtClean="0"/>
              <a:t>。</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zh-CN" altLang="en-US" sz="2000" dirty="0" smtClean="0"/>
              <a:t>基尼</a:t>
            </a:r>
            <a:r>
              <a:rPr lang="zh-CN" altLang="en-US" sz="2000" dirty="0"/>
              <a:t>不纯度为这个样本被选中的概率乘以它被分错的概率</a:t>
            </a:r>
            <a:r>
              <a:rPr lang="zh-CN" altLang="en-US" sz="2000" dirty="0" smtClean="0"/>
              <a:t>。</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zh-CN" altLang="en-US" sz="2000" dirty="0" smtClean="0"/>
              <a:t>假设</a:t>
            </a:r>
            <a:r>
              <a:rPr lang="en-US" altLang="zh-CN" sz="2000" dirty="0"/>
              <a:t>y</a:t>
            </a:r>
            <a:r>
              <a:rPr lang="zh-CN" altLang="en-US" sz="2000" dirty="0"/>
              <a:t>的可能取值为</a:t>
            </a:r>
            <a:r>
              <a:rPr lang="en-US" altLang="zh-CN" sz="2000" dirty="0"/>
              <a:t>{1, 2, ..., m},</a:t>
            </a:r>
            <a:r>
              <a:rPr lang="zh-CN" altLang="en-US" sz="2000" dirty="0"/>
              <a:t>令</a:t>
            </a:r>
            <a:r>
              <a:rPr lang="en-US" altLang="zh-CN" sz="2000" dirty="0"/>
              <a:t>f</a:t>
            </a:r>
            <a:r>
              <a:rPr lang="en-US" altLang="zh-CN" sz="2000" baseline="-25000" dirty="0"/>
              <a:t>i</a:t>
            </a:r>
            <a:r>
              <a:rPr lang="zh-CN" altLang="en-US" sz="2000" dirty="0"/>
              <a:t>是样本被赋予</a:t>
            </a:r>
            <a:r>
              <a:rPr lang="en-US" altLang="zh-CN" sz="2000" dirty="0" err="1"/>
              <a:t>i</a:t>
            </a:r>
            <a:r>
              <a:rPr lang="zh-CN" altLang="en-US" sz="2000" dirty="0"/>
              <a:t>的概率，则基尼指数可以通过如下计算</a:t>
            </a:r>
            <a:r>
              <a:rPr lang="zh-CN" altLang="en-US" sz="2000" dirty="0" smtClean="0"/>
              <a:t>：</a:t>
            </a:r>
            <a:endParaRPr lang="en-US" altLang="zh-CN" sz="2000" dirty="0" smtClean="0"/>
          </a:p>
          <a:p>
            <a:pPr marL="0" lvl="0" indent="0">
              <a:lnSpc>
                <a:spcPct val="100000"/>
              </a:lnSpc>
              <a:spcBef>
                <a:spcPts val="0"/>
              </a:spcBef>
              <a:buNone/>
            </a:pPr>
            <a:endParaRPr lang="en-US" altLang="zh-CN" sz="2000" dirty="0"/>
          </a:p>
          <a:p>
            <a:pPr marL="0" lvl="0" indent="0">
              <a:lnSpc>
                <a:spcPct val="100000"/>
              </a:lnSpc>
              <a:spcBef>
                <a:spcPts val="0"/>
              </a:spcBef>
              <a:buNone/>
            </a:pPr>
            <a:endParaRPr lang="en-US" altLang="zh-CN" sz="2000" dirty="0" smtClean="0"/>
          </a:p>
          <a:p>
            <a:pPr marL="0" lvl="0" indent="0">
              <a:lnSpc>
                <a:spcPct val="100000"/>
              </a:lnSpc>
              <a:spcBef>
                <a:spcPts val="0"/>
              </a:spcBef>
              <a:buNone/>
            </a:pPr>
            <a:endParaRPr lang="en-US" altLang="zh-CN" sz="2000" dirty="0"/>
          </a:p>
          <a:p>
            <a:pPr marL="0" lvl="0" indent="0">
              <a:lnSpc>
                <a:spcPct val="100000"/>
              </a:lnSpc>
              <a:spcBef>
                <a:spcPts val="0"/>
              </a:spcBef>
              <a:buNone/>
            </a:pP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zh-CN" altLang="en-US" sz="2000" dirty="0" smtClean="0"/>
              <a:t>可以看到，集合越混乱，基尼不纯度越大；当</a:t>
            </a:r>
            <a:r>
              <a:rPr lang="zh-CN" altLang="en-US" sz="2000" dirty="0"/>
              <a:t>一个节点中所有样本都是一个类时，基尼不纯度为零</a:t>
            </a:r>
            <a:r>
              <a:rPr lang="zh-CN" altLang="en-US" sz="2000" dirty="0" smtClean="0"/>
              <a:t>。</a:t>
            </a:r>
            <a:endParaRPr lang="en-US" altLang="zh-CN" sz="2000" dirty="0" smtClean="0"/>
          </a:p>
          <a:p>
            <a:pPr marL="0" lvl="0" indent="0">
              <a:lnSpc>
                <a:spcPct val="100000"/>
              </a:lnSpc>
              <a:spcBef>
                <a:spcPts val="0"/>
              </a:spcBef>
              <a:buNone/>
            </a:pPr>
            <a:endParaRPr lang="en-US" altLang="zh-CN" sz="2000" dirty="0" smtClean="0"/>
          </a:p>
          <a:p>
            <a:pPr marL="0" lvl="0" indent="0">
              <a:lnSpc>
                <a:spcPct val="100000"/>
              </a:lnSpc>
              <a:spcBef>
                <a:spcPts val="0"/>
              </a:spcBef>
              <a:buNone/>
            </a:pPr>
            <a:r>
              <a:rPr lang="zh-CN" altLang="en-US" sz="2000" dirty="0" smtClean="0"/>
              <a:t>同理，划分数据集时我们应该尽可能让基尼增益越大。</a:t>
            </a:r>
            <a:endParaRPr lang="en-US" sz="2000" dirty="0"/>
          </a:p>
        </p:txBody>
      </p:sp>
      <p:pic>
        <p:nvPicPr>
          <p:cNvPr id="4" name="Picture 3"/>
          <p:cNvPicPr>
            <a:picLocks noChangeAspect="1"/>
          </p:cNvPicPr>
          <p:nvPr/>
        </p:nvPicPr>
        <p:blipFill>
          <a:blip r:embed="rId1"/>
          <a:stretch>
            <a:fillRect/>
          </a:stretch>
        </p:blipFill>
        <p:spPr>
          <a:xfrm>
            <a:off x="977900" y="3537744"/>
            <a:ext cx="9370332" cy="927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a:t>
            </a:r>
            <a:r>
              <a:rPr lang="en-US" altLang="zh-CN" dirty="0" smtClean="0"/>
              <a:t>G1</a:t>
            </a:r>
            <a:r>
              <a:rPr lang="zh-CN" altLang="en-US" dirty="0" smtClean="0"/>
              <a:t>和</a:t>
            </a:r>
            <a:r>
              <a:rPr lang="en-US" altLang="zh-CN" dirty="0" smtClean="0"/>
              <a:t>G2</a:t>
            </a:r>
            <a:r>
              <a:rPr lang="zh-CN" altLang="en-US" dirty="0" smtClean="0"/>
              <a:t>的</a:t>
            </a:r>
            <a:r>
              <a:rPr lang="en-US" altLang="zh-CN" dirty="0" smtClean="0"/>
              <a:t>Gini</a:t>
            </a:r>
            <a:r>
              <a:rPr lang="zh-CN" altLang="en-US" dirty="0" smtClean="0"/>
              <a:t>指数</a:t>
            </a:r>
            <a:endParaRPr lang="en-US" dirty="0"/>
          </a:p>
        </p:txBody>
      </p:sp>
      <p:pic>
        <p:nvPicPr>
          <p:cNvPr id="4" name="Content Placeholder 3"/>
          <p:cNvPicPr>
            <a:picLocks noGrp="1" noChangeAspect="1"/>
          </p:cNvPicPr>
          <p:nvPr>
            <p:ph idx="1"/>
          </p:nvPr>
        </p:nvPicPr>
        <p:blipFill>
          <a:blip r:embed="rId1"/>
          <a:stretch>
            <a:fillRect/>
          </a:stretch>
        </p:blipFill>
        <p:spPr>
          <a:xfrm>
            <a:off x="1453444" y="1690688"/>
            <a:ext cx="7735712" cy="435133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基尼不纯度和熵</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a:t>对于决策树</a:t>
            </a:r>
            <a:r>
              <a:rPr lang="zh-CN" altLang="en-US" sz="2000" dirty="0" smtClean="0"/>
              <a:t>，使用基尼不纯度</a:t>
            </a:r>
            <a:r>
              <a:rPr lang="zh-CN" altLang="en-US" sz="2000" dirty="0"/>
              <a:t>和熵的差别非常小</a:t>
            </a:r>
            <a:r>
              <a:rPr lang="zh-CN" altLang="en-US" sz="2000" dirty="0" smtClean="0"/>
              <a:t>，</a:t>
            </a:r>
            <a:endParaRPr lang="en-US" altLang="zh-CN" sz="2000" dirty="0" smtClean="0"/>
          </a:p>
          <a:p>
            <a:r>
              <a:rPr lang="zh-CN" altLang="en-US" sz="2000" dirty="0" smtClean="0"/>
              <a:t>熵</a:t>
            </a:r>
            <a:r>
              <a:rPr lang="zh-CN" altLang="en-US" sz="2000" dirty="0"/>
              <a:t>对于混乱集合的惩罚略重于基尼不</a:t>
            </a:r>
            <a:r>
              <a:rPr lang="zh-CN" altLang="en-US" sz="2000" dirty="0" smtClean="0"/>
              <a:t>纯度；</a:t>
            </a:r>
            <a:endParaRPr lang="en-US" altLang="zh-CN" sz="2000" dirty="0" smtClean="0"/>
          </a:p>
          <a:p>
            <a:r>
              <a:rPr lang="zh-CN" altLang="en-US" sz="2000" dirty="0" smtClean="0"/>
              <a:t>熵的计算量略大于基尼不纯度</a:t>
            </a:r>
            <a:endParaRPr lang="en-US" altLang="zh-CN" sz="2000" dirty="0" smtClean="0"/>
          </a:p>
          <a:p>
            <a:pPr marL="0" indent="0">
              <a:buNone/>
            </a:pPr>
            <a:endParaRPr lang="en-US" sz="2000" dirty="0"/>
          </a:p>
          <a:p>
            <a:pPr marL="0" indent="0">
              <a:buNone/>
            </a:pPr>
            <a:r>
              <a:rPr lang="zh-CN" altLang="en-US" sz="2000" dirty="0" smtClean="0"/>
              <a:t>以二分决策为例，此时</a:t>
            </a:r>
            <a:r>
              <a:rPr lang="en-US" altLang="zh-CN" sz="2000" dirty="0" smtClean="0"/>
              <a:t>p1+p2=1</a:t>
            </a:r>
            <a:r>
              <a:rPr lang="zh-CN" altLang="en-US" sz="2000" dirty="0" smtClean="0"/>
              <a:t>，因此：</a:t>
            </a:r>
            <a:endParaRPr lang="en-US" altLang="zh-CN" sz="2000" dirty="0" smtClean="0"/>
          </a:p>
          <a:p>
            <a:pPr marL="0" indent="0">
              <a:buNone/>
            </a:pPr>
            <a:endParaRPr lang="en-US" sz="2000" dirty="0"/>
          </a:p>
        </p:txBody>
      </p:sp>
      <p:pic>
        <p:nvPicPr>
          <p:cNvPr id="4" name="Picture 3"/>
          <p:cNvPicPr>
            <a:picLocks noChangeAspect="1"/>
          </p:cNvPicPr>
          <p:nvPr/>
        </p:nvPicPr>
        <p:blipFill>
          <a:blip r:embed="rId1"/>
          <a:stretch>
            <a:fillRect/>
          </a:stretch>
        </p:blipFill>
        <p:spPr>
          <a:xfrm>
            <a:off x="1320800" y="4280694"/>
            <a:ext cx="6477000" cy="1625600"/>
          </a:xfrm>
          <a:prstGeom prst="rect">
            <a:avLst/>
          </a:prstGeom>
        </p:spPr>
      </p:pic>
      <p:pic>
        <p:nvPicPr>
          <p:cNvPr id="5" name="Picture 4"/>
          <p:cNvPicPr>
            <a:picLocks noChangeAspect="1"/>
          </p:cNvPicPr>
          <p:nvPr/>
        </p:nvPicPr>
        <p:blipFill>
          <a:blip r:embed="rId2"/>
          <a:stretch>
            <a:fillRect/>
          </a:stretch>
        </p:blipFill>
        <p:spPr>
          <a:xfrm>
            <a:off x="4521200" y="631845"/>
            <a:ext cx="7124700" cy="4916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分类模型误差</a:t>
            </a:r>
            <a:endParaRPr lang="en-US" dirty="0"/>
          </a:p>
        </p:txBody>
      </p:sp>
      <p:sp>
        <p:nvSpPr>
          <p:cNvPr id="3" name="Content Placeholder 2"/>
          <p:cNvSpPr>
            <a:spLocks noGrp="1"/>
          </p:cNvSpPr>
          <p:nvPr>
            <p:ph idx="1"/>
          </p:nvPr>
        </p:nvSpPr>
        <p:spPr/>
        <p:txBody>
          <a:bodyPr/>
          <a:lstStyle/>
          <a:p>
            <a:r>
              <a:rPr lang="zh-CN" altLang="en-US" dirty="0" smtClean="0"/>
              <a:t>训练误差（</a:t>
            </a:r>
            <a:r>
              <a:rPr lang="en-US" altLang="zh-CN" dirty="0" smtClean="0"/>
              <a:t>training</a:t>
            </a:r>
            <a:r>
              <a:rPr lang="zh-CN" altLang="en-US" dirty="0" smtClean="0"/>
              <a:t> </a:t>
            </a:r>
            <a:r>
              <a:rPr lang="en-US" altLang="zh-CN" dirty="0" smtClean="0"/>
              <a:t>error</a:t>
            </a:r>
            <a:r>
              <a:rPr lang="zh-CN" altLang="en-US" dirty="0" smtClean="0"/>
              <a:t>）：在训练记录上误分类样本比例。</a:t>
            </a:r>
            <a:endParaRPr lang="en-US" altLang="zh-CN" dirty="0" smtClean="0"/>
          </a:p>
          <a:p>
            <a:r>
              <a:rPr lang="zh-CN" altLang="en-US" dirty="0" smtClean="0"/>
              <a:t>泛化误差（</a:t>
            </a:r>
            <a:r>
              <a:rPr lang="en-US" altLang="zh-CN" dirty="0" smtClean="0"/>
              <a:t>generalization</a:t>
            </a:r>
            <a:r>
              <a:rPr lang="zh-CN" altLang="en-US" dirty="0" smtClean="0"/>
              <a:t> </a:t>
            </a:r>
            <a:r>
              <a:rPr lang="en-US" altLang="zh-CN" dirty="0" smtClean="0"/>
              <a:t>error</a:t>
            </a:r>
            <a:r>
              <a:rPr lang="zh-CN" altLang="en-US" dirty="0" smtClean="0"/>
              <a:t>）：模型在未知记录上的误差。</a:t>
            </a:r>
            <a:endParaRPr lang="en-US" altLang="zh-CN" dirty="0" smtClean="0"/>
          </a:p>
          <a:p>
            <a:endParaRPr lang="en-US" dirty="0"/>
          </a:p>
          <a:p>
            <a:pPr marL="0" indent="0">
              <a:buNone/>
            </a:pPr>
            <a:r>
              <a:rPr lang="zh-CN" altLang="en-US" dirty="0" smtClean="0"/>
              <a:t>一个好的模型必须具有低训练误差和低泛化误差。</a:t>
            </a:r>
            <a:endParaRPr lang="en-US" altLang="zh-CN" dirty="0" smtClean="0"/>
          </a:p>
          <a:p>
            <a:pPr marL="0" indent="0">
              <a:buNone/>
            </a:pPr>
            <a:endParaRPr lang="en-US" dirty="0" smtClean="0"/>
          </a:p>
          <a:p>
            <a:pPr marL="0" indent="0">
              <a:buNone/>
            </a:pPr>
            <a:r>
              <a:rPr lang="zh-CN" altLang="en-US" dirty="0" smtClean="0"/>
              <a:t>模型欠拟合（</a:t>
            </a:r>
            <a:r>
              <a:rPr lang="en-US" altLang="zh-CN" dirty="0" smtClean="0"/>
              <a:t>model</a:t>
            </a:r>
            <a:r>
              <a:rPr lang="zh-CN" altLang="en-US" dirty="0" smtClean="0"/>
              <a:t> </a:t>
            </a:r>
            <a:r>
              <a:rPr lang="en-US" altLang="zh-CN" dirty="0" err="1" smtClean="0"/>
              <a:t>underfitting</a:t>
            </a:r>
            <a:r>
              <a:rPr lang="zh-CN" altLang="en-US" dirty="0" smtClean="0"/>
              <a:t>）：训练和检验误差都很大的情况。</a:t>
            </a:r>
            <a:endParaRPr lang="en-US" dirty="0"/>
          </a:p>
          <a:p>
            <a:pPr marL="0" indent="0">
              <a:buNone/>
            </a:pPr>
            <a:r>
              <a:rPr lang="zh-CN" altLang="en-US" dirty="0" smtClean="0"/>
              <a:t>模型过拟合（</a:t>
            </a:r>
            <a:r>
              <a:rPr lang="en-US" altLang="zh-CN" dirty="0" smtClean="0"/>
              <a:t>model</a:t>
            </a:r>
            <a:r>
              <a:rPr lang="zh-CN" altLang="en-US" dirty="0" smtClean="0"/>
              <a:t> </a:t>
            </a:r>
            <a:r>
              <a:rPr lang="en-US" altLang="zh-CN" dirty="0" smtClean="0"/>
              <a:t>overfitting</a:t>
            </a:r>
            <a:r>
              <a:rPr lang="zh-CN" altLang="en-US" dirty="0" smtClean="0"/>
              <a:t>）：训练误差较低但泛化误差却比较大的情况。</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例子</a:t>
            </a:r>
            <a:endParaRPr lang="en-US" dirty="0"/>
          </a:p>
        </p:txBody>
      </p:sp>
      <p:pic>
        <p:nvPicPr>
          <p:cNvPr id="4" name="Content Placeholder 3"/>
          <p:cNvPicPr>
            <a:picLocks noGrp="1" noChangeAspect="1"/>
          </p:cNvPicPr>
          <p:nvPr>
            <p:ph idx="1"/>
          </p:nvPr>
        </p:nvPicPr>
        <p:blipFill>
          <a:blip r:embed="rId1"/>
          <a:stretch>
            <a:fillRect/>
          </a:stretch>
        </p:blipFill>
        <p:spPr>
          <a:xfrm>
            <a:off x="216805" y="1431925"/>
            <a:ext cx="5879195" cy="4351338"/>
          </a:xfrm>
          <a:prstGeom prst="rect">
            <a:avLst/>
          </a:prstGeom>
        </p:spPr>
      </p:pic>
      <p:pic>
        <p:nvPicPr>
          <p:cNvPr id="5" name="Picture 4"/>
          <p:cNvPicPr>
            <a:picLocks noChangeAspect="1"/>
          </p:cNvPicPr>
          <p:nvPr/>
        </p:nvPicPr>
        <p:blipFill>
          <a:blip r:embed="rId2"/>
          <a:stretch>
            <a:fillRect/>
          </a:stretch>
        </p:blipFill>
        <p:spPr>
          <a:xfrm>
            <a:off x="6463395" y="1690688"/>
            <a:ext cx="5511800" cy="4279900"/>
          </a:xfrm>
          <a:prstGeom prst="rect">
            <a:avLst/>
          </a:prstGeom>
        </p:spPr>
      </p:pic>
      <p:sp>
        <p:nvSpPr>
          <p:cNvPr id="7" name="TextBox 6"/>
          <p:cNvSpPr txBox="1"/>
          <p:nvPr/>
        </p:nvSpPr>
        <p:spPr>
          <a:xfrm>
            <a:off x="901700" y="6172200"/>
            <a:ext cx="9073318" cy="369332"/>
          </a:xfrm>
          <a:prstGeom prst="rect">
            <a:avLst/>
          </a:prstGeom>
          <a:noFill/>
        </p:spPr>
        <p:txBody>
          <a:bodyPr wrap="none" rtlCol="0">
            <a:spAutoFit/>
          </a:bodyPr>
          <a:lstStyle/>
          <a:p>
            <a:r>
              <a:rPr lang="zh-CN" altLang="en-US" dirty="0" smtClean="0"/>
              <a:t>训练误差可以随着模型复杂度增加而一直降低，甚至为</a:t>
            </a:r>
            <a:r>
              <a:rPr lang="en-US" altLang="zh-CN" dirty="0" smtClean="0"/>
              <a:t>0</a:t>
            </a:r>
            <a:r>
              <a:rPr lang="zh-CN" altLang="en-US" dirty="0" smtClean="0"/>
              <a:t>，但模型的决策能力却下降了。</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场景</a:t>
            </a:r>
            <a:r>
              <a:rPr lang="en-US" altLang="zh-CN" dirty="0" smtClean="0"/>
              <a:t>1</a:t>
            </a:r>
            <a:r>
              <a:rPr lang="zh-CN" altLang="en-US" dirty="0" smtClean="0"/>
              <a:t>：母亲给女儿介绍男朋友</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zh-CN" altLang="en-US" dirty="0" smtClean="0"/>
              <a:t>女儿：多大年纪了？</a:t>
            </a:r>
            <a:endParaRPr lang="zh-CN" altLang="en-US" dirty="0" smtClean="0"/>
          </a:p>
          <a:p>
            <a:pPr marL="0" indent="0">
              <a:buNone/>
            </a:pPr>
            <a:r>
              <a:rPr lang="zh-CN" altLang="en-US" dirty="0" smtClean="0"/>
              <a:t>母亲：</a:t>
            </a:r>
            <a:r>
              <a:rPr lang="en-US" altLang="zh-CN" dirty="0" smtClean="0"/>
              <a:t>26</a:t>
            </a:r>
            <a:r>
              <a:rPr lang="zh-CN" altLang="en-US" dirty="0" smtClean="0"/>
              <a:t>。</a:t>
            </a:r>
            <a:endParaRPr lang="zh-CN" altLang="en-US" dirty="0" smtClean="0"/>
          </a:p>
          <a:p>
            <a:pPr marL="0" indent="0">
              <a:buNone/>
            </a:pPr>
            <a:r>
              <a:rPr lang="zh-CN" altLang="en-US" dirty="0" smtClean="0"/>
              <a:t>女儿：长的帅不帅？</a:t>
            </a:r>
            <a:endParaRPr lang="zh-CN" altLang="en-US" dirty="0" smtClean="0"/>
          </a:p>
          <a:p>
            <a:pPr marL="0" indent="0">
              <a:buNone/>
            </a:pPr>
            <a:r>
              <a:rPr lang="zh-CN" altLang="en-US" dirty="0" smtClean="0"/>
              <a:t>母亲：挺帅的。</a:t>
            </a:r>
            <a:endParaRPr lang="zh-CN" altLang="en-US" dirty="0" smtClean="0"/>
          </a:p>
          <a:p>
            <a:pPr marL="0" indent="0">
              <a:buNone/>
            </a:pPr>
            <a:r>
              <a:rPr lang="zh-CN" altLang="en-US" dirty="0" smtClean="0"/>
              <a:t>女儿：收入高不？</a:t>
            </a:r>
            <a:endParaRPr lang="zh-CN" altLang="en-US" dirty="0" smtClean="0"/>
          </a:p>
          <a:p>
            <a:pPr marL="0" indent="0">
              <a:buNone/>
            </a:pPr>
            <a:r>
              <a:rPr lang="zh-CN" altLang="en-US" dirty="0" smtClean="0"/>
              <a:t>母亲：不算很高，中等情况。</a:t>
            </a:r>
            <a:endParaRPr lang="zh-CN" altLang="en-US" dirty="0" smtClean="0"/>
          </a:p>
          <a:p>
            <a:pPr marL="0" indent="0">
              <a:buNone/>
            </a:pPr>
            <a:r>
              <a:rPr lang="zh-CN" altLang="en-US" dirty="0" smtClean="0"/>
              <a:t>女儿：是公务员不？</a:t>
            </a:r>
            <a:endParaRPr lang="zh-CN" altLang="en-US" dirty="0" smtClean="0"/>
          </a:p>
          <a:p>
            <a:pPr marL="0" indent="0">
              <a:buNone/>
            </a:pPr>
            <a:r>
              <a:rPr lang="zh-CN" altLang="en-US" dirty="0" smtClean="0"/>
              <a:t>母亲：是，在税务局上班呢。</a:t>
            </a:r>
            <a:endParaRPr lang="zh-CN" altLang="en-US" dirty="0" smtClean="0"/>
          </a:p>
          <a:p>
            <a:pPr marL="0" indent="0">
              <a:buNone/>
            </a:pPr>
            <a:r>
              <a:rPr lang="zh-CN" altLang="en-US" dirty="0" smtClean="0"/>
              <a:t>女儿：那好，我去见见。</a:t>
            </a:r>
            <a:endParaRPr lang="zh-CN" altLang="en-US" dirty="0" smtClean="0"/>
          </a:p>
          <a:p>
            <a:pPr marL="0" indent="0">
              <a:buNone/>
            </a:pPr>
            <a:endParaRPr lang="zh-CN" alt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噪声导致的过拟合</a:t>
            </a:r>
            <a:endParaRPr lang="en-US" dirty="0"/>
          </a:p>
        </p:txBody>
      </p:sp>
      <p:pic>
        <p:nvPicPr>
          <p:cNvPr id="5" name="Picture 4"/>
          <p:cNvPicPr>
            <a:picLocks noChangeAspect="1"/>
          </p:cNvPicPr>
          <p:nvPr/>
        </p:nvPicPr>
        <p:blipFill>
          <a:blip r:embed="rId1"/>
          <a:stretch>
            <a:fillRect/>
          </a:stretch>
        </p:blipFill>
        <p:spPr>
          <a:xfrm>
            <a:off x="838200" y="1747044"/>
            <a:ext cx="10083800" cy="4508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两个模型</a:t>
            </a:r>
            <a:endParaRPr lang="en-US" dirty="0"/>
          </a:p>
        </p:txBody>
      </p:sp>
      <p:pic>
        <p:nvPicPr>
          <p:cNvPr id="4" name="Picture 3"/>
          <p:cNvPicPr>
            <a:picLocks noChangeAspect="1"/>
          </p:cNvPicPr>
          <p:nvPr/>
        </p:nvPicPr>
        <p:blipFill>
          <a:blip r:embed="rId1"/>
          <a:stretch>
            <a:fillRect/>
          </a:stretch>
        </p:blipFill>
        <p:spPr>
          <a:xfrm>
            <a:off x="2374900" y="1350692"/>
            <a:ext cx="7099300" cy="4729720"/>
          </a:xfrm>
          <a:prstGeom prst="rect">
            <a:avLst/>
          </a:prstGeom>
        </p:spPr>
      </p:pic>
      <p:sp>
        <p:nvSpPr>
          <p:cNvPr id="5" name="TextBox 4"/>
          <p:cNvSpPr txBox="1"/>
          <p:nvPr/>
        </p:nvSpPr>
        <p:spPr>
          <a:xfrm>
            <a:off x="711200" y="6261100"/>
            <a:ext cx="3416320" cy="369332"/>
          </a:xfrm>
          <a:prstGeom prst="rect">
            <a:avLst/>
          </a:prstGeom>
          <a:noFill/>
        </p:spPr>
        <p:txBody>
          <a:bodyPr wrap="none" rtlCol="0">
            <a:spAutoFit/>
          </a:bodyPr>
          <a:lstStyle/>
          <a:p>
            <a:r>
              <a:rPr lang="zh-CN" altLang="en-US" dirty="0" smtClean="0"/>
              <a:t>计算一下两个模型的训练误差。</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测试数据集</a:t>
            </a:r>
            <a:endParaRPr lang="en-US" dirty="0"/>
          </a:p>
        </p:txBody>
      </p:sp>
      <p:pic>
        <p:nvPicPr>
          <p:cNvPr id="3" name="Picture 2"/>
          <p:cNvPicPr>
            <a:picLocks noChangeAspect="1"/>
          </p:cNvPicPr>
          <p:nvPr/>
        </p:nvPicPr>
        <p:blipFill>
          <a:blip r:embed="rId1"/>
          <a:stretch>
            <a:fillRect/>
          </a:stretch>
        </p:blipFill>
        <p:spPr>
          <a:xfrm>
            <a:off x="838200" y="1333500"/>
            <a:ext cx="10160000" cy="4521200"/>
          </a:xfrm>
          <a:prstGeom prst="rect">
            <a:avLst/>
          </a:prstGeom>
        </p:spPr>
      </p:pic>
      <p:sp>
        <p:nvSpPr>
          <p:cNvPr id="4" name="TextBox 3"/>
          <p:cNvSpPr txBox="1"/>
          <p:nvPr/>
        </p:nvSpPr>
        <p:spPr>
          <a:xfrm>
            <a:off x="1028700" y="6134100"/>
            <a:ext cx="2262158" cy="369332"/>
          </a:xfrm>
          <a:prstGeom prst="rect">
            <a:avLst/>
          </a:prstGeom>
          <a:noFill/>
        </p:spPr>
        <p:txBody>
          <a:bodyPr wrap="none" rtlCol="0">
            <a:spAutoFit/>
          </a:bodyPr>
          <a:lstStyle/>
          <a:p>
            <a:r>
              <a:rPr lang="zh-CN" altLang="en-US" smtClean="0"/>
              <a:t>计算一下检验误差。</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分析</a:t>
            </a:r>
            <a:endParaRPr lang="en-US" dirty="0"/>
          </a:p>
        </p:txBody>
      </p:sp>
      <p:sp>
        <p:nvSpPr>
          <p:cNvPr id="3" name="Content Placeholder 2"/>
          <p:cNvSpPr>
            <a:spLocks noGrp="1"/>
          </p:cNvSpPr>
          <p:nvPr>
            <p:ph idx="1"/>
          </p:nvPr>
        </p:nvSpPr>
        <p:spPr/>
        <p:txBody>
          <a:bodyPr>
            <a:normAutofit/>
          </a:bodyPr>
          <a:lstStyle/>
          <a:p>
            <a:r>
              <a:rPr lang="en-US" altLang="zh-CN" sz="2400" dirty="0" smtClean="0"/>
              <a:t>M1</a:t>
            </a:r>
            <a:r>
              <a:rPr lang="zh-CN" altLang="en-US" sz="2400" dirty="0" smtClean="0"/>
              <a:t>的训练误差是</a:t>
            </a:r>
            <a:r>
              <a:rPr lang="en-US" altLang="zh-CN" sz="2400" dirty="0" smtClean="0"/>
              <a:t>0</a:t>
            </a:r>
            <a:r>
              <a:rPr lang="zh-CN" altLang="en-US" sz="2400" dirty="0" smtClean="0"/>
              <a:t>，检验误差是</a:t>
            </a:r>
            <a:r>
              <a:rPr lang="en-US" altLang="zh-CN" sz="2400" dirty="0" smtClean="0"/>
              <a:t>30%</a:t>
            </a:r>
            <a:r>
              <a:rPr lang="zh-CN" altLang="en-US" sz="2400" dirty="0" smtClean="0"/>
              <a:t>。人和海豚都被错误分类为非哺乳动物，因为他们在属性</a:t>
            </a:r>
            <a:r>
              <a:rPr lang="zh-CN" altLang="en-US" sz="2400" dirty="0" smtClean="0">
                <a:solidFill>
                  <a:srgbClr val="FF0000"/>
                </a:solidFill>
              </a:rPr>
              <a:t>体温</a:t>
            </a:r>
            <a:r>
              <a:rPr lang="zh-CN" altLang="en-US" sz="2400" dirty="0" smtClean="0"/>
              <a:t>、</a:t>
            </a:r>
            <a:r>
              <a:rPr lang="zh-CN" altLang="en-US" sz="2400" dirty="0" smtClean="0">
                <a:solidFill>
                  <a:srgbClr val="FF0000"/>
                </a:solidFill>
              </a:rPr>
              <a:t>胎生</a:t>
            </a:r>
            <a:r>
              <a:rPr lang="zh-CN" altLang="en-US" sz="2400" dirty="0" smtClean="0"/>
              <a:t>、</a:t>
            </a:r>
            <a:r>
              <a:rPr lang="en-US" altLang="zh-CN" sz="2400" dirty="0" smtClean="0">
                <a:solidFill>
                  <a:srgbClr val="FF0000"/>
                </a:solidFill>
              </a:rPr>
              <a:t>4</a:t>
            </a:r>
            <a:r>
              <a:rPr lang="zh-CN" altLang="en-US" sz="2400" dirty="0" smtClean="0">
                <a:solidFill>
                  <a:srgbClr val="FF0000"/>
                </a:solidFill>
              </a:rPr>
              <a:t>条腿</a:t>
            </a:r>
            <a:r>
              <a:rPr lang="zh-CN" altLang="en-US" sz="2400" dirty="0" smtClean="0"/>
              <a:t>上的属性值与训练数据中被错误标记的样本属性值相同。另一方面，针鼹是个例外，其检验记录中的类标号与训练集中相似的记录类标号相反。例外导致的错误是不可避免的，它设定了分类器可以达到的最小错误率。</a:t>
            </a:r>
            <a:endParaRPr lang="en-US" altLang="zh-CN" sz="2400" dirty="0" smtClean="0"/>
          </a:p>
          <a:p>
            <a:r>
              <a:rPr lang="en-US" altLang="zh-CN" sz="2400" dirty="0" smtClean="0"/>
              <a:t>M2</a:t>
            </a:r>
            <a:r>
              <a:rPr lang="zh-CN" altLang="en-US" sz="2400" dirty="0" smtClean="0"/>
              <a:t>的训练误差是</a:t>
            </a:r>
            <a:r>
              <a:rPr lang="en-US" altLang="zh-CN" sz="2400" dirty="0" smtClean="0"/>
              <a:t>10%</a:t>
            </a:r>
            <a:r>
              <a:rPr lang="zh-CN" altLang="en-US" sz="2400" dirty="0" smtClean="0"/>
              <a:t>，检验误差是</a:t>
            </a:r>
            <a:r>
              <a:rPr lang="en-US" altLang="zh-CN" sz="2400" dirty="0" smtClean="0"/>
              <a:t>20%</a:t>
            </a:r>
            <a:r>
              <a:rPr lang="zh-CN" altLang="en-US" sz="2400" dirty="0" smtClean="0"/>
              <a:t>。</a:t>
            </a:r>
            <a:endParaRPr lang="en-US" altLang="zh-CN" sz="2400" dirty="0" smtClean="0"/>
          </a:p>
          <a:p>
            <a:endParaRPr lang="en-US" sz="2400" dirty="0"/>
          </a:p>
          <a:p>
            <a:r>
              <a:rPr lang="en-US" altLang="zh-CN" sz="2400" dirty="0" smtClean="0"/>
              <a:t>M2</a:t>
            </a:r>
            <a:r>
              <a:rPr lang="zh-CN" altLang="en-US" sz="2400" dirty="0" smtClean="0"/>
              <a:t>虽然简单，但检验误差却比</a:t>
            </a:r>
            <a:r>
              <a:rPr lang="en-US" altLang="zh-CN" sz="2400" dirty="0" smtClean="0"/>
              <a:t>M1</a:t>
            </a:r>
            <a:r>
              <a:rPr lang="zh-CN" altLang="en-US" sz="2400" dirty="0" smtClean="0"/>
              <a:t>低，所以</a:t>
            </a:r>
            <a:r>
              <a:rPr lang="en-US" altLang="zh-CN" sz="2400" dirty="0" smtClean="0"/>
              <a:t>M1</a:t>
            </a:r>
            <a:r>
              <a:rPr lang="zh-CN" altLang="en-US" sz="2400" dirty="0" smtClean="0"/>
              <a:t>过拟合了。</a:t>
            </a:r>
            <a:r>
              <a:rPr lang="en-US" altLang="zh-CN" sz="2400" dirty="0" smtClean="0"/>
              <a:t>M1</a:t>
            </a:r>
            <a:r>
              <a:rPr lang="zh-CN" altLang="en-US" sz="2400" dirty="0" smtClean="0"/>
              <a:t>中的</a:t>
            </a:r>
            <a:r>
              <a:rPr lang="en-US" altLang="zh-CN" sz="2400" dirty="0" smtClean="0"/>
              <a:t>4</a:t>
            </a:r>
            <a:r>
              <a:rPr lang="zh-CN" altLang="en-US" sz="2400" dirty="0" smtClean="0"/>
              <a:t>条腿属性具有欺骗性，因为它拟合了误标识的训练记录，导致了对检验集中训练记录的误分类。</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缺乏代表性样本导致的过拟合</a:t>
            </a:r>
            <a:endParaRPr lang="en-US" dirty="0"/>
          </a:p>
        </p:txBody>
      </p:sp>
      <p:pic>
        <p:nvPicPr>
          <p:cNvPr id="4" name="Picture 3"/>
          <p:cNvPicPr>
            <a:picLocks noChangeAspect="1"/>
          </p:cNvPicPr>
          <p:nvPr/>
        </p:nvPicPr>
        <p:blipFill>
          <a:blip r:embed="rId1"/>
          <a:stretch>
            <a:fillRect/>
          </a:stretch>
        </p:blipFill>
        <p:spPr>
          <a:xfrm>
            <a:off x="673100" y="1555750"/>
            <a:ext cx="10160000" cy="26543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a:t>
            </a:r>
            <a:endParaRPr lang="en-US" dirty="0"/>
          </a:p>
        </p:txBody>
      </p:sp>
      <p:pic>
        <p:nvPicPr>
          <p:cNvPr id="3" name="Picture 2"/>
          <p:cNvPicPr>
            <a:picLocks noChangeAspect="1"/>
          </p:cNvPicPr>
          <p:nvPr/>
        </p:nvPicPr>
        <p:blipFill>
          <a:blip r:embed="rId1"/>
          <a:stretch>
            <a:fillRect/>
          </a:stretch>
        </p:blipFill>
        <p:spPr>
          <a:xfrm>
            <a:off x="-292100" y="1455558"/>
            <a:ext cx="5245100" cy="5378040"/>
          </a:xfrm>
          <a:prstGeom prst="rect">
            <a:avLst/>
          </a:prstGeom>
        </p:spPr>
      </p:pic>
      <p:pic>
        <p:nvPicPr>
          <p:cNvPr id="4" name="Picture 3"/>
          <p:cNvPicPr>
            <a:picLocks noChangeAspect="1"/>
          </p:cNvPicPr>
          <p:nvPr/>
        </p:nvPicPr>
        <p:blipFill>
          <a:blip r:embed="rId2"/>
          <a:stretch>
            <a:fillRect/>
          </a:stretch>
        </p:blipFill>
        <p:spPr>
          <a:xfrm>
            <a:off x="4595650" y="1455558"/>
            <a:ext cx="6937701" cy="3087277"/>
          </a:xfrm>
          <a:prstGeom prst="rect">
            <a:avLst/>
          </a:prstGeom>
        </p:spPr>
      </p:pic>
      <p:sp>
        <p:nvSpPr>
          <p:cNvPr id="6" name="TextBox 5"/>
          <p:cNvSpPr txBox="1"/>
          <p:nvPr/>
        </p:nvSpPr>
        <p:spPr>
          <a:xfrm>
            <a:off x="5384800" y="5384800"/>
            <a:ext cx="3874779" cy="646331"/>
          </a:xfrm>
          <a:prstGeom prst="rect">
            <a:avLst/>
          </a:prstGeom>
          <a:noFill/>
        </p:spPr>
        <p:txBody>
          <a:bodyPr wrap="none" rtlCol="0">
            <a:spAutoFit/>
          </a:bodyPr>
          <a:lstStyle/>
          <a:p>
            <a:r>
              <a:rPr lang="en-US" altLang="zh-CN" dirty="0" smtClean="0"/>
              <a:t>1.</a:t>
            </a:r>
            <a:r>
              <a:rPr lang="zh-CN" altLang="en-US" dirty="0" smtClean="0"/>
              <a:t> 训练误差和测试误差分别是多少？</a:t>
            </a:r>
            <a:endParaRPr lang="en-US" altLang="zh-CN" dirty="0" smtClean="0"/>
          </a:p>
          <a:p>
            <a:r>
              <a:rPr lang="en-US" altLang="zh-CN" dirty="0" smtClean="0"/>
              <a:t>2.</a:t>
            </a:r>
            <a:r>
              <a:rPr lang="zh-CN" altLang="en-US" dirty="0" smtClean="0"/>
              <a:t> 哪些测试数据分错了？</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分析</a:t>
            </a:r>
            <a:endParaRPr lang="en-US" dirty="0"/>
          </a:p>
        </p:txBody>
      </p:sp>
      <p:sp>
        <p:nvSpPr>
          <p:cNvPr id="3" name="Content Placeholder 2"/>
          <p:cNvSpPr>
            <a:spLocks noGrp="1"/>
          </p:cNvSpPr>
          <p:nvPr>
            <p:ph idx="1"/>
          </p:nvPr>
        </p:nvSpPr>
        <p:spPr/>
        <p:txBody>
          <a:bodyPr/>
          <a:lstStyle/>
          <a:p>
            <a:pPr marL="0" indent="0">
              <a:buNone/>
            </a:pPr>
            <a:r>
              <a:rPr lang="zh-CN" altLang="en-US" dirty="0" smtClean="0"/>
              <a:t>人、大象和海豚被误分类，因为决策树把恒温但不冬眠的脊柱动物划分为非哺乳动物。做出这样的分类决策是因为只有一个训练记录（鹰）具有这些特性。</a:t>
            </a:r>
            <a:endParaRPr lang="en-US" altLang="zh-CN" dirty="0" smtClean="0"/>
          </a:p>
          <a:p>
            <a:endParaRPr lang="en-US" dirty="0"/>
          </a:p>
          <a:p>
            <a:pPr marL="0" indent="0">
              <a:buNone/>
            </a:pPr>
            <a:r>
              <a:rPr lang="zh-CN" altLang="en-US" dirty="0" smtClean="0"/>
              <a:t>这个例子表明，当决策树叶节点没有足够的代表性样本时，很可能做出错误的预测，导致过拟合。</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剪枝（</a:t>
            </a:r>
            <a:r>
              <a:rPr lang="en-US" altLang="zh-CN" dirty="0" smtClean="0"/>
              <a:t>pruning</a:t>
            </a:r>
            <a:r>
              <a:rPr lang="zh-CN" altLang="en-US" dirty="0" smtClean="0"/>
              <a:t>）</a:t>
            </a:r>
            <a:endParaRPr lang="en-US" dirty="0"/>
          </a:p>
        </p:txBody>
      </p:sp>
      <p:sp>
        <p:nvSpPr>
          <p:cNvPr id="3" name="Content Placeholder 2"/>
          <p:cNvSpPr>
            <a:spLocks noGrp="1"/>
          </p:cNvSpPr>
          <p:nvPr>
            <p:ph idx="1"/>
          </p:nvPr>
        </p:nvSpPr>
        <p:spPr/>
        <p:txBody>
          <a:bodyPr/>
          <a:lstStyle/>
          <a:p>
            <a:pPr marL="0" indent="0">
              <a:buNone/>
            </a:pPr>
            <a:r>
              <a:rPr lang="zh-CN" altLang="en-US" dirty="0" smtClean="0"/>
              <a:t>复杂的模型往往容易过拟合，所以往往通过剪枝来降低决策树的复杂度，从而避免过拟合。</a:t>
            </a:r>
            <a:endParaRPr lang="en-US" altLang="zh-CN" dirty="0" smtClean="0"/>
          </a:p>
          <a:p>
            <a:pPr marL="0" indent="0">
              <a:buNone/>
            </a:pPr>
            <a:endParaRPr lang="en-US" dirty="0"/>
          </a:p>
          <a:p>
            <a:r>
              <a:rPr lang="zh-CN" altLang="en-US" dirty="0" smtClean="0"/>
              <a:t>预剪枝</a:t>
            </a:r>
            <a:r>
              <a:rPr lang="en-US" altLang="zh-CN" dirty="0" smtClean="0"/>
              <a:t>(</a:t>
            </a:r>
            <a:r>
              <a:rPr lang="en-US" altLang="zh-CN" dirty="0" err="1" smtClean="0"/>
              <a:t>prepruning</a:t>
            </a:r>
            <a:r>
              <a:rPr lang="en-US" altLang="zh-CN" dirty="0" smtClean="0"/>
              <a:t>)</a:t>
            </a:r>
            <a:endParaRPr lang="en-US" altLang="zh-CN" dirty="0"/>
          </a:p>
          <a:p>
            <a:r>
              <a:rPr lang="zh-CN" altLang="en-US" dirty="0" smtClean="0"/>
              <a:t>后剪枝</a:t>
            </a:r>
            <a:r>
              <a:rPr lang="en-US" altLang="zh-CN" dirty="0" smtClean="0"/>
              <a:t>(</a:t>
            </a:r>
            <a:r>
              <a:rPr lang="en-US" altLang="zh-CN" dirty="0" err="1" smtClean="0"/>
              <a:t>postpruning</a:t>
            </a:r>
            <a:r>
              <a:rPr lang="en-US" altLang="zh-CN"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预剪枝</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400" dirty="0" smtClean="0"/>
              <a:t>在这种方法中，树增长算法在产生完全拟合整个训练数据集的完全增长的决策树之前就停止决策树的生长。</a:t>
            </a:r>
            <a:endParaRPr lang="en-US" altLang="zh-CN" sz="2400" dirty="0" smtClean="0"/>
          </a:p>
          <a:p>
            <a:pPr marL="0" indent="0">
              <a:buNone/>
            </a:pPr>
            <a:r>
              <a:rPr lang="zh-CN" altLang="en-US" sz="2400" dirty="0" smtClean="0"/>
              <a:t>为了做到这一点，需要采用更具有限制性的结束条件，例如，当观察到的不纯性度量的增益（或估计的泛化误差的改进）低于某个确定的阈值时就停止扩展叶节点。这种方法的优点在于避免产生过分拟合训练数据的过于复杂的子树，然而，很难为提前终止选取正确的阈值。阈值太高将导致拟合不足的模型，而阈值太低就不能充分的解决过拟合的问题。此外，即便使用已有的属性得不到显著的增益，接下来的划分也可能产生较好的子树。</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后剪枝</a:t>
            </a:r>
            <a:endParaRPr lang="en-US" dirty="0"/>
          </a:p>
        </p:txBody>
      </p:sp>
      <p:sp>
        <p:nvSpPr>
          <p:cNvPr id="3" name="Content Placeholder 2"/>
          <p:cNvSpPr>
            <a:spLocks noGrp="1"/>
          </p:cNvSpPr>
          <p:nvPr>
            <p:ph idx="1"/>
          </p:nvPr>
        </p:nvSpPr>
        <p:spPr/>
        <p:txBody>
          <a:bodyPr/>
          <a:lstStyle/>
          <a:p>
            <a:pPr marL="0" indent="0">
              <a:buNone/>
            </a:pPr>
            <a:r>
              <a:rPr lang="zh-CN" altLang="en-US" dirty="0" smtClean="0"/>
              <a:t>在该方法中，初始决策树按照最大规模生长，然后进行剪枝的步骤，按照自底向上的方式修剪完全增长的决策树。修剪有两种方法</a:t>
            </a:r>
            <a:r>
              <a:rPr lang="zh-CN" altLang="en-US" dirty="0" smtClean="0">
                <a:sym typeface="Wingdings" panose="05000000000000000000"/>
              </a:rPr>
              <a:t>：</a:t>
            </a:r>
            <a:endParaRPr lang="en-US" altLang="zh-CN" dirty="0" smtClean="0">
              <a:sym typeface="Wingdings" panose="05000000000000000000"/>
            </a:endParaRPr>
          </a:p>
          <a:p>
            <a:r>
              <a:rPr lang="zh-CN" altLang="en-US" dirty="0" smtClean="0">
                <a:sym typeface="Wingdings" panose="05000000000000000000"/>
              </a:rPr>
              <a:t>用新的叶节点替换子树，该叶节点的类标号由子树下记录中的多数类确定。</a:t>
            </a:r>
            <a:endParaRPr lang="en-US" altLang="zh-CN" dirty="0" smtClean="0">
              <a:sym typeface="Wingdings" panose="05000000000000000000"/>
            </a:endParaRPr>
          </a:p>
          <a:p>
            <a:r>
              <a:rPr lang="zh-CN" altLang="en-US" dirty="0" smtClean="0">
                <a:sym typeface="Wingdings" panose="05000000000000000000"/>
              </a:rPr>
              <a:t>用子树中最常使用的分支代替子树。</a:t>
            </a:r>
            <a:endParaRPr lang="en-US" altLang="zh-CN" dirty="0" smtClean="0">
              <a:sym typeface="Wingdings" panose="05000000000000000000"/>
            </a:endParaRPr>
          </a:p>
          <a:p>
            <a:pPr marL="0" indent="0">
              <a:buNone/>
            </a:pPr>
            <a:r>
              <a:rPr lang="zh-CN" altLang="en-US" dirty="0" smtClean="0">
                <a:sym typeface="Wingdings" panose="05000000000000000000"/>
              </a:rPr>
              <a:t>当模型不能再改进时终止剪枝步骤。</a:t>
            </a:r>
            <a:endParaRPr lang="en-US" altLang="zh-CN" dirty="0" smtClean="0">
              <a:sym typeface="Wingdings" panose="05000000000000000000"/>
            </a:endParaRPr>
          </a:p>
          <a:p>
            <a:pPr marL="0" indent="0">
              <a:buNone/>
            </a:pPr>
            <a:endParaRPr lang="en-US" altLang="zh-CN" dirty="0">
              <a:sym typeface="Wingdings" panose="05000000000000000000"/>
            </a:endParaRPr>
          </a:p>
          <a:p>
            <a:pPr marL="0" indent="0">
              <a:buNone/>
            </a:pPr>
            <a:endParaRPr lang="en-US" altLang="zh-CN" dirty="0" smtClean="0">
              <a:sym typeface="Wingdings" panose="0500000000000000000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分析</a:t>
            </a:r>
            <a:endParaRPr lang="en-US" dirty="0"/>
          </a:p>
        </p:txBody>
      </p:sp>
      <p:sp>
        <p:nvSpPr>
          <p:cNvPr id="3" name="Content Placeholder 2"/>
          <p:cNvSpPr>
            <a:spLocks noGrp="1"/>
          </p:cNvSpPr>
          <p:nvPr>
            <p:ph idx="1"/>
          </p:nvPr>
        </p:nvSpPr>
        <p:spPr/>
        <p:txBody>
          <a:bodyPr/>
          <a:lstStyle/>
          <a:p>
            <a:pPr marL="0" indent="0">
              <a:buNone/>
            </a:pPr>
            <a:r>
              <a:rPr lang="zh-CN" altLang="en-US" dirty="0" smtClean="0"/>
              <a:t>女儿通过</a:t>
            </a:r>
            <a:r>
              <a:rPr lang="zh-CN" altLang="en-US" dirty="0" smtClean="0">
                <a:solidFill>
                  <a:srgbClr val="FF0000"/>
                </a:solidFill>
              </a:rPr>
              <a:t>年龄</a:t>
            </a:r>
            <a:r>
              <a:rPr lang="zh-CN" altLang="en-US" dirty="0" smtClean="0"/>
              <a:t>、</a:t>
            </a:r>
            <a:r>
              <a:rPr lang="zh-CN" altLang="en-US" dirty="0" smtClean="0">
                <a:solidFill>
                  <a:srgbClr val="FF0000"/>
                </a:solidFill>
              </a:rPr>
              <a:t>长相</a:t>
            </a:r>
            <a:r>
              <a:rPr lang="zh-CN" altLang="en-US" dirty="0" smtClean="0"/>
              <a:t>、</a:t>
            </a:r>
            <a:r>
              <a:rPr lang="zh-CN" altLang="en-US" dirty="0" smtClean="0">
                <a:solidFill>
                  <a:srgbClr val="FF0000"/>
                </a:solidFill>
              </a:rPr>
              <a:t>收入</a:t>
            </a:r>
            <a:r>
              <a:rPr lang="zh-CN" altLang="en-US" dirty="0" smtClean="0"/>
              <a:t>、</a:t>
            </a:r>
            <a:r>
              <a:rPr lang="zh-CN" altLang="en-US" dirty="0" smtClean="0">
                <a:solidFill>
                  <a:srgbClr val="FF0000"/>
                </a:solidFill>
              </a:rPr>
              <a:t>是否是公务员</a:t>
            </a:r>
            <a:r>
              <a:rPr lang="zh-CN" altLang="en-US" dirty="0" smtClean="0"/>
              <a:t>将男人分为两个类别：</a:t>
            </a:r>
            <a:r>
              <a:rPr lang="zh-CN" altLang="en-US" dirty="0" smtClean="0">
                <a:solidFill>
                  <a:schemeClr val="accent6"/>
                </a:solidFill>
              </a:rPr>
              <a:t>见</a:t>
            </a:r>
            <a:r>
              <a:rPr lang="zh-CN" altLang="en-US" dirty="0" smtClean="0"/>
              <a:t>和</a:t>
            </a:r>
            <a:r>
              <a:rPr lang="zh-CN" altLang="en-US" dirty="0" smtClean="0">
                <a:solidFill>
                  <a:schemeClr val="accent6"/>
                </a:solidFill>
              </a:rPr>
              <a:t>不见</a:t>
            </a:r>
            <a:r>
              <a:rPr lang="zh-CN" altLang="en-US" dirty="0" smtClean="0"/>
              <a:t>。女孩选择见或不见的过程就是决策树决策的过程。</a:t>
            </a:r>
            <a:endParaRPr lang="en-US" dirty="0" smtClean="0"/>
          </a:p>
          <a:p>
            <a:pPr marL="0" indent="0">
              <a:buNone/>
            </a:pPr>
            <a:endParaRPr lang="en-US" altLang="zh-CN" dirty="0" smtClean="0"/>
          </a:p>
          <a:p>
            <a:pPr marL="0" indent="0">
              <a:buNone/>
            </a:pPr>
            <a:endParaRPr lang="en-US" dirty="0"/>
          </a:p>
          <a:p>
            <a:pPr marL="0" indent="0">
              <a:buNone/>
            </a:pPr>
            <a:r>
              <a:rPr lang="zh-CN" altLang="en-US" dirty="0" smtClean="0"/>
              <a:t>假设女孩对男朋友的要求是：</a:t>
            </a:r>
            <a:r>
              <a:rPr lang="en-US" altLang="zh-CN" dirty="0" smtClean="0"/>
              <a:t>30</a:t>
            </a:r>
            <a:r>
              <a:rPr lang="zh-CN" altLang="en-US" dirty="0" smtClean="0"/>
              <a:t>岁以下、长相中等以上、高收入者或者中等收入以上的公务员。我们可以构造如下一个决策树：</a:t>
            </a:r>
            <a:endParaRPr lang="en-US" altLang="zh-CN" dirty="0" smtClean="0"/>
          </a:p>
          <a:p>
            <a:pPr marL="0" indent="0">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比较</a:t>
            </a:r>
            <a:endParaRPr lang="en-US" dirty="0"/>
          </a:p>
        </p:txBody>
      </p:sp>
      <p:sp>
        <p:nvSpPr>
          <p:cNvPr id="3" name="Content Placeholder 2"/>
          <p:cNvSpPr>
            <a:spLocks noGrp="1"/>
          </p:cNvSpPr>
          <p:nvPr>
            <p:ph idx="1"/>
          </p:nvPr>
        </p:nvSpPr>
        <p:spPr/>
        <p:txBody>
          <a:bodyPr/>
          <a:lstStyle/>
          <a:p>
            <a:pPr marL="0" indent="0">
              <a:buNone/>
            </a:pPr>
            <a:r>
              <a:rPr lang="zh-CN" altLang="en-US" dirty="0" smtClean="0"/>
              <a:t>与先剪枝相比，后剪枝倾向于产生更好的结果，因为不像先剪枝，后剪枝是根据完全增长的决策树做出的剪枝决策，先剪枝则可能过早终止了决策树的生长。</a:t>
            </a:r>
            <a:endParaRPr lang="en-US" altLang="zh-CN" dirty="0" smtClean="0"/>
          </a:p>
          <a:p>
            <a:pPr marL="0" indent="0">
              <a:buNone/>
            </a:pPr>
            <a:endParaRPr lang="en-US" altLang="zh-CN" dirty="0" smtClean="0"/>
          </a:p>
          <a:p>
            <a:pPr marL="0" indent="0">
              <a:buNone/>
            </a:pPr>
            <a:r>
              <a:rPr lang="zh-CN" altLang="en-US" dirty="0" smtClean="0"/>
              <a:t>然而，对于后剪枝，当子树被剪掉后，生长完全决策树的额外计算就被浪费了。</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四个算法</a:t>
            </a:r>
            <a:endParaRPr lang="en-US" dirty="0"/>
          </a:p>
        </p:txBody>
      </p:sp>
      <p:sp>
        <p:nvSpPr>
          <p:cNvPr id="3" name="Content Placeholder 2"/>
          <p:cNvSpPr>
            <a:spLocks noGrp="1"/>
          </p:cNvSpPr>
          <p:nvPr>
            <p:ph idx="1"/>
          </p:nvPr>
        </p:nvSpPr>
        <p:spPr/>
        <p:txBody>
          <a:bodyPr>
            <a:normAutofit/>
          </a:bodyPr>
          <a:lstStyle/>
          <a:p>
            <a:r>
              <a:rPr lang="en-US" sz="2000" dirty="0"/>
              <a:t>ID3 (Iterative </a:t>
            </a:r>
            <a:r>
              <a:rPr lang="en-US" sz="2000" dirty="0" err="1"/>
              <a:t>Dichotomiser</a:t>
            </a:r>
            <a:r>
              <a:rPr lang="en-US" sz="2000" dirty="0"/>
              <a:t> 3) </a:t>
            </a:r>
            <a:endParaRPr lang="en-US" sz="2000" dirty="0" smtClean="0"/>
          </a:p>
          <a:p>
            <a:r>
              <a:rPr lang="hr-HR" sz="2000" dirty="0"/>
              <a:t>C4.5</a:t>
            </a:r>
            <a:endParaRPr lang="hr-HR" sz="2000" dirty="0"/>
          </a:p>
          <a:p>
            <a:r>
              <a:rPr lang="en-US" altLang="zh-CN" sz="2000" dirty="0" smtClean="0"/>
              <a:t>C5.0</a:t>
            </a:r>
            <a:endParaRPr lang="en-US" altLang="zh-CN" sz="2000" dirty="0" smtClean="0"/>
          </a:p>
          <a:p>
            <a:r>
              <a:rPr lang="en-US" altLang="zh-CN" sz="2000" dirty="0" smtClean="0"/>
              <a:t>CART(</a:t>
            </a:r>
            <a:r>
              <a:rPr lang="en-US" sz="2000" dirty="0" smtClean="0"/>
              <a:t>Classification </a:t>
            </a:r>
            <a:r>
              <a:rPr lang="en-US" sz="2000" dirty="0"/>
              <a:t>and Regression Trees</a:t>
            </a:r>
            <a:r>
              <a:rPr lang="en-US" altLang="zh-CN" sz="2000" dirty="0" smtClean="0"/>
              <a:t>)</a:t>
            </a:r>
            <a:endParaRPr lang="en-US" altLang="zh-CN" sz="2000" dirty="0" smtClean="0"/>
          </a:p>
          <a:p>
            <a:endParaRPr lang="en-US" sz="2000" dirty="0"/>
          </a:p>
          <a:p>
            <a:pPr marL="0" indent="0">
              <a:buNone/>
            </a:pPr>
            <a:r>
              <a:rPr lang="en-US" altLang="zh-CN" sz="2000" dirty="0" smtClean="0"/>
              <a:t>ID3</a:t>
            </a:r>
            <a:r>
              <a:rPr lang="zh-CN" altLang="en-US" sz="2000" dirty="0" smtClean="0"/>
              <a:t>、</a:t>
            </a:r>
            <a:r>
              <a:rPr lang="en-US" altLang="zh-CN" sz="2000" dirty="0" smtClean="0"/>
              <a:t>C4.5</a:t>
            </a:r>
            <a:r>
              <a:rPr lang="zh-CN" altLang="en-US" sz="2000" dirty="0" smtClean="0"/>
              <a:t>、</a:t>
            </a:r>
            <a:r>
              <a:rPr lang="en-US" altLang="zh-CN" sz="2000" dirty="0" smtClean="0"/>
              <a:t>C5.0</a:t>
            </a:r>
            <a:r>
              <a:rPr lang="zh-CN" altLang="en-US" sz="2000" dirty="0" smtClean="0"/>
              <a:t>使用信息增益；</a:t>
            </a:r>
            <a:r>
              <a:rPr lang="en-US" altLang="zh-CN" sz="2000" dirty="0" smtClean="0"/>
              <a:t>CART</a:t>
            </a:r>
            <a:r>
              <a:rPr lang="zh-CN" altLang="en-US" sz="2000" dirty="0" smtClean="0"/>
              <a:t>使用基尼不纯度。</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ID3</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smtClean="0"/>
              <a:t>我们之前构造决策树中使用的方法就是</a:t>
            </a:r>
            <a:r>
              <a:rPr lang="en-US" altLang="zh-CN" sz="2000" dirty="0" smtClean="0"/>
              <a:t>ID3</a:t>
            </a:r>
            <a:r>
              <a:rPr lang="zh-CN" altLang="en-US" sz="2000" dirty="0" smtClean="0"/>
              <a:t>算法，该算法使用信息增益。</a:t>
            </a:r>
            <a:endParaRPr lang="en-US" altLang="zh-CN" sz="2000" dirty="0" smtClean="0"/>
          </a:p>
          <a:p>
            <a:pPr marL="0" indent="0">
              <a:buNone/>
            </a:pPr>
            <a:endParaRPr lang="en-US" altLang="zh-CN" sz="2000" dirty="0"/>
          </a:p>
          <a:p>
            <a:pPr marL="0" indent="0">
              <a:buNone/>
            </a:pPr>
            <a:r>
              <a:rPr lang="en-US" altLang="zh-CN" sz="2000" dirty="0"/>
              <a:t>ID3</a:t>
            </a:r>
            <a:r>
              <a:rPr lang="zh-CN" altLang="en-US" sz="2000" dirty="0"/>
              <a:t>算法可以归纳为以下几点：</a:t>
            </a:r>
            <a:endParaRPr lang="zh-CN" altLang="en-US" sz="2000" dirty="0"/>
          </a:p>
          <a:p>
            <a:r>
              <a:rPr lang="zh-CN" altLang="en-US" sz="2000" dirty="0"/>
              <a:t>使用所有没有使用的属性并计算与之相关的样本熵值</a:t>
            </a:r>
            <a:endParaRPr lang="zh-CN" altLang="en-US" sz="2000" dirty="0"/>
          </a:p>
          <a:p>
            <a:r>
              <a:rPr lang="zh-CN" altLang="en-US" sz="2000" dirty="0"/>
              <a:t>选取其中熵值最小的属性</a:t>
            </a:r>
            <a:endParaRPr lang="zh-CN" altLang="en-US" sz="2000" dirty="0"/>
          </a:p>
          <a:p>
            <a:r>
              <a:rPr lang="zh-CN" altLang="en-US" sz="2000" dirty="0"/>
              <a:t>生成包含该属性的</a:t>
            </a:r>
            <a:r>
              <a:rPr lang="zh-CN" altLang="en-US" sz="2000" dirty="0" smtClean="0"/>
              <a:t>节点</a:t>
            </a:r>
            <a:endParaRPr lang="en-US" altLang="zh-CN" sz="2000" dirty="0"/>
          </a:p>
          <a:p>
            <a:endParaRPr lang="en-US" altLang="zh-CN" sz="2000" dirty="0" smtClean="0"/>
          </a:p>
          <a:p>
            <a:pPr marL="0" indent="0">
              <a:buNone/>
            </a:pPr>
            <a:r>
              <a:rPr lang="en-US" altLang="zh-CN" sz="2000" dirty="0" smtClean="0"/>
              <a:t>ID3</a:t>
            </a:r>
            <a:r>
              <a:rPr lang="zh-CN" altLang="en-US" sz="2000" dirty="0" smtClean="0"/>
              <a:t>只能处理标称型数据集。</a:t>
            </a:r>
            <a:endParaRPr lang="en-US" altLang="zh-CN" sz="2000" dirty="0" smtClean="0"/>
          </a:p>
          <a:p>
            <a:pPr marL="0" indent="0">
              <a:buNone/>
            </a:pPr>
            <a:endParaRPr lang="en-US" altLang="zh-CN" sz="2000" dirty="0" smtClean="0"/>
          </a:p>
          <a:p>
            <a:pPr marL="0" indent="0">
              <a:buNone/>
            </a:pPr>
            <a:r>
              <a:rPr lang="zh-CN" altLang="en-US" sz="2000" dirty="0" smtClean="0"/>
              <a:t>另外，使用信息增益选择分裂特征会偏向于具有大量值的属性。</a:t>
            </a:r>
            <a:r>
              <a:rPr lang="zh-CN" altLang="en-US" sz="2000" dirty="0" smtClean="0">
                <a:solidFill>
                  <a:srgbClr val="FF0000"/>
                </a:solidFill>
              </a:rPr>
              <a:t>为什么？</a:t>
            </a:r>
            <a:endParaRPr lang="zh-CN" altLang="en-US" sz="2000" dirty="0">
              <a:solidFill>
                <a:srgbClr val="FF0000"/>
              </a:solidFill>
            </a:endParaRPr>
          </a:p>
          <a:p>
            <a:pPr marL="0" indent="0">
              <a:buNone/>
            </a:pPr>
            <a:endParaRPr lang="en-US" altLang="zh-CN" sz="2000" dirty="0" smtClean="0"/>
          </a:p>
          <a:p>
            <a:pPr marL="0" indent="0">
              <a:buNone/>
            </a:pP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C4.5</a:t>
            </a:r>
            <a:r>
              <a:rPr lang="zh-CN" altLang="en-US" dirty="0" smtClean="0"/>
              <a:t> </a:t>
            </a:r>
            <a:r>
              <a:rPr lang="en-US" altLang="zh-CN" dirty="0" smtClean="0"/>
              <a:t>&amp;</a:t>
            </a:r>
            <a:r>
              <a:rPr lang="zh-CN" altLang="en-US" dirty="0" smtClean="0"/>
              <a:t> </a:t>
            </a:r>
            <a:r>
              <a:rPr lang="en-US" altLang="zh-CN" dirty="0" smtClean="0"/>
              <a:t>C5.0</a:t>
            </a:r>
            <a:endParaRPr lang="en-US" dirty="0"/>
          </a:p>
        </p:txBody>
      </p:sp>
      <p:sp>
        <p:nvSpPr>
          <p:cNvPr id="3" name="Content Placeholder 2"/>
          <p:cNvSpPr>
            <a:spLocks noGrp="1"/>
          </p:cNvSpPr>
          <p:nvPr>
            <p:ph idx="1"/>
          </p:nvPr>
        </p:nvSpPr>
        <p:spPr/>
        <p:txBody>
          <a:bodyPr/>
          <a:lstStyle/>
          <a:p>
            <a:pPr marL="0" indent="0">
              <a:buNone/>
            </a:pPr>
            <a:r>
              <a:rPr lang="en-US" altLang="zh-CN" dirty="0" smtClean="0"/>
              <a:t>C4.5</a:t>
            </a:r>
            <a:r>
              <a:rPr lang="zh-CN" altLang="en-US" dirty="0" smtClean="0"/>
              <a:t>是</a:t>
            </a:r>
            <a:r>
              <a:rPr lang="en-US" altLang="zh-CN" dirty="0" smtClean="0"/>
              <a:t>ID3</a:t>
            </a:r>
            <a:r>
              <a:rPr lang="zh-CN" altLang="en-US" dirty="0" smtClean="0"/>
              <a:t>的优化版本，主要有两个优化点：</a:t>
            </a:r>
            <a:endParaRPr lang="en-US" altLang="zh-CN" dirty="0" smtClean="0"/>
          </a:p>
          <a:p>
            <a:r>
              <a:rPr lang="zh-CN" altLang="en-US" dirty="0" smtClean="0"/>
              <a:t>不仅可以处理标称型数据，还可以处理数值型数据。</a:t>
            </a:r>
            <a:endParaRPr lang="en-US" altLang="zh-CN" dirty="0" smtClean="0"/>
          </a:p>
          <a:p>
            <a:r>
              <a:rPr lang="zh-CN" altLang="en-US" dirty="0" smtClean="0"/>
              <a:t>使用信息增益率而不是信息增益，改善了分裂特征偏向于具有大量值属性的问题。</a:t>
            </a:r>
            <a:endParaRPr lang="en-US" altLang="zh-CN" dirty="0" smtClean="0"/>
          </a:p>
          <a:p>
            <a:endParaRPr lang="en-US" altLang="zh-CN" dirty="0"/>
          </a:p>
          <a:p>
            <a:pPr marL="0" indent="0">
              <a:buNone/>
            </a:pPr>
            <a:r>
              <a:rPr lang="en-US" altLang="zh-CN" dirty="0" smtClean="0"/>
              <a:t>C5.0</a:t>
            </a:r>
            <a:r>
              <a:rPr lang="zh-CN" altLang="en-US" dirty="0" smtClean="0"/>
              <a:t>是对</a:t>
            </a:r>
            <a:r>
              <a:rPr lang="en-US" altLang="zh-CN" dirty="0" smtClean="0"/>
              <a:t>C4.5</a:t>
            </a:r>
            <a:r>
              <a:rPr lang="zh-CN" altLang="en-US" dirty="0" smtClean="0"/>
              <a:t>的优化版本，更高效且内存占用更小，但注册了专利，所以使用的比较少。</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信息增益率</a:t>
            </a:r>
            <a:endParaRPr lang="en-US" dirty="0"/>
          </a:p>
        </p:txBody>
      </p:sp>
      <p:pic>
        <p:nvPicPr>
          <p:cNvPr id="4" name="Picture 3"/>
          <p:cNvPicPr>
            <a:picLocks noChangeAspect="1"/>
          </p:cNvPicPr>
          <p:nvPr/>
        </p:nvPicPr>
        <p:blipFill>
          <a:blip r:embed="rId1"/>
          <a:stretch>
            <a:fillRect/>
          </a:stretch>
        </p:blipFill>
        <p:spPr>
          <a:xfrm>
            <a:off x="1212850" y="1690688"/>
            <a:ext cx="7226300" cy="1435100"/>
          </a:xfrm>
          <a:prstGeom prst="rect">
            <a:avLst/>
          </a:prstGeom>
        </p:spPr>
      </p:pic>
      <p:pic>
        <p:nvPicPr>
          <p:cNvPr id="5" name="Picture 4"/>
          <p:cNvPicPr>
            <a:picLocks noChangeAspect="1"/>
          </p:cNvPicPr>
          <p:nvPr/>
        </p:nvPicPr>
        <p:blipFill>
          <a:blip r:embed="rId2"/>
          <a:stretch>
            <a:fillRect/>
          </a:stretch>
        </p:blipFill>
        <p:spPr>
          <a:xfrm>
            <a:off x="1416050" y="3873500"/>
            <a:ext cx="6413500" cy="1574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信息增益率</a:t>
            </a:r>
            <a:endParaRPr lang="en-US" dirty="0"/>
          </a:p>
        </p:txBody>
      </p:sp>
      <p:pic>
        <p:nvPicPr>
          <p:cNvPr id="4" name="Picture 3"/>
          <p:cNvPicPr>
            <a:picLocks noChangeAspect="1"/>
          </p:cNvPicPr>
          <p:nvPr/>
        </p:nvPicPr>
        <p:blipFill>
          <a:blip r:embed="rId1"/>
          <a:stretch>
            <a:fillRect/>
          </a:stretch>
        </p:blipFill>
        <p:spPr>
          <a:xfrm>
            <a:off x="2349500" y="1716934"/>
            <a:ext cx="8039100" cy="501327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信息增益率</a:t>
            </a:r>
            <a:endParaRPr lang="en-US" dirty="0"/>
          </a:p>
        </p:txBody>
      </p:sp>
      <p:sp>
        <p:nvSpPr>
          <p:cNvPr id="3" name="Content Placeholder 2"/>
          <p:cNvSpPr>
            <a:spLocks noGrp="1"/>
          </p:cNvSpPr>
          <p:nvPr>
            <p:ph idx="1"/>
          </p:nvPr>
        </p:nvSpPr>
        <p:spPr/>
        <p:txBody>
          <a:bodyPr>
            <a:noAutofit/>
          </a:bodyPr>
          <a:lstStyle/>
          <a:p>
            <a:pPr marL="0" indent="0">
              <a:buNone/>
            </a:pPr>
            <a:r>
              <a:rPr lang="zh-CN" altLang="en-US" sz="2000" dirty="0" smtClean="0"/>
              <a:t>分别计算“触感”、“色泽”、“编号”三个的</a:t>
            </a:r>
            <a:r>
              <a:rPr lang="en-US" altLang="zh-CN" sz="2000" dirty="0" smtClean="0"/>
              <a:t>IV</a:t>
            </a:r>
            <a:r>
              <a:rPr lang="zh-CN" altLang="en-US" sz="2000" dirty="0" smtClean="0"/>
              <a:t>值：</a:t>
            </a:r>
            <a:endParaRPr lang="en-US" sz="2000" dirty="0" smtClean="0"/>
          </a:p>
          <a:p>
            <a:pPr marL="0" indent="0">
              <a:buNone/>
            </a:pPr>
            <a:r>
              <a:rPr lang="en-US" sz="2000" dirty="0" smtClean="0"/>
              <a:t>IV</a:t>
            </a:r>
            <a:r>
              <a:rPr lang="en-US" sz="2000" dirty="0"/>
              <a:t>(</a:t>
            </a:r>
            <a:r>
              <a:rPr lang="en-US" sz="2000" dirty="0" err="1"/>
              <a:t>触感</a:t>
            </a:r>
            <a:r>
              <a:rPr lang="en-US" sz="2000" dirty="0"/>
              <a:t>) = 0.874 ( V = 2 )</a:t>
            </a:r>
            <a:endParaRPr lang="en-US" sz="2000" dirty="0"/>
          </a:p>
          <a:p>
            <a:pPr marL="0" indent="0">
              <a:buNone/>
            </a:pPr>
            <a:r>
              <a:rPr lang="en-US" sz="2000" dirty="0"/>
              <a:t>IV(</a:t>
            </a:r>
            <a:r>
              <a:rPr lang="en-US" sz="2000" dirty="0" err="1"/>
              <a:t>色泽</a:t>
            </a:r>
            <a:r>
              <a:rPr lang="en-US" sz="2000" dirty="0"/>
              <a:t>) = 1.580 ( V = 3 )</a:t>
            </a:r>
            <a:endParaRPr lang="en-US" sz="2000" dirty="0"/>
          </a:p>
          <a:p>
            <a:pPr marL="0" indent="0">
              <a:buNone/>
            </a:pPr>
            <a:r>
              <a:rPr lang="en-US" sz="2000" dirty="0"/>
              <a:t>IV(</a:t>
            </a:r>
            <a:r>
              <a:rPr lang="en-US" sz="2000" dirty="0" err="1"/>
              <a:t>编号</a:t>
            </a:r>
            <a:r>
              <a:rPr lang="en-US" sz="2000" dirty="0"/>
              <a:t>) = 4.088 ( V = </a:t>
            </a:r>
            <a:r>
              <a:rPr lang="en-US" sz="2000" dirty="0" smtClean="0"/>
              <a:t>17</a:t>
            </a:r>
            <a:r>
              <a:rPr lang="zh-CN" altLang="en-US" sz="2000" dirty="0" smtClean="0"/>
              <a:t>）</a:t>
            </a:r>
            <a:endParaRPr lang="en-US" altLang="zh-CN" sz="2000" dirty="0" smtClean="0"/>
          </a:p>
          <a:p>
            <a:pPr marL="0" indent="0">
              <a:buNone/>
            </a:pPr>
            <a:endParaRPr lang="en-US" sz="2000" dirty="0"/>
          </a:p>
          <a:p>
            <a:pPr marL="0" indent="0">
              <a:buNone/>
            </a:pPr>
            <a:r>
              <a:rPr lang="zh-CN" altLang="en-US" sz="1800" dirty="0"/>
              <a:t>由上面的计算例子，可以看出</a:t>
            </a:r>
            <a:r>
              <a:rPr lang="en-US" altLang="zh-CN" sz="1800" dirty="0"/>
              <a:t>IV(a)</a:t>
            </a:r>
            <a:r>
              <a:rPr lang="zh-CN" altLang="en-US" sz="1800" dirty="0"/>
              <a:t>其实能够反映出，当选取该属性，分成的</a:t>
            </a:r>
            <a:r>
              <a:rPr lang="en-US" altLang="zh-CN" sz="1800" dirty="0"/>
              <a:t>V</a:t>
            </a:r>
            <a:r>
              <a:rPr lang="zh-CN" altLang="en-US" sz="1800" dirty="0"/>
              <a:t>类别数越大，</a:t>
            </a:r>
            <a:r>
              <a:rPr lang="en-US" altLang="zh-CN" sz="1800" dirty="0"/>
              <a:t>IV(a)</a:t>
            </a:r>
            <a:r>
              <a:rPr lang="zh-CN" altLang="en-US" sz="1800" dirty="0"/>
              <a:t>就越大，如果仅仅只用信息增益来选择属性的话，那么我们偏向于选择分成子节点类别大的那个特征。 并不是很好，所以我们需要除以一个属性的固定值，这个值要求随着分成的类别数越大而越小。于是让它做了分母。这样可以避免信息增益的缺点</a:t>
            </a:r>
            <a:r>
              <a:rPr lang="zh-CN" altLang="en-US" sz="1800" dirty="0" smtClean="0"/>
              <a:t>。</a:t>
            </a:r>
            <a:endParaRPr lang="en-US" altLang="zh-CN" sz="1800" dirty="0" smtClean="0"/>
          </a:p>
          <a:p>
            <a:pPr marL="0" indent="0">
              <a:buNone/>
            </a:pPr>
            <a:r>
              <a:rPr lang="zh-CN" altLang="en-US" sz="1800" dirty="0" smtClean="0"/>
              <a:t>但增益率</a:t>
            </a:r>
            <a:r>
              <a:rPr lang="zh-CN" altLang="en-US" sz="1800" dirty="0"/>
              <a:t>准则其实对可取类别数目较少的特征有所偏好</a:t>
            </a:r>
            <a:r>
              <a:rPr lang="zh-CN" altLang="en-US" sz="1800" dirty="0" smtClean="0"/>
              <a:t>！分母</a:t>
            </a:r>
            <a:r>
              <a:rPr lang="zh-CN" altLang="en-US" sz="1800" dirty="0"/>
              <a:t>越小，整体越大。</a:t>
            </a:r>
            <a:endParaRPr lang="zh-CN" altLang="en-US" sz="1800" dirty="0"/>
          </a:p>
          <a:p>
            <a:pPr marL="0" indent="0">
              <a:buNone/>
            </a:pPr>
            <a:r>
              <a:rPr lang="zh-CN" altLang="en-US" sz="1800" dirty="0"/>
              <a:t>于是</a:t>
            </a:r>
            <a:r>
              <a:rPr lang="en-US" altLang="zh-CN" sz="1800" dirty="0"/>
              <a:t>C4.5</a:t>
            </a:r>
            <a:r>
              <a:rPr lang="zh-CN" altLang="en-US" sz="1800" dirty="0"/>
              <a:t>算法不直接选择增益率最大的候选划分属性，候选划分属性中找出信息增益高于平均水平的属性（</a:t>
            </a:r>
            <a:r>
              <a:rPr lang="zh-CN" altLang="en-US" sz="1800" b="1" i="1" dirty="0"/>
              <a:t>这样保证了大部分好的的特征</a:t>
            </a:r>
            <a:r>
              <a:rPr lang="zh-CN" altLang="en-US" sz="1800" dirty="0"/>
              <a:t>），再从中选择增益率最高的（</a:t>
            </a:r>
            <a:r>
              <a:rPr lang="zh-CN" altLang="en-US" sz="1800" b="1" i="1" dirty="0"/>
              <a:t>又保证了不会出现编号特征这种极端的情况</a:t>
            </a:r>
            <a:r>
              <a:rPr lang="zh-CN" altLang="en-US" sz="1800" dirty="0" smtClean="0"/>
              <a:t>）。</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CART</a:t>
            </a:r>
            <a:endParaRPr lang="en-US" dirty="0"/>
          </a:p>
        </p:txBody>
      </p:sp>
      <p:sp>
        <p:nvSpPr>
          <p:cNvPr id="3" name="Content Placeholder 2"/>
          <p:cNvSpPr>
            <a:spLocks noGrp="1"/>
          </p:cNvSpPr>
          <p:nvPr>
            <p:ph idx="1"/>
          </p:nvPr>
        </p:nvSpPr>
        <p:spPr/>
        <p:txBody>
          <a:bodyPr/>
          <a:lstStyle/>
          <a:p>
            <a:pPr marL="0" indent="0">
              <a:buNone/>
            </a:pPr>
            <a:r>
              <a:rPr lang="en-US" altLang="zh-CN" dirty="0"/>
              <a:t>CART</a:t>
            </a:r>
            <a:r>
              <a:rPr lang="zh-CN" altLang="en-US" dirty="0"/>
              <a:t>算法采用一种二分递归分割的技术，算法总是将当前样本集分割为两个子样本集，使得生成的决策树的每个非叶结点都只有两个分枝。因此</a:t>
            </a:r>
            <a:r>
              <a:rPr lang="en-US" altLang="zh-CN" dirty="0"/>
              <a:t>CART</a:t>
            </a:r>
            <a:r>
              <a:rPr lang="zh-CN" altLang="en-US" dirty="0"/>
              <a:t>算法生成的决策树是结构简洁的二叉树</a:t>
            </a:r>
            <a:r>
              <a:rPr lang="zh-CN" altLang="en-US" dirty="0" smtClean="0"/>
              <a:t>。</a:t>
            </a:r>
            <a:r>
              <a:rPr lang="en-US" altLang="zh-CN" dirty="0" smtClean="0"/>
              <a:t>CART</a:t>
            </a:r>
            <a:r>
              <a:rPr lang="zh-CN" altLang="en-US" dirty="0"/>
              <a:t>算法适用于样本特征的取值为是或非的场景，对于连续特征的处理则与</a:t>
            </a:r>
            <a:r>
              <a:rPr lang="en-US" altLang="zh-CN" dirty="0"/>
              <a:t>C4.5</a:t>
            </a:r>
            <a:r>
              <a:rPr lang="zh-CN" altLang="en-US" dirty="0"/>
              <a:t>算法相似</a:t>
            </a:r>
            <a:r>
              <a:rPr lang="zh-CN" altLang="en-US" dirty="0" smtClean="0"/>
              <a:t>。</a:t>
            </a:r>
            <a:endParaRPr lang="en-US" altLang="zh-CN" dirty="0" smtClean="0"/>
          </a:p>
          <a:p>
            <a:pPr marL="0" indent="0">
              <a:buNone/>
            </a:pPr>
            <a:endParaRPr lang="en-US" altLang="zh-CN" dirty="0"/>
          </a:p>
          <a:p>
            <a:pPr marL="0" indent="0">
              <a:buNone/>
            </a:pPr>
            <a:r>
              <a:rPr lang="en-US" altLang="zh-CN" dirty="0" err="1" smtClean="0"/>
              <a:t>scikit</a:t>
            </a:r>
            <a:r>
              <a:rPr lang="en-US" altLang="zh-CN" dirty="0" smtClean="0"/>
              <a:t>-learn</a:t>
            </a:r>
            <a:r>
              <a:rPr lang="zh-CN" altLang="en-US" dirty="0" smtClean="0"/>
              <a:t>里面使用优化过的</a:t>
            </a:r>
            <a:r>
              <a:rPr lang="en-US" altLang="zh-CN" dirty="0" smtClean="0"/>
              <a:t>CART</a:t>
            </a:r>
            <a:r>
              <a:rPr lang="zh-CN" altLang="en-US" dirty="0" smtClean="0"/>
              <a:t>算法。</a:t>
            </a:r>
            <a:endParaRPr lang="en-US" altLang="zh-CN"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scikit</a:t>
            </a:r>
            <a:r>
              <a:rPr lang="en-US" altLang="zh-CN" dirty="0" smtClean="0"/>
              <a:t>-learn</a:t>
            </a:r>
            <a:r>
              <a:rPr lang="zh-CN" altLang="en-US" dirty="0" smtClean="0"/>
              <a:t>使用</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dirty="0" smtClean="0"/>
              <a:t>见</a:t>
            </a:r>
            <a:r>
              <a:rPr lang="en-US" altLang="zh-CN" dirty="0" err="1" smtClean="0"/>
              <a:t>iris_tree.py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0" y="2628900"/>
            <a:ext cx="4110421" cy="1323439"/>
          </a:xfrm>
          <a:prstGeom prst="rect">
            <a:avLst/>
          </a:prstGeom>
          <a:noFill/>
        </p:spPr>
        <p:txBody>
          <a:bodyPr wrap="none" rtlCol="0">
            <a:spAutoFit/>
          </a:bodyPr>
          <a:lstStyle/>
          <a:p>
            <a:r>
              <a:rPr lang="en-US" altLang="zh-CN" sz="8000" dirty="0" smtClean="0"/>
              <a:t>The</a:t>
            </a:r>
            <a:r>
              <a:rPr lang="zh-CN" altLang="en-US" sz="8000" dirty="0" smtClean="0"/>
              <a:t> </a:t>
            </a:r>
            <a:r>
              <a:rPr lang="en-US" altLang="zh-CN" sz="8000" dirty="0" smtClean="0"/>
              <a:t>End</a:t>
            </a:r>
            <a:r>
              <a:rPr lang="zh-CN" altLang="en-US" sz="8000" dirty="0" smtClean="0"/>
              <a:t> </a:t>
            </a:r>
            <a:r>
              <a:rPr lang="en-US" altLang="zh-CN" sz="8000" dirty="0" smtClean="0"/>
              <a:t>!</a:t>
            </a:r>
            <a:endParaRPr lang="en-US" sz="8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相亲决策树</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473442"/>
            <a:ext cx="6003367" cy="5384558"/>
          </a:xfrm>
        </p:spPr>
      </p:pic>
      <p:sp>
        <p:nvSpPr>
          <p:cNvPr id="5" name="TextBox 4"/>
          <p:cNvSpPr txBox="1"/>
          <p:nvPr/>
        </p:nvSpPr>
        <p:spPr>
          <a:xfrm>
            <a:off x="6543675" y="1550521"/>
            <a:ext cx="5352956" cy="1815882"/>
          </a:xfrm>
          <a:prstGeom prst="rect">
            <a:avLst/>
          </a:prstGeom>
          <a:noFill/>
        </p:spPr>
        <p:txBody>
          <a:bodyPr wrap="square" rtlCol="0">
            <a:spAutoFit/>
          </a:bodyPr>
          <a:lstStyle/>
          <a:p>
            <a:pPr marL="285750" indent="-285750">
              <a:buFont typeface="Arial" panose="020B0604020202090204" pitchFamily="34" charset="0"/>
              <a:buChar char="•"/>
            </a:pPr>
            <a:r>
              <a:rPr lang="zh-CN" altLang="en-US" sz="2800" dirty="0" smtClean="0"/>
              <a:t>绿色节点表示</a:t>
            </a:r>
            <a:r>
              <a:rPr lang="zh-CN" altLang="en-US" sz="2800" dirty="0" smtClean="0">
                <a:solidFill>
                  <a:srgbClr val="FF0000"/>
                </a:solidFill>
              </a:rPr>
              <a:t>判断条件</a:t>
            </a:r>
            <a:endParaRPr lang="en-US" altLang="zh-CN" sz="2800" dirty="0" smtClean="0">
              <a:solidFill>
                <a:srgbClr val="FF0000"/>
              </a:solidFill>
            </a:endParaRPr>
          </a:p>
          <a:p>
            <a:pPr marL="285750" indent="-285750">
              <a:buFont typeface="Arial" panose="020B0604020202090204" pitchFamily="34" charset="0"/>
              <a:buChar char="•"/>
            </a:pPr>
            <a:r>
              <a:rPr lang="zh-CN" altLang="en-US" sz="2800" dirty="0" smtClean="0"/>
              <a:t>橙色节点（叶子节点）表示</a:t>
            </a:r>
            <a:r>
              <a:rPr lang="zh-CN" altLang="en-US" sz="2800" dirty="0" smtClean="0">
                <a:solidFill>
                  <a:srgbClr val="FF0000"/>
                </a:solidFill>
              </a:rPr>
              <a:t>决策结果</a:t>
            </a:r>
            <a:endParaRPr lang="en-US" altLang="zh-CN" sz="2800" dirty="0" smtClean="0">
              <a:solidFill>
                <a:srgbClr val="FF0000"/>
              </a:solidFill>
            </a:endParaRPr>
          </a:p>
          <a:p>
            <a:pPr marL="285750" indent="-285750">
              <a:buFont typeface="Arial" panose="020B0604020202090204" pitchFamily="34" charset="0"/>
              <a:buChar char="•"/>
            </a:pPr>
            <a:r>
              <a:rPr lang="zh-CN" altLang="en-US" sz="2800" dirty="0" smtClean="0"/>
              <a:t>左右箭头称作</a:t>
            </a:r>
            <a:r>
              <a:rPr lang="zh-CN" altLang="en-US" sz="2800" dirty="0" smtClean="0">
                <a:solidFill>
                  <a:srgbClr val="FF0000"/>
                </a:solidFill>
              </a:rPr>
              <a:t>分支</a:t>
            </a:r>
            <a:endParaRPr lang="en-US" sz="2800" dirty="0">
              <a:solidFill>
                <a:srgbClr val="FF0000"/>
              </a:solidFill>
            </a:endParaRPr>
          </a:p>
        </p:txBody>
      </p:sp>
      <p:sp>
        <p:nvSpPr>
          <p:cNvPr id="6" name="TextBox 5"/>
          <p:cNvSpPr txBox="1"/>
          <p:nvPr/>
        </p:nvSpPr>
        <p:spPr>
          <a:xfrm>
            <a:off x="6752009" y="4551799"/>
            <a:ext cx="4601791" cy="954107"/>
          </a:xfrm>
          <a:prstGeom prst="rect">
            <a:avLst/>
          </a:prstGeom>
          <a:noFill/>
        </p:spPr>
        <p:txBody>
          <a:bodyPr wrap="square" rtlCol="0">
            <a:spAutoFit/>
          </a:bodyPr>
          <a:lstStyle/>
          <a:p>
            <a:r>
              <a:rPr lang="zh-CN" altLang="en-US" sz="2800" dirty="0" smtClean="0"/>
              <a:t>专家系统（</a:t>
            </a:r>
            <a:r>
              <a:rPr lang="en-US" altLang="zh-CN" sz="2800" dirty="0" smtClean="0"/>
              <a:t>Expert</a:t>
            </a:r>
            <a:r>
              <a:rPr lang="zh-CN" altLang="en-US" sz="2800" dirty="0" smtClean="0"/>
              <a:t> </a:t>
            </a:r>
            <a:r>
              <a:rPr lang="en-US" altLang="zh-CN" sz="2800" dirty="0" smtClean="0"/>
              <a:t>System</a:t>
            </a:r>
            <a:r>
              <a:rPr lang="zh-CN" altLang="en-US" sz="2800" dirty="0" smtClean="0"/>
              <a:t>）往往就是使用决策树。</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决策树定义</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zh-CN" altLang="en-US" sz="2000" dirty="0"/>
              <a:t>决策树（</a:t>
            </a:r>
            <a:r>
              <a:rPr lang="en-US" altLang="zh-CN" sz="2000" dirty="0"/>
              <a:t>decision tree</a:t>
            </a:r>
            <a:r>
              <a:rPr lang="zh-CN" altLang="en-US" sz="2000" dirty="0"/>
              <a:t>）是一个树结构（可以是二叉树或非二叉树）。其每个非叶节点表示一个特征属性上的测试，每个分支代表这个特征属性在某个值域上的输出，而每个叶节点存放一个类别</a:t>
            </a:r>
            <a:r>
              <a:rPr lang="zh-CN" altLang="en-US" sz="2000" dirty="0" smtClean="0"/>
              <a:t>。</a:t>
            </a:r>
            <a:endParaRPr lang="en-US" altLang="zh-CN" sz="2000" dirty="0" smtClean="0"/>
          </a:p>
          <a:p>
            <a:pPr marL="0" indent="0">
              <a:lnSpc>
                <a:spcPct val="150000"/>
              </a:lnSpc>
              <a:buNone/>
            </a:pPr>
            <a:r>
              <a:rPr lang="zh-CN" altLang="en-US" sz="2000" dirty="0" smtClean="0"/>
              <a:t>使用</a:t>
            </a:r>
            <a:r>
              <a:rPr lang="zh-CN" altLang="en-US" sz="2000" dirty="0"/>
              <a:t>决策树进行决策的过程就是从根节点开始，测试待分类项中相应的特征属性，并按照其值选择输出分支，直到到达叶子节点，将叶子节点存放的类别作为决策结果</a:t>
            </a:r>
            <a:r>
              <a:rPr lang="zh-CN" altLang="en-US" sz="2000" dirty="0" smtClean="0"/>
              <a:t>。</a:t>
            </a:r>
            <a:endParaRPr lang="en-US" altLang="zh-CN" sz="2000" dirty="0" smtClean="0"/>
          </a:p>
          <a:p>
            <a:pPr marL="0" indent="0">
              <a:lnSpc>
                <a:spcPct val="150000"/>
              </a:lnSpc>
              <a:buNone/>
            </a:pPr>
            <a:endParaRPr lang="en-US" altLang="zh-CN" sz="2000" dirty="0"/>
          </a:p>
          <a:p>
            <a:pPr marL="0" indent="0">
              <a:lnSpc>
                <a:spcPct val="150000"/>
              </a:lnSpc>
              <a:buNone/>
            </a:pPr>
            <a:r>
              <a:rPr lang="zh-CN" altLang="en-US" sz="2000" dirty="0" smtClean="0"/>
              <a:t>再看一些例子。</a:t>
            </a:r>
            <a:endParaRPr lang="zh-CN"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场景</a:t>
            </a:r>
            <a:r>
              <a:rPr lang="en-US" altLang="zh-CN" dirty="0" smtClean="0"/>
              <a:t>2</a:t>
            </a:r>
            <a:endParaRPr lang="en-US" altLang="zh-CN" dirty="0" smtClean="0"/>
          </a:p>
        </p:txBody>
      </p:sp>
      <p:sp>
        <p:nvSpPr>
          <p:cNvPr id="3" name="Content Placeholder 2"/>
          <p:cNvSpPr>
            <a:spLocks noGrp="1"/>
          </p:cNvSpPr>
          <p:nvPr>
            <p:ph idx="1"/>
          </p:nvPr>
        </p:nvSpPr>
        <p:spPr/>
        <p:txBody>
          <a:bodyPr>
            <a:normAutofit/>
          </a:bodyPr>
          <a:lstStyle/>
          <a:p>
            <a:pPr marL="0" indent="0">
              <a:buNone/>
            </a:pPr>
            <a:r>
              <a:rPr lang="zh-CN" altLang="en-US" sz="2000" dirty="0"/>
              <a:t>平面上有一些点，我们需要找到一个函数（曲线）把它们分开。如果是线性可分的情况，直觉上我们会画一条直线来切分平面（</a:t>
            </a:r>
            <a:r>
              <a:rPr lang="en-US" altLang="zh-CN" sz="2000" dirty="0"/>
              <a:t>SVM</a:t>
            </a:r>
            <a:r>
              <a:rPr lang="zh-CN" altLang="en-US" sz="2000" dirty="0"/>
              <a:t>），它的方程与</a:t>
            </a:r>
            <a:r>
              <a:rPr lang="en-US" altLang="zh-CN" sz="2000" dirty="0" err="1"/>
              <a:t>x,y</a:t>
            </a:r>
            <a:r>
              <a:rPr lang="zh-CN" altLang="en-US" sz="2000" dirty="0"/>
              <a:t>两个属性均有关，可以表示为：</a:t>
            </a:r>
            <a:endParaRPr lang="en-US" sz="2000" dirty="0"/>
          </a:p>
        </p:txBody>
      </p:sp>
      <p:pic>
        <p:nvPicPr>
          <p:cNvPr id="4" name="Picture 3"/>
          <p:cNvPicPr>
            <a:picLocks noChangeAspect="1"/>
          </p:cNvPicPr>
          <p:nvPr/>
        </p:nvPicPr>
        <p:blipFill>
          <a:blip r:embed="rId1"/>
          <a:stretch>
            <a:fillRect/>
          </a:stretch>
        </p:blipFill>
        <p:spPr>
          <a:xfrm>
            <a:off x="2286000" y="2590800"/>
            <a:ext cx="7270044" cy="4089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场景</a:t>
            </a:r>
            <a:r>
              <a:rPr lang="en-US" altLang="zh-CN" dirty="0" smtClean="0"/>
              <a:t>2</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a:t>而对于决策树，通常每次决策（平面划分）只与一个特征相关（</a:t>
            </a:r>
            <a:r>
              <a:rPr lang="en-US" altLang="zh-CN" sz="2000" dirty="0"/>
              <a:t>x</a:t>
            </a:r>
            <a:r>
              <a:rPr lang="zh-CN" altLang="en-US" sz="2000" dirty="0"/>
              <a:t>或</a:t>
            </a:r>
            <a:r>
              <a:rPr lang="en-US" altLang="zh-CN" sz="2000" dirty="0"/>
              <a:t>y</a:t>
            </a:r>
            <a:r>
              <a:rPr lang="zh-CN" altLang="en-US" sz="2000" dirty="0"/>
              <a:t>）。也就是说，我们只能画水平或竖直的线：</a:t>
            </a:r>
            <a:endParaRPr lang="en-US" sz="2000" dirty="0"/>
          </a:p>
        </p:txBody>
      </p:sp>
      <p:pic>
        <p:nvPicPr>
          <p:cNvPr id="4" name="Picture 3"/>
          <p:cNvPicPr>
            <a:picLocks noChangeAspect="1"/>
          </p:cNvPicPr>
          <p:nvPr/>
        </p:nvPicPr>
        <p:blipFill>
          <a:blip r:embed="rId1"/>
          <a:stretch>
            <a:fillRect/>
          </a:stretch>
        </p:blipFill>
        <p:spPr>
          <a:xfrm>
            <a:off x="-508000" y="2536031"/>
            <a:ext cx="7454900" cy="4193381"/>
          </a:xfrm>
          <a:prstGeom prst="rect">
            <a:avLst/>
          </a:prstGeom>
        </p:spPr>
      </p:pic>
      <p:pic>
        <p:nvPicPr>
          <p:cNvPr id="5" name="Picture 4"/>
          <p:cNvPicPr>
            <a:picLocks noChangeAspect="1"/>
          </p:cNvPicPr>
          <p:nvPr/>
        </p:nvPicPr>
        <p:blipFill>
          <a:blip r:embed="rId2"/>
          <a:stretch>
            <a:fillRect/>
          </a:stretch>
        </p:blipFill>
        <p:spPr>
          <a:xfrm>
            <a:off x="6148212" y="2401094"/>
            <a:ext cx="6952544" cy="3910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场景</a:t>
            </a:r>
            <a:r>
              <a:rPr lang="en-US" altLang="zh-CN" dirty="0"/>
              <a:t>3</a:t>
            </a:r>
            <a:endParaRPr lang="en-US" dirty="0"/>
          </a:p>
        </p:txBody>
      </p:sp>
      <p:sp>
        <p:nvSpPr>
          <p:cNvPr id="3" name="Content Placeholder 2"/>
          <p:cNvSpPr>
            <a:spLocks noGrp="1"/>
          </p:cNvSpPr>
          <p:nvPr>
            <p:ph idx="1"/>
          </p:nvPr>
        </p:nvSpPr>
        <p:spPr/>
        <p:txBody>
          <a:bodyPr>
            <a:normAutofit/>
          </a:bodyPr>
          <a:lstStyle/>
          <a:p>
            <a:pPr marL="0" indent="0">
              <a:buNone/>
            </a:pPr>
            <a:r>
              <a:rPr lang="zh-CN" altLang="en-US" sz="2000" dirty="0"/>
              <a:t>决策树同样适用于线性不可分的</a:t>
            </a:r>
            <a:r>
              <a:rPr lang="zh-CN" altLang="en-US" sz="2000" dirty="0" smtClean="0"/>
              <a:t>情况（并非最优划分）：</a:t>
            </a:r>
            <a:endParaRPr lang="en-US" sz="2000" dirty="0"/>
          </a:p>
        </p:txBody>
      </p:sp>
      <p:pic>
        <p:nvPicPr>
          <p:cNvPr id="4" name="Picture 3"/>
          <p:cNvPicPr>
            <a:picLocks noChangeAspect="1"/>
          </p:cNvPicPr>
          <p:nvPr/>
        </p:nvPicPr>
        <p:blipFill>
          <a:blip r:embed="rId1"/>
          <a:stretch>
            <a:fillRect/>
          </a:stretch>
        </p:blipFill>
        <p:spPr>
          <a:xfrm>
            <a:off x="-990600" y="2498724"/>
            <a:ext cx="7366000" cy="4143375"/>
          </a:xfrm>
          <a:prstGeom prst="rect">
            <a:avLst/>
          </a:prstGeom>
        </p:spPr>
      </p:pic>
      <p:pic>
        <p:nvPicPr>
          <p:cNvPr id="5" name="Picture 4"/>
          <p:cNvPicPr>
            <a:picLocks noChangeAspect="1"/>
          </p:cNvPicPr>
          <p:nvPr/>
        </p:nvPicPr>
        <p:blipFill>
          <a:blip r:embed="rId2"/>
          <a:stretch>
            <a:fillRect/>
          </a:stretch>
        </p:blipFill>
        <p:spPr>
          <a:xfrm>
            <a:off x="4978400" y="2445145"/>
            <a:ext cx="7556500" cy="4250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决策树构造</a:t>
            </a:r>
            <a:r>
              <a:rPr lang="en-US" altLang="zh-CN" dirty="0" smtClean="0"/>
              <a:t>(1)</a:t>
            </a:r>
            <a:endParaRPr lang="en-US" dirty="0"/>
          </a:p>
        </p:txBody>
      </p:sp>
      <p:graphicFrame>
        <p:nvGraphicFramePr>
          <p:cNvPr id="4" name="Content Placeholder 3"/>
          <p:cNvGraphicFramePr>
            <a:graphicFrameLocks noGrp="1"/>
          </p:cNvGraphicFramePr>
          <p:nvPr>
            <p:ph idx="1"/>
            <p:custDataLst>
              <p:tags r:id="rId1"/>
            </p:custDataLst>
          </p:nvPr>
        </p:nvGraphicFramePr>
        <p:xfrm>
          <a:off x="1052513" y="1690688"/>
          <a:ext cx="5476877" cy="2494280"/>
        </p:xfrm>
        <a:graphic>
          <a:graphicData uri="http://schemas.openxmlformats.org/drawingml/2006/table">
            <a:tbl>
              <a:tblPr firstRow="1" bandRow="1">
                <a:tableStyleId>{5C22544A-7EE6-4342-B048-85BDC9FD1C3A}</a:tableStyleId>
              </a:tblPr>
              <a:tblGrid>
                <a:gridCol w="612676"/>
                <a:gridCol w="1806674"/>
                <a:gridCol w="1614488"/>
                <a:gridCol w="1443039"/>
              </a:tblGrid>
              <a:tr h="370840">
                <a:tc>
                  <a:txBody>
                    <a:bodyPr/>
                    <a:lstStyle/>
                    <a:p>
                      <a:endParaRPr lang="en-US" dirty="0"/>
                    </a:p>
                  </a:txBody>
                  <a:tcPr/>
                </a:tc>
                <a:tc>
                  <a:txBody>
                    <a:bodyPr/>
                    <a:lstStyle/>
                    <a:p>
                      <a:r>
                        <a:rPr lang="zh-CN" altLang="en-US" dirty="0" smtClean="0"/>
                        <a:t>不浮出水面是否可以生存（</a:t>
                      </a:r>
                      <a:r>
                        <a:rPr lang="en-US" altLang="zh-CN" dirty="0" smtClean="0"/>
                        <a:t>f1)</a:t>
                      </a:r>
                      <a:endParaRPr lang="en-US" dirty="0"/>
                    </a:p>
                  </a:txBody>
                  <a:tcPr/>
                </a:tc>
                <a:tc>
                  <a:txBody>
                    <a:bodyPr/>
                    <a:lstStyle/>
                    <a:p>
                      <a:r>
                        <a:rPr lang="zh-CN" altLang="en-US" dirty="0" smtClean="0"/>
                        <a:t>是否有脚蹼</a:t>
                      </a:r>
                      <a:r>
                        <a:rPr lang="en-US" altLang="zh-CN" dirty="0" smtClean="0"/>
                        <a:t>(f2)</a:t>
                      </a:r>
                      <a:endParaRPr lang="en-US" dirty="0"/>
                    </a:p>
                  </a:txBody>
                  <a:tcPr/>
                </a:tc>
                <a:tc>
                  <a:txBody>
                    <a:bodyPr/>
                    <a:lstStyle/>
                    <a:p>
                      <a:r>
                        <a:rPr lang="zh-CN" altLang="en-US" dirty="0" smtClean="0"/>
                        <a:t>属于鱼类</a:t>
                      </a:r>
                      <a:endParaRPr lang="en-US" dirty="0"/>
                    </a:p>
                  </a:txBody>
                  <a:tcPr/>
                </a:tc>
              </a:tr>
              <a:tr h="370840">
                <a:tc>
                  <a:txBody>
                    <a:bodyPr/>
                    <a:lstStyle/>
                    <a:p>
                      <a:r>
                        <a:rPr lang="en-US" altLang="zh-CN" dirty="0" smtClean="0"/>
                        <a:t>1</a:t>
                      </a:r>
                      <a:endParaRPr lang="en-US" dirty="0"/>
                    </a:p>
                  </a:txBody>
                  <a:tcPr/>
                </a:tc>
                <a:tc>
                  <a:txBody>
                    <a:bodyPr/>
                    <a:lstStyle/>
                    <a:p>
                      <a:r>
                        <a:rPr lang="zh-CN" altLang="en-US" dirty="0" smtClean="0"/>
                        <a:t>是</a:t>
                      </a:r>
                      <a:endParaRPr lang="en-US" dirty="0"/>
                    </a:p>
                  </a:txBody>
                  <a:tcPr/>
                </a:tc>
                <a:tc>
                  <a:txBody>
                    <a:bodyPr/>
                    <a:lstStyle/>
                    <a:p>
                      <a:r>
                        <a:rPr lang="zh-CN" altLang="en-US" dirty="0" smtClean="0"/>
                        <a:t>是</a:t>
                      </a:r>
                      <a:endParaRPr lang="en-US" dirty="0"/>
                    </a:p>
                  </a:txBody>
                  <a:tcPr/>
                </a:tc>
                <a:tc>
                  <a:txBody>
                    <a:bodyPr/>
                    <a:lstStyle/>
                    <a:p>
                      <a:r>
                        <a:rPr lang="zh-CN" altLang="en-US" dirty="0" smtClean="0"/>
                        <a:t>是</a:t>
                      </a:r>
                      <a:endParaRPr lang="en-US" dirty="0"/>
                    </a:p>
                  </a:txBody>
                  <a:tcPr/>
                </a:tc>
              </a:tr>
              <a:tr h="370840">
                <a:tc>
                  <a:txBody>
                    <a:bodyPr/>
                    <a:lstStyle/>
                    <a:p>
                      <a:r>
                        <a:rPr lang="en-US" altLang="zh-CN" dirty="0" smtClean="0"/>
                        <a:t>2</a:t>
                      </a:r>
                      <a:endParaRPr lang="en-US" dirty="0"/>
                    </a:p>
                  </a:txBody>
                  <a:tcPr/>
                </a:tc>
                <a:tc>
                  <a:txBody>
                    <a:bodyPr/>
                    <a:lstStyle/>
                    <a:p>
                      <a:r>
                        <a:rPr lang="zh-CN" altLang="en-US" dirty="0" smtClean="0"/>
                        <a:t>是</a:t>
                      </a:r>
                      <a:endParaRPr lang="en-US" dirty="0"/>
                    </a:p>
                  </a:txBody>
                  <a:tcPr/>
                </a:tc>
                <a:tc>
                  <a:txBody>
                    <a:bodyPr/>
                    <a:lstStyle/>
                    <a:p>
                      <a:r>
                        <a:rPr lang="zh-CN" altLang="en-US" dirty="0" smtClean="0"/>
                        <a:t>是</a:t>
                      </a:r>
                      <a:endParaRPr lang="en-US" dirty="0"/>
                    </a:p>
                  </a:txBody>
                  <a:tcPr/>
                </a:tc>
                <a:tc>
                  <a:txBody>
                    <a:bodyPr/>
                    <a:lstStyle/>
                    <a:p>
                      <a:r>
                        <a:rPr lang="zh-CN" altLang="en-US" dirty="0" smtClean="0"/>
                        <a:t>是</a:t>
                      </a:r>
                      <a:endParaRPr lang="en-US" dirty="0"/>
                    </a:p>
                  </a:txBody>
                  <a:tcPr/>
                </a:tc>
              </a:tr>
              <a:tr h="370840">
                <a:tc>
                  <a:txBody>
                    <a:bodyPr/>
                    <a:lstStyle/>
                    <a:p>
                      <a:r>
                        <a:rPr lang="en-US" altLang="zh-CN" dirty="0" smtClean="0"/>
                        <a:t>3</a:t>
                      </a:r>
                      <a:endParaRPr lang="en-US" dirty="0"/>
                    </a:p>
                  </a:txBody>
                  <a:tcPr/>
                </a:tc>
                <a:tc>
                  <a:txBody>
                    <a:bodyPr/>
                    <a:lstStyle/>
                    <a:p>
                      <a:r>
                        <a:rPr lang="zh-CN" altLang="en-US" dirty="0" smtClean="0"/>
                        <a:t>是</a:t>
                      </a:r>
                      <a:endParaRPr lang="en-US" dirty="0"/>
                    </a:p>
                  </a:txBody>
                  <a:tcPr/>
                </a:tc>
                <a:tc>
                  <a:txBody>
                    <a:bodyPr/>
                    <a:lstStyle/>
                    <a:p>
                      <a:r>
                        <a:rPr lang="zh-CN" altLang="en-US" dirty="0" smtClean="0"/>
                        <a:t>否</a:t>
                      </a:r>
                      <a:endParaRPr lang="en-US" dirty="0"/>
                    </a:p>
                  </a:txBody>
                  <a:tcPr/>
                </a:tc>
                <a:tc>
                  <a:txBody>
                    <a:bodyPr/>
                    <a:lstStyle/>
                    <a:p>
                      <a:r>
                        <a:rPr lang="zh-CN" altLang="en-US" dirty="0" smtClean="0"/>
                        <a:t>否</a:t>
                      </a:r>
                      <a:endParaRPr lang="en-US" dirty="0"/>
                    </a:p>
                  </a:txBody>
                  <a:tcPr/>
                </a:tc>
              </a:tr>
              <a:tr h="370840">
                <a:tc>
                  <a:txBody>
                    <a:bodyPr/>
                    <a:lstStyle/>
                    <a:p>
                      <a:r>
                        <a:rPr lang="en-US" altLang="zh-CN" dirty="0" smtClean="0"/>
                        <a:t>4</a:t>
                      </a:r>
                      <a:endParaRPr lang="en-US" dirty="0"/>
                    </a:p>
                  </a:txBody>
                  <a:tcPr/>
                </a:tc>
                <a:tc>
                  <a:txBody>
                    <a:bodyPr/>
                    <a:lstStyle/>
                    <a:p>
                      <a:r>
                        <a:rPr lang="zh-CN" altLang="en-US" dirty="0" smtClean="0"/>
                        <a:t>否</a:t>
                      </a:r>
                      <a:endParaRPr lang="en-US" dirty="0"/>
                    </a:p>
                  </a:txBody>
                  <a:tcPr/>
                </a:tc>
                <a:tc>
                  <a:txBody>
                    <a:bodyPr/>
                    <a:lstStyle/>
                    <a:p>
                      <a:r>
                        <a:rPr lang="zh-CN" altLang="en-US" dirty="0" smtClean="0"/>
                        <a:t>是</a:t>
                      </a:r>
                      <a:endParaRPr lang="en-US" dirty="0"/>
                    </a:p>
                  </a:txBody>
                  <a:tcPr/>
                </a:tc>
                <a:tc>
                  <a:txBody>
                    <a:bodyPr/>
                    <a:lstStyle/>
                    <a:p>
                      <a:r>
                        <a:rPr lang="zh-CN" altLang="en-US" dirty="0" smtClean="0"/>
                        <a:t>否</a:t>
                      </a:r>
                      <a:endParaRPr lang="en-US" dirty="0"/>
                    </a:p>
                  </a:txBody>
                  <a:tcPr/>
                </a:tc>
              </a:tr>
              <a:tr h="370840">
                <a:tc>
                  <a:txBody>
                    <a:bodyPr/>
                    <a:lstStyle/>
                    <a:p>
                      <a:r>
                        <a:rPr lang="en-US" altLang="zh-CN" dirty="0" smtClean="0"/>
                        <a:t>5</a:t>
                      </a:r>
                      <a:endParaRPr lang="en-US" dirty="0"/>
                    </a:p>
                  </a:txBody>
                  <a:tcPr/>
                </a:tc>
                <a:tc>
                  <a:txBody>
                    <a:bodyPr/>
                    <a:lstStyle/>
                    <a:p>
                      <a:r>
                        <a:rPr lang="zh-CN" altLang="en-US" dirty="0" smtClean="0"/>
                        <a:t>否</a:t>
                      </a:r>
                      <a:endParaRPr lang="en-US" dirty="0"/>
                    </a:p>
                  </a:txBody>
                  <a:tcPr/>
                </a:tc>
                <a:tc>
                  <a:txBody>
                    <a:bodyPr/>
                    <a:lstStyle/>
                    <a:p>
                      <a:r>
                        <a:rPr lang="zh-CN" altLang="en-US" dirty="0" smtClean="0"/>
                        <a:t>是</a:t>
                      </a:r>
                      <a:endParaRPr lang="en-US" dirty="0"/>
                    </a:p>
                  </a:txBody>
                  <a:tcPr/>
                </a:tc>
                <a:tc>
                  <a:txBody>
                    <a:bodyPr/>
                    <a:lstStyle/>
                    <a:p>
                      <a:r>
                        <a:rPr lang="zh-CN" altLang="en-US" dirty="0" smtClean="0"/>
                        <a:t>否</a:t>
                      </a:r>
                      <a:endParaRPr lang="en-US" dirty="0"/>
                    </a:p>
                  </a:txBody>
                  <a:tcPr/>
                </a:tc>
              </a:tr>
            </a:tbl>
          </a:graphicData>
        </a:graphic>
      </p:graphicFrame>
      <p:sp>
        <p:nvSpPr>
          <p:cNvPr id="5" name="TextBox 4"/>
          <p:cNvSpPr txBox="1"/>
          <p:nvPr/>
        </p:nvSpPr>
        <p:spPr>
          <a:xfrm>
            <a:off x="1052513" y="5248921"/>
            <a:ext cx="9385903" cy="523220"/>
          </a:xfrm>
          <a:prstGeom prst="rect">
            <a:avLst/>
          </a:prstGeom>
          <a:noFill/>
        </p:spPr>
        <p:txBody>
          <a:bodyPr wrap="none" rtlCol="0">
            <a:spAutoFit/>
          </a:bodyPr>
          <a:lstStyle/>
          <a:p>
            <a:r>
              <a:rPr lang="zh-CN" altLang="en-US" sz="2800" dirty="0" smtClean="0"/>
              <a:t>如何构造根据</a:t>
            </a:r>
            <a:r>
              <a:rPr lang="en-US" altLang="zh-CN" sz="2800" dirty="0" smtClean="0"/>
              <a:t>f1</a:t>
            </a:r>
            <a:r>
              <a:rPr lang="zh-CN" altLang="en-US" sz="2800" dirty="0" smtClean="0"/>
              <a:t>、</a:t>
            </a:r>
            <a:r>
              <a:rPr lang="en-US" altLang="zh-CN" sz="2800" dirty="0" smtClean="0"/>
              <a:t>f2</a:t>
            </a:r>
            <a:r>
              <a:rPr lang="zh-CN" altLang="en-US" sz="2800" dirty="0" smtClean="0"/>
              <a:t>两个特征判断是否属于鱼类的决策树？</a:t>
            </a:r>
            <a:endParaRPr lang="en-US" altLang="zh-CN" sz="2800"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015fedcc-1403-499a-a7f9-c9862811d97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3849</Words>
  <Application>WPS 演示</Application>
  <PresentationFormat>Widescreen</PresentationFormat>
  <Paragraphs>351</Paragraphs>
  <Slides>39</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Arial</vt:lpstr>
      <vt:lpstr>方正书宋_GBK</vt:lpstr>
      <vt:lpstr>Wingdings</vt:lpstr>
      <vt:lpstr>Arial</vt:lpstr>
      <vt:lpstr>Wingdings</vt:lpstr>
      <vt:lpstr>Calibri Light</vt:lpstr>
      <vt:lpstr>Helvetica Neue</vt:lpstr>
      <vt:lpstr>Calibri</vt:lpstr>
      <vt:lpstr>微软雅黑</vt:lpstr>
      <vt:lpstr>汉仪旗黑</vt:lpstr>
      <vt:lpstr>宋体</vt:lpstr>
      <vt:lpstr>Arial Unicode MS</vt:lpstr>
      <vt:lpstr>DengXian</vt:lpstr>
      <vt:lpstr>汉仪中等线KW</vt:lpstr>
      <vt:lpstr>DengXian Light</vt:lpstr>
      <vt:lpstr>宋体-简</vt:lpstr>
      <vt:lpstr>Office Theme</vt:lpstr>
      <vt:lpstr>Decision Tree</vt:lpstr>
      <vt:lpstr>场景1：母亲给女儿介绍男朋友</vt:lpstr>
      <vt:lpstr>分析</vt:lpstr>
      <vt:lpstr>相亲决策树</vt:lpstr>
      <vt:lpstr>决策树定义</vt:lpstr>
      <vt:lpstr>场景2</vt:lpstr>
      <vt:lpstr>场景2</vt:lpstr>
      <vt:lpstr>场景3</vt:lpstr>
      <vt:lpstr>决策树构造(1)</vt:lpstr>
      <vt:lpstr>决策树构造(2)</vt:lpstr>
      <vt:lpstr>决策树构造(3)——如何确定分类属性</vt:lpstr>
      <vt:lpstr>决策树构造(3)——熵</vt:lpstr>
      <vt:lpstr>决策树构造(3)——信息增益</vt:lpstr>
      <vt:lpstr>决策树构造(3)——递归</vt:lpstr>
      <vt:lpstr>基尼不纯度（Gini Impurity）</vt:lpstr>
      <vt:lpstr>计算G1和G2的Gini指数</vt:lpstr>
      <vt:lpstr>基尼不纯度和熵</vt:lpstr>
      <vt:lpstr>分类模型误差</vt:lpstr>
      <vt:lpstr>例子</vt:lpstr>
      <vt:lpstr>噪声导致的过拟合</vt:lpstr>
      <vt:lpstr>两个模型</vt:lpstr>
      <vt:lpstr>测试数据集</vt:lpstr>
      <vt:lpstr>分析</vt:lpstr>
      <vt:lpstr>缺乏代表性样本导致的过拟合</vt:lpstr>
      <vt:lpstr>决策树</vt:lpstr>
      <vt:lpstr>分析</vt:lpstr>
      <vt:lpstr>剪枝（pruning）</vt:lpstr>
      <vt:lpstr>预剪枝</vt:lpstr>
      <vt:lpstr>后剪枝</vt:lpstr>
      <vt:lpstr>比较</vt:lpstr>
      <vt:lpstr>四个算法</vt:lpstr>
      <vt:lpstr>ID3</vt:lpstr>
      <vt:lpstr>C4.5 &amp; C5.0</vt:lpstr>
      <vt:lpstr>信息增益率</vt:lpstr>
      <vt:lpstr>信息增益率</vt:lpstr>
      <vt:lpstr>信息增益率</vt:lpstr>
      <vt:lpstr>CART</vt:lpstr>
      <vt:lpstr>scikit-learn使用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Yanchun Ni</dc:creator>
  <cp:lastModifiedBy>NiYanchun</cp:lastModifiedBy>
  <cp:revision>39</cp:revision>
  <dcterms:created xsi:type="dcterms:W3CDTF">2022-03-02T05:45:46Z</dcterms:created>
  <dcterms:modified xsi:type="dcterms:W3CDTF">2022-03-02T05:45:46Z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