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4" r:id="rId9"/>
    <p:sldId id="265" r:id="rId10"/>
    <p:sldId id="260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89262"/>
  </p:normalViewPr>
  <p:slideViewPr>
    <p:cSldViewPr snapToGrid="0" snapToObjects="1">
      <p:cViewPr varScale="1">
        <p:scale>
          <a:sx n="78" d="100"/>
          <a:sy n="78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6E89A-0F2B-F243-9740-A7CD063C5A26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82AC6-A229-1044-8A0B-11163110D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39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先验后验指的是事件</a:t>
            </a:r>
            <a:r>
              <a:rPr lang="en-US" altLang="zh-CN" dirty="0" smtClean="0"/>
              <a:t>(A)</a:t>
            </a:r>
            <a:r>
              <a:rPr lang="zh-CN" altLang="en-US" dirty="0" smtClean="0"/>
              <a:t>发生的概率是取自</a:t>
            </a:r>
            <a:r>
              <a:rPr lang="en-US" altLang="zh-CN" dirty="0" smtClean="0"/>
              <a:t>B</a:t>
            </a:r>
            <a:r>
              <a:rPr lang="zh-CN" altLang="en-US" dirty="0" smtClean="0"/>
              <a:t>发生前还是发生后。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82AC6-A229-1044-8A0B-11163110D2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2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82AC6-A229-1044-8A0B-11163110D2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6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82AC6-A229-1044-8A0B-11163110D2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4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例子来自维基百科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82AC6-A229-1044-8A0B-11163110D2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0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8F9-0E11-4441-8D42-9D057CA2CD84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8F9-0E11-4441-8D42-9D057CA2CD84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8F9-0E11-4441-8D42-9D057CA2CD84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1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8F9-0E11-4441-8D42-9D057CA2CD84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2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8F9-0E11-4441-8D42-9D057CA2CD84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8F9-0E11-4441-8D42-9D057CA2CD84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6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8F9-0E11-4441-8D42-9D057CA2CD84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8F9-0E11-4441-8D42-9D057CA2CD84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8F9-0E11-4441-8D42-9D057CA2CD84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7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8F9-0E11-4441-8D42-9D057CA2CD84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7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8F9-0E11-4441-8D42-9D057CA2CD84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2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C78F9-0E11-4441-8D42-9D057CA2CD84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1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5" Type="http://schemas.openxmlformats.org/officeDocument/2006/relationships/image" Target="../media/image7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8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8.tiff"/><Relationship Id="rId5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4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朴素贝叶斯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3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朴素贝叶斯理论推导（</a:t>
            </a:r>
            <a:r>
              <a:rPr lang="en-US" altLang="zh-CN" dirty="0"/>
              <a:t>4</a:t>
            </a:r>
            <a:r>
              <a:rPr lang="zh-CN" altLang="en-US" dirty="0" smtClean="0"/>
              <a:t>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>
                    <a:latin typeface="Cambria Math" charset="0"/>
                  </a:rPr>
                  <a:t>条件联合概率分解</a:t>
                </a:r>
                <a:endParaRPr lang="en-US" altLang="zh-CN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endParaRPr lang="en-US" altLang="zh-CN" b="0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𝑋𝑌</m:t>
                        </m:r>
                      </m:e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𝑍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𝑋</m:t>
                        </m:r>
                      </m:e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𝑌𝑍</m:t>
                        </m:r>
                      </m:e>
                    </m:d>
                    <m:r>
                      <a:rPr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𝑍</m:t>
                        </m:r>
                      </m:e>
                    </m:d>
                  </m:oMath>
                </a14:m>
                <a:endParaRPr lang="en-US" altLang="zh-CN" b="0" dirty="0" smtClean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UVWX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YZ</m:t>
                        </m:r>
                      </m:e>
                    </m:d>
                    <m:r>
                      <a:rPr lang="en-US" altLang="zh-CN" b="0" i="0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charset="0"/>
                      </a:rPr>
                      <m:t>P</m:t>
                    </m:r>
                    <m:r>
                      <a:rPr lang="en-US" altLang="zh-CN" b="0" i="0" smtClean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charset="0"/>
                      </a:rPr>
                      <m:t>U</m:t>
                    </m:r>
                    <m:r>
                      <a:rPr lang="en-US" altLang="zh-CN" b="0" i="0" smtClean="0">
                        <a:latin typeface="Cambria Math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charset="0"/>
                      </a:rPr>
                      <m:t>VWXYZ</m:t>
                    </m:r>
                    <m:r>
                      <a:rPr lang="en-US" altLang="zh-CN" b="0" i="0" smtClean="0">
                        <a:latin typeface="Cambria Math" charset="0"/>
                      </a:rPr>
                      <m:t>)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𝑊𝑋𝑌𝑍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)×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</m:t>
                        </m:r>
                      </m:e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𝑋𝑌𝑍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𝑌𝑍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84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朴素贝叶斯理论推导（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zh-CN" b="0" i="1" baseline="-25000" dirty="0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,…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𝑥𝑛</m:t>
                          </m:r>
                        </m:e>
                        <m:e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zh-CN" b="0" i="1" baseline="-25000" dirty="0" smtClean="0">
                              <a:latin typeface="Cambria Math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zh-CN" b="0" i="1" baseline="-25000" dirty="0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,…,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𝑥𝑛𝑦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altLang="zh-CN" b="0" i="1" baseline="-2500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e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altLang="zh-CN" b="0" i="1" baseline="-2500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,…,</m:t>
                          </m:r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𝑥𝑛𝑦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×…×</m:t>
                      </m:r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𝑥𝑛</m:t>
                      </m:r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zh-CN" altLang="en-US" dirty="0" smtClean="0"/>
                  <a:t>这个式子很难计算，所以朴素贝叶斯理论对条件概率分布做了独立性假设，在我们的场景下就是各个维度特征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𝑥</m:t>
                    </m:r>
                    <m:r>
                      <a:rPr lang="en-US" altLang="zh-CN" b="0" i="1" baseline="-25000" dirty="0" smtClean="0">
                        <a:latin typeface="Cambria Math" charset="0"/>
                      </a:rPr>
                      <m:t>1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𝑥</m:t>
                    </m:r>
                    <m:r>
                      <a:rPr lang="en-US" altLang="zh-CN" b="0" i="1" baseline="-25000" dirty="0" smtClean="0">
                        <a:latin typeface="Cambria Math" charset="0"/>
                      </a:rPr>
                      <m:t>2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…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𝑥𝑛</m:t>
                    </m:r>
                  </m:oMath>
                </a14:m>
                <a:r>
                  <a:rPr lang="zh-CN" altLang="en-US" dirty="0" smtClean="0"/>
                  <a:t>相互独立，即：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 rotWithShape="0">
                <a:blip r:embed="rId4"/>
                <a:stretch>
                  <a:fillRect l="-1217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754" y="4412148"/>
            <a:ext cx="8096103" cy="45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朴素贝叶斯理论推导（</a:t>
            </a:r>
            <a:r>
              <a:rPr lang="en-US" altLang="zh-CN" dirty="0"/>
              <a:t>6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原式：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 smtClean="0"/>
              <a:t>可化简为：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693" y="2561198"/>
            <a:ext cx="6645893" cy="910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692" y="5044863"/>
            <a:ext cx="6482607" cy="93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朴素贝叶斯理论推导（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对于确定的输入，不论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取哪个值，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𝑃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</a:rPr>
                      <m:t>𝑥</m:t>
                    </m:r>
                    <m:r>
                      <a:rPr lang="en-US" altLang="zh-CN" b="0" i="1" baseline="-25000" smtClean="0">
                        <a:latin typeface="Cambria Math" charset="0"/>
                      </a:rPr>
                      <m:t>1</m:t>
                    </m:r>
                    <m:r>
                      <a:rPr lang="en-US" altLang="zh-CN" b="0" i="1" smtClean="0">
                        <a:latin typeface="Cambria Math" charset="0"/>
                      </a:rPr>
                      <m:t>,…,</m:t>
                    </m:r>
                    <m:r>
                      <a:rPr lang="en-US" altLang="zh-CN" b="0" i="1" smtClean="0">
                        <a:latin typeface="Cambria Math" charset="0"/>
                      </a:rPr>
                      <m:t>𝑥𝑛</m:t>
                    </m:r>
                    <m:r>
                      <a:rPr lang="en-US" altLang="zh-CN" b="0" i="1" smtClean="0">
                        <a:latin typeface="Cambria Math" charset="0"/>
                      </a:rPr>
                      <m:t>)都是</m:t>
                    </m:r>
                  </m:oMath>
                </a14:m>
                <a:r>
                  <a:rPr lang="zh-CN" altLang="en-US" dirty="0" smtClean="0"/>
                  <a:t>一样的，所以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 rotWithShape="0"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949" y="1592714"/>
            <a:ext cx="6482607" cy="9351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1557" y="3579860"/>
            <a:ext cx="6253843" cy="299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NB</a:t>
            </a:r>
            <a:r>
              <a:rPr lang="zh-CN" altLang="en-US" dirty="0" smtClean="0"/>
              <a:t>的三个模型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多项式模型</a:t>
            </a:r>
            <a:endParaRPr lang="en-US" altLang="zh-CN" dirty="0" smtClean="0"/>
          </a:p>
          <a:p>
            <a:r>
              <a:rPr lang="zh-CN" altLang="en-US" dirty="0" smtClean="0"/>
              <a:t>高斯模型</a:t>
            </a:r>
            <a:endParaRPr lang="en-US" altLang="zh-CN" dirty="0" smtClean="0"/>
          </a:p>
          <a:p>
            <a:r>
              <a:rPr lang="zh-CN" altLang="en-US" dirty="0" smtClean="0"/>
              <a:t>伯努利模型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多项式模型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8558"/>
                <a:ext cx="11114314" cy="511084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当特征是离散的时候，使用多项式模型。多项式模型在计算先验概率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zh-CN" altLang="en-US" b="0" i="1" dirty="0" smtClean="0">
                        <a:latin typeface="Cambria Math" charset="0"/>
                      </a:rPr>
                      <m:t>和</m:t>
                    </m:r>
                    <m:r>
                      <a:rPr lang="zh-CN" altLang="en-US" i="1" dirty="0" smtClean="0">
                        <a:latin typeface="Cambria Math" charset="0"/>
                      </a:rPr>
                      <m:t>条件概率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zh-CN" b="0" i="1" baseline="-25000" dirty="0" smtClean="0">
                            <a:latin typeface="Cambria Math" charset="0"/>
                          </a:rPr>
                          <m:t>𝑖</m:t>
                        </m:r>
                      </m:e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zh-CN" altLang="en-US" b="0" i="1" dirty="0" smtClean="0">
                        <a:latin typeface="Cambria Math" charset="0"/>
                      </a:rPr>
                      <m:t>的</m:t>
                    </m:r>
                    <m:r>
                      <a:rPr lang="zh-CN" altLang="en-US" i="1" dirty="0" smtClean="0">
                        <a:latin typeface="Cambria Math" charset="0"/>
                      </a:rPr>
                      <m:t>时候</m:t>
                    </m:r>
                    <m:r>
                      <a:rPr lang="zh-CN" altLang="en-US" b="0" i="0" dirty="0" smtClean="0">
                        <a:latin typeface="Cambria Math" charset="0"/>
                      </a:rPr>
                      <m:t>，</m:t>
                    </m:r>
                    <m:r>
                      <a:rPr lang="zh-CN" altLang="en-US" i="1" dirty="0" smtClean="0">
                        <a:latin typeface="Cambria Math" charset="0"/>
                      </a:rPr>
                      <m:t>会</m:t>
                    </m:r>
                    <m:r>
                      <a:rPr lang="zh-CN" altLang="en-US" b="0" i="1" dirty="0" smtClean="0">
                        <a:latin typeface="Cambria Math" charset="0"/>
                      </a:rPr>
                      <m:t>做</m:t>
                    </m:r>
                    <m:r>
                      <a:rPr lang="zh-CN" altLang="en-US" i="1" dirty="0" smtClean="0">
                        <a:latin typeface="Cambria Math" charset="0"/>
                      </a:rPr>
                      <m:t>一些</m:t>
                    </m:r>
                  </m:oMath>
                </a14:m>
                <a:r>
                  <a:rPr lang="zh-CN" altLang="en-US" dirty="0" smtClean="0"/>
                  <a:t>平滑处理：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𝑁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其中，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是样本总数，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是类别总数，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是类别为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的样本个数，</a:t>
                </a:r>
                <a:r>
                  <a:rPr lang="en-US" altLang="zh-CN" b="0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zh-CN" altLang="en-US" dirty="0" smtClean="0"/>
                  <a:t>是平滑值。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zh-CN" b="0" i="1" baseline="-25000" dirty="0" smtClean="0">
                              <a:latin typeface="Cambria Math" charset="0"/>
                            </a:rPr>
                            <m:t>𝑖</m:t>
                          </m:r>
                        </m:e>
                        <m:e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altLang="zh-CN" b="0" i="1" dirty="0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altLang="zh-CN" b="0" i="1" dirty="0" smtClean="0">
                                  <a:latin typeface="Cambria Math" charset="0"/>
                                </a:rPr>
                                <m:t>𝑥𝑖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charset="0"/>
                          </a:rPr>
                          <m:t>𝑦</m:t>
                        </m:r>
                        <m:r>
                          <a:rPr lang="en-US" altLang="zh-CN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charset="0"/>
                          </a:rPr>
                          <m:t>𝑥𝑖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是类别为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的样本中，第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维特征的值是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altLang="zh-CN" baseline="-25000" dirty="0" err="1" smtClean="0"/>
                  <a:t>i</a:t>
                </a:r>
                <a:r>
                  <a:rPr lang="zh-CN" altLang="en-US" dirty="0" smtClean="0"/>
                  <a:t>的个数，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是特征的个数，其他同上。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altLang="zh-CN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</m:t>
                    </m:r>
                    <m:r>
                      <a:rPr lang="zh-CN" alt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时，</m:t>
                    </m:r>
                    <m:r>
                      <a:rPr lang="zh-CN" alt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称作</m:t>
                    </m:r>
                  </m:oMath>
                </a14:m>
                <a:r>
                  <a:rPr lang="en-US" altLang="zh-CN" b="1" dirty="0"/>
                  <a:t>Laplace</a:t>
                </a:r>
                <a:r>
                  <a:rPr lang="zh-CN" altLang="en-US" b="1" dirty="0"/>
                  <a:t>平滑</a:t>
                </a:r>
                <a:r>
                  <a:rPr lang="zh-CN" altLang="en-US" dirty="0"/>
                  <a:t>，当</a:t>
                </a:r>
                <a:r>
                  <a:rPr lang="en-US" altLang="zh-CN" dirty="0"/>
                  <a:t>0&lt;α&lt;1</a:t>
                </a:r>
                <a:r>
                  <a:rPr lang="zh-CN" altLang="en-US" dirty="0"/>
                  <a:t>时，称作</a:t>
                </a:r>
                <a:r>
                  <a:rPr lang="en-US" altLang="zh-CN" dirty="0" err="1"/>
                  <a:t>Lidstone</a:t>
                </a:r>
                <a:r>
                  <a:rPr lang="zh-CN" altLang="en-US" dirty="0"/>
                  <a:t>平滑，</a:t>
                </a:r>
                <a:r>
                  <a:rPr lang="en-US" altLang="zh-CN" dirty="0"/>
                  <a:t>α=0</a:t>
                </a:r>
                <a:r>
                  <a:rPr lang="zh-CN" altLang="en-US" dirty="0"/>
                  <a:t>时不做平滑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baseline="-25000" dirty="0"/>
              </a:p>
              <a:p>
                <a:pPr marL="0" indent="0">
                  <a:buNone/>
                </a:pPr>
                <a:r>
                  <a:rPr lang="zh-CN" altLang="en-US" dirty="0"/>
                  <a:t>如果不做平滑，当某一维特征的值</a:t>
                </a:r>
                <a:r>
                  <a:rPr lang="en-US" altLang="zh-CN" dirty="0"/>
                  <a:t>xi</a:t>
                </a:r>
                <a:r>
                  <a:rPr lang="zh-CN" altLang="en-US" dirty="0"/>
                  <a:t>没在训练样本中出现过时，会</a:t>
                </a:r>
                <a:r>
                  <a:rPr lang="zh-CN" altLang="en-US" dirty="0" smtClean="0"/>
                  <a:t>导致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zh-CN" b="0" i="1" baseline="-25000" dirty="0" smtClean="0">
                            <a:latin typeface="Cambria Math" charset="0"/>
                          </a:rPr>
                          <m:t>𝑖</m:t>
                        </m:r>
                      </m:e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 smtClean="0"/>
                  <a:t>=0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从而导致后验概率为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。加上平滑就可以克服这个问题。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8558"/>
                <a:ext cx="11114314" cy="5110842"/>
              </a:xfrm>
              <a:blipFill rotWithShape="0">
                <a:blip r:embed="rId3"/>
                <a:stretch>
                  <a:fillRect l="-878" t="-2145" r="-658" b="-2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多项式模型例子（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有如下训练数据，</a:t>
            </a:r>
            <a:r>
              <a:rPr lang="en-US" altLang="zh-CN" dirty="0"/>
              <a:t>15</a:t>
            </a:r>
            <a:r>
              <a:rPr lang="zh-CN" altLang="en-US" dirty="0"/>
              <a:t>个样本，</a:t>
            </a:r>
            <a:r>
              <a:rPr lang="en-US" altLang="zh-CN" dirty="0"/>
              <a:t>2</a:t>
            </a:r>
            <a:r>
              <a:rPr lang="zh-CN" altLang="en-US" dirty="0"/>
              <a:t>维特征</a:t>
            </a:r>
            <a:r>
              <a:rPr lang="en-US" altLang="zh-CN" dirty="0"/>
              <a:t>X</a:t>
            </a:r>
            <a:r>
              <a:rPr lang="en-US" altLang="zh-CN" baseline="30000" dirty="0"/>
              <a:t>1</a:t>
            </a:r>
            <a:r>
              <a:rPr lang="en-US" altLang="zh-CN" dirty="0"/>
              <a:t>,X</a:t>
            </a:r>
            <a:r>
              <a:rPr lang="en-US" altLang="zh-CN" baseline="30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种类别</a:t>
            </a:r>
            <a:r>
              <a:rPr lang="en-US" altLang="zh-CN" dirty="0"/>
              <a:t>-1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。给定测试样本</a:t>
            </a:r>
            <a:r>
              <a:rPr lang="en-US" altLang="zh-CN" dirty="0"/>
              <a:t>x=(2,S)</a:t>
            </a:r>
            <a:r>
              <a:rPr lang="en-US" altLang="zh-CN" baseline="30000" dirty="0"/>
              <a:t>T</a:t>
            </a:r>
            <a:r>
              <a:rPr lang="zh-CN" altLang="en-US" dirty="0" smtClean="0"/>
              <a:t>，运用多项式模型（取</a:t>
            </a:r>
            <a:r>
              <a:rPr lang="en-US" altLang="zh-CN" dirty="0" smtClean="0"/>
              <a:t>α=1 </a:t>
            </a:r>
            <a:r>
              <a:rPr lang="zh-CN" altLang="en-US" dirty="0" smtClean="0"/>
              <a:t>）判断</a:t>
            </a:r>
            <a:r>
              <a:rPr lang="zh-CN" altLang="en-US" dirty="0"/>
              <a:t>其类别。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443515"/>
            <a:ext cx="115824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26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55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多项式模型例子（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571"/>
            <a:ext cx="10515600" cy="4707392"/>
          </a:xfrm>
        </p:spPr>
        <p:txBody>
          <a:bodyPr/>
          <a:lstStyle/>
          <a:p>
            <a:r>
              <a:rPr lang="zh-CN" altLang="en-US" dirty="0" smtClean="0"/>
              <a:t>计算先验概率</a:t>
            </a:r>
            <a:endParaRPr lang="en-US" dirty="0" smtClean="0"/>
          </a:p>
          <a:p>
            <a:r>
              <a:rPr lang="zh-CN" altLang="en-US" dirty="0" smtClean="0"/>
              <a:t>计算各种条件概率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对于给定的</a:t>
            </a:r>
            <a:r>
              <a:rPr lang="mr-IN" b="0" i="0" u="none" strike="noStrike" dirty="0" err="1" smtClean="0">
                <a:solidFill>
                  <a:srgbClr val="3F3F3F"/>
                </a:solidFill>
                <a:effectLst/>
                <a:latin typeface="STIXGeneral-Italic" charset="0"/>
              </a:rPr>
              <a:t>x</a:t>
            </a:r>
            <a:r>
              <a:rPr lang="mr-I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=(2,</a:t>
            </a:r>
            <a:r>
              <a:rPr lang="mr-I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S</a:t>
            </a:r>
            <a:r>
              <a:rPr lang="mr-I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)</a:t>
            </a:r>
            <a:r>
              <a:rPr lang="mr-IN" b="0" i="0" u="none" strike="noStrike" baseline="30000" dirty="0" err="1" smtClean="0">
                <a:solidFill>
                  <a:srgbClr val="3F3F3F"/>
                </a:solidFill>
                <a:effectLst/>
                <a:latin typeface="STIXGeneral-Italic" charset="0"/>
              </a:rPr>
              <a:t>T</a:t>
            </a:r>
            <a:r>
              <a:rPr lang="mr-IN" b="0" i="0" dirty="0" err="1" smtClean="0">
                <a:solidFill>
                  <a:srgbClr val="3F3F3F"/>
                </a:solidFill>
                <a:effectLst/>
                <a:latin typeface="microsoft yahei" charset="-122"/>
              </a:rPr>
              <a:t>，计算</a:t>
            </a:r>
            <a:r>
              <a:rPr lang="mr-IN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：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586" y="1406113"/>
            <a:ext cx="3514271" cy="569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15" y="2428422"/>
            <a:ext cx="7073900" cy="24647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114" y="5630928"/>
            <a:ext cx="6274507" cy="113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高斯模型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b="0" i="0" dirty="0" smtClean="0">
                    <a:solidFill>
                      <a:srgbClr val="3F3F3F"/>
                    </a:solidFill>
                    <a:effectLst/>
                    <a:latin typeface="microsoft yahei" charset="-122"/>
                  </a:rPr>
                  <a:t>当特征是连续变量的时候，运用多项式模型就会导致很多</a:t>
                </a:r>
                <a:r>
                  <a:rPr lang="en-US" altLang="zh-CN" b="0" i="0" u="none" strike="noStrike" dirty="0" smtClean="0">
                    <a:solidFill>
                      <a:srgbClr val="3F3F3F"/>
                    </a:solidFill>
                    <a:effectLst/>
                    <a:latin typeface="STIXGeneral-Italic" charset="0"/>
                  </a:rPr>
                  <a:t>P</a:t>
                </a:r>
                <a:r>
                  <a:rPr lang="en-US" altLang="zh-CN" b="0" i="0" u="none" strike="noStrike" dirty="0" smtClean="0">
                    <a:solidFill>
                      <a:srgbClr val="3F3F3F"/>
                    </a:solidFill>
                    <a:effectLst/>
                    <a:latin typeface="STIXGeneral-Regular" charset="0"/>
                  </a:rPr>
                  <a:t>(</a:t>
                </a:r>
                <a:r>
                  <a:rPr lang="en-US" altLang="zh-CN" b="0" i="0" u="none" strike="noStrike" dirty="0" err="1" smtClean="0">
                    <a:solidFill>
                      <a:srgbClr val="3F3F3F"/>
                    </a:solidFill>
                    <a:effectLst/>
                    <a:latin typeface="STIXGeneral-Italic" charset="0"/>
                  </a:rPr>
                  <a:t>xi</a:t>
                </a:r>
                <a:r>
                  <a:rPr lang="en-US" altLang="zh-CN" b="0" i="0" u="none" strike="noStrike" dirty="0" err="1" smtClean="0">
                    <a:solidFill>
                      <a:srgbClr val="3F3F3F"/>
                    </a:solidFill>
                    <a:effectLst/>
                    <a:latin typeface="STIXGeneral-Regular" charset="0"/>
                  </a:rPr>
                  <a:t>|</a:t>
                </a:r>
                <a:r>
                  <a:rPr lang="en-US" altLang="zh-CN" b="0" i="0" u="none" strike="noStrike" dirty="0" err="1" smtClean="0">
                    <a:solidFill>
                      <a:srgbClr val="3F3F3F"/>
                    </a:solidFill>
                    <a:effectLst/>
                    <a:latin typeface="STIXGeneral-Italic" charset="0"/>
                  </a:rPr>
                  <a:t>yk</a:t>
                </a:r>
                <a:r>
                  <a:rPr lang="en-US" altLang="zh-CN" b="0" i="0" u="none" strike="noStrike" dirty="0" smtClean="0">
                    <a:solidFill>
                      <a:srgbClr val="3F3F3F"/>
                    </a:solidFill>
                    <a:effectLst/>
                    <a:latin typeface="STIXGeneral-Regular" charset="0"/>
                  </a:rPr>
                  <a:t>)=0</a:t>
                </a:r>
                <a:r>
                  <a:rPr lang="zh-CN" altLang="en-US" b="0" i="0" dirty="0" smtClean="0">
                    <a:solidFill>
                      <a:srgbClr val="3F3F3F"/>
                    </a:solidFill>
                    <a:effectLst/>
                    <a:latin typeface="microsoft yahei" charset="-122"/>
                  </a:rPr>
                  <a:t>（不做平滑的情况下），此时即使做平滑，所得到的条件概率也难以描述真实情况。所以处理连续的特征变量，一般采用高斯</a:t>
                </a:r>
                <a:r>
                  <a:rPr lang="zh-CN" altLang="en-US" b="0" i="0" dirty="0" smtClean="0">
                    <a:solidFill>
                      <a:srgbClr val="3F3F3F"/>
                    </a:solidFill>
                    <a:effectLst/>
                    <a:latin typeface="microsoft yahei" charset="-122"/>
                  </a:rPr>
                  <a:t>模型</a:t>
                </a:r>
                <a:r>
                  <a:rPr lang="en-US" altLang="zh-CN" b="0" i="0" dirty="0" smtClean="0">
                    <a:solidFill>
                      <a:srgbClr val="3F3F3F"/>
                    </a:solidFill>
                    <a:effectLst/>
                    <a:latin typeface="microsoft yahei" charset="-122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>
                  <a:solidFill>
                    <a:srgbClr val="3F3F3F"/>
                  </a:solidFill>
                  <a:latin typeface="microsoft yahei" charset="-12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>
                  <a:solidFill>
                    <a:srgbClr val="3F3F3F"/>
                  </a:solidFill>
                  <a:latin typeface="microsoft yahei" charset="-12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>
                  <a:solidFill>
                    <a:srgbClr val="3F3F3F"/>
                  </a:solidFill>
                  <a:latin typeface="microsoft yahei" charset="-12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>
                  <a:solidFill>
                    <a:srgbClr val="3F3F3F"/>
                  </a:solidFill>
                  <a:latin typeface="microsoft yahei" charset="-12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>
                  <a:solidFill>
                    <a:srgbClr val="3F3F3F"/>
                  </a:solidFill>
                  <a:latin typeface="microsoft yahei" charset="-12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dirty="0" smtClean="0">
                    <a:solidFill>
                      <a:srgbClr val="3F3F3F"/>
                    </a:solidFill>
                    <a:latin typeface="microsoft yahei" charset="-122"/>
                  </a:rPr>
                  <a:t>其中，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altLang="zh-CN" b="0" i="1" baseline="-25000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zh-CN" altLang="en-US" b="0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和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3F3F3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3F3F3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3F3F3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3F3F3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bSup>
                    <m:r>
                      <a:rPr lang="zh-CN" altLang="en-US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分别表示类别</m:t>
                    </m:r>
                    <m:r>
                      <a:rPr lang="zh-CN" altLang="en-US" b="0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为</m:t>
                    </m:r>
                    <m:r>
                      <a:rPr lang="en-US" altLang="zh-CN" b="0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zh-CN" altLang="en-US" b="0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的</m:t>
                    </m:r>
                    <m:r>
                      <a:rPr lang="zh-CN" altLang="en-US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样本</m:t>
                    </m:r>
                    <m:r>
                      <a:rPr lang="zh-CN" altLang="en-US" b="0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中，第</m:t>
                    </m:r>
                    <m:r>
                      <a:rPr lang="en-US" altLang="zh-CN" b="0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zh-CN" altLang="en-US" b="0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维</m:t>
                    </m:r>
                    <m:r>
                      <a:rPr lang="zh-CN" altLang="en-US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特征</m:t>
                    </m:r>
                    <m:r>
                      <a:rPr lang="zh-CN" altLang="en-US" b="0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的</m:t>
                    </m:r>
                    <m:r>
                      <a:rPr lang="zh-CN" altLang="en-US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均值</m:t>
                    </m:r>
                    <m:r>
                      <a:rPr lang="zh-CN" altLang="en-US" b="0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和</m:t>
                    </m:r>
                    <m:r>
                      <a:rPr lang="zh-CN" altLang="en-US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方差</m:t>
                    </m:r>
                    <m:r>
                      <a:rPr lang="zh-CN" altLang="en-US" b="0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。</m:t>
                    </m:r>
                  </m:oMath>
                </a14:m>
                <a:endParaRPr lang="en-US" altLang="zh-CN" b="0" dirty="0" smtClean="0">
                  <a:solidFill>
                    <a:srgbClr val="3F3F3F"/>
                  </a:solidFill>
                  <a:latin typeface="microsoft yahei" charset="-122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i="1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168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708" y="3568695"/>
            <a:ext cx="6772656" cy="111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41521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46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高斯模型例子</a:t>
            </a:r>
            <a:r>
              <a:rPr lang="en-US" altLang="zh-CN" dirty="0" smtClean="0"/>
              <a:t>(1)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070091"/>
              </p:ext>
            </p:extLst>
          </p:nvPr>
        </p:nvGraphicFramePr>
        <p:xfrm>
          <a:off x="979713" y="1690688"/>
          <a:ext cx="7723416" cy="4297680"/>
        </p:xfrm>
        <a:graphic>
          <a:graphicData uri="http://schemas.openxmlformats.org/drawingml/2006/table">
            <a:tbl>
              <a:tblPr/>
              <a:tblGrid>
                <a:gridCol w="1930854"/>
                <a:gridCol w="1930854"/>
                <a:gridCol w="1930854"/>
                <a:gridCol w="1930854"/>
              </a:tblGrid>
              <a:tr h="40904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性别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>
                          <a:effectLst/>
                        </a:rPr>
                        <a:t>身高（英尺）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>
                          <a:effectLst/>
                        </a:rPr>
                        <a:t>体重（磅）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>
                          <a:effectLst/>
                        </a:rPr>
                        <a:t>脚掌（英寸）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046"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dirty="0">
                          <a:effectLst/>
                        </a:rPr>
                        <a:t>男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i-FI">
                          <a:effectLst/>
                        </a:rPr>
                        <a:t>180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>
                          <a:effectLst/>
                        </a:rPr>
                        <a:t>12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046"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>
                          <a:effectLst/>
                        </a:rPr>
                        <a:t>男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>
                          <a:effectLst/>
                        </a:rPr>
                        <a:t>5.92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190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11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046"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>
                          <a:effectLst/>
                        </a:rPr>
                        <a:t>男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>
                          <a:effectLst/>
                        </a:rPr>
                        <a:t>5.58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170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>
                          <a:effectLst/>
                        </a:rPr>
                        <a:t>12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046"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>
                          <a:effectLst/>
                        </a:rPr>
                        <a:t>男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>
                          <a:effectLst/>
                        </a:rPr>
                        <a:t>5.92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>
                          <a:effectLst/>
                        </a:rPr>
                        <a:t>165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046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女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>
                          <a:effectLst/>
                        </a:rPr>
                        <a:t>100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046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女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>
                          <a:effectLst/>
                        </a:rPr>
                        <a:t>5.5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150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046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女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>
                          <a:effectLst/>
                        </a:rPr>
                        <a:t>5.42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>
                          <a:effectLst/>
                        </a:rPr>
                        <a:t>130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046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女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>
                          <a:effectLst/>
                        </a:rPr>
                        <a:t>5.75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150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0728" y="6270171"/>
            <a:ext cx="775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已知某人身高</a:t>
            </a:r>
            <a:r>
              <a:rPr lang="en-US" altLang="zh-CN" sz="2000" dirty="0"/>
              <a:t>6</a:t>
            </a:r>
            <a:r>
              <a:rPr lang="zh-CN" altLang="en-US" sz="2000" dirty="0"/>
              <a:t>英尺、体重</a:t>
            </a:r>
            <a:r>
              <a:rPr lang="en-US" altLang="zh-CN" sz="2000" dirty="0"/>
              <a:t>130</a:t>
            </a:r>
            <a:r>
              <a:rPr lang="zh-CN" altLang="en-US" sz="2000" dirty="0"/>
              <a:t>磅，脚掌</a:t>
            </a:r>
            <a:r>
              <a:rPr lang="en-US" altLang="zh-CN" sz="2000" dirty="0"/>
              <a:t>8</a:t>
            </a:r>
            <a:r>
              <a:rPr lang="zh-CN" altLang="en-US" sz="2000" dirty="0"/>
              <a:t>英寸，请问该人是男是女？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75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概率知识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10515600" cy="1597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联合概率</a:t>
            </a:r>
            <a:endParaRPr lang="en-US" altLang="zh-CN" dirty="0" smtClean="0"/>
          </a:p>
          <a:p>
            <a:r>
              <a:rPr lang="zh-CN" altLang="en-US" dirty="0" smtClean="0"/>
              <a:t>边缘概率</a:t>
            </a:r>
            <a:endParaRPr lang="en-US" altLang="zh-CN" dirty="0" smtClean="0"/>
          </a:p>
          <a:p>
            <a:r>
              <a:rPr lang="zh-CN" altLang="en-US" dirty="0" smtClean="0"/>
              <a:t>条件概率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55371" y="4653643"/>
                <a:ext cx="5763986" cy="1374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charset="0"/>
                            </a:rPr>
                            <m:t>𝑌</m:t>
                          </m:r>
                        </m:e>
                        <m:e>
                          <m:r>
                            <a:rPr lang="en-US" altLang="zh-CN" sz="4000" b="0" i="1" smtClean="0">
                              <a:latin typeface="Cambria Math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sz="4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4000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altLang="zh-CN" sz="4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CN" sz="4000" b="0" i="1" smtClean="0">
                              <a:latin typeface="Cambria Math" charset="0"/>
                            </a:rPr>
                            <m:t>𝑋𝑌</m:t>
                          </m:r>
                          <m:r>
                            <a:rPr lang="en-US" altLang="zh-CN" sz="40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4000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altLang="zh-CN" sz="4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CN" sz="40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altLang="zh-CN" sz="4000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371" y="4653643"/>
                <a:ext cx="5763986" cy="13740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151914" y="6286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高斯模型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这里</a:t>
            </a:r>
            <a:r>
              <a:rPr lang="en-US" altLang="zh-CN" dirty="0" smtClean="0"/>
              <a:t>P(</a:t>
            </a:r>
            <a:r>
              <a:rPr lang="zh-CN" altLang="en-US" dirty="0" smtClean="0"/>
              <a:t>男</a:t>
            </a:r>
            <a:r>
              <a:rPr lang="en-US" altLang="zh-CN" dirty="0" smtClean="0"/>
              <a:t>)=P</a:t>
            </a:r>
            <a:r>
              <a:rPr lang="en-US" altLang="zh-CN" dirty="0"/>
              <a:t>(</a:t>
            </a:r>
            <a:r>
              <a:rPr lang="zh-CN" altLang="en-US" dirty="0" smtClean="0"/>
              <a:t>女</a:t>
            </a:r>
            <a:r>
              <a:rPr lang="en-US" altLang="zh-CN" dirty="0" smtClean="0"/>
              <a:t>)=0.5</a:t>
            </a:r>
            <a:r>
              <a:rPr lang="zh-CN" altLang="en-US" dirty="0" smtClean="0"/>
              <a:t>，</a:t>
            </a:r>
            <a:r>
              <a:rPr lang="zh-CN" altLang="en-US" dirty="0"/>
              <a:t>依据</a:t>
            </a:r>
            <a:r>
              <a:rPr lang="en-US" altLang="zh-CN" dirty="0" smtClean="0"/>
              <a:t>NB</a:t>
            </a:r>
            <a:r>
              <a:rPr lang="zh-CN" altLang="en-US" dirty="0" smtClean="0"/>
              <a:t>分类</a:t>
            </a:r>
            <a:r>
              <a:rPr lang="zh-CN" altLang="en-US" dirty="0"/>
              <a:t>器</a:t>
            </a:r>
            <a:r>
              <a:rPr lang="zh-CN" altLang="en-US" dirty="0" smtClean="0"/>
              <a:t>，我们还需要计算：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i="1" dirty="0"/>
              <a:t> </a:t>
            </a:r>
            <a:r>
              <a:rPr lang="zh-CN" altLang="en-US" i="1" dirty="0" smtClean="0"/>
              <a:t>   </a:t>
            </a:r>
            <a:r>
              <a:rPr lang="mr-IN" i="1" dirty="0" err="1" smtClean="0"/>
              <a:t>P</a:t>
            </a:r>
            <a:r>
              <a:rPr lang="mr-IN" i="1" dirty="0"/>
              <a:t>(</a:t>
            </a:r>
            <a:r>
              <a:rPr lang="mr-IN" i="1" dirty="0" err="1"/>
              <a:t>身高|性别</a:t>
            </a:r>
            <a:r>
              <a:rPr lang="mr-IN" i="1" dirty="0"/>
              <a:t>) </a:t>
            </a:r>
            <a:r>
              <a:rPr lang="mr-IN" i="1" dirty="0" err="1"/>
              <a:t>x</a:t>
            </a:r>
            <a:r>
              <a:rPr lang="mr-IN" i="1" dirty="0"/>
              <a:t> </a:t>
            </a:r>
            <a:r>
              <a:rPr lang="mr-IN" i="1" dirty="0" err="1"/>
              <a:t>P</a:t>
            </a:r>
            <a:r>
              <a:rPr lang="mr-IN" i="1" dirty="0"/>
              <a:t>(</a:t>
            </a:r>
            <a:r>
              <a:rPr lang="mr-IN" i="1" dirty="0" err="1"/>
              <a:t>体重|性别</a:t>
            </a:r>
            <a:r>
              <a:rPr lang="mr-IN" i="1" dirty="0"/>
              <a:t>) </a:t>
            </a:r>
            <a:r>
              <a:rPr lang="mr-IN" i="1" dirty="0" err="1"/>
              <a:t>x</a:t>
            </a:r>
            <a:r>
              <a:rPr lang="mr-IN" i="1" dirty="0"/>
              <a:t> </a:t>
            </a:r>
            <a:r>
              <a:rPr lang="mr-IN" i="1" dirty="0" err="1"/>
              <a:t>P</a:t>
            </a:r>
            <a:r>
              <a:rPr lang="mr-IN" i="1" dirty="0"/>
              <a:t>(</a:t>
            </a:r>
            <a:r>
              <a:rPr lang="mr-IN" i="1" dirty="0" err="1"/>
              <a:t>脚掌|性别</a:t>
            </a:r>
            <a:r>
              <a:rPr lang="mr-IN" i="1" dirty="0"/>
              <a:t>) </a:t>
            </a:r>
            <a:r>
              <a:rPr lang="mr-IN" i="1" dirty="0" err="1"/>
              <a:t>x</a:t>
            </a:r>
            <a:r>
              <a:rPr lang="mr-IN" i="1" dirty="0"/>
              <a:t> </a:t>
            </a:r>
            <a:r>
              <a:rPr lang="mr-IN" i="1" dirty="0" err="1"/>
              <a:t>P</a:t>
            </a:r>
            <a:r>
              <a:rPr lang="mr-IN" i="1" dirty="0"/>
              <a:t>(</a:t>
            </a:r>
            <a:r>
              <a:rPr lang="mr-IN" i="1" dirty="0" err="1"/>
              <a:t>性别</a:t>
            </a:r>
            <a:r>
              <a:rPr lang="mr-IN" i="1" dirty="0" smtClean="0"/>
              <a:t>)</a:t>
            </a:r>
            <a:endParaRPr lang="en-US" i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我们可以看到，</a:t>
            </a:r>
            <a:r>
              <a:rPr lang="zh-CN" altLang="en-US" dirty="0"/>
              <a:t>由于身高、体重、脚掌都是连续变量，不能采用离散变量的方法计算概率。而且由于样本太少，所以也无法分成区间计算。怎么办？ </a:t>
            </a:r>
            <a:br>
              <a:rPr lang="zh-CN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02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高斯模型例子</a:t>
            </a:r>
            <a:r>
              <a:rPr lang="en-US" altLang="zh-CN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可以假设男性和女性的身高、体重、脚掌都是正态分布，通过样本计算出均值和方差，也就是得到正态分布的</a:t>
            </a:r>
            <a:r>
              <a:rPr lang="zh-CN" altLang="en-US" b="1" dirty="0"/>
              <a:t>密度函数</a:t>
            </a:r>
            <a:r>
              <a:rPr lang="zh-CN" altLang="en-US" dirty="0"/>
              <a:t>。有了密度函数，就可以把值代入，算出某一点的密度函数的值。 </a:t>
            </a:r>
            <a:br>
              <a:rPr lang="zh-CN" altLang="en-US" dirty="0"/>
            </a:br>
            <a:r>
              <a:rPr lang="zh-CN" altLang="en-US" dirty="0"/>
              <a:t>比如，男性的身高是均值</a:t>
            </a:r>
            <a:r>
              <a:rPr lang="en-US" altLang="zh-CN" dirty="0"/>
              <a:t>5.855</a:t>
            </a:r>
            <a:r>
              <a:rPr lang="zh-CN" altLang="en-US" dirty="0"/>
              <a:t>、方差</a:t>
            </a:r>
            <a:r>
              <a:rPr lang="en-US" altLang="zh-CN" dirty="0"/>
              <a:t>0.035</a:t>
            </a:r>
            <a:r>
              <a:rPr lang="zh-CN" altLang="en-US" dirty="0"/>
              <a:t>的正态分布。所以，男性的身高为</a:t>
            </a:r>
            <a:r>
              <a:rPr lang="en-US" altLang="zh-CN" dirty="0"/>
              <a:t>6</a:t>
            </a:r>
            <a:r>
              <a:rPr lang="zh-CN" altLang="en-US" dirty="0"/>
              <a:t>英尺的概率的相对值等于</a:t>
            </a:r>
            <a:r>
              <a:rPr lang="en-US" altLang="zh-CN" dirty="0"/>
              <a:t>1.5789</a:t>
            </a:r>
            <a:r>
              <a:rPr lang="zh-CN" altLang="en-US" dirty="0"/>
              <a:t>（大于</a:t>
            </a:r>
            <a:r>
              <a:rPr lang="en-US" altLang="zh-CN" dirty="0"/>
              <a:t>1</a:t>
            </a:r>
            <a:r>
              <a:rPr lang="zh-CN" altLang="en-US" dirty="0"/>
              <a:t>并没有关系，因为这里是密度函数的值，只用来反映各个值的相对可能性）。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57" y="4750474"/>
            <a:ext cx="8681357" cy="99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0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高斯模型例子</a:t>
            </a:r>
            <a:r>
              <a:rPr lang="en-US" altLang="zh-CN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对于脚掌和体重同样可以计算其均值与方差。有了这些数据以后，就可以计算性别的分类了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mr-IN" i="1" dirty="0" err="1" smtClean="0"/>
              <a:t>P</a:t>
            </a:r>
            <a:r>
              <a:rPr lang="mr-IN" i="1" dirty="0"/>
              <a:t>(</a:t>
            </a:r>
            <a:r>
              <a:rPr lang="mr-IN" i="1" dirty="0" err="1"/>
              <a:t>身高</a:t>
            </a:r>
            <a:r>
              <a:rPr lang="mr-IN" i="1" dirty="0"/>
              <a:t>=6|男) </a:t>
            </a:r>
            <a:r>
              <a:rPr lang="mr-IN" i="1" dirty="0" err="1"/>
              <a:t>x</a:t>
            </a:r>
            <a:r>
              <a:rPr lang="mr-IN" i="1" dirty="0"/>
              <a:t> </a:t>
            </a:r>
            <a:r>
              <a:rPr lang="mr-IN" i="1" dirty="0" err="1"/>
              <a:t>P</a:t>
            </a:r>
            <a:r>
              <a:rPr lang="mr-IN" i="1" dirty="0"/>
              <a:t>(</a:t>
            </a:r>
            <a:r>
              <a:rPr lang="mr-IN" i="1" dirty="0" err="1"/>
              <a:t>体重</a:t>
            </a:r>
            <a:r>
              <a:rPr lang="mr-IN" i="1" dirty="0"/>
              <a:t>=130|男) </a:t>
            </a:r>
            <a:r>
              <a:rPr lang="mr-IN" i="1" dirty="0" err="1"/>
              <a:t>x</a:t>
            </a:r>
            <a:r>
              <a:rPr lang="mr-IN" i="1" dirty="0"/>
              <a:t> </a:t>
            </a:r>
            <a:r>
              <a:rPr lang="mr-IN" i="1" dirty="0" err="1"/>
              <a:t>P</a:t>
            </a:r>
            <a:r>
              <a:rPr lang="mr-IN" i="1" dirty="0"/>
              <a:t>(</a:t>
            </a:r>
            <a:r>
              <a:rPr lang="mr-IN" i="1" dirty="0" err="1"/>
              <a:t>脚掌</a:t>
            </a:r>
            <a:r>
              <a:rPr lang="mr-IN" i="1" dirty="0"/>
              <a:t>=8|男) </a:t>
            </a:r>
            <a:r>
              <a:rPr lang="mr-IN" i="1" dirty="0" err="1"/>
              <a:t>x</a:t>
            </a:r>
            <a:r>
              <a:rPr lang="mr-IN" i="1" dirty="0"/>
              <a:t> </a:t>
            </a:r>
            <a:r>
              <a:rPr lang="mr-IN" i="1" dirty="0" err="1"/>
              <a:t>P</a:t>
            </a:r>
            <a:r>
              <a:rPr lang="mr-IN" i="1" dirty="0"/>
              <a:t>(</a:t>
            </a:r>
            <a:r>
              <a:rPr lang="mr-IN" i="1" dirty="0" err="1"/>
              <a:t>男</a:t>
            </a:r>
            <a:r>
              <a:rPr lang="mr-IN" i="1" dirty="0"/>
              <a:t>) 　　　　= 6.1984 </a:t>
            </a:r>
            <a:r>
              <a:rPr lang="mr-IN" i="1" dirty="0" err="1"/>
              <a:t>x</a:t>
            </a:r>
            <a:r>
              <a:rPr lang="mr-IN" i="1" dirty="0"/>
              <a:t> e-9 </a:t>
            </a:r>
            <a:r>
              <a:rPr lang="mr-IN" dirty="0"/>
              <a:t>　　</a:t>
            </a:r>
            <a:endParaRPr lang="en-US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mr-IN" i="1" dirty="0" err="1" smtClean="0"/>
              <a:t>P</a:t>
            </a:r>
            <a:r>
              <a:rPr lang="mr-IN" i="1" dirty="0"/>
              <a:t>(</a:t>
            </a:r>
            <a:r>
              <a:rPr lang="mr-IN" i="1" dirty="0" err="1"/>
              <a:t>身高</a:t>
            </a:r>
            <a:r>
              <a:rPr lang="mr-IN" i="1" dirty="0"/>
              <a:t>=6|女) </a:t>
            </a:r>
            <a:r>
              <a:rPr lang="mr-IN" i="1" dirty="0" err="1"/>
              <a:t>x</a:t>
            </a:r>
            <a:r>
              <a:rPr lang="mr-IN" i="1" dirty="0"/>
              <a:t> </a:t>
            </a:r>
            <a:r>
              <a:rPr lang="mr-IN" i="1" dirty="0" err="1"/>
              <a:t>P</a:t>
            </a:r>
            <a:r>
              <a:rPr lang="mr-IN" i="1" dirty="0"/>
              <a:t>(</a:t>
            </a:r>
            <a:r>
              <a:rPr lang="mr-IN" i="1" dirty="0" err="1"/>
              <a:t>体重</a:t>
            </a:r>
            <a:r>
              <a:rPr lang="mr-IN" i="1" dirty="0"/>
              <a:t>=130|女) </a:t>
            </a:r>
            <a:r>
              <a:rPr lang="mr-IN" i="1" dirty="0" err="1"/>
              <a:t>x</a:t>
            </a:r>
            <a:r>
              <a:rPr lang="mr-IN" i="1" dirty="0"/>
              <a:t> </a:t>
            </a:r>
            <a:r>
              <a:rPr lang="mr-IN" i="1" dirty="0" err="1"/>
              <a:t>P</a:t>
            </a:r>
            <a:r>
              <a:rPr lang="mr-IN" i="1" dirty="0"/>
              <a:t>(</a:t>
            </a:r>
            <a:r>
              <a:rPr lang="mr-IN" i="1" dirty="0" err="1"/>
              <a:t>脚掌</a:t>
            </a:r>
            <a:r>
              <a:rPr lang="mr-IN" i="1" dirty="0"/>
              <a:t>=8|女) </a:t>
            </a:r>
            <a:r>
              <a:rPr lang="mr-IN" i="1" dirty="0" err="1"/>
              <a:t>x</a:t>
            </a:r>
            <a:r>
              <a:rPr lang="mr-IN" i="1" dirty="0"/>
              <a:t> </a:t>
            </a:r>
            <a:r>
              <a:rPr lang="mr-IN" i="1" dirty="0" err="1"/>
              <a:t>P</a:t>
            </a:r>
            <a:r>
              <a:rPr lang="mr-IN" i="1" dirty="0"/>
              <a:t>(</a:t>
            </a:r>
            <a:r>
              <a:rPr lang="mr-IN" i="1" dirty="0" err="1"/>
              <a:t>女</a:t>
            </a:r>
            <a:r>
              <a:rPr lang="mr-IN" i="1" dirty="0"/>
              <a:t>) 　　　　= </a:t>
            </a:r>
            <a:r>
              <a:rPr lang="mr-IN" i="1" dirty="0" smtClean="0"/>
              <a:t>5.3778 </a:t>
            </a:r>
            <a:r>
              <a:rPr lang="mr-IN" i="1" dirty="0" err="1"/>
              <a:t>x</a:t>
            </a:r>
            <a:r>
              <a:rPr lang="mr-IN" i="1" dirty="0"/>
              <a:t> </a:t>
            </a:r>
            <a:r>
              <a:rPr lang="mr-IN" i="1" dirty="0" smtClean="0"/>
              <a:t>e-4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zh-CN" altLang="en-US" dirty="0"/>
              <a:t>可以看到，女性的概率比男性要高出将近</a:t>
            </a:r>
            <a:r>
              <a:rPr lang="en-US" altLang="zh-CN" dirty="0"/>
              <a:t>10000</a:t>
            </a:r>
            <a:r>
              <a:rPr lang="zh-CN" altLang="en-US" dirty="0"/>
              <a:t>倍，所以判断该人为</a:t>
            </a:r>
            <a:r>
              <a:rPr lang="zh-CN" altLang="en-US" dirty="0" smtClean="0"/>
              <a:t>女性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3325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伯努利模型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3F3F3F"/>
                </a:solidFill>
                <a:latin typeface="microsoft yahei" charset="-122"/>
              </a:rPr>
              <a:t>与多项式模型一样，伯努利模型适用于离散特征的情况，所不同的是，伯努利模型中每个特征的取值只能是</a:t>
            </a:r>
            <a:r>
              <a:rPr lang="en-US" altLang="zh-CN" dirty="0">
                <a:solidFill>
                  <a:srgbClr val="3F3F3F"/>
                </a:solidFill>
                <a:latin typeface="microsoft yahei" charset="-122"/>
              </a:rPr>
              <a:t>1</a:t>
            </a:r>
            <a:r>
              <a:rPr lang="zh-CN" altLang="en-US" dirty="0">
                <a:solidFill>
                  <a:srgbClr val="3F3F3F"/>
                </a:solidFill>
                <a:latin typeface="microsoft yahei" charset="-122"/>
              </a:rPr>
              <a:t>和</a:t>
            </a:r>
            <a:r>
              <a:rPr lang="en-US" altLang="zh-CN" dirty="0">
                <a:solidFill>
                  <a:srgbClr val="3F3F3F"/>
                </a:solidFill>
                <a:latin typeface="microsoft yahei" charset="-122"/>
              </a:rPr>
              <a:t>0(</a:t>
            </a:r>
            <a:r>
              <a:rPr lang="zh-CN" altLang="en-US" dirty="0">
                <a:solidFill>
                  <a:srgbClr val="3F3F3F"/>
                </a:solidFill>
                <a:latin typeface="microsoft yahei" charset="-122"/>
              </a:rPr>
              <a:t>以文本分类为例，某个单词在文档中出现过，则其特征值为</a:t>
            </a:r>
            <a:r>
              <a:rPr lang="en-US" altLang="zh-CN" dirty="0">
                <a:solidFill>
                  <a:srgbClr val="3F3F3F"/>
                </a:solidFill>
                <a:latin typeface="microsoft yahei" charset="-122"/>
              </a:rPr>
              <a:t>1</a:t>
            </a:r>
            <a:r>
              <a:rPr lang="zh-CN" altLang="en-US" dirty="0">
                <a:solidFill>
                  <a:srgbClr val="3F3F3F"/>
                </a:solidFill>
                <a:latin typeface="microsoft yahei" charset="-122"/>
              </a:rPr>
              <a:t>，否则为</a:t>
            </a:r>
            <a:r>
              <a:rPr lang="en-US" altLang="zh-CN" dirty="0">
                <a:solidFill>
                  <a:srgbClr val="3F3F3F"/>
                </a:solidFill>
                <a:latin typeface="microsoft yahei" charset="-122"/>
              </a:rPr>
              <a:t>0</a:t>
            </a:r>
            <a:r>
              <a:rPr lang="en-US" altLang="zh-CN" dirty="0">
                <a:solidFill>
                  <a:srgbClr val="3F3F3F"/>
                </a:solidFill>
                <a:latin typeface="microsoft yahei" charset="-122"/>
              </a:rPr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mr-IN" dirty="0" err="1">
                <a:solidFill>
                  <a:srgbClr val="3F3F3F"/>
                </a:solidFill>
                <a:latin typeface="microsoft yahei" charset="-122"/>
              </a:rPr>
              <a:t>伯努利模型中，条件概率</a:t>
            </a:r>
            <a:r>
              <a:rPr lang="mr-IN" dirty="0" err="1" smtClean="0">
                <a:solidFill>
                  <a:srgbClr val="3F3F3F"/>
                </a:solidFill>
                <a:latin typeface="STIXGeneral-Italic" charset="0"/>
              </a:rPr>
              <a:t>P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(</a:t>
            </a:r>
            <a:r>
              <a:rPr lang="mr-IN" dirty="0" err="1" smtClean="0">
                <a:solidFill>
                  <a:srgbClr val="3F3F3F"/>
                </a:solidFill>
                <a:latin typeface="STIXGeneral-Italic" charset="0"/>
              </a:rPr>
              <a:t>x</a:t>
            </a:r>
            <a:r>
              <a:rPr lang="mr-IN" baseline="-25000" dirty="0" err="1" smtClean="0">
                <a:solidFill>
                  <a:srgbClr val="3F3F3F"/>
                </a:solidFill>
                <a:latin typeface="STIXGeneral-Italic" charset="0"/>
              </a:rPr>
              <a:t>i</a:t>
            </a:r>
            <a:r>
              <a:rPr lang="mr-IN" dirty="0" err="1" smtClean="0">
                <a:solidFill>
                  <a:srgbClr val="3F3F3F"/>
                </a:solidFill>
                <a:latin typeface="STIXGeneral-Regular" charset="0"/>
              </a:rPr>
              <a:t>|</a:t>
            </a:r>
            <a:r>
              <a:rPr lang="mr-IN" dirty="0" err="1" smtClean="0">
                <a:solidFill>
                  <a:srgbClr val="3F3F3F"/>
                </a:solidFill>
                <a:latin typeface="STIXGeneral-Italic" charset="0"/>
              </a:rPr>
              <a:t>y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)</a:t>
            </a:r>
            <a:r>
              <a:rPr lang="mr-IN" dirty="0" err="1">
                <a:solidFill>
                  <a:srgbClr val="3F3F3F"/>
                </a:solidFill>
                <a:latin typeface="microsoft yahei" charset="-122"/>
              </a:rPr>
              <a:t>的计算方式是</a:t>
            </a:r>
            <a:r>
              <a:rPr lang="mr-IN" dirty="0">
                <a:solidFill>
                  <a:srgbClr val="3F3F3F"/>
                </a:solidFill>
                <a:latin typeface="microsoft yahei" charset="-122"/>
              </a:rPr>
              <a:t>：</a:t>
            </a:r>
          </a:p>
          <a:p>
            <a:r>
              <a:rPr lang="mr-IN" dirty="0">
                <a:solidFill>
                  <a:srgbClr val="3F3F3F"/>
                </a:solidFill>
                <a:latin typeface="microsoft yahei" charset="-122"/>
              </a:rPr>
              <a:t>当特征值</a:t>
            </a:r>
            <a:r>
              <a:rPr lang="mr-IN" dirty="0">
                <a:solidFill>
                  <a:srgbClr val="3F3F3F"/>
                </a:solidFill>
                <a:latin typeface="STIXGeneral-Italic" charset="0"/>
              </a:rPr>
              <a:t>xi</a:t>
            </a:r>
            <a:r>
              <a:rPr lang="mr-IN" dirty="0">
                <a:solidFill>
                  <a:srgbClr val="3F3F3F"/>
                </a:solidFill>
                <a:latin typeface="microsoft yahei" charset="-122"/>
              </a:rPr>
              <a:t>为1时，</a:t>
            </a:r>
            <a:r>
              <a:rPr lang="mr-IN" dirty="0" smtClean="0">
                <a:solidFill>
                  <a:srgbClr val="3F3F3F"/>
                </a:solidFill>
                <a:latin typeface="STIXGeneral-Italic" charset="0"/>
              </a:rPr>
              <a:t>P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(</a:t>
            </a:r>
            <a:r>
              <a:rPr lang="mr-IN" dirty="0" err="1">
                <a:solidFill>
                  <a:srgbClr val="3F3F3F"/>
                </a:solidFill>
                <a:latin typeface="STIXGeneral-Italic" charset="0"/>
              </a:rPr>
              <a:t>x</a:t>
            </a:r>
            <a:r>
              <a:rPr lang="mr-IN" baseline="-25000" dirty="0" err="1">
                <a:solidFill>
                  <a:srgbClr val="3F3F3F"/>
                </a:solidFill>
                <a:latin typeface="STIXGeneral-Italic" charset="0"/>
              </a:rPr>
              <a:t>i</a:t>
            </a:r>
            <a:r>
              <a:rPr lang="mr-IN" dirty="0" err="1" smtClean="0">
                <a:solidFill>
                  <a:srgbClr val="3F3F3F"/>
                </a:solidFill>
                <a:latin typeface="STIXGeneral-Regular" charset="0"/>
              </a:rPr>
              <a:t>|</a:t>
            </a:r>
            <a:r>
              <a:rPr lang="mr-IN" dirty="0" err="1" smtClean="0">
                <a:solidFill>
                  <a:srgbClr val="3F3F3F"/>
                </a:solidFill>
                <a:latin typeface="STIXGeneral-Italic" charset="0"/>
              </a:rPr>
              <a:t>y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)=</a:t>
            </a:r>
            <a:r>
              <a:rPr lang="mr-IN" dirty="0" err="1" smtClean="0">
                <a:solidFill>
                  <a:srgbClr val="3F3F3F"/>
                </a:solidFill>
                <a:latin typeface="STIXGeneral-Italic" charset="0"/>
              </a:rPr>
              <a:t>P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(</a:t>
            </a:r>
            <a:r>
              <a:rPr lang="mr-IN" dirty="0" err="1">
                <a:solidFill>
                  <a:srgbClr val="3F3F3F"/>
                </a:solidFill>
                <a:latin typeface="STIXGeneral-Italic" charset="0"/>
              </a:rPr>
              <a:t>x</a:t>
            </a:r>
            <a:r>
              <a:rPr lang="mr-IN" baseline="-25000" dirty="0" err="1">
                <a:solidFill>
                  <a:srgbClr val="3F3F3F"/>
                </a:solidFill>
                <a:latin typeface="STIXGeneral-Italic" charset="0"/>
              </a:rPr>
              <a:t>i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=1|</a:t>
            </a:r>
            <a:r>
              <a:rPr lang="mr-IN" dirty="0" smtClean="0">
                <a:solidFill>
                  <a:srgbClr val="3F3F3F"/>
                </a:solidFill>
                <a:latin typeface="STIXGeneral-Italic" charset="0"/>
              </a:rPr>
              <a:t>y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)</a:t>
            </a:r>
            <a:r>
              <a:rPr lang="mr-IN" dirty="0" smtClean="0">
                <a:solidFill>
                  <a:srgbClr val="3F3F3F"/>
                </a:solidFill>
                <a:latin typeface="microsoft yahei" charset="-122"/>
              </a:rPr>
              <a:t>；</a:t>
            </a:r>
            <a:endParaRPr lang="mr-IN" dirty="0">
              <a:solidFill>
                <a:srgbClr val="3F3F3F"/>
              </a:solidFill>
              <a:latin typeface="microsoft yahei" charset="-122"/>
            </a:endParaRPr>
          </a:p>
          <a:p>
            <a:r>
              <a:rPr lang="mr-IN" dirty="0">
                <a:solidFill>
                  <a:srgbClr val="3F3F3F"/>
                </a:solidFill>
                <a:latin typeface="microsoft yahei" charset="-122"/>
              </a:rPr>
              <a:t>当特征值</a:t>
            </a:r>
            <a:r>
              <a:rPr lang="mr-IN" dirty="0">
                <a:solidFill>
                  <a:srgbClr val="3F3F3F"/>
                </a:solidFill>
                <a:latin typeface="STIXGeneral-Italic" charset="0"/>
              </a:rPr>
              <a:t>xi</a:t>
            </a:r>
            <a:r>
              <a:rPr lang="mr-IN" dirty="0">
                <a:solidFill>
                  <a:srgbClr val="3F3F3F"/>
                </a:solidFill>
                <a:latin typeface="microsoft yahei" charset="-122"/>
              </a:rPr>
              <a:t>为0时，</a:t>
            </a:r>
            <a:r>
              <a:rPr lang="mr-IN" dirty="0" smtClean="0">
                <a:solidFill>
                  <a:srgbClr val="3F3F3F"/>
                </a:solidFill>
                <a:latin typeface="STIXGeneral-Italic" charset="0"/>
              </a:rPr>
              <a:t>P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(</a:t>
            </a:r>
            <a:r>
              <a:rPr lang="mr-IN" dirty="0" err="1">
                <a:solidFill>
                  <a:srgbClr val="3F3F3F"/>
                </a:solidFill>
                <a:latin typeface="STIXGeneral-Italic" charset="0"/>
              </a:rPr>
              <a:t>x</a:t>
            </a:r>
            <a:r>
              <a:rPr lang="mr-IN" baseline="-25000" dirty="0" err="1">
                <a:solidFill>
                  <a:srgbClr val="3F3F3F"/>
                </a:solidFill>
                <a:latin typeface="STIXGeneral-Italic" charset="0"/>
              </a:rPr>
              <a:t>i</a:t>
            </a:r>
            <a:r>
              <a:rPr lang="mr-IN" dirty="0" err="1" smtClean="0">
                <a:solidFill>
                  <a:srgbClr val="3F3F3F"/>
                </a:solidFill>
                <a:latin typeface="STIXGeneral-Regular" charset="0"/>
              </a:rPr>
              <a:t>|</a:t>
            </a:r>
            <a:r>
              <a:rPr lang="mr-IN" dirty="0" err="1" smtClean="0">
                <a:solidFill>
                  <a:srgbClr val="3F3F3F"/>
                </a:solidFill>
                <a:latin typeface="STIXGeneral-Italic" charset="0"/>
              </a:rPr>
              <a:t>y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)=</a:t>
            </a:r>
            <a:r>
              <a:rPr lang="mr-IN" dirty="0">
                <a:solidFill>
                  <a:srgbClr val="3F3F3F"/>
                </a:solidFill>
                <a:latin typeface="STIXGeneral-Regular" charset="0"/>
              </a:rPr>
              <a:t>1−</a:t>
            </a:r>
            <a:r>
              <a:rPr lang="mr-IN" dirty="0" smtClean="0">
                <a:solidFill>
                  <a:srgbClr val="3F3F3F"/>
                </a:solidFill>
                <a:latin typeface="STIXGeneral-Italic" charset="0"/>
              </a:rPr>
              <a:t>P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(</a:t>
            </a:r>
            <a:r>
              <a:rPr lang="mr-IN" dirty="0" err="1">
                <a:solidFill>
                  <a:srgbClr val="3F3F3F"/>
                </a:solidFill>
                <a:latin typeface="STIXGeneral-Italic" charset="0"/>
              </a:rPr>
              <a:t>x</a:t>
            </a:r>
            <a:r>
              <a:rPr lang="mr-IN" baseline="-25000" dirty="0" err="1">
                <a:solidFill>
                  <a:srgbClr val="3F3F3F"/>
                </a:solidFill>
                <a:latin typeface="STIXGeneral-Italic" charset="0"/>
              </a:rPr>
              <a:t>i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=1|</a:t>
            </a:r>
            <a:r>
              <a:rPr lang="mr-IN" dirty="0" smtClean="0">
                <a:solidFill>
                  <a:srgbClr val="3F3F3F"/>
                </a:solidFill>
                <a:latin typeface="STIXGeneral-Italic" charset="0"/>
              </a:rPr>
              <a:t>y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)</a:t>
            </a:r>
            <a:r>
              <a:rPr lang="mr-IN" dirty="0" smtClean="0">
                <a:solidFill>
                  <a:srgbClr val="3F3F3F"/>
                </a:solidFill>
                <a:latin typeface="microsoft yahei" charset="-122"/>
              </a:rPr>
              <a:t>；</a:t>
            </a:r>
            <a:endParaRPr lang="mr-IN" dirty="0">
              <a:solidFill>
                <a:srgbClr val="3F3F3F"/>
              </a:solidFill>
              <a:latin typeface="microsoft yahei" charset="-12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0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贝叶斯公式</a:t>
            </a:r>
            <a:r>
              <a:rPr lang="en-US" altLang="zh-CN" dirty="0" smtClean="0"/>
              <a:t>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00248" y="1690688"/>
                <a:ext cx="5968094" cy="1043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sz="32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48" y="1690688"/>
                <a:ext cx="5968094" cy="10430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2257" y="3243181"/>
            <a:ext cx="4035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 smtClean="0"/>
              <a:t>推导一下该公式。</a:t>
            </a:r>
            <a:endParaRPr lang="en-US" altLang="zh-CN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 smtClean="0"/>
              <a:t>思考该公式的意义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作用。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2257" y="4701722"/>
            <a:ext cx="10515600" cy="1797049"/>
          </a:xfrm>
        </p:spPr>
        <p:txBody>
          <a:bodyPr/>
          <a:lstStyle/>
          <a:p>
            <a:r>
              <a:rPr lang="en-US" altLang="zh-CN" dirty="0" smtClean="0"/>
              <a:t>P(A)</a:t>
            </a:r>
            <a:r>
              <a:rPr lang="zh-CN" altLang="en-US" dirty="0" smtClean="0"/>
              <a:t>称之为</a:t>
            </a:r>
            <a:r>
              <a:rPr lang="en-US" altLang="zh-CN" dirty="0" smtClean="0"/>
              <a:t>(A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先验概率。</a:t>
            </a:r>
            <a:endParaRPr lang="en-US" altLang="zh-CN" dirty="0" smtClean="0"/>
          </a:p>
          <a:p>
            <a:r>
              <a:rPr lang="en-US" altLang="zh-CN" dirty="0" smtClean="0"/>
              <a:t>P(B|A)</a:t>
            </a:r>
            <a:r>
              <a:rPr lang="zh-CN" altLang="en-US" dirty="0" smtClean="0"/>
              <a:t>称之为条件概率。</a:t>
            </a:r>
            <a:endParaRPr lang="en-US" altLang="zh-CN" dirty="0" smtClean="0"/>
          </a:p>
          <a:p>
            <a:r>
              <a:rPr lang="en-US" altLang="zh-CN" dirty="0" smtClean="0"/>
              <a:t>P(A|B)</a:t>
            </a:r>
            <a:r>
              <a:rPr lang="zh-CN" altLang="en-US" dirty="0" smtClean="0"/>
              <a:t>称之为</a:t>
            </a:r>
            <a:r>
              <a:rPr lang="en-US" altLang="zh-CN" dirty="0" smtClean="0"/>
              <a:t>(A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后验概率。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4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术语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P(A)</a:t>
            </a:r>
            <a:r>
              <a:rPr lang="zh-CN" altLang="en-US" sz="2000" dirty="0" smtClean="0"/>
              <a:t>称之为</a:t>
            </a:r>
            <a:r>
              <a:rPr lang="en-US" altLang="zh-CN" sz="2000" dirty="0" smtClean="0"/>
              <a:t>(A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先验概率。</a:t>
            </a:r>
            <a:endParaRPr lang="en-US" altLang="zh-CN" sz="2000" dirty="0" smtClean="0"/>
          </a:p>
          <a:p>
            <a:r>
              <a:rPr lang="en-US" altLang="zh-CN" sz="2000" dirty="0" smtClean="0"/>
              <a:t>P(B|A)</a:t>
            </a:r>
            <a:r>
              <a:rPr lang="zh-CN" altLang="en-US" sz="2000" dirty="0" smtClean="0"/>
              <a:t>称之为</a:t>
            </a:r>
            <a:r>
              <a:rPr lang="en-US" altLang="zh-CN" sz="2000" dirty="0" smtClean="0"/>
              <a:t>(A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条件概率。</a:t>
            </a:r>
            <a:endParaRPr lang="en-US" altLang="zh-CN" sz="2000" dirty="0" smtClean="0"/>
          </a:p>
          <a:p>
            <a:r>
              <a:rPr lang="en-US" altLang="zh-CN" sz="2000" dirty="0" smtClean="0"/>
              <a:t>P(A|B)</a:t>
            </a:r>
            <a:r>
              <a:rPr lang="zh-CN" altLang="en-US" sz="2000" dirty="0" smtClean="0"/>
              <a:t>称之为</a:t>
            </a:r>
            <a:r>
              <a:rPr lang="en-US" altLang="zh-CN" sz="2000" dirty="0" smtClean="0"/>
              <a:t>(A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后验概率。</a:t>
            </a:r>
            <a:endParaRPr lang="en-US" altLang="zh-CN" sz="2000" dirty="0"/>
          </a:p>
          <a:p>
            <a:endParaRPr lang="en-US" sz="2000" dirty="0" smtClean="0"/>
          </a:p>
          <a:p>
            <a:r>
              <a:rPr lang="zh-CN" altLang="en-US" sz="2000" dirty="0" smtClean="0"/>
              <a:t>把</a:t>
            </a:r>
            <a:r>
              <a:rPr lang="en-US" altLang="zh-CN" sz="2000" dirty="0" smtClean="0"/>
              <a:t>P(B|A)</a:t>
            </a:r>
            <a:r>
              <a:rPr lang="zh-CN" altLang="en-US" sz="2000" dirty="0" smtClean="0"/>
              <a:t>称之为</a:t>
            </a:r>
            <a:r>
              <a:rPr lang="en-US" altLang="zh-CN" sz="2000" dirty="0" smtClean="0"/>
              <a:t>(A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相似度</a:t>
            </a:r>
            <a:endParaRPr lang="en-US" sz="2000" dirty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后</a:t>
            </a:r>
            <a:r>
              <a:rPr lang="zh-CN" altLang="en-US" sz="2000" dirty="0"/>
              <a:t>验概率 </a:t>
            </a:r>
            <a:r>
              <a:rPr lang="en-US" altLang="zh-CN" sz="2000" dirty="0"/>
              <a:t>= (</a:t>
            </a:r>
            <a:r>
              <a:rPr lang="zh-CN" altLang="en-US" sz="2000" dirty="0"/>
              <a:t>相似度*先验概率</a:t>
            </a:r>
            <a:r>
              <a:rPr lang="en-US" altLang="zh-CN" sz="2000" dirty="0"/>
              <a:t>)/</a:t>
            </a:r>
            <a:r>
              <a:rPr lang="zh-CN" altLang="en-US" sz="2000" dirty="0"/>
              <a:t>标准化常量</a:t>
            </a:r>
            <a:endParaRPr lang="en-US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把</a:t>
            </a:r>
            <a:r>
              <a:rPr lang="en-US" altLang="zh-CN" sz="2000" dirty="0" smtClean="0"/>
              <a:t>P(B|A)/P(B)</a:t>
            </a:r>
            <a:r>
              <a:rPr lang="zh-CN" altLang="en-US" sz="2000" dirty="0" smtClean="0"/>
              <a:t>也有时被称作标准相似度</a:t>
            </a:r>
            <a:endParaRPr lang="en-US" altLang="zh-CN" sz="2000" dirty="0" smtClean="0"/>
          </a:p>
          <a:p>
            <a:endParaRPr lang="en-US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后验概率 </a:t>
            </a:r>
            <a:r>
              <a:rPr lang="en-US" altLang="zh-CN" sz="2000" dirty="0" smtClean="0"/>
              <a:t>= </a:t>
            </a:r>
            <a:r>
              <a:rPr lang="zh-CN" altLang="en-US" sz="2000" dirty="0" smtClean="0"/>
              <a:t>标准相似度*先验概率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309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全概率公式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/>
              <a:t>假设</a:t>
            </a:r>
            <a:r>
              <a:rPr lang="en-US" altLang="zh-CN" sz="2400" dirty="0"/>
              <a:t>{ 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n</a:t>
            </a:r>
            <a:r>
              <a:rPr lang="zh-CN" altLang="en-US" sz="2400" dirty="0"/>
              <a:t> </a:t>
            </a:r>
            <a:r>
              <a:rPr lang="en-US" altLang="zh-CN" sz="2400" dirty="0"/>
              <a:t>: </a:t>
            </a:r>
            <a:r>
              <a:rPr lang="en-US" altLang="zh-CN" sz="2400" i="1" dirty="0"/>
              <a:t>n</a:t>
            </a:r>
            <a:r>
              <a:rPr lang="zh-CN" altLang="en-US" sz="2400" dirty="0"/>
              <a:t> </a:t>
            </a:r>
            <a:r>
              <a:rPr lang="en-US" altLang="zh-CN" sz="2400" dirty="0"/>
              <a:t>= 1, 2, 3, ... } </a:t>
            </a:r>
            <a:r>
              <a:rPr lang="zh-CN" altLang="en-US" sz="2400" dirty="0"/>
              <a:t>是一个概率空间的有限或者可数无限的分割（既 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n</a:t>
            </a:r>
            <a:r>
              <a:rPr lang="zh-CN" altLang="en-US" sz="2400" dirty="0"/>
              <a:t>为一完备事件组），且每个集合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n</a:t>
            </a:r>
            <a:r>
              <a:rPr lang="zh-CN" altLang="en-US" sz="2400" dirty="0"/>
              <a:t>是一个可测集合，则对任意事件</a:t>
            </a:r>
            <a:r>
              <a:rPr lang="en-US" altLang="zh-CN" sz="2400" i="1" dirty="0"/>
              <a:t>A</a:t>
            </a:r>
            <a:r>
              <a:rPr lang="zh-CN" altLang="en-US" sz="2400" dirty="0"/>
              <a:t>有</a:t>
            </a:r>
            <a:r>
              <a:rPr lang="zh-CN" altLang="en-US" sz="2400" b="1" dirty="0"/>
              <a:t>全概率公式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再结合条件概率公式，全概率公式又可写作：</a:t>
            </a:r>
            <a:endParaRPr lang="en-US" altLang="zh-CN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全概率公式将对一复杂事件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的概率求解问题转化为了在不同情况或不同原因 </a:t>
            </a:r>
            <a:r>
              <a:rPr lang="en-US" altLang="zh-CN" sz="2400" dirty="0" err="1" smtClean="0"/>
              <a:t>Bn</a:t>
            </a:r>
            <a:r>
              <a:rPr lang="zh-CN" altLang="en-US" sz="2400" dirty="0" smtClean="0"/>
              <a:t>下发生的简单事件的概率的求和问题。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944" y="2888117"/>
            <a:ext cx="3427041" cy="7539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944" y="4524943"/>
            <a:ext cx="4579897" cy="7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贝叶斯公式扩展形式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0" y="5005389"/>
            <a:ext cx="7905260" cy="10486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40" y="1874039"/>
            <a:ext cx="4408291" cy="8892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140" y="3226874"/>
            <a:ext cx="5801056" cy="131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3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朴素贝叶斯理论推导（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95857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给定训练数据集（</a:t>
            </a:r>
            <a:r>
              <a:rPr lang="en-US" altLang="zh-CN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X,Y</a:t>
            </a: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），其中每个样本</a:t>
            </a:r>
            <a:r>
              <a:rPr lang="en-US" altLang="zh-CN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x</a:t>
            </a: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都包括</a:t>
            </a:r>
            <a:r>
              <a:rPr lang="en-US" altLang="zh-CN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n</a:t>
            </a: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维特征，即</a:t>
            </a:r>
            <a:endParaRPr lang="en-US" altLang="zh-CN" b="0" i="0" dirty="0" smtClean="0">
              <a:solidFill>
                <a:srgbClr val="3F3F3F"/>
              </a:solidFill>
              <a:effectLst/>
              <a:latin typeface="microsoft yahei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x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=(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x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1,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x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2,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x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3,...,</a:t>
            </a:r>
            <a:r>
              <a:rPr lang="en-US" altLang="zh-CN" b="0" i="0" u="none" strike="noStrike" dirty="0" err="1" smtClean="0">
                <a:solidFill>
                  <a:srgbClr val="3F3F3F"/>
                </a:solidFill>
                <a:effectLst/>
                <a:latin typeface="STIXGeneral-Italic" charset="0"/>
              </a:rPr>
              <a:t>xn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)</a:t>
            </a: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，类标记集合含有</a:t>
            </a:r>
            <a:r>
              <a:rPr lang="en-US" altLang="zh-CN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k</a:t>
            </a: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种类别，即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y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=(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y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1,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y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2,...,</a:t>
            </a:r>
            <a:r>
              <a:rPr lang="en-US" altLang="zh-CN" b="0" i="0" u="none" strike="noStrike" dirty="0" err="1" smtClean="0">
                <a:solidFill>
                  <a:srgbClr val="3F3F3F"/>
                </a:solidFill>
                <a:effectLst/>
                <a:latin typeface="STIXGeneral-Italic" charset="0"/>
              </a:rPr>
              <a:t>yk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)</a:t>
            </a: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。</a:t>
            </a:r>
            <a:endParaRPr lang="en-US" altLang="zh-CN" b="0" i="0" dirty="0" smtClean="0">
              <a:solidFill>
                <a:srgbClr val="3F3F3F"/>
              </a:solidFill>
              <a:effectLst/>
              <a:latin typeface="microsoft yahei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3F3F3F"/>
              </a:solidFill>
              <a:latin typeface="microsoft yahei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3F3F3F"/>
              </a:solidFill>
              <a:latin typeface="microsoft yahei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3F3F3F"/>
              </a:solidFill>
              <a:latin typeface="microsoft yahei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如果现在来了一个新样本</a:t>
            </a:r>
            <a:r>
              <a:rPr lang="en-US" altLang="zh-CN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x</a:t>
            </a: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，我们要怎么判断它的类别？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朴素贝叶斯理论推导（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从概率的角度来看，这个问题就是给定</a:t>
            </a:r>
            <a:r>
              <a:rPr lang="en-US" altLang="zh-CN" dirty="0" smtClean="0">
                <a:solidFill>
                  <a:srgbClr val="3F3F3F"/>
                </a:solidFill>
                <a:latin typeface="microsoft yahei" charset="-122"/>
              </a:rPr>
              <a:t>x</a:t>
            </a: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，它属于哪个类别的概率最大。那么问题就转化为求解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P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(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y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1|</a:t>
            </a:r>
            <a:r>
              <a:rPr lang="en-US" altLang="zh-CN" dirty="0" smtClean="0">
                <a:solidFill>
                  <a:srgbClr val="3F3F3F"/>
                </a:solidFill>
                <a:latin typeface="microsoft yahei" charset="-122"/>
              </a:rPr>
              <a:t>x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),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P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(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y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2|</a:t>
            </a:r>
            <a:r>
              <a:rPr lang="en-US" altLang="zh-CN" dirty="0" smtClean="0">
                <a:solidFill>
                  <a:srgbClr val="3F3F3F"/>
                </a:solidFill>
                <a:latin typeface="microsoft yahei" charset="-122"/>
              </a:rPr>
              <a:t>x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),...,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P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(</a:t>
            </a:r>
            <a:r>
              <a:rPr lang="en-US" altLang="zh-CN" b="0" i="0" u="none" strike="noStrike" dirty="0" err="1" smtClean="0">
                <a:solidFill>
                  <a:srgbClr val="3F3F3F"/>
                </a:solidFill>
                <a:effectLst/>
                <a:latin typeface="STIXGeneral-Italic" charset="0"/>
              </a:rPr>
              <a:t>yk</a:t>
            </a:r>
            <a:r>
              <a:rPr lang="en-US" altLang="zh-CN" b="0" i="0" u="none" strike="noStrike" dirty="0" err="1" smtClean="0">
                <a:solidFill>
                  <a:srgbClr val="3F3F3F"/>
                </a:solidFill>
                <a:effectLst/>
                <a:latin typeface="STIXGeneral-Regular" charset="0"/>
              </a:rPr>
              <a:t>|</a:t>
            </a:r>
            <a:r>
              <a:rPr lang="en-US" altLang="zh-CN" dirty="0" err="1" smtClean="0">
                <a:solidFill>
                  <a:srgbClr val="3F3F3F"/>
                </a:solidFill>
                <a:latin typeface="microsoft yahei" charset="-122"/>
              </a:rPr>
              <a:t>x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)</a:t>
            </a: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中最大的那个，即求后验概率最大的输出：</a:t>
            </a:r>
            <a:endParaRPr lang="en-US" altLang="zh-CN" b="0" i="0" dirty="0" smtClean="0">
              <a:solidFill>
                <a:srgbClr val="3F3F3F"/>
              </a:solidFill>
              <a:effectLst/>
              <a:latin typeface="microsoft yahei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u="none" strike="noStrike" dirty="0">
              <a:solidFill>
                <a:srgbClr val="3F3F3F"/>
              </a:solidFill>
              <a:latin typeface="microsoft yahei" charset="-122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i="0" u="none" strike="noStrike" dirty="0" err="1" smtClean="0">
                <a:solidFill>
                  <a:srgbClr val="3F3F3F"/>
                </a:solidFill>
                <a:effectLst/>
                <a:latin typeface="STIXGeneral-Italic" charset="0"/>
              </a:rPr>
              <a:t>argmax</a:t>
            </a:r>
            <a:r>
              <a:rPr lang="en-US" altLang="zh-CN" b="0" i="0" u="none" strike="noStrike" baseline="-25000" dirty="0" err="1" smtClean="0">
                <a:solidFill>
                  <a:srgbClr val="3F3F3F"/>
                </a:solidFill>
                <a:effectLst/>
                <a:latin typeface="STIXGeneral-Italic" charset="0"/>
              </a:rPr>
              <a:t>y</a:t>
            </a:r>
            <a:r>
              <a:rPr lang="en-US" altLang="zh-CN" b="0" i="0" u="none" strike="noStrike" dirty="0" err="1" smtClean="0">
                <a:solidFill>
                  <a:srgbClr val="3F3F3F"/>
                </a:solidFill>
                <a:effectLst/>
                <a:latin typeface="STIXGeneral-Italic" charset="0"/>
              </a:rPr>
              <a:t>P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(</a:t>
            </a:r>
            <a:r>
              <a:rPr lang="en-US" altLang="zh-CN" b="0" i="0" u="none" strike="noStrike" dirty="0" err="1" smtClean="0">
                <a:solidFill>
                  <a:srgbClr val="3F3F3F"/>
                </a:solidFill>
                <a:effectLst/>
                <a:latin typeface="STIXGeneral-Italic" charset="0"/>
              </a:rPr>
              <a:t>y</a:t>
            </a:r>
            <a:r>
              <a:rPr lang="en-US" altLang="zh-CN" b="0" i="0" u="none" strike="noStrike" dirty="0" err="1" smtClean="0">
                <a:solidFill>
                  <a:srgbClr val="3F3F3F"/>
                </a:solidFill>
                <a:effectLst/>
                <a:latin typeface="STIXGeneral-Regular" charset="0"/>
              </a:rPr>
              <a:t>|</a:t>
            </a:r>
            <a:r>
              <a:rPr lang="en-US" altLang="zh-CN" dirty="0" err="1">
                <a:solidFill>
                  <a:srgbClr val="3F3F3F"/>
                </a:solidFill>
                <a:latin typeface="microsoft yahei" charset="-122"/>
              </a:rPr>
              <a:t>x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)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6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朴素贝叶斯理论推导（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9285" y="1915772"/>
            <a:ext cx="8665356" cy="11866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79285" y="4343399"/>
                <a:ext cx="969917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charset="2"/>
                  <a:buChar char="Ø"/>
                </a:pPr>
                <a:r>
                  <a:rPr lang="en-US" altLang="zh-CN" sz="3200" dirty="0" smtClean="0"/>
                  <a:t>P(y)</a:t>
                </a:r>
                <a:r>
                  <a:rPr lang="zh-CN" altLang="en-US" sz="3200" dirty="0" smtClean="0"/>
                  <a:t>是先验概率，可以根据数据集直接计算出来。</a:t>
                </a:r>
                <a:endParaRPr lang="en-US" altLang="zh-CN" sz="3200" dirty="0" smtClean="0"/>
              </a:p>
              <a:p>
                <a:pPr marL="285750" indent="-285750">
                  <a:buFont typeface="Wingdings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charset="0"/>
                      </a:rPr>
                      <m:t>𝑃</m:t>
                    </m:r>
                    <m:r>
                      <a:rPr lang="en-US" altLang="zh-CN" sz="3200" b="0" i="1" smtClean="0">
                        <a:latin typeface="Cambria Math" charset="0"/>
                      </a:rPr>
                      <m:t>(</m:t>
                    </m:r>
                    <m:r>
                      <a:rPr lang="en-US" altLang="zh-CN" sz="3200" b="0" i="1" smtClean="0">
                        <a:latin typeface="Cambria Math" charset="0"/>
                      </a:rPr>
                      <m:t>𝑥</m:t>
                    </m:r>
                    <m:r>
                      <a:rPr lang="en-US" altLang="zh-CN" sz="3200" b="0" i="1" baseline="-25000" smtClean="0">
                        <a:latin typeface="Cambria Math" charset="0"/>
                      </a:rPr>
                      <m:t>1</m:t>
                    </m:r>
                    <m:r>
                      <a:rPr lang="en-US" altLang="zh-CN" sz="3200" b="0" i="1" smtClean="0">
                        <a:latin typeface="Cambria Math" charset="0"/>
                      </a:rPr>
                      <m:t>,…,</m:t>
                    </m:r>
                    <m:r>
                      <a:rPr lang="en-US" altLang="zh-CN" sz="3200" b="0" i="1" smtClean="0">
                        <a:latin typeface="Cambria Math" charset="0"/>
                      </a:rPr>
                      <m:t>𝑥𝑛</m:t>
                    </m:r>
                    <m:r>
                      <a:rPr lang="en-US" altLang="zh-CN" sz="3200" b="0" i="1" smtClean="0">
                        <a:latin typeface="Cambria Math" charset="0"/>
                      </a:rPr>
                      <m:t>)如何</m:t>
                    </m:r>
                  </m:oMath>
                </a14:m>
                <a:r>
                  <a:rPr lang="zh-CN" altLang="en-US" sz="3200" dirty="0" smtClean="0"/>
                  <a:t>计算？</a:t>
                </a:r>
                <a:endParaRPr lang="en-US" altLang="zh-CN" sz="3200" dirty="0" smtClean="0"/>
              </a:p>
              <a:p>
                <a:pPr marL="285750" indent="-285750">
                  <a:buFont typeface="Wingdings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charset="0"/>
                      </a:rPr>
                      <m:t>𝑃</m:t>
                    </m:r>
                    <m:r>
                      <a:rPr lang="en-US" altLang="zh-CN" sz="3200" b="0" i="1" dirty="0" smtClean="0">
                        <a:latin typeface="Cambria Math" charset="0"/>
                      </a:rPr>
                      <m:t>(</m:t>
                    </m:r>
                    <m:r>
                      <a:rPr lang="en-US" altLang="zh-CN" sz="3200" b="0" i="1" dirty="0" smtClean="0">
                        <a:latin typeface="Cambria Math" charset="0"/>
                      </a:rPr>
                      <m:t>𝑥</m:t>
                    </m:r>
                    <m:r>
                      <a:rPr lang="en-US" altLang="zh-CN" sz="3200" b="0" i="1" baseline="-25000" dirty="0" smtClean="0">
                        <a:latin typeface="Cambria Math" charset="0"/>
                      </a:rPr>
                      <m:t>1</m:t>
                    </m:r>
                    <m:r>
                      <a:rPr lang="en-US" altLang="zh-CN" sz="3200" b="0" i="1" dirty="0" smtClean="0">
                        <a:latin typeface="Cambria Math" charset="0"/>
                      </a:rPr>
                      <m:t>,…</m:t>
                    </m:r>
                    <m:r>
                      <a:rPr lang="en-US" altLang="zh-CN" sz="3200" b="0" i="1" dirty="0" smtClean="0">
                        <a:latin typeface="Cambria Math" charset="0"/>
                      </a:rPr>
                      <m:t>𝑥𝑛</m:t>
                    </m:r>
                    <m:r>
                      <a:rPr lang="en-US" altLang="zh-CN" sz="3200" b="0" i="1" dirty="0" smtClean="0">
                        <a:latin typeface="Cambria Math" charset="0"/>
                      </a:rPr>
                      <m:t>|</m:t>
                    </m:r>
                    <m:r>
                      <a:rPr lang="en-US" altLang="zh-CN" sz="3200" b="0" i="1" dirty="0" smtClean="0">
                        <a:latin typeface="Cambria Math" charset="0"/>
                      </a:rPr>
                      <m:t>𝑦</m:t>
                    </m:r>
                    <m:r>
                      <a:rPr lang="en-US" altLang="zh-CN" sz="3200" b="0" i="1" dirty="0" smtClean="0">
                        <a:latin typeface="Cambria Math" charset="0"/>
                      </a:rPr>
                      <m:t>)如何</m:t>
                    </m:r>
                  </m:oMath>
                </a14:m>
                <a:r>
                  <a:rPr lang="zh-CN" altLang="en-US" sz="3200" dirty="0" smtClean="0"/>
                  <a:t>计算？</a:t>
                </a:r>
                <a:endParaRPr lang="en-US" sz="32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285" y="4343399"/>
                <a:ext cx="9699172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382" t="-4651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3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973</Words>
  <Application>Microsoft Macintosh PowerPoint</Application>
  <PresentationFormat>Widescreen</PresentationFormat>
  <Paragraphs>170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Calibri</vt:lpstr>
      <vt:lpstr>Calibri Light</vt:lpstr>
      <vt:lpstr>Cambria Math</vt:lpstr>
      <vt:lpstr>DengXian</vt:lpstr>
      <vt:lpstr>DengXian Light</vt:lpstr>
      <vt:lpstr>Mangal</vt:lpstr>
      <vt:lpstr>microsoft yahei</vt:lpstr>
      <vt:lpstr>STIXGeneral-Italic</vt:lpstr>
      <vt:lpstr>STIXGeneral-Regular</vt:lpstr>
      <vt:lpstr>Wingdings</vt:lpstr>
      <vt:lpstr>Yu Gothic</vt:lpstr>
      <vt:lpstr>新細明體</vt:lpstr>
      <vt:lpstr>Arial</vt:lpstr>
      <vt:lpstr>Office Theme</vt:lpstr>
      <vt:lpstr>朴素贝叶斯</vt:lpstr>
      <vt:lpstr>概率知识</vt:lpstr>
      <vt:lpstr>贝叶斯公式(1)</vt:lpstr>
      <vt:lpstr>术语</vt:lpstr>
      <vt:lpstr>全概率公式</vt:lpstr>
      <vt:lpstr>贝叶斯公式扩展形式</vt:lpstr>
      <vt:lpstr>朴素贝叶斯理论推导（1）</vt:lpstr>
      <vt:lpstr>朴素贝叶斯理论推导（2）</vt:lpstr>
      <vt:lpstr>朴素贝叶斯理论推导（3）</vt:lpstr>
      <vt:lpstr>朴素贝叶斯理论推导（4）</vt:lpstr>
      <vt:lpstr>朴素贝叶斯理论推导（5）</vt:lpstr>
      <vt:lpstr>朴素贝叶斯理论推导（6）</vt:lpstr>
      <vt:lpstr>朴素贝叶斯理论推导（7）</vt:lpstr>
      <vt:lpstr>NB的三个模型</vt:lpstr>
      <vt:lpstr>多项式模型</vt:lpstr>
      <vt:lpstr>多项式模型例子（1）</vt:lpstr>
      <vt:lpstr>多项式模型例子（2）</vt:lpstr>
      <vt:lpstr>高斯模型</vt:lpstr>
      <vt:lpstr>高斯模型例子(1)</vt:lpstr>
      <vt:lpstr>高斯模型例子(2)</vt:lpstr>
      <vt:lpstr>高斯模型例子(3)</vt:lpstr>
      <vt:lpstr>高斯模型例子(4)</vt:lpstr>
      <vt:lpstr>伯努利模型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朴素贝叶斯</dc:title>
  <dc:creator>Yanchun Ni</dc:creator>
  <cp:lastModifiedBy>Yanchun Ni</cp:lastModifiedBy>
  <cp:revision>19</cp:revision>
  <dcterms:created xsi:type="dcterms:W3CDTF">2017-12-24T06:55:59Z</dcterms:created>
  <dcterms:modified xsi:type="dcterms:W3CDTF">2017-12-24T10:11:59Z</dcterms:modified>
</cp:coreProperties>
</file>