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6"/>
    <p:restoredTop sz="94643"/>
  </p:normalViewPr>
  <p:slideViewPr>
    <p:cSldViewPr snapToGrid="0" snapToObjects="1">
      <p:cViewPr varScale="1">
        <p:scale>
          <a:sx n="95" d="100"/>
          <a:sy n="95" d="100"/>
        </p:scale>
        <p:origin x="208"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0BBBB-B0AA-AA43-9785-CFC4A1925389}" type="datetimeFigureOut">
              <a:rPr lang="en-US" smtClean="0"/>
              <a:t>12/2/17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C9AE5-A91E-9A4E-B377-8B91F6352F20}" type="slidenum">
              <a:rPr lang="en-US" smtClean="0"/>
              <a:t>‹#›</a:t>
            </a:fld>
            <a:endParaRPr lang="en-US"/>
          </a:p>
        </p:txBody>
      </p:sp>
    </p:spTree>
    <p:extLst>
      <p:ext uri="{BB962C8B-B14F-4D97-AF65-F5344CB8AC3E}">
        <p14:creationId xmlns:p14="http://schemas.microsoft.com/office/powerpoint/2010/main" val="1842455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C9AE5-A91E-9A4E-B377-8B91F6352F20}" type="slidenum">
              <a:rPr lang="en-US" smtClean="0"/>
              <a:t>3</a:t>
            </a:fld>
            <a:endParaRPr lang="en-US"/>
          </a:p>
        </p:txBody>
      </p:sp>
    </p:spTree>
    <p:extLst>
      <p:ext uri="{BB962C8B-B14F-4D97-AF65-F5344CB8AC3E}">
        <p14:creationId xmlns:p14="http://schemas.microsoft.com/office/powerpoint/2010/main" val="158710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442731-0AE4-B74B-9F59-5C58CF34F02D}"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97666-9604-E74C-8A15-30EC55E474B6}" type="slidenum">
              <a:rPr lang="en-US" smtClean="0"/>
              <a:t>‹#›</a:t>
            </a:fld>
            <a:endParaRPr lang="en-US"/>
          </a:p>
        </p:txBody>
      </p:sp>
    </p:spTree>
    <p:extLst>
      <p:ext uri="{BB962C8B-B14F-4D97-AF65-F5344CB8AC3E}">
        <p14:creationId xmlns:p14="http://schemas.microsoft.com/office/powerpoint/2010/main" val="33211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42731-0AE4-B74B-9F59-5C58CF34F02D}"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97666-9604-E74C-8A15-30EC55E474B6}" type="slidenum">
              <a:rPr lang="en-US" smtClean="0"/>
              <a:t>‹#›</a:t>
            </a:fld>
            <a:endParaRPr lang="en-US"/>
          </a:p>
        </p:txBody>
      </p:sp>
    </p:spTree>
    <p:extLst>
      <p:ext uri="{BB962C8B-B14F-4D97-AF65-F5344CB8AC3E}">
        <p14:creationId xmlns:p14="http://schemas.microsoft.com/office/powerpoint/2010/main" val="70943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42731-0AE4-B74B-9F59-5C58CF34F02D}"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97666-9604-E74C-8A15-30EC55E474B6}" type="slidenum">
              <a:rPr lang="en-US" smtClean="0"/>
              <a:t>‹#›</a:t>
            </a:fld>
            <a:endParaRPr lang="en-US"/>
          </a:p>
        </p:txBody>
      </p:sp>
    </p:spTree>
    <p:extLst>
      <p:ext uri="{BB962C8B-B14F-4D97-AF65-F5344CB8AC3E}">
        <p14:creationId xmlns:p14="http://schemas.microsoft.com/office/powerpoint/2010/main" val="70830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42731-0AE4-B74B-9F59-5C58CF34F02D}"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97666-9604-E74C-8A15-30EC55E474B6}" type="slidenum">
              <a:rPr lang="en-US" smtClean="0"/>
              <a:t>‹#›</a:t>
            </a:fld>
            <a:endParaRPr lang="en-US"/>
          </a:p>
        </p:txBody>
      </p:sp>
    </p:spTree>
    <p:extLst>
      <p:ext uri="{BB962C8B-B14F-4D97-AF65-F5344CB8AC3E}">
        <p14:creationId xmlns:p14="http://schemas.microsoft.com/office/powerpoint/2010/main" val="50223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42731-0AE4-B74B-9F59-5C58CF34F02D}"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97666-9604-E74C-8A15-30EC55E474B6}" type="slidenum">
              <a:rPr lang="en-US" smtClean="0"/>
              <a:t>‹#›</a:t>
            </a:fld>
            <a:endParaRPr lang="en-US"/>
          </a:p>
        </p:txBody>
      </p:sp>
    </p:spTree>
    <p:extLst>
      <p:ext uri="{BB962C8B-B14F-4D97-AF65-F5344CB8AC3E}">
        <p14:creationId xmlns:p14="http://schemas.microsoft.com/office/powerpoint/2010/main" val="144086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442731-0AE4-B74B-9F59-5C58CF34F02D}" type="datetimeFigureOut">
              <a:rPr lang="en-US"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97666-9604-E74C-8A15-30EC55E474B6}" type="slidenum">
              <a:rPr lang="en-US" smtClean="0"/>
              <a:t>‹#›</a:t>
            </a:fld>
            <a:endParaRPr lang="en-US"/>
          </a:p>
        </p:txBody>
      </p:sp>
    </p:spTree>
    <p:extLst>
      <p:ext uri="{BB962C8B-B14F-4D97-AF65-F5344CB8AC3E}">
        <p14:creationId xmlns:p14="http://schemas.microsoft.com/office/powerpoint/2010/main" val="153650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442731-0AE4-B74B-9F59-5C58CF34F02D}" type="datetimeFigureOut">
              <a:rPr lang="en-US" smtClean="0"/>
              <a:t>12/2/17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97666-9604-E74C-8A15-30EC55E474B6}" type="slidenum">
              <a:rPr lang="en-US" smtClean="0"/>
              <a:t>‹#›</a:t>
            </a:fld>
            <a:endParaRPr lang="en-US"/>
          </a:p>
        </p:txBody>
      </p:sp>
    </p:spTree>
    <p:extLst>
      <p:ext uri="{BB962C8B-B14F-4D97-AF65-F5344CB8AC3E}">
        <p14:creationId xmlns:p14="http://schemas.microsoft.com/office/powerpoint/2010/main" val="48019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442731-0AE4-B74B-9F59-5C58CF34F02D}" type="datetimeFigureOut">
              <a:rPr lang="en-US" smtClean="0"/>
              <a:t>12/2/17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97666-9604-E74C-8A15-30EC55E474B6}" type="slidenum">
              <a:rPr lang="en-US" smtClean="0"/>
              <a:t>‹#›</a:t>
            </a:fld>
            <a:endParaRPr lang="en-US"/>
          </a:p>
        </p:txBody>
      </p:sp>
    </p:spTree>
    <p:extLst>
      <p:ext uri="{BB962C8B-B14F-4D97-AF65-F5344CB8AC3E}">
        <p14:creationId xmlns:p14="http://schemas.microsoft.com/office/powerpoint/2010/main" val="33163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42731-0AE4-B74B-9F59-5C58CF34F02D}" type="datetimeFigureOut">
              <a:rPr lang="en-US" smtClean="0"/>
              <a:t>12/2/17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97666-9604-E74C-8A15-30EC55E474B6}" type="slidenum">
              <a:rPr lang="en-US" smtClean="0"/>
              <a:t>‹#›</a:t>
            </a:fld>
            <a:endParaRPr lang="en-US"/>
          </a:p>
        </p:txBody>
      </p:sp>
    </p:spTree>
    <p:extLst>
      <p:ext uri="{BB962C8B-B14F-4D97-AF65-F5344CB8AC3E}">
        <p14:creationId xmlns:p14="http://schemas.microsoft.com/office/powerpoint/2010/main" val="1047094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42731-0AE4-B74B-9F59-5C58CF34F02D}" type="datetimeFigureOut">
              <a:rPr lang="en-US"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97666-9604-E74C-8A15-30EC55E474B6}" type="slidenum">
              <a:rPr lang="en-US" smtClean="0"/>
              <a:t>‹#›</a:t>
            </a:fld>
            <a:endParaRPr lang="en-US"/>
          </a:p>
        </p:txBody>
      </p:sp>
    </p:spTree>
    <p:extLst>
      <p:ext uri="{BB962C8B-B14F-4D97-AF65-F5344CB8AC3E}">
        <p14:creationId xmlns:p14="http://schemas.microsoft.com/office/powerpoint/2010/main" val="204387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42731-0AE4-B74B-9F59-5C58CF34F02D}" type="datetimeFigureOut">
              <a:rPr lang="en-US"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97666-9604-E74C-8A15-30EC55E474B6}" type="slidenum">
              <a:rPr lang="en-US" smtClean="0"/>
              <a:t>‹#›</a:t>
            </a:fld>
            <a:endParaRPr lang="en-US"/>
          </a:p>
        </p:txBody>
      </p:sp>
    </p:spTree>
    <p:extLst>
      <p:ext uri="{BB962C8B-B14F-4D97-AF65-F5344CB8AC3E}">
        <p14:creationId xmlns:p14="http://schemas.microsoft.com/office/powerpoint/2010/main" val="2007738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42731-0AE4-B74B-9F59-5C58CF34F02D}" type="datetimeFigureOut">
              <a:rPr lang="en-US" smtClean="0"/>
              <a:t>12/2/17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97666-9604-E74C-8A15-30EC55E474B6}" type="slidenum">
              <a:rPr lang="en-US" smtClean="0"/>
              <a:t>‹#›</a:t>
            </a:fld>
            <a:endParaRPr lang="en-US"/>
          </a:p>
        </p:txBody>
      </p:sp>
    </p:spTree>
    <p:extLst>
      <p:ext uri="{BB962C8B-B14F-4D97-AF65-F5344CB8AC3E}">
        <p14:creationId xmlns:p14="http://schemas.microsoft.com/office/powerpoint/2010/main" val="76908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机器学习介绍</a:t>
            </a:r>
            <a:endParaRPr lang="en-US" dirty="0"/>
          </a:p>
        </p:txBody>
      </p:sp>
      <p:sp>
        <p:nvSpPr>
          <p:cNvPr id="3" name="Subtitle 2"/>
          <p:cNvSpPr>
            <a:spLocks noGrp="1"/>
          </p:cNvSpPr>
          <p:nvPr>
            <p:ph type="subTitle" idx="1"/>
          </p:nvPr>
        </p:nvSpPr>
        <p:spPr/>
        <p:txBody>
          <a:bodyPr/>
          <a:lstStyle/>
          <a:p>
            <a:pPr algn="r"/>
            <a:r>
              <a:rPr lang="en-US" altLang="zh-CN" dirty="0" smtClean="0"/>
              <a:t>allan_ni@163.com</a:t>
            </a:r>
            <a:endParaRPr lang="en-US" dirty="0"/>
          </a:p>
        </p:txBody>
      </p:sp>
    </p:spTree>
    <p:extLst>
      <p:ext uri="{BB962C8B-B14F-4D97-AF65-F5344CB8AC3E}">
        <p14:creationId xmlns:p14="http://schemas.microsoft.com/office/powerpoint/2010/main" val="897723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建模分析</a:t>
            </a:r>
            <a:endParaRPr lang="en-US" dirty="0"/>
          </a:p>
        </p:txBody>
      </p:sp>
      <p:sp>
        <p:nvSpPr>
          <p:cNvPr id="3" name="Content Placeholder 2"/>
          <p:cNvSpPr>
            <a:spLocks noGrp="1"/>
          </p:cNvSpPr>
          <p:nvPr>
            <p:ph idx="1"/>
          </p:nvPr>
        </p:nvSpPr>
        <p:spPr/>
        <p:txBody>
          <a:bodyPr/>
          <a:lstStyle/>
          <a:p>
            <a:r>
              <a:rPr lang="zh-CN" altLang="en-US" dirty="0" smtClean="0"/>
              <a:t>建模</a:t>
            </a:r>
            <a:endParaRPr lang="en-US" altLang="zh-CN" dirty="0"/>
          </a:p>
          <a:p>
            <a:r>
              <a:rPr lang="zh-CN" altLang="en-US" dirty="0" smtClean="0"/>
              <a:t>分析</a:t>
            </a:r>
            <a:endParaRPr lang="en-US" altLang="zh-CN" dirty="0" smtClean="0"/>
          </a:p>
        </p:txBody>
      </p:sp>
    </p:spTree>
    <p:extLst>
      <p:ext uri="{BB962C8B-B14F-4D97-AF65-F5344CB8AC3E}">
        <p14:creationId xmlns:p14="http://schemas.microsoft.com/office/powerpoint/2010/main" val="1002528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保存模型</a:t>
            </a:r>
            <a:endParaRPr lang="en-US" dirty="0"/>
          </a:p>
        </p:txBody>
      </p:sp>
      <p:sp>
        <p:nvSpPr>
          <p:cNvPr id="3" name="Content Placeholder 2"/>
          <p:cNvSpPr>
            <a:spLocks noGrp="1"/>
          </p:cNvSpPr>
          <p:nvPr>
            <p:ph idx="1"/>
          </p:nvPr>
        </p:nvSpPr>
        <p:spPr/>
        <p:txBody>
          <a:bodyPr/>
          <a:lstStyle/>
          <a:p>
            <a:r>
              <a:rPr lang="zh-CN" altLang="en-US" dirty="0" smtClean="0"/>
              <a:t>保存到对象</a:t>
            </a:r>
            <a:endParaRPr lang="en-US" altLang="zh-CN" dirty="0" smtClean="0"/>
          </a:p>
          <a:p>
            <a:r>
              <a:rPr lang="zh-CN" altLang="en-US" dirty="0" smtClean="0"/>
              <a:t>保存到磁盘</a:t>
            </a:r>
            <a:endParaRPr lang="en-US" dirty="0"/>
          </a:p>
        </p:txBody>
      </p:sp>
    </p:spTree>
    <p:extLst>
      <p:ext uri="{BB962C8B-B14F-4D97-AF65-F5344CB8AC3E}">
        <p14:creationId xmlns:p14="http://schemas.microsoft.com/office/powerpoint/2010/main" val="855676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ML</a:t>
            </a:r>
            <a:r>
              <a:rPr lang="zh-CN" altLang="en-US" dirty="0" smtClean="0"/>
              <a:t> </a:t>
            </a:r>
            <a:r>
              <a:rPr lang="en-US" altLang="zh-CN" dirty="0" smtClean="0"/>
              <a:t>VS</a:t>
            </a:r>
            <a:r>
              <a:rPr lang="zh-CN" altLang="en-US" dirty="0" smtClean="0"/>
              <a:t> </a:t>
            </a:r>
            <a:r>
              <a:rPr lang="en-US" altLang="zh-CN" dirty="0" smtClean="0"/>
              <a:t>DM</a:t>
            </a:r>
            <a:endParaRPr lang="en-US" dirty="0"/>
          </a:p>
        </p:txBody>
      </p:sp>
      <p:sp>
        <p:nvSpPr>
          <p:cNvPr id="3" name="Content Placeholder 2"/>
          <p:cNvSpPr>
            <a:spLocks noGrp="1"/>
          </p:cNvSpPr>
          <p:nvPr>
            <p:ph idx="1"/>
          </p:nvPr>
        </p:nvSpPr>
        <p:spPr>
          <a:xfrm>
            <a:off x="838200" y="1825624"/>
            <a:ext cx="10515600" cy="4920864"/>
          </a:xfrm>
        </p:spPr>
        <p:txBody>
          <a:bodyPr>
            <a:normAutofit fontScale="77500" lnSpcReduction="20000"/>
          </a:bodyPr>
          <a:lstStyle/>
          <a:p>
            <a:pPr marL="0" lvl="0" indent="0">
              <a:lnSpc>
                <a:spcPct val="100000"/>
              </a:lnSpc>
              <a:spcBef>
                <a:spcPts val="0"/>
              </a:spcBef>
              <a:buNone/>
            </a:pPr>
            <a:r>
              <a:rPr lang="en-US" dirty="0" smtClean="0"/>
              <a:t>Machine </a:t>
            </a:r>
            <a:r>
              <a:rPr lang="en-US" dirty="0"/>
              <a:t>learning and data mining often employ the </a:t>
            </a:r>
            <a:r>
              <a:rPr lang="en-US" dirty="0">
                <a:solidFill>
                  <a:srgbClr val="FF0000"/>
                </a:solidFill>
              </a:rPr>
              <a:t>same methods </a:t>
            </a:r>
            <a:r>
              <a:rPr lang="en-US" dirty="0"/>
              <a:t>and </a:t>
            </a:r>
            <a:r>
              <a:rPr lang="en-US" dirty="0">
                <a:solidFill>
                  <a:srgbClr val="FF0000"/>
                </a:solidFill>
              </a:rPr>
              <a:t>overlap significantly</a:t>
            </a:r>
            <a:r>
              <a:rPr lang="en-US" dirty="0"/>
              <a:t>, but while </a:t>
            </a:r>
            <a:r>
              <a:rPr lang="en-US" dirty="0">
                <a:solidFill>
                  <a:schemeClr val="accent6"/>
                </a:solidFill>
              </a:rPr>
              <a:t>machine learning focuses on prediction, based on known properties learned from the training data, data mining focuses on the discovery of (previously) unknown properties in the data (this is the analysis step of knowledge discovery in databases).</a:t>
            </a:r>
            <a:r>
              <a:rPr lang="en-US" dirty="0"/>
              <a:t> Data mining uses many machine learning methods, but with different goals; on the other hand, machine learning also employs data mining methods as "unsupervised learning" or as a preprocessing step to improve learner accuracy. Much of the confusion between these two research communities (which do often have separate conferences and separate journals, ECML PKDD being a major exception) comes from the basic assumptions they work with: in machine learning, performance is usually evaluated with respect to the ability to reproduce known knowledge, while in knowledge discovery and data mining (KDD) the key task is the discovery of previously unknown knowledge. Evaluated with respect to known knowledge, an uninformed (unsupervised) method will easily be outperformed by other supervised methods, while in a typical KDD task, supervised methods cannot be used due to the unavailability of training data</a:t>
            </a:r>
            <a:r>
              <a:rPr lang="en-US" dirty="0" smtClean="0"/>
              <a:t>.</a:t>
            </a:r>
          </a:p>
          <a:p>
            <a:pPr marL="0" lvl="0" indent="0">
              <a:lnSpc>
                <a:spcPct val="100000"/>
              </a:lnSpc>
              <a:spcBef>
                <a:spcPts val="0"/>
              </a:spcBef>
              <a:buNone/>
            </a:pPr>
            <a:endParaRPr lang="en-US" dirty="0" smtClean="0"/>
          </a:p>
          <a:p>
            <a:pPr marL="0" lvl="0" indent="0">
              <a:lnSpc>
                <a:spcPct val="100000"/>
              </a:lnSpc>
              <a:spcBef>
                <a:spcPts val="0"/>
              </a:spcBef>
              <a:buNone/>
            </a:pPr>
            <a:r>
              <a:rPr lang="zh-CN" altLang="en-US" dirty="0" smtClean="0"/>
              <a:t>联系 </a:t>
            </a:r>
            <a:r>
              <a:rPr lang="en-US" altLang="zh-CN" dirty="0" smtClean="0"/>
              <a:t>&amp;&amp;</a:t>
            </a:r>
            <a:r>
              <a:rPr lang="zh-CN" altLang="en-US" dirty="0" smtClean="0"/>
              <a:t> 区别 ？</a:t>
            </a:r>
            <a:endParaRPr lang="en-US" dirty="0"/>
          </a:p>
        </p:txBody>
      </p:sp>
    </p:spTree>
    <p:extLst>
      <p:ext uri="{BB962C8B-B14F-4D97-AF65-F5344CB8AC3E}">
        <p14:creationId xmlns:p14="http://schemas.microsoft.com/office/powerpoint/2010/main" val="619986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scikit</a:t>
            </a:r>
            <a:r>
              <a:rPr lang="en-US" altLang="zh-CN" dirty="0" smtClean="0"/>
              <a:t>-learn</a:t>
            </a:r>
            <a:r>
              <a:rPr lang="zh-CN" altLang="en-US" dirty="0" smtClean="0"/>
              <a:t>介绍</a:t>
            </a:r>
            <a:endParaRPr lang="en-US" dirty="0"/>
          </a:p>
        </p:txBody>
      </p:sp>
    </p:spTree>
    <p:extLst>
      <p:ext uri="{BB962C8B-B14F-4D97-AF65-F5344CB8AC3E}">
        <p14:creationId xmlns:p14="http://schemas.microsoft.com/office/powerpoint/2010/main" val="2074930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6087" y="2620537"/>
            <a:ext cx="5189241" cy="1569660"/>
          </a:xfrm>
          <a:prstGeom prst="rect">
            <a:avLst/>
          </a:prstGeom>
          <a:noFill/>
        </p:spPr>
        <p:txBody>
          <a:bodyPr wrap="none" rtlCol="0">
            <a:spAutoFit/>
          </a:bodyPr>
          <a:lstStyle/>
          <a:p>
            <a:r>
              <a:rPr lang="en-US" altLang="zh-CN" sz="9600" dirty="0" smtClean="0"/>
              <a:t>The</a:t>
            </a:r>
            <a:r>
              <a:rPr lang="zh-CN" altLang="en-US" sz="9600" dirty="0" smtClean="0"/>
              <a:t>  </a:t>
            </a:r>
            <a:r>
              <a:rPr lang="en-US" altLang="zh-CN" sz="9600" dirty="0" smtClean="0"/>
              <a:t>end</a:t>
            </a:r>
            <a:r>
              <a:rPr lang="zh-CN" altLang="en-US" sz="9600" dirty="0" smtClean="0"/>
              <a:t> </a:t>
            </a:r>
            <a:r>
              <a:rPr lang="en-US" altLang="zh-CN" sz="9600" dirty="0" smtClean="0"/>
              <a:t>!</a:t>
            </a:r>
            <a:endParaRPr lang="en-US" sz="9600" dirty="0"/>
          </a:p>
        </p:txBody>
      </p:sp>
    </p:spTree>
    <p:extLst>
      <p:ext uri="{BB962C8B-B14F-4D97-AF65-F5344CB8AC3E}">
        <p14:creationId xmlns:p14="http://schemas.microsoft.com/office/powerpoint/2010/main" val="1776177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概念</a:t>
            </a:r>
            <a:endParaRPr lang="en-US" dirty="0"/>
          </a:p>
        </p:txBody>
      </p:sp>
      <p:sp>
        <p:nvSpPr>
          <p:cNvPr id="3" name="Content Placeholder 2"/>
          <p:cNvSpPr>
            <a:spLocks noGrp="1"/>
          </p:cNvSpPr>
          <p:nvPr>
            <p:ph idx="1"/>
          </p:nvPr>
        </p:nvSpPr>
        <p:spPr/>
        <p:txBody>
          <a:bodyPr/>
          <a:lstStyle/>
          <a:p>
            <a:pPr marL="0" indent="0">
              <a:buNone/>
            </a:pPr>
            <a:r>
              <a:rPr lang="zh-CN" altLang="en-US" dirty="0" smtClean="0"/>
              <a:t>维基百科：</a:t>
            </a:r>
            <a:endParaRPr lang="en-US" altLang="zh-CN" dirty="0" smtClean="0"/>
          </a:p>
          <a:p>
            <a:pPr marL="0" indent="0">
              <a:buNone/>
            </a:pPr>
            <a:r>
              <a:rPr lang="en-US" b="1" dirty="0" smtClean="0"/>
              <a:t>Machine </a:t>
            </a:r>
            <a:r>
              <a:rPr lang="en-US" b="1" dirty="0"/>
              <a:t>learning</a:t>
            </a:r>
            <a:r>
              <a:rPr lang="en-US" dirty="0"/>
              <a:t> is a field of computer science that gives computers the ability to learn without being explicitly </a:t>
            </a:r>
            <a:r>
              <a:rPr lang="en-US" dirty="0" smtClean="0"/>
              <a:t>programmed.</a:t>
            </a:r>
          </a:p>
          <a:p>
            <a:pPr marL="0" indent="0">
              <a:buNone/>
            </a:pPr>
            <a:endParaRPr lang="en-US" dirty="0"/>
          </a:p>
          <a:p>
            <a:pPr marL="0" indent="0">
              <a:buNone/>
            </a:pPr>
            <a:r>
              <a:rPr lang="zh-CN" altLang="en-US" dirty="0" smtClean="0"/>
              <a:t>解释：</a:t>
            </a:r>
            <a:endParaRPr lang="en-US" altLang="zh-CN" dirty="0" smtClean="0"/>
          </a:p>
          <a:p>
            <a:pPr marL="0" indent="0">
              <a:buNone/>
            </a:pPr>
            <a:r>
              <a:rPr lang="zh-CN" altLang="en-US" dirty="0"/>
              <a:t>给我们一些已知的样本数据，然后我们要能预测出未知数据的一些特性。一般我们将已知的样本数据的列称为</a:t>
            </a:r>
            <a:r>
              <a:rPr lang="zh-CN" altLang="en-US" b="1" dirty="0"/>
              <a:t>属性</a:t>
            </a:r>
            <a:r>
              <a:rPr lang="zh-CN" altLang="en-US" dirty="0"/>
              <a:t>或者</a:t>
            </a:r>
            <a:r>
              <a:rPr lang="zh-CN" altLang="en-US" b="1" dirty="0"/>
              <a:t>特征</a:t>
            </a:r>
            <a:r>
              <a:rPr lang="zh-CN" altLang="en-US" dirty="0"/>
              <a:t>，将我们要预测的目标特性称（或称为目标变量）之为</a:t>
            </a:r>
            <a:r>
              <a:rPr lang="zh-CN" altLang="en-US" b="1" dirty="0"/>
              <a:t>类别</a:t>
            </a:r>
            <a:r>
              <a:rPr lang="zh-CN" altLang="en-US" dirty="0"/>
              <a:t>或</a:t>
            </a:r>
            <a:r>
              <a:rPr lang="zh-CN" altLang="en-US" b="1" dirty="0"/>
              <a:t>标签</a:t>
            </a:r>
            <a:r>
              <a:rPr lang="zh-CN" altLang="en-US" dirty="0"/>
              <a:t>。</a:t>
            </a:r>
            <a:endParaRPr lang="en-US" dirty="0"/>
          </a:p>
        </p:txBody>
      </p:sp>
    </p:spTree>
    <p:extLst>
      <p:ext uri="{BB962C8B-B14F-4D97-AF65-F5344CB8AC3E}">
        <p14:creationId xmlns:p14="http://schemas.microsoft.com/office/powerpoint/2010/main" val="232877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分类（</a:t>
            </a:r>
            <a:r>
              <a:rPr lang="en-US" altLang="zh-CN" dirty="0" smtClean="0"/>
              <a:t>1</a:t>
            </a:r>
            <a:r>
              <a:rPr lang="zh-CN" altLang="en-US" dirty="0" smtClean="0"/>
              <a:t>）</a:t>
            </a:r>
            <a:endParaRPr lang="en-US" dirty="0"/>
          </a:p>
        </p:txBody>
      </p:sp>
      <p:sp>
        <p:nvSpPr>
          <p:cNvPr id="3" name="Content Placeholder 2"/>
          <p:cNvSpPr>
            <a:spLocks noGrp="1"/>
          </p:cNvSpPr>
          <p:nvPr>
            <p:ph idx="1"/>
          </p:nvPr>
        </p:nvSpPr>
        <p:spPr>
          <a:xfrm>
            <a:off x="613317" y="1825624"/>
            <a:ext cx="10740483" cy="4686687"/>
          </a:xfrm>
        </p:spPr>
        <p:txBody>
          <a:bodyPr>
            <a:normAutofit/>
          </a:bodyPr>
          <a:lstStyle/>
          <a:p>
            <a:pPr fontAlgn="base"/>
            <a:r>
              <a:rPr lang="zh-CN" altLang="en-US" b="1" dirty="0"/>
              <a:t>监督学习</a:t>
            </a:r>
            <a:r>
              <a:rPr lang="en-US" altLang="zh-CN" b="1" dirty="0"/>
              <a:t>(supervised learning)</a:t>
            </a:r>
            <a:r>
              <a:rPr lang="zh-CN" altLang="en-US" dirty="0"/>
              <a:t>，指数据中已经包含了我们想要预测的目标变量的集合。该类可以再细分为以下两类：</a:t>
            </a:r>
          </a:p>
          <a:p>
            <a:pPr lvl="1" fontAlgn="base"/>
            <a:r>
              <a:rPr lang="zh-CN" altLang="en-US" b="1" dirty="0"/>
              <a:t>分类</a:t>
            </a:r>
            <a:r>
              <a:rPr lang="en-US" altLang="zh-CN" b="1" dirty="0"/>
              <a:t>(classification)</a:t>
            </a:r>
            <a:r>
              <a:rPr lang="zh-CN" altLang="en-US" dirty="0"/>
              <a:t>，简单说就是如果目标变量的集合是离散的（即有限的集合，一般称为标称型），那就是分类问题。举个例子，比如用户手写单个数字，范围是</a:t>
            </a:r>
            <a:r>
              <a:rPr lang="en-US" altLang="zh-CN" dirty="0"/>
              <a:t>0~9</a:t>
            </a:r>
            <a:r>
              <a:rPr lang="zh-CN" altLang="en-US" dirty="0"/>
              <a:t>，我们去识别具体是哪个数字的问题就是分类问题，因为结果只有</a:t>
            </a:r>
            <a:r>
              <a:rPr lang="en-US" altLang="zh-CN" dirty="0"/>
              <a:t>10</a:t>
            </a:r>
            <a:r>
              <a:rPr lang="zh-CN" altLang="en-US" dirty="0"/>
              <a:t>种情况（</a:t>
            </a:r>
            <a:r>
              <a:rPr lang="en-US" altLang="zh-CN" dirty="0"/>
              <a:t>0</a:t>
            </a:r>
            <a:r>
              <a:rPr lang="zh-CN" altLang="en-US" dirty="0"/>
              <a:t>到</a:t>
            </a:r>
            <a:r>
              <a:rPr lang="en-US" altLang="zh-CN" dirty="0"/>
              <a:t>9</a:t>
            </a:r>
            <a:r>
              <a:rPr lang="zh-CN" altLang="en-US" dirty="0"/>
              <a:t>中的某一个）。</a:t>
            </a:r>
          </a:p>
          <a:p>
            <a:pPr lvl="1" fontAlgn="base"/>
            <a:r>
              <a:rPr lang="zh-CN" altLang="en-US" b="1" dirty="0"/>
              <a:t>回归</a:t>
            </a:r>
            <a:r>
              <a:rPr lang="en-US" altLang="zh-CN" b="1" dirty="0"/>
              <a:t>(regression)</a:t>
            </a:r>
            <a:r>
              <a:rPr lang="zh-CN" altLang="en-US" dirty="0"/>
              <a:t>，和分类相反，如果目标变量的集合是连续的（即无限的集合，一般称之为数值型），那就是回归问题。比如预测气温，温度是一个连续的数值，情况是不可枚举的</a:t>
            </a:r>
            <a:r>
              <a:rPr lang="zh-CN" altLang="en-US" dirty="0" smtClean="0"/>
              <a:t>。</a:t>
            </a:r>
            <a:endParaRPr lang="zh-CN" altLang="en-US" dirty="0"/>
          </a:p>
        </p:txBody>
      </p:sp>
    </p:spTree>
    <p:extLst>
      <p:ext uri="{BB962C8B-B14F-4D97-AF65-F5344CB8AC3E}">
        <p14:creationId xmlns:p14="http://schemas.microsoft.com/office/powerpoint/2010/main" val="1593004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分类（</a:t>
            </a:r>
            <a:r>
              <a:rPr lang="en-US" altLang="zh-CN" dirty="0" smtClean="0"/>
              <a:t>2</a:t>
            </a:r>
            <a:r>
              <a:rPr lang="zh-CN" altLang="en-US" dirty="0" smtClean="0"/>
              <a:t>）</a:t>
            </a:r>
            <a:endParaRPr lang="en-US" dirty="0"/>
          </a:p>
        </p:txBody>
      </p:sp>
      <p:sp>
        <p:nvSpPr>
          <p:cNvPr id="3" name="Content Placeholder 2"/>
          <p:cNvSpPr>
            <a:spLocks noGrp="1"/>
          </p:cNvSpPr>
          <p:nvPr>
            <p:ph idx="1"/>
          </p:nvPr>
        </p:nvSpPr>
        <p:spPr/>
        <p:txBody>
          <a:bodyPr/>
          <a:lstStyle/>
          <a:p>
            <a:pPr fontAlgn="base"/>
            <a:r>
              <a:rPr lang="zh-CN" altLang="en-US" b="1" dirty="0" smtClean="0"/>
              <a:t>非监督学习</a:t>
            </a:r>
            <a:r>
              <a:rPr lang="en-US" altLang="zh-CN" b="1" dirty="0" smtClean="0"/>
              <a:t>(unsupervised learning)</a:t>
            </a:r>
            <a:r>
              <a:rPr lang="zh-CN" altLang="en-US" dirty="0" smtClean="0"/>
              <a:t>，指数据中只有特征信息，没有目标变量的信息。根据研究方向的不同，我们也可以对该类再进行细分：</a:t>
            </a:r>
          </a:p>
          <a:p>
            <a:pPr lvl="1" fontAlgn="base"/>
            <a:r>
              <a:rPr lang="zh-CN" altLang="en-US" b="1" dirty="0" smtClean="0"/>
              <a:t>聚类</a:t>
            </a:r>
            <a:r>
              <a:rPr lang="en-US" altLang="zh-CN" b="1" dirty="0" smtClean="0"/>
              <a:t>(clustering)</a:t>
            </a:r>
            <a:r>
              <a:rPr lang="zh-CN" altLang="en-US" dirty="0" smtClean="0"/>
              <a:t>，虽然我们并不知道目标变量是什么，但是我们依旧可以根据数据的一些相似性将原始数据分为若干类，这种问题就是聚类。</a:t>
            </a:r>
          </a:p>
          <a:p>
            <a:pPr lvl="1" fontAlgn="base"/>
            <a:r>
              <a:rPr lang="zh-CN" altLang="en-US" b="1" dirty="0" smtClean="0"/>
              <a:t>密度估计</a:t>
            </a:r>
            <a:r>
              <a:rPr lang="en-US" altLang="zh-CN" b="1" dirty="0" smtClean="0"/>
              <a:t>(density estimation)</a:t>
            </a:r>
            <a:r>
              <a:rPr lang="zh-CN" altLang="en-US" dirty="0" smtClean="0"/>
              <a:t>，研究数据的分布情况。</a:t>
            </a:r>
          </a:p>
          <a:p>
            <a:pPr lvl="1" fontAlgn="base"/>
            <a:r>
              <a:rPr lang="zh-CN" altLang="en-US" b="1" dirty="0" smtClean="0"/>
              <a:t>降维</a:t>
            </a:r>
            <a:r>
              <a:rPr lang="en-US" altLang="zh-CN" b="1" dirty="0" smtClean="0"/>
              <a:t>(dimensionality reduction)</a:t>
            </a:r>
            <a:r>
              <a:rPr lang="zh-CN" altLang="en-US" dirty="0" smtClean="0"/>
              <a:t>，研究如何将高维度的数据投射到低维度（一般是二维或三维），便于我们可视化，从而更好的研究数据。</a:t>
            </a:r>
          </a:p>
          <a:p>
            <a:pPr lvl="1" fontAlgn="base"/>
            <a:r>
              <a:rPr lang="en-US" altLang="zh-CN"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56773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分类（</a:t>
            </a:r>
            <a:r>
              <a:rPr lang="en-US" altLang="zh-CN" dirty="0" smtClean="0"/>
              <a:t>3</a:t>
            </a:r>
            <a:r>
              <a:rPr lang="zh-CN" altLang="en-US" dirty="0" smtClean="0"/>
              <a:t>）</a:t>
            </a:r>
            <a:endParaRPr lang="en-US" dirty="0"/>
          </a:p>
        </p:txBody>
      </p:sp>
      <p:sp>
        <p:nvSpPr>
          <p:cNvPr id="3" name="Content Placeholder 2"/>
          <p:cNvSpPr>
            <a:spLocks noGrp="1"/>
          </p:cNvSpPr>
          <p:nvPr>
            <p:ph idx="1"/>
          </p:nvPr>
        </p:nvSpPr>
        <p:spPr/>
        <p:txBody>
          <a:bodyPr/>
          <a:lstStyle/>
          <a:p>
            <a:r>
              <a:rPr lang="en-US" b="1" dirty="0"/>
              <a:t>半监督学习(Semi-supervised learning</a:t>
            </a:r>
            <a:r>
              <a:rPr lang="en-US" b="1" dirty="0" smtClean="0"/>
              <a:t>)</a:t>
            </a:r>
            <a:r>
              <a:rPr lang="zh-CN" altLang="en-US" b="1" dirty="0" smtClean="0"/>
              <a:t>：</a:t>
            </a:r>
            <a:r>
              <a:rPr lang="zh-CN" altLang="en-US" dirty="0"/>
              <a:t>一般我们认为他也是监督学习的一种，指的是给的训练集中部分目标变量信息</a:t>
            </a:r>
            <a:r>
              <a:rPr lang="zh-CN" altLang="en-US" dirty="0" smtClean="0"/>
              <a:t>是缺失的</a:t>
            </a:r>
            <a:r>
              <a:rPr lang="zh-CN" altLang="en-US" dirty="0"/>
              <a:t>。</a:t>
            </a:r>
            <a:endParaRPr lang="en-US" dirty="0"/>
          </a:p>
        </p:txBody>
      </p:sp>
    </p:spTree>
    <p:extLst>
      <p:ext uri="{BB962C8B-B14F-4D97-AF65-F5344CB8AC3E}">
        <p14:creationId xmlns:p14="http://schemas.microsoft.com/office/powerpoint/2010/main" val="1665324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一个分类算法例子</a:t>
            </a:r>
            <a:endParaRPr lang="en-US" dirty="0"/>
          </a:p>
        </p:txBody>
      </p:sp>
      <p:sp>
        <p:nvSpPr>
          <p:cNvPr id="3" name="Content Placeholder 2"/>
          <p:cNvSpPr>
            <a:spLocks noGrp="1"/>
          </p:cNvSpPr>
          <p:nvPr>
            <p:ph idx="1"/>
          </p:nvPr>
        </p:nvSpPr>
        <p:spPr/>
        <p:txBody>
          <a:bodyPr/>
          <a:lstStyle/>
          <a:p>
            <a:r>
              <a:rPr lang="zh-CN" altLang="en-US" dirty="0"/>
              <a:t>现在的问题是有三种鸢尾花：</a:t>
            </a:r>
            <a:r>
              <a:rPr lang="en-US" altLang="zh-CN" dirty="0" err="1"/>
              <a:t>Setosa</a:t>
            </a:r>
            <a:r>
              <a:rPr lang="zh-CN" altLang="en-US" dirty="0"/>
              <a:t>、</a:t>
            </a:r>
            <a:r>
              <a:rPr lang="en-US" altLang="zh-CN" dirty="0"/>
              <a:t>Versicolor</a:t>
            </a:r>
            <a:r>
              <a:rPr lang="zh-CN" altLang="en-US" dirty="0"/>
              <a:t>、</a:t>
            </a:r>
            <a:r>
              <a:rPr lang="en-US" altLang="zh-CN" dirty="0" err="1"/>
              <a:t>Virginica</a:t>
            </a:r>
            <a:r>
              <a:rPr lang="zh-CN" altLang="en-US" dirty="0"/>
              <a:t>（如下图），我们需要构建一个模型，当给我们一个新的鸢尾花时，能够识别出它的种类。</a:t>
            </a:r>
            <a:endParaRPr lang="en-US" dirty="0"/>
          </a:p>
        </p:txBody>
      </p:sp>
      <p:pic>
        <p:nvPicPr>
          <p:cNvPr id="4" name="Picture 3"/>
          <p:cNvPicPr>
            <a:picLocks noChangeAspect="1"/>
          </p:cNvPicPr>
          <p:nvPr/>
        </p:nvPicPr>
        <p:blipFill>
          <a:blip r:embed="rId2"/>
          <a:stretch>
            <a:fillRect/>
          </a:stretch>
        </p:blipFill>
        <p:spPr>
          <a:xfrm>
            <a:off x="1331797" y="3357563"/>
            <a:ext cx="8547100" cy="2819400"/>
          </a:xfrm>
          <a:prstGeom prst="rect">
            <a:avLst/>
          </a:prstGeom>
        </p:spPr>
      </p:pic>
    </p:spTree>
    <p:extLst>
      <p:ext uri="{BB962C8B-B14F-4D97-AF65-F5344CB8AC3E}">
        <p14:creationId xmlns:p14="http://schemas.microsoft.com/office/powerpoint/2010/main" val="1340553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明确目标变量</a:t>
            </a:r>
            <a:endParaRPr lang="en-US" dirty="0"/>
          </a:p>
        </p:txBody>
      </p:sp>
      <p:sp>
        <p:nvSpPr>
          <p:cNvPr id="3" name="Content Placeholder 2"/>
          <p:cNvSpPr>
            <a:spLocks noGrp="1"/>
          </p:cNvSpPr>
          <p:nvPr>
            <p:ph idx="1"/>
          </p:nvPr>
        </p:nvSpPr>
        <p:spPr/>
        <p:txBody>
          <a:bodyPr/>
          <a:lstStyle/>
          <a:p>
            <a:r>
              <a:rPr lang="en-US" dirty="0" err="1" smtClean="0"/>
              <a:t>Setosa</a:t>
            </a:r>
            <a:endParaRPr lang="en-US" dirty="0" smtClean="0"/>
          </a:p>
          <a:p>
            <a:r>
              <a:rPr lang="en-US" dirty="0" smtClean="0"/>
              <a:t>Versicolor</a:t>
            </a:r>
          </a:p>
          <a:p>
            <a:r>
              <a:rPr lang="en-US" dirty="0" err="1"/>
              <a:t>Virginica</a:t>
            </a:r>
            <a:endParaRPr lang="en-US" dirty="0"/>
          </a:p>
        </p:txBody>
      </p:sp>
    </p:spTree>
    <p:extLst>
      <p:ext uri="{BB962C8B-B14F-4D97-AF65-F5344CB8AC3E}">
        <p14:creationId xmlns:p14="http://schemas.microsoft.com/office/powerpoint/2010/main" val="279476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选取特征</a:t>
            </a:r>
            <a:endParaRPr lang="en-US" dirty="0"/>
          </a:p>
        </p:txBody>
      </p:sp>
      <p:sp>
        <p:nvSpPr>
          <p:cNvPr id="3" name="Content Placeholder 2"/>
          <p:cNvSpPr>
            <a:spLocks noGrp="1"/>
          </p:cNvSpPr>
          <p:nvPr>
            <p:ph idx="1"/>
          </p:nvPr>
        </p:nvSpPr>
        <p:spPr/>
        <p:txBody>
          <a:bodyPr/>
          <a:lstStyle/>
          <a:p>
            <a:r>
              <a:rPr lang="mr-IN" dirty="0" err="1"/>
              <a:t>萼片</a:t>
            </a:r>
            <a:r>
              <a:rPr lang="mr-IN" dirty="0"/>
              <a:t>(</a:t>
            </a:r>
            <a:r>
              <a:rPr lang="mr-IN" dirty="0" err="1"/>
              <a:t>sepal</a:t>
            </a:r>
            <a:r>
              <a:rPr lang="mr-IN" dirty="0"/>
              <a:t>)</a:t>
            </a:r>
            <a:r>
              <a:rPr lang="mr-IN" dirty="0" err="1" smtClean="0"/>
              <a:t>长度</a:t>
            </a:r>
            <a:endParaRPr lang="en-US" dirty="0" smtClean="0"/>
          </a:p>
          <a:p>
            <a:r>
              <a:rPr lang="mr-IN" dirty="0" err="1" smtClean="0"/>
              <a:t>萼片宽度</a:t>
            </a:r>
            <a:endParaRPr lang="en-US" dirty="0" err="1" smtClean="0"/>
          </a:p>
          <a:p>
            <a:r>
              <a:rPr lang="mr-IN" dirty="0" err="1" smtClean="0"/>
              <a:t>花瓣</a:t>
            </a:r>
            <a:r>
              <a:rPr lang="mr-IN" dirty="0"/>
              <a:t>(</a:t>
            </a:r>
            <a:r>
              <a:rPr lang="mr-IN" dirty="0" err="1"/>
              <a:t>petal</a:t>
            </a:r>
            <a:r>
              <a:rPr lang="mr-IN" dirty="0"/>
              <a:t>)</a:t>
            </a:r>
            <a:r>
              <a:rPr lang="mr-IN" dirty="0" err="1" smtClean="0"/>
              <a:t>长度</a:t>
            </a:r>
            <a:endParaRPr lang="en-US" dirty="0" smtClean="0"/>
          </a:p>
          <a:p>
            <a:r>
              <a:rPr lang="mr-IN" dirty="0" err="1" smtClean="0"/>
              <a:t>花瓣宽度</a:t>
            </a:r>
            <a:endParaRPr lang="en-US" dirty="0"/>
          </a:p>
        </p:txBody>
      </p:sp>
    </p:spTree>
    <p:extLst>
      <p:ext uri="{BB962C8B-B14F-4D97-AF65-F5344CB8AC3E}">
        <p14:creationId xmlns:p14="http://schemas.microsoft.com/office/powerpoint/2010/main" val="2034436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获取数据</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iris = </a:t>
            </a:r>
            <a:r>
              <a:rPr lang="en-US" dirty="0" err="1"/>
              <a:t>load_iris</a:t>
            </a:r>
            <a:r>
              <a:rPr lang="en-US" dirty="0"/>
              <a:t>()</a:t>
            </a:r>
          </a:p>
        </p:txBody>
      </p:sp>
    </p:spTree>
    <p:extLst>
      <p:ext uri="{BB962C8B-B14F-4D97-AF65-F5344CB8AC3E}">
        <p14:creationId xmlns:p14="http://schemas.microsoft.com/office/powerpoint/2010/main" val="596158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665</Words>
  <Application>Microsoft Macintosh PowerPoint</Application>
  <PresentationFormat>Widescreen</PresentationFormat>
  <Paragraphs>46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Calibri Light</vt:lpstr>
      <vt:lpstr>DengXian</vt:lpstr>
      <vt:lpstr>DengXian Light</vt:lpstr>
      <vt:lpstr>Mangal</vt:lpstr>
      <vt:lpstr>Arial</vt:lpstr>
      <vt:lpstr>Office Theme</vt:lpstr>
      <vt:lpstr>机器学习介绍</vt:lpstr>
      <vt:lpstr>概念</vt:lpstr>
      <vt:lpstr>分类（1）</vt:lpstr>
      <vt:lpstr>分类（2）</vt:lpstr>
      <vt:lpstr>分类（3）</vt:lpstr>
      <vt:lpstr>一个分类算法例子</vt:lpstr>
      <vt:lpstr>明确目标变量</vt:lpstr>
      <vt:lpstr>选取特征</vt:lpstr>
      <vt:lpstr>获取数据</vt:lpstr>
      <vt:lpstr>建模分析</vt:lpstr>
      <vt:lpstr>保存模型</vt:lpstr>
      <vt:lpstr>ML VS DM</vt:lpstr>
      <vt:lpstr>scikit-learn介绍</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Yanchun Ni</dc:creator>
  <cp:lastModifiedBy>Yanchun Ni</cp:lastModifiedBy>
  <cp:revision>8</cp:revision>
  <dcterms:created xsi:type="dcterms:W3CDTF">2017-12-02T01:14:36Z</dcterms:created>
  <dcterms:modified xsi:type="dcterms:W3CDTF">2017-12-02T14:01:33Z</dcterms:modified>
</cp:coreProperties>
</file>