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2"/>
    <p:restoredTop sz="94631"/>
  </p:normalViewPr>
  <p:slideViewPr>
    <p:cSldViewPr snapToGrid="0" snapToObjects="1">
      <p:cViewPr varScale="1">
        <p:scale>
          <a:sx n="122" d="100"/>
          <a:sy n="122" d="100"/>
        </p:scale>
        <p:origin x="4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5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FAEC-29CD-4049-A2D3-8E2FD5646EEB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4CD7-987E-754D-95C6-DF45AA78F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LogisticRegression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发生比</a:t>
            </a:r>
            <a:r>
              <a:rPr lang="en-US" altLang="zh-CN" dirty="0" smtClean="0"/>
              <a:t>(odds)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根据之前的公式，某个事件发生的概率为：</a:t>
                </a:r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所以不发生的概率为：</a:t>
                </a:r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1−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/>
                  <a:t>发生比</a:t>
                </a:r>
                <a:r>
                  <a:rPr lang="en-US" altLang="zh-CN" dirty="0" smtClean="0"/>
                  <a:t>(odds</a:t>
                </a:r>
                <a:r>
                  <a:rPr lang="zh-CN" altLang="en-US" dirty="0" smtClean="0"/>
                  <a:t>）定义为发生的概率和不发生的概率的比值：</a:t>
                </a:r>
                <a:endParaRPr lang="en-US" altLang="zh-CN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𝑜𝑑𝑑𝑠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mr-IN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&gt;0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42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logit</a:t>
            </a:r>
            <a:r>
              <a:rPr lang="zh-CN" altLang="en-US" dirty="0" smtClean="0"/>
              <a:t>形式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我们将发生比两边取自然对数可得：</a:t>
                </a:r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ln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𝑜𝑑𝑑𝑠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</a:rPr>
                        <m:t>𝑙𝑛</m:t>
                      </m:r>
                      <m:f>
                        <m:f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我们把上述形式称为</a:t>
                </a:r>
                <a:r>
                  <a:rPr lang="en-US" altLang="zh-CN" dirty="0" smtClean="0"/>
                  <a:t>logit</a:t>
                </a:r>
                <a:r>
                  <a:rPr lang="zh-CN" altLang="en-US" dirty="0" smtClean="0"/>
                  <a:t>形式，也称作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logit</a:t>
                </a:r>
                <a:r>
                  <a:rPr lang="zh-CN" altLang="en-US" dirty="0" smtClean="0"/>
                  <a:t>，即</a:t>
                </a:r>
                <a:r>
                  <a:rPr lang="en-US" altLang="zh-CN" dirty="0" smtClean="0"/>
                  <a:t>logit(y)</a:t>
                </a:r>
                <a:r>
                  <a:rPr lang="zh-CN" altLang="en-US" dirty="0" smtClean="0"/>
                  <a:t>。这一转换的重要性在于：</a:t>
                </a:r>
                <a:r>
                  <a:rPr lang="en-US" altLang="zh-CN" dirty="0"/>
                  <a:t> logit(y)</a:t>
                </a:r>
                <a:r>
                  <a:rPr lang="zh-CN" altLang="en-US" dirty="0"/>
                  <a:t>对于其参数而言是线性</a:t>
                </a:r>
                <a:r>
                  <a:rPr lang="zh-CN" altLang="en-US" dirty="0" smtClean="0"/>
                  <a:t>的，并且依赖于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的取值，它的值域是负无穷到正无穷。从而</a:t>
                </a:r>
                <a:r>
                  <a:rPr lang="en-US" altLang="zh-CN" dirty="0" smtClean="0"/>
                  <a:t>logit(y)</a:t>
                </a:r>
                <a:r>
                  <a:rPr lang="zh-CN" altLang="en-US" dirty="0" smtClean="0"/>
                  <a:t>就可以利用很多线性回归模型的性质。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同时，当一个变量的作用是增加对数发生比</a:t>
                </a:r>
                <a:r>
                  <a:rPr lang="en-US" altLang="zh-CN" dirty="0" smtClean="0"/>
                  <a:t>(logit(y))</a:t>
                </a:r>
                <a:r>
                  <a:rPr lang="zh-CN" altLang="en-US" dirty="0" smtClean="0"/>
                  <a:t>的话，也就是增加时间发生的概率</a:t>
                </a:r>
                <a:r>
                  <a:rPr lang="en-US" altLang="zh-CN" dirty="0" smtClean="0"/>
                  <a:t>(y)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2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最小二乘法（</a:t>
            </a:r>
            <a:r>
              <a:rPr lang="en-US" altLang="zh-CN" dirty="0" smtClean="0"/>
              <a:t>Least Squares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最大似然估计</a:t>
            </a:r>
            <a:r>
              <a:rPr lang="en-US" altLang="zh-CN" dirty="0" smtClean="0"/>
              <a:t>(MLE)</a:t>
            </a:r>
          </a:p>
          <a:p>
            <a:r>
              <a:rPr lang="zh-CN" altLang="en-US" dirty="0" smtClean="0"/>
              <a:t>朴素贝叶斯</a:t>
            </a:r>
            <a:r>
              <a:rPr lang="en-US" altLang="zh-CN" dirty="0" smtClean="0"/>
              <a:t>(NB)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4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最小二乘法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NB</a:t>
            </a:r>
            <a:r>
              <a:rPr lang="zh-CN" altLang="en-US" dirty="0" smtClean="0"/>
              <a:t>：最小二乘法分为线性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普通最小二乘法</a:t>
            </a:r>
            <a:r>
              <a:rPr lang="en-US" altLang="zh-CN" dirty="0" smtClean="0"/>
              <a:t>(ordinary </a:t>
            </a:r>
            <a:r>
              <a:rPr lang="en-US" altLang="zh-CN" dirty="0"/>
              <a:t>least </a:t>
            </a:r>
            <a:r>
              <a:rPr lang="en-US" altLang="zh-CN" dirty="0" smtClean="0"/>
              <a:t>squares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OLS</a:t>
            </a:r>
            <a:r>
              <a:rPr lang="en-US" altLang="zh-CN" dirty="0"/>
              <a:t>)</a:t>
            </a:r>
            <a:r>
              <a:rPr lang="zh-CN" altLang="en-US" dirty="0" smtClean="0"/>
              <a:t>和非线性最小二乘法</a:t>
            </a:r>
            <a:r>
              <a:rPr lang="en-US" altLang="zh-CN" dirty="0"/>
              <a:t>(Non-linear least squares)</a:t>
            </a:r>
            <a:r>
              <a:rPr lang="zh-CN" altLang="en-US" dirty="0" smtClean="0"/>
              <a:t>，我们一般都指的是前者。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 smtClean="0"/>
              <a:t>Wikipedia:</a:t>
            </a:r>
            <a:r>
              <a:rPr lang="zh-CN" altLang="en-US" dirty="0"/>
              <a:t> 最小二乘法（又称最小平方法）是一种数学优化技术。它通过最小化误差的</a:t>
            </a:r>
            <a:r>
              <a:rPr lang="zh-CN" altLang="en-US" dirty="0" smtClean="0"/>
              <a:t>平方来寻找</a:t>
            </a:r>
            <a:r>
              <a:rPr lang="zh-CN" altLang="en-US" dirty="0"/>
              <a:t>数据的最佳函数匹配。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OLS</a:t>
            </a:r>
            <a:r>
              <a:rPr lang="zh-CN" altLang="en-US" dirty="0" smtClean="0"/>
              <a:t>例子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求似然函数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2494"/>
                <a:ext cx="10515600" cy="482885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100" dirty="0" smtClean="0"/>
                  <a:t>现在有</a:t>
                </a:r>
                <a:r>
                  <a:rPr lang="en-US" altLang="zh-CN" sz="3100" dirty="0" smtClean="0"/>
                  <a:t>n</a:t>
                </a:r>
                <a:r>
                  <a:rPr lang="zh-CN" altLang="en-US" sz="3100" dirty="0" smtClean="0"/>
                  <a:t>个样本，观测值分别为</a:t>
                </a:r>
                <a:r>
                  <a:rPr lang="en-US" altLang="zh-CN" sz="3100" dirty="0" smtClean="0"/>
                  <a:t>y</a:t>
                </a:r>
                <a:r>
                  <a:rPr lang="en-US" altLang="zh-CN" sz="3100" baseline="-25000" dirty="0" smtClean="0"/>
                  <a:t>1</a:t>
                </a:r>
                <a:r>
                  <a:rPr lang="en-US" altLang="zh-CN" sz="3100" dirty="0" smtClean="0"/>
                  <a:t>,y</a:t>
                </a:r>
                <a:r>
                  <a:rPr lang="en-US" altLang="zh-CN" sz="3100" baseline="-25000" dirty="0"/>
                  <a:t>2</a:t>
                </a:r>
                <a:r>
                  <a:rPr lang="en-US" altLang="zh-CN" sz="3100" dirty="0" smtClean="0"/>
                  <a:t>,</a:t>
                </a:r>
                <a:r>
                  <a:rPr lang="mr-IN" altLang="zh-CN" sz="3100" dirty="0" smtClean="0"/>
                  <a:t>…</a:t>
                </a:r>
                <a:r>
                  <a:rPr lang="en-US" altLang="zh-CN" sz="3100" dirty="0" smtClean="0"/>
                  <a:t>,</a:t>
                </a:r>
                <a:r>
                  <a:rPr lang="en-US" altLang="zh-CN" sz="3100" dirty="0" err="1" smtClean="0"/>
                  <a:t>y</a:t>
                </a:r>
                <a:r>
                  <a:rPr lang="en-US" altLang="zh-CN" sz="3100" baseline="-25000" dirty="0" err="1"/>
                  <a:t>n</a:t>
                </a:r>
                <a:r>
                  <a:rPr lang="zh-CN" altLang="en-US" sz="3100" dirty="0" smtClean="0"/>
                  <a:t>。设</a:t>
                </a:r>
                <a:r>
                  <a:rPr lang="en-US" altLang="zh-CN" sz="3100" dirty="0" smtClean="0"/>
                  <a:t>p</a:t>
                </a:r>
                <a:r>
                  <a:rPr lang="en-US" altLang="zh-CN" sz="3100" baseline="-25000" dirty="0" smtClean="0"/>
                  <a:t>i</a:t>
                </a:r>
                <a:r>
                  <a:rPr lang="zh-CN" altLang="en-US" sz="3100" baseline="-25000" dirty="0"/>
                  <a:t> </a:t>
                </a:r>
                <a:r>
                  <a:rPr lang="en-US" altLang="zh-CN" sz="3100" dirty="0" smtClean="0"/>
                  <a:t>=p(y=1|x</a:t>
                </a:r>
                <a:r>
                  <a:rPr lang="en-US" altLang="zh-CN" sz="3100" baseline="-25000" dirty="0" smtClean="0"/>
                  <a:t>i</a:t>
                </a:r>
                <a:r>
                  <a:rPr lang="en-US" altLang="zh-CN" sz="3100" dirty="0" smtClean="0"/>
                  <a:t>)</a:t>
                </a:r>
                <a:r>
                  <a:rPr lang="zh-CN" altLang="en-US" sz="3100" dirty="0" smtClean="0"/>
                  <a:t>为给定</a:t>
                </a:r>
                <a:r>
                  <a:rPr lang="en-US" altLang="zh-CN" sz="3100" dirty="0" smtClean="0"/>
                  <a:t>x</a:t>
                </a:r>
                <a:r>
                  <a:rPr lang="en-US" altLang="zh-CN" sz="3100" baseline="-25000" dirty="0" smtClean="0"/>
                  <a:t>i</a:t>
                </a:r>
                <a:r>
                  <a:rPr lang="zh-CN" altLang="en-US" sz="3100" dirty="0" smtClean="0"/>
                  <a:t> </a:t>
                </a:r>
                <a:r>
                  <a:rPr lang="en-US" altLang="zh-CN" sz="3100" dirty="0" smtClean="0"/>
                  <a:t>(</a:t>
                </a:r>
                <a:r>
                  <a:rPr lang="zh-CN" altLang="en-US" sz="3100" dirty="0" smtClean="0"/>
                  <a:t>第</a:t>
                </a:r>
                <a:r>
                  <a:rPr lang="en-US" altLang="zh-CN" sz="3100" dirty="0" err="1" smtClean="0"/>
                  <a:t>i</a:t>
                </a:r>
                <a:r>
                  <a:rPr lang="zh-CN" altLang="en-US" sz="3100" dirty="0" smtClean="0"/>
                  <a:t>条样本或第</a:t>
                </a:r>
                <a:r>
                  <a:rPr lang="en-US" altLang="zh-CN" sz="3100" dirty="0" err="1" smtClean="0"/>
                  <a:t>i</a:t>
                </a:r>
                <a:r>
                  <a:rPr lang="zh-CN" altLang="en-US" sz="3100" dirty="0" smtClean="0"/>
                  <a:t>个观测值</a:t>
                </a:r>
                <a:r>
                  <a:rPr lang="en-US" altLang="zh-CN" sz="3100" dirty="0" smtClean="0"/>
                  <a:t>)</a:t>
                </a:r>
                <a:r>
                  <a:rPr lang="zh-CN" altLang="en-US" sz="3100" dirty="0" smtClean="0"/>
                  <a:t>的条件下得到</a:t>
                </a:r>
                <a:r>
                  <a:rPr lang="en-US" altLang="zh-CN" sz="3100" dirty="0" err="1" smtClean="0"/>
                  <a:t>y</a:t>
                </a:r>
                <a:r>
                  <a:rPr lang="en-US" altLang="zh-CN" sz="3100" baseline="-25000" dirty="0" err="1"/>
                  <a:t>i</a:t>
                </a:r>
                <a:r>
                  <a:rPr lang="en-US" altLang="zh-CN" sz="3100" dirty="0" smtClean="0"/>
                  <a:t>=1</a:t>
                </a:r>
                <a:r>
                  <a:rPr lang="zh-CN" altLang="en-US" sz="3100" dirty="0" smtClean="0"/>
                  <a:t>的条件概率；这样，在同样条件下得到结果</a:t>
                </a:r>
                <a:r>
                  <a:rPr lang="en-US" altLang="zh-CN" sz="3100" dirty="0" err="1" smtClean="0"/>
                  <a:t>y</a:t>
                </a:r>
                <a:r>
                  <a:rPr lang="en-US" altLang="zh-CN" sz="3100" baseline="-25000" dirty="0" err="1"/>
                  <a:t>i</a:t>
                </a:r>
                <a:r>
                  <a:rPr lang="en-US" altLang="zh-CN" sz="3100" dirty="0" smtClean="0"/>
                  <a:t>=0</a:t>
                </a:r>
                <a:r>
                  <a:rPr lang="zh-CN" altLang="en-US" sz="3100" dirty="0" smtClean="0"/>
                  <a:t>的条件概率为</a:t>
                </a:r>
                <a:r>
                  <a:rPr lang="en-US" altLang="zh-CN" sz="3100" dirty="0" smtClean="0"/>
                  <a:t>p(y=0|x</a:t>
                </a:r>
                <a:r>
                  <a:rPr lang="en-US" altLang="zh-CN" sz="3100" baseline="-25000" dirty="0" smtClean="0"/>
                  <a:t>i</a:t>
                </a:r>
                <a:r>
                  <a:rPr lang="en-US" altLang="zh-CN" sz="3100" dirty="0" smtClean="0"/>
                  <a:t>)=1-p</a:t>
                </a:r>
                <a:r>
                  <a:rPr lang="en-US" altLang="zh-CN" sz="3100" baseline="-25000" dirty="0"/>
                  <a:t>i</a:t>
                </a:r>
                <a:r>
                  <a:rPr lang="zh-CN" altLang="en-US" sz="3100" dirty="0"/>
                  <a:t>。</a:t>
                </a:r>
                <a:r>
                  <a:rPr lang="zh-CN" altLang="en-US" sz="3100" dirty="0" smtClean="0"/>
                  <a:t>从而，我们得到一个观测值的概率为：</a:t>
                </a:r>
                <a:endParaRPr lang="en-US" altLang="zh-CN" sz="31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baseline="-250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其中，</a:t>
                </a:r>
                <a:r>
                  <a:rPr lang="en-US" altLang="zh-CN" dirty="0" err="1" smtClean="0"/>
                  <a:t>y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=0</a:t>
                </a:r>
                <a:r>
                  <a:rPr lang="zh-CN" altLang="en-US" dirty="0" smtClean="0"/>
                  <a:t>或</a:t>
                </a:r>
                <a:r>
                  <a:rPr lang="en-US" altLang="zh-CN" dirty="0" err="1" smtClean="0"/>
                  <a:t>y</a:t>
                </a:r>
                <a:r>
                  <a:rPr lang="en-US" altLang="zh-CN" baseline="-25000" dirty="0" err="1" smtClean="0"/>
                  <a:t>i</a:t>
                </a:r>
                <a:r>
                  <a:rPr lang="en-US" altLang="zh-CN" dirty="0" smtClean="0"/>
                  <a:t>=1.</a:t>
                </a:r>
                <a:r>
                  <a:rPr lang="zh-CN" altLang="en-US" dirty="0" smtClean="0"/>
                  <a:t> 因为各项观测值相互独立，所以他们的联合分布就是各边缘分布的乘积：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altLang="zh-CN" b="0" i="1" dirty="0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/>
                                <m:t> 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这就是我们要求的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个观测值的似然</a:t>
                </a:r>
                <a:r>
                  <a:rPr lang="zh-CN" altLang="en-US" dirty="0" smtClean="0"/>
                  <a:t>函数（前面加一个负号就是</a:t>
                </a: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Regression</a:t>
                </a:r>
                <a:r>
                  <a:rPr lang="zh-CN" altLang="en-US" dirty="0" smtClean="0"/>
                  <a:t>的损失函数）。</a:t>
                </a:r>
                <a:r>
                  <a:rPr lang="zh-CN" altLang="en-US" dirty="0" smtClean="0"/>
                  <a:t>我们的目的是要求出能够使这一似然函数值最大的参数估计。为了简化，我们将其转换为对数形式。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大家尝试一下将其转换为对数形式。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2494"/>
                <a:ext cx="10515600" cy="4828853"/>
              </a:xfrm>
              <a:blipFill rotWithShape="0">
                <a:blip r:embed="rId2"/>
                <a:stretch>
                  <a:fillRect l="-406" t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0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对数似然函数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is-IS" altLang="zh-CN" i="1" dirty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 dirty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dirty="0"/>
                                        <m:t> 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charset="0"/>
                            </a:rPr>
                            <m:t>𝑙𝑛</m:t>
                          </m:r>
                          <m:f>
                            <m:fPr>
                              <m:ctrlPr>
                                <a:rPr lang="mr-IN" altLang="zh-CN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latin typeface="Cambria Math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zh-CN" b="0" dirty="0" smtClean="0">
                    <a:ea typeface="Cambria Math" charset="0"/>
                    <a:cs typeface="Cambria Math" charset="0"/>
                  </a:rPr>
                </a:br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如何求似然函数极值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分别对参数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求偏导数，然后另偏倒数等于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mr-IN" altLang="zh-CN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mr-IN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mr-IN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ln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⁡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mr-IN" altLang="zh-CN" i="1">
                              <a:latin typeface="Cambria Math" charset="0"/>
                            </a:rPr>
                            <m:t>𝑖</m:t>
                          </m:r>
                          <m:r>
                            <a:rPr lang="mr-IN" altLang="zh-CN" i="1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mr-IN" altLang="zh-CN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mr-IN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mr-IN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上面两个式子并非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的线性函数，所以直接求解非常困难。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梯度上升算法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对于多个参数的非线性函数，我们可以使用梯度上升算法来求其最大值。其基本思想是：要找某函数的最大值，最好的方法是沿着该函数的梯度方向探查，即沿着梯度的方向移动，每移动一次称之为一次迭代。梯度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𝛻</m:t>
                    </m:r>
                    <m:r>
                      <a:rPr lang="zh-CN" altLang="en-US" b="0" i="0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a:rPr lang="en-US" altLang="zh-CN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梯度</m:t>
                    </m:r>
                  </m:oMath>
                </a14:m>
                <a:r>
                  <a:rPr lang="zh-CN" altLang="en-US" dirty="0" smtClean="0"/>
                  <a:t>为：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𝛻</m:t>
                      </m:r>
                      <m:r>
                        <a:rPr lang="en-US" altLang="zh-CN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mr-IN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mr-IN" altLang="zh-CN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mr-IN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𝜕</m:t>
                                  </m:r>
                                  <m:r>
                                    <a:rPr lang="en-US" altLang="zh-C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沿梯度方向每次移动的大小称之为步长，记为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</m:oMath>
                </a14:m>
                <a:r>
                  <a:rPr lang="zh-CN" altLang="en-US" dirty="0" smtClean="0"/>
                  <a:t>。这样梯度上升算法的迭代公式为：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</a:rPr>
                        <m:t>𝑤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≔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𝑤</m:t>
                      </m:r>
                      <m:r>
                        <a:rPr lang="en-US" altLang="zh-CN" b="0" i="1" dirty="0" smtClean="0">
                          <a:latin typeface="Cambria Math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𝑤</m:t>
                      </m:r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我们不停的迭代该公式，直到达到某个停止条件位置迭代次数到达某个指定值。此时的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就是我们要求的回归系数和截距。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2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画函数图像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取</a:t>
                </a:r>
                <a:r>
                  <a:rPr lang="en-US" altLang="zh-CN" dirty="0" smtClean="0"/>
                  <a:t>[-5,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5]</a:t>
                </a:r>
                <a:r>
                  <a:rPr lang="zh-CN" altLang="en-US" dirty="0" smtClean="0"/>
                  <a:t>时，</a:t>
                </a:r>
                <a:r>
                  <a:rPr lang="en-US" altLang="zh-CN" dirty="0" smtClean="0"/>
                  <a:t>y(x)</a:t>
                </a:r>
                <a:r>
                  <a:rPr lang="zh-CN" altLang="en-US" dirty="0" smtClean="0"/>
                  <a:t>的图像</a:t>
                </a:r>
                <a:endParaRPr lang="en-US" altLang="zh-CN" dirty="0" smtClean="0"/>
              </a:p>
              <a:p>
                <a:r>
                  <a:rPr lang="en-US" altLang="zh-CN" dirty="0"/>
                  <a:t>x</a:t>
                </a:r>
                <a:r>
                  <a:rPr lang="zh-CN" altLang="en-US" dirty="0"/>
                  <a:t>取</a:t>
                </a:r>
                <a:r>
                  <a:rPr lang="en-US" altLang="zh-CN" dirty="0" smtClean="0"/>
                  <a:t>[-100,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100]</a:t>
                </a:r>
                <a:r>
                  <a:rPr lang="zh-CN" altLang="en-US" dirty="0"/>
                  <a:t>时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y(x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图像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函数图像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0538"/>
            <a:ext cx="47625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538"/>
            <a:ext cx="476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sigmoid</a:t>
            </a:r>
            <a:r>
              <a:rPr lang="zh-CN" altLang="en-US" dirty="0" smtClean="0"/>
              <a:t>函数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79" y="1794094"/>
            <a:ext cx="8890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ogistic</a:t>
            </a:r>
            <a:r>
              <a:rPr lang="zh-CN" altLang="en-US" dirty="0" smtClean="0"/>
              <a:t>函数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mr-IN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altLang="zh-CN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1+</m:t>
                        </m:r>
                        <m:sSup>
                          <m:sSupPr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mr-IN" altLang="zh-CN" i="1">
                                <a:latin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 smtClean="0"/>
                  <a:t>Logistic</a:t>
                </a:r>
                <a:r>
                  <a:rPr lang="zh-CN" altLang="en-US" dirty="0" smtClean="0"/>
                  <a:t>函数有哪些特点？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函数特点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定义域是正无穷到负</a:t>
            </a:r>
            <a:r>
              <a:rPr lang="zh-CN" altLang="en-US" dirty="0" smtClean="0"/>
              <a:t>无穷；</a:t>
            </a:r>
            <a:endParaRPr lang="zh-CN" altLang="en-US" dirty="0"/>
          </a:p>
          <a:p>
            <a:r>
              <a:rPr lang="zh-CN" altLang="en-US" dirty="0"/>
              <a:t>取值范围在</a:t>
            </a:r>
            <a:r>
              <a:rPr lang="en-US" altLang="zh-CN" dirty="0"/>
              <a:t>[0,1]</a:t>
            </a:r>
            <a:r>
              <a:rPr lang="zh-CN" altLang="en-US" dirty="0"/>
              <a:t>之间，作为概率不会大于</a:t>
            </a:r>
            <a:r>
              <a:rPr lang="en-US" altLang="zh-CN" dirty="0"/>
              <a:t>1</a:t>
            </a:r>
            <a:r>
              <a:rPr lang="zh-CN" altLang="en-US" dirty="0"/>
              <a:t>或者小于</a:t>
            </a:r>
            <a:r>
              <a:rPr lang="en-US" altLang="zh-CN" dirty="0"/>
              <a:t>0</a:t>
            </a:r>
            <a:r>
              <a:rPr lang="zh-CN" altLang="en-US" dirty="0"/>
              <a:t>，所以非常适合研究</a:t>
            </a:r>
            <a:r>
              <a:rPr lang="zh-CN" altLang="en-US" dirty="0" smtClean="0"/>
              <a:t>概率；</a:t>
            </a:r>
            <a:endParaRPr lang="zh-CN" altLang="en-US" dirty="0"/>
          </a:p>
          <a:p>
            <a:r>
              <a:rPr lang="zh-CN" altLang="en-US" dirty="0"/>
              <a:t>当我们从负无穷往右移动时，刚开始函数值很缓慢增加，然后转向迅速增加，之后增加的速度又开始逐渐减缓，最后当</a:t>
            </a:r>
            <a:r>
              <a:rPr lang="en-US" altLang="zh-CN" dirty="0"/>
              <a:t>x</a:t>
            </a:r>
            <a:r>
              <a:rPr lang="zh-CN" altLang="en-US" dirty="0"/>
              <a:t>趋近于正无穷时，函数值趋近于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其他许多数学特性（</a:t>
            </a:r>
            <a:r>
              <a:rPr lang="en-US" altLang="zh-CN" dirty="0" smtClean="0"/>
              <a:t>TODO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56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函数的实际意义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Logistic</a:t>
            </a:r>
            <a:r>
              <a:rPr lang="zh-CN" altLang="en-US" dirty="0"/>
              <a:t>函数的</a:t>
            </a:r>
            <a:r>
              <a:rPr lang="en-US" altLang="zh-CN" dirty="0"/>
              <a:t>S</a:t>
            </a:r>
            <a:r>
              <a:rPr lang="zh-CN" altLang="en-US" dirty="0"/>
              <a:t>型曲线表明，</a:t>
            </a:r>
            <a:r>
              <a:rPr lang="en-US" altLang="zh-CN" dirty="0"/>
              <a:t>x</a:t>
            </a:r>
            <a:r>
              <a:rPr lang="zh-CN" altLang="en-US" dirty="0"/>
              <a:t>的作用对于某个案例发生某一事件的可能性是变化的，在</a:t>
            </a:r>
            <a:r>
              <a:rPr lang="en-US" altLang="zh-CN" dirty="0"/>
              <a:t>x</a:t>
            </a:r>
            <a:r>
              <a:rPr lang="zh-CN" altLang="en-US" dirty="0"/>
              <a:t>值很小时其作用也比较小，然而到中间阶段对应的可能性就增长很快，但是在</a:t>
            </a:r>
            <a:r>
              <a:rPr lang="en-US" altLang="zh-CN" dirty="0"/>
              <a:t>x</a:t>
            </a:r>
            <a:r>
              <a:rPr lang="zh-CN" altLang="en-US" dirty="0"/>
              <a:t>的值到一定程度后，可能性就保持在几乎不变的水平了。这说明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P</a:t>
            </a:r>
            <a:r>
              <a:rPr lang="zh-CN" altLang="en-US" dirty="0"/>
              <a:t>接近于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时的作用要小于</a:t>
            </a:r>
            <a:r>
              <a:rPr lang="en-US" altLang="zh-CN" dirty="0"/>
              <a:t>P</a:t>
            </a:r>
            <a:r>
              <a:rPr lang="zh-CN" altLang="en-US" dirty="0"/>
              <a:t>处于中间阶段时的作用。这种非线性函数的形式有助于解决线性概率模型所不能解决的问题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想一些生活中符合这种规律的场景？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为了从</a:t>
                </a:r>
                <a:r>
                  <a:rPr lang="en-US" altLang="zh-CN" dirty="0"/>
                  <a:t>Logistic</a:t>
                </a:r>
                <a:r>
                  <a:rPr lang="zh-CN" altLang="en-US" dirty="0"/>
                  <a:t>函数得到</a:t>
                </a:r>
                <a:r>
                  <a:rPr lang="en-US" altLang="zh-CN" dirty="0"/>
                  <a:t>Logistic</a:t>
                </a:r>
                <a:r>
                  <a:rPr lang="zh-CN" altLang="en-US" dirty="0"/>
                  <a:t>回归模型，我们将原式中的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定义为一系列影响事件发生概率的因素的线性函数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zh-CN" alt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我们把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称为</m:t>
                    </m:r>
                  </m:oMath>
                </a14:m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回归系数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(</a:t>
                </a:r>
                <a:r>
                  <a:rPr lang="en-US" dirty="0"/>
                  <a:t>coefficient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)</a:t>
                </a: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称为</m:t>
                    </m:r>
                  </m:oMath>
                </a14:m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截距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(</a:t>
                </a:r>
                <a:r>
                  <a:rPr lang="en-US" dirty="0"/>
                  <a:t>intercept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)</a:t>
                </a: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。</a:t>
                </a:r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从而：</a:t>
                </a:r>
                <a:endParaRPr lang="en-US" altLang="zh-CN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mr-IN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7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Logistic</a:t>
            </a:r>
            <a:r>
              <a:rPr lang="zh-CN" altLang="en-US" dirty="0" smtClean="0"/>
              <a:t>回归分类器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如果计算出回归系数和截距以后，每一个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代表一个维度。当输入一条数据后，我们就可以带入到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函数中，计算函数值，如果大于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，就分入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类，小于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分入</a:t>
            </a:r>
            <a:r>
              <a:rPr lang="en-US" altLang="zh-CN" dirty="0" smtClean="0"/>
              <a:t>0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所以，现在的问题就转变为求参数（参数估计）：回归系数和截距。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635</Words>
  <Application>Microsoft Macintosh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Cambria Math</vt:lpstr>
      <vt:lpstr>DengXian</vt:lpstr>
      <vt:lpstr>DengXian Light</vt:lpstr>
      <vt:lpstr>Mangal</vt:lpstr>
      <vt:lpstr>Arial</vt:lpstr>
      <vt:lpstr>Office Theme</vt:lpstr>
      <vt:lpstr>LogisticRegression</vt:lpstr>
      <vt:lpstr>画函数图像</vt:lpstr>
      <vt:lpstr>函数图像</vt:lpstr>
      <vt:lpstr>sigmoid函数</vt:lpstr>
      <vt:lpstr>Logistic函数</vt:lpstr>
      <vt:lpstr>Logistic函数特点</vt:lpstr>
      <vt:lpstr>Logistic函数的实际意义</vt:lpstr>
      <vt:lpstr>Logistic回归</vt:lpstr>
      <vt:lpstr>Logistic回归分类器</vt:lpstr>
      <vt:lpstr>发生比(odds)</vt:lpstr>
      <vt:lpstr>logit形式</vt:lpstr>
      <vt:lpstr>参数估计</vt:lpstr>
      <vt:lpstr>最小二乘法</vt:lpstr>
      <vt:lpstr>OLS例子</vt:lpstr>
      <vt:lpstr>求似然函数</vt:lpstr>
      <vt:lpstr>对数似然函数</vt:lpstr>
      <vt:lpstr>如何求似然函数极值</vt:lpstr>
      <vt:lpstr>梯度上升算法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Yanchun Ni</dc:creator>
  <cp:lastModifiedBy>Yanchun Ni</cp:lastModifiedBy>
  <cp:revision>44</cp:revision>
  <dcterms:created xsi:type="dcterms:W3CDTF">2018-01-06T08:09:56Z</dcterms:created>
  <dcterms:modified xsi:type="dcterms:W3CDTF">2018-01-14T09:24:18Z</dcterms:modified>
</cp:coreProperties>
</file>