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8" r:id="rId2"/>
    <p:sldId id="290" r:id="rId3"/>
    <p:sldId id="299" r:id="rId4"/>
    <p:sldId id="289" r:id="rId5"/>
    <p:sldId id="314" r:id="rId6"/>
    <p:sldId id="315" r:id="rId7"/>
    <p:sldId id="319" r:id="rId8"/>
    <p:sldId id="298" r:id="rId9"/>
    <p:sldId id="320" r:id="rId10"/>
    <p:sldId id="308" r:id="rId11"/>
    <p:sldId id="321" r:id="rId12"/>
    <p:sldId id="313" r:id="rId13"/>
    <p:sldId id="311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991"/>
    <a:srgbClr val="7CA82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-1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61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3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29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2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0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29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7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五边形 7"/>
          <p:cNvSpPr/>
          <p:nvPr userDrawn="1"/>
        </p:nvSpPr>
        <p:spPr>
          <a:xfrm>
            <a:off x="0" y="217714"/>
            <a:ext cx="3178629" cy="46445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88685" y="24988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pPr/>
              <a:t>2018-9-28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3873" y="1026542"/>
            <a:ext cx="6016254" cy="3090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962" y="417200"/>
            <a:ext cx="6260074" cy="45228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1744" y="2317051"/>
            <a:ext cx="4176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协议简介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6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419358" y="1358543"/>
            <a:ext cx="1585228" cy="2195187"/>
            <a:chOff x="580606" y="1131575"/>
            <a:chExt cx="2339350" cy="3238299"/>
          </a:xfrm>
          <a:solidFill>
            <a:schemeClr val="accent1"/>
          </a:solidFill>
        </p:grpSpPr>
        <p:sp>
          <p:nvSpPr>
            <p:cNvPr id="10" name="Freeform 90"/>
            <p:cNvSpPr>
              <a:spLocks noEditPoints="1"/>
            </p:cNvSpPr>
            <p:nvPr/>
          </p:nvSpPr>
          <p:spPr bwMode="auto">
            <a:xfrm flipH="1">
              <a:off x="639484" y="1131575"/>
              <a:ext cx="2280472" cy="3099394"/>
            </a:xfrm>
            <a:custGeom>
              <a:avLst/>
              <a:gdLst/>
              <a:ahLst/>
              <a:cxnLst>
                <a:cxn ang="0">
                  <a:pos x="130" y="294"/>
                </a:cxn>
                <a:cxn ang="0">
                  <a:pos x="109" y="255"/>
                </a:cxn>
                <a:cxn ang="0">
                  <a:pos x="37" y="183"/>
                </a:cxn>
                <a:cxn ang="0">
                  <a:pos x="1" y="138"/>
                </a:cxn>
                <a:cxn ang="0">
                  <a:pos x="14" y="128"/>
                </a:cxn>
                <a:cxn ang="0">
                  <a:pos x="38" y="134"/>
                </a:cxn>
                <a:cxn ang="0">
                  <a:pos x="60" y="153"/>
                </a:cxn>
                <a:cxn ang="0">
                  <a:pos x="79" y="174"/>
                </a:cxn>
                <a:cxn ang="0">
                  <a:pos x="118" y="164"/>
                </a:cxn>
                <a:cxn ang="0">
                  <a:pos x="66" y="114"/>
                </a:cxn>
                <a:cxn ang="0">
                  <a:pos x="47" y="107"/>
                </a:cxn>
                <a:cxn ang="0">
                  <a:pos x="10" y="92"/>
                </a:cxn>
                <a:cxn ang="0">
                  <a:pos x="10" y="86"/>
                </a:cxn>
                <a:cxn ang="0">
                  <a:pos x="10" y="85"/>
                </a:cxn>
                <a:cxn ang="0">
                  <a:pos x="10" y="81"/>
                </a:cxn>
                <a:cxn ang="0">
                  <a:pos x="18" y="80"/>
                </a:cxn>
                <a:cxn ang="0">
                  <a:pos x="34" y="81"/>
                </a:cxn>
                <a:cxn ang="0">
                  <a:pos x="79" y="87"/>
                </a:cxn>
                <a:cxn ang="0">
                  <a:pos x="92" y="90"/>
                </a:cxn>
                <a:cxn ang="0">
                  <a:pos x="77" y="81"/>
                </a:cxn>
                <a:cxn ang="0">
                  <a:pos x="61" y="68"/>
                </a:cxn>
                <a:cxn ang="0">
                  <a:pos x="50" y="65"/>
                </a:cxn>
                <a:cxn ang="0">
                  <a:pos x="24" y="34"/>
                </a:cxn>
                <a:cxn ang="0">
                  <a:pos x="25" y="32"/>
                </a:cxn>
                <a:cxn ang="0">
                  <a:pos x="27" y="28"/>
                </a:cxn>
                <a:cxn ang="0">
                  <a:pos x="83" y="49"/>
                </a:cxn>
                <a:cxn ang="0">
                  <a:pos x="109" y="63"/>
                </a:cxn>
                <a:cxn ang="0">
                  <a:pos x="109" y="63"/>
                </a:cxn>
                <a:cxn ang="0">
                  <a:pos x="98" y="48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79" y="3"/>
                </a:cxn>
                <a:cxn ang="0">
                  <a:pos x="80" y="2"/>
                </a:cxn>
                <a:cxn ang="0">
                  <a:pos x="83" y="1"/>
                </a:cxn>
                <a:cxn ang="0">
                  <a:pos x="144" y="53"/>
                </a:cxn>
                <a:cxn ang="0">
                  <a:pos x="149" y="59"/>
                </a:cxn>
                <a:cxn ang="0">
                  <a:pos x="147" y="56"/>
                </a:cxn>
                <a:cxn ang="0">
                  <a:pos x="139" y="24"/>
                </a:cxn>
                <a:cxn ang="0">
                  <a:pos x="151" y="17"/>
                </a:cxn>
                <a:cxn ang="0">
                  <a:pos x="154" y="18"/>
                </a:cxn>
                <a:cxn ang="0">
                  <a:pos x="160" y="29"/>
                </a:cxn>
                <a:cxn ang="0">
                  <a:pos x="163" y="37"/>
                </a:cxn>
                <a:cxn ang="0">
                  <a:pos x="187" y="76"/>
                </a:cxn>
                <a:cxn ang="0">
                  <a:pos x="197" y="108"/>
                </a:cxn>
                <a:cxn ang="0">
                  <a:pos x="220" y="299"/>
                </a:cxn>
                <a:cxn ang="0">
                  <a:pos x="132" y="299"/>
                </a:cxn>
              </a:cxnLst>
              <a:rect l="0" t="0" r="r" b="b"/>
              <a:pathLst>
                <a:path w="220" h="299">
                  <a:moveTo>
                    <a:pt x="132" y="299"/>
                  </a:moveTo>
                  <a:cubicBezTo>
                    <a:pt x="131" y="297"/>
                    <a:pt x="131" y="295"/>
                    <a:pt x="130" y="294"/>
                  </a:cubicBezTo>
                  <a:cubicBezTo>
                    <a:pt x="130" y="292"/>
                    <a:pt x="129" y="291"/>
                    <a:pt x="128" y="289"/>
                  </a:cubicBezTo>
                  <a:cubicBezTo>
                    <a:pt x="128" y="289"/>
                    <a:pt x="120" y="262"/>
                    <a:pt x="109" y="255"/>
                  </a:cubicBezTo>
                  <a:cubicBezTo>
                    <a:pt x="95" y="247"/>
                    <a:pt x="86" y="239"/>
                    <a:pt x="86" y="239"/>
                  </a:cubicBezTo>
                  <a:cubicBezTo>
                    <a:pt x="86" y="239"/>
                    <a:pt x="46" y="202"/>
                    <a:pt x="37" y="183"/>
                  </a:cubicBezTo>
                  <a:cubicBezTo>
                    <a:pt x="25" y="160"/>
                    <a:pt x="4" y="144"/>
                    <a:pt x="4" y="144"/>
                  </a:cubicBezTo>
                  <a:cubicBezTo>
                    <a:pt x="3" y="142"/>
                    <a:pt x="1" y="139"/>
                    <a:pt x="1" y="138"/>
                  </a:cubicBezTo>
                  <a:cubicBezTo>
                    <a:pt x="0" y="135"/>
                    <a:pt x="3" y="136"/>
                    <a:pt x="5" y="134"/>
                  </a:cubicBezTo>
                  <a:cubicBezTo>
                    <a:pt x="7" y="131"/>
                    <a:pt x="10" y="128"/>
                    <a:pt x="14" y="128"/>
                  </a:cubicBezTo>
                  <a:cubicBezTo>
                    <a:pt x="14" y="128"/>
                    <a:pt x="23" y="127"/>
                    <a:pt x="30" y="130"/>
                  </a:cubicBezTo>
                  <a:cubicBezTo>
                    <a:pt x="33" y="132"/>
                    <a:pt x="35" y="133"/>
                    <a:pt x="38" y="134"/>
                  </a:cubicBezTo>
                  <a:cubicBezTo>
                    <a:pt x="38" y="134"/>
                    <a:pt x="49" y="140"/>
                    <a:pt x="56" y="149"/>
                  </a:cubicBezTo>
                  <a:cubicBezTo>
                    <a:pt x="57" y="150"/>
                    <a:pt x="58" y="152"/>
                    <a:pt x="60" y="153"/>
                  </a:cubicBezTo>
                  <a:cubicBezTo>
                    <a:pt x="60" y="154"/>
                    <a:pt x="60" y="154"/>
                    <a:pt x="61" y="155"/>
                  </a:cubicBezTo>
                  <a:cubicBezTo>
                    <a:pt x="63" y="158"/>
                    <a:pt x="78" y="174"/>
                    <a:pt x="79" y="174"/>
                  </a:cubicBezTo>
                  <a:cubicBezTo>
                    <a:pt x="80" y="176"/>
                    <a:pt x="87" y="182"/>
                    <a:pt x="94" y="182"/>
                  </a:cubicBezTo>
                  <a:cubicBezTo>
                    <a:pt x="118" y="182"/>
                    <a:pt x="120" y="167"/>
                    <a:pt x="118" y="164"/>
                  </a:cubicBezTo>
                  <a:cubicBezTo>
                    <a:pt x="118" y="163"/>
                    <a:pt x="113" y="149"/>
                    <a:pt x="105" y="142"/>
                  </a:cubicBezTo>
                  <a:cubicBezTo>
                    <a:pt x="94" y="131"/>
                    <a:pt x="79" y="118"/>
                    <a:pt x="66" y="114"/>
                  </a:cubicBezTo>
                  <a:cubicBezTo>
                    <a:pt x="61" y="113"/>
                    <a:pt x="56" y="111"/>
                    <a:pt x="53" y="108"/>
                  </a:cubicBezTo>
                  <a:cubicBezTo>
                    <a:pt x="51" y="107"/>
                    <a:pt x="50" y="107"/>
                    <a:pt x="47" y="107"/>
                  </a:cubicBezTo>
                  <a:cubicBezTo>
                    <a:pt x="35" y="106"/>
                    <a:pt x="17" y="98"/>
                    <a:pt x="17" y="98"/>
                  </a:cubicBezTo>
                  <a:cubicBezTo>
                    <a:pt x="14" y="97"/>
                    <a:pt x="11" y="93"/>
                    <a:pt x="10" y="92"/>
                  </a:cubicBezTo>
                  <a:cubicBezTo>
                    <a:pt x="10" y="92"/>
                    <a:pt x="10" y="92"/>
                    <a:pt x="10" y="91"/>
                  </a:cubicBezTo>
                  <a:cubicBezTo>
                    <a:pt x="9" y="90"/>
                    <a:pt x="9" y="88"/>
                    <a:pt x="10" y="86"/>
                  </a:cubicBezTo>
                  <a:cubicBezTo>
                    <a:pt x="10" y="86"/>
                    <a:pt x="10" y="85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4"/>
                    <a:pt x="9" y="84"/>
                    <a:pt x="9" y="83"/>
                  </a:cubicBezTo>
                  <a:cubicBezTo>
                    <a:pt x="9" y="82"/>
                    <a:pt x="10" y="82"/>
                    <a:pt x="10" y="81"/>
                  </a:cubicBezTo>
                  <a:cubicBezTo>
                    <a:pt x="11" y="81"/>
                    <a:pt x="12" y="81"/>
                    <a:pt x="13" y="81"/>
                  </a:cubicBezTo>
                  <a:cubicBezTo>
                    <a:pt x="15" y="80"/>
                    <a:pt x="17" y="80"/>
                    <a:pt x="18" y="80"/>
                  </a:cubicBezTo>
                  <a:cubicBezTo>
                    <a:pt x="22" y="80"/>
                    <a:pt x="26" y="80"/>
                    <a:pt x="29" y="80"/>
                  </a:cubicBezTo>
                  <a:cubicBezTo>
                    <a:pt x="31" y="81"/>
                    <a:pt x="32" y="81"/>
                    <a:pt x="34" y="81"/>
                  </a:cubicBezTo>
                  <a:cubicBezTo>
                    <a:pt x="34" y="81"/>
                    <a:pt x="43" y="80"/>
                    <a:pt x="45" y="80"/>
                  </a:cubicBezTo>
                  <a:cubicBezTo>
                    <a:pt x="45" y="80"/>
                    <a:pt x="77" y="87"/>
                    <a:pt x="79" y="87"/>
                  </a:cubicBezTo>
                  <a:cubicBezTo>
                    <a:pt x="80" y="87"/>
                    <a:pt x="85" y="89"/>
                    <a:pt x="85" y="89"/>
                  </a:cubicBezTo>
                  <a:cubicBezTo>
                    <a:pt x="86" y="89"/>
                    <a:pt x="89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79" y="82"/>
                    <a:pt x="77" y="81"/>
                  </a:cubicBezTo>
                  <a:cubicBezTo>
                    <a:pt x="76" y="80"/>
                    <a:pt x="75" y="80"/>
                    <a:pt x="74" y="79"/>
                  </a:cubicBezTo>
                  <a:cubicBezTo>
                    <a:pt x="72" y="78"/>
                    <a:pt x="62" y="69"/>
                    <a:pt x="61" y="68"/>
                  </a:cubicBezTo>
                  <a:cubicBezTo>
                    <a:pt x="59" y="68"/>
                    <a:pt x="57" y="67"/>
                    <a:pt x="55" y="66"/>
                  </a:cubicBezTo>
                  <a:cubicBezTo>
                    <a:pt x="54" y="66"/>
                    <a:pt x="51" y="65"/>
                    <a:pt x="50" y="65"/>
                  </a:cubicBezTo>
                  <a:cubicBezTo>
                    <a:pt x="50" y="65"/>
                    <a:pt x="43" y="62"/>
                    <a:pt x="43" y="62"/>
                  </a:cubicBezTo>
                  <a:cubicBezTo>
                    <a:pt x="23" y="54"/>
                    <a:pt x="23" y="37"/>
                    <a:pt x="24" y="34"/>
                  </a:cubicBezTo>
                  <a:cubicBezTo>
                    <a:pt x="24" y="33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7" y="28"/>
                    <a:pt x="55" y="37"/>
                    <a:pt x="56" y="37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92" y="53"/>
                    <a:pt x="102" y="59"/>
                    <a:pt x="103" y="59"/>
                  </a:cubicBezTo>
                  <a:cubicBezTo>
                    <a:pt x="105" y="61"/>
                    <a:pt x="107" y="62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3"/>
                    <a:pt x="106" y="54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80" y="34"/>
                    <a:pt x="80" y="34"/>
                  </a:cubicBezTo>
                  <a:cubicBezTo>
                    <a:pt x="74" y="28"/>
                    <a:pt x="71" y="22"/>
                    <a:pt x="71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9" y="15"/>
                    <a:pt x="69" y="10"/>
                    <a:pt x="72" y="6"/>
                  </a:cubicBezTo>
                  <a:cubicBezTo>
                    <a:pt x="72" y="6"/>
                    <a:pt x="75" y="2"/>
                    <a:pt x="79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1" y="0"/>
                    <a:pt x="82" y="0"/>
                  </a:cubicBezTo>
                  <a:cubicBezTo>
                    <a:pt x="82" y="0"/>
                    <a:pt x="82" y="0"/>
                    <a:pt x="83" y="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7" y="46"/>
                    <a:pt x="141" y="49"/>
                    <a:pt x="144" y="53"/>
                  </a:cubicBezTo>
                  <a:cubicBezTo>
                    <a:pt x="145" y="55"/>
                    <a:pt x="146" y="56"/>
                    <a:pt x="148" y="57"/>
                  </a:cubicBezTo>
                  <a:cubicBezTo>
                    <a:pt x="148" y="58"/>
                    <a:pt x="149" y="58"/>
                    <a:pt x="149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9" y="58"/>
                    <a:pt x="148" y="57"/>
                    <a:pt x="147" y="56"/>
                  </a:cubicBezTo>
                  <a:cubicBezTo>
                    <a:pt x="146" y="54"/>
                    <a:pt x="145" y="53"/>
                    <a:pt x="144" y="51"/>
                  </a:cubicBezTo>
                  <a:cubicBezTo>
                    <a:pt x="138" y="39"/>
                    <a:pt x="137" y="28"/>
                    <a:pt x="139" y="24"/>
                  </a:cubicBezTo>
                  <a:cubicBezTo>
                    <a:pt x="141" y="22"/>
                    <a:pt x="143" y="19"/>
                    <a:pt x="148" y="17"/>
                  </a:cubicBezTo>
                  <a:cubicBezTo>
                    <a:pt x="149" y="17"/>
                    <a:pt x="150" y="17"/>
                    <a:pt x="151" y="17"/>
                  </a:cubicBezTo>
                  <a:cubicBezTo>
                    <a:pt x="151" y="16"/>
                    <a:pt x="152" y="16"/>
                    <a:pt x="152" y="16"/>
                  </a:cubicBezTo>
                  <a:cubicBezTo>
                    <a:pt x="153" y="16"/>
                    <a:pt x="153" y="17"/>
                    <a:pt x="154" y="18"/>
                  </a:cubicBezTo>
                  <a:cubicBezTo>
                    <a:pt x="155" y="20"/>
                    <a:pt x="156" y="22"/>
                    <a:pt x="157" y="24"/>
                  </a:cubicBezTo>
                  <a:cubicBezTo>
                    <a:pt x="158" y="26"/>
                    <a:pt x="159" y="28"/>
                    <a:pt x="160" y="29"/>
                  </a:cubicBezTo>
                  <a:cubicBezTo>
                    <a:pt x="160" y="30"/>
                    <a:pt x="160" y="31"/>
                    <a:pt x="161" y="32"/>
                  </a:cubicBezTo>
                  <a:cubicBezTo>
                    <a:pt x="161" y="34"/>
                    <a:pt x="162" y="36"/>
                    <a:pt x="163" y="37"/>
                  </a:cubicBezTo>
                  <a:cubicBezTo>
                    <a:pt x="163" y="37"/>
                    <a:pt x="176" y="54"/>
                    <a:pt x="182" y="66"/>
                  </a:cubicBezTo>
                  <a:cubicBezTo>
                    <a:pt x="183" y="68"/>
                    <a:pt x="186" y="75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96" y="93"/>
                    <a:pt x="197" y="107"/>
                    <a:pt x="197" y="108"/>
                  </a:cubicBezTo>
                  <a:cubicBezTo>
                    <a:pt x="197" y="108"/>
                    <a:pt x="205" y="226"/>
                    <a:pt x="210" y="254"/>
                  </a:cubicBezTo>
                  <a:cubicBezTo>
                    <a:pt x="215" y="282"/>
                    <a:pt x="220" y="297"/>
                    <a:pt x="220" y="299"/>
                  </a:cubicBezTo>
                  <a:cubicBezTo>
                    <a:pt x="132" y="299"/>
                    <a:pt x="132" y="299"/>
                    <a:pt x="132" y="299"/>
                  </a:cubicBezTo>
                  <a:close/>
                  <a:moveTo>
                    <a:pt x="132" y="299"/>
                  </a:moveTo>
                  <a:cubicBezTo>
                    <a:pt x="132" y="299"/>
                    <a:pt x="132" y="299"/>
                    <a:pt x="132" y="29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198" tIns="49600" rIns="99198" bIns="4960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0606" y="4081839"/>
              <a:ext cx="1152140" cy="2880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 rot="1521600">
            <a:off x="2696431" y="2070366"/>
            <a:ext cx="211157" cy="211234"/>
            <a:chOff x="3765502" y="2110894"/>
            <a:chExt cx="403249" cy="403249"/>
          </a:xfrm>
        </p:grpSpPr>
        <p:sp>
          <p:nvSpPr>
            <p:cNvPr id="12" name="Oval 11"/>
            <p:cNvSpPr/>
            <p:nvPr/>
          </p:nvSpPr>
          <p:spPr>
            <a:xfrm>
              <a:off x="3765502" y="2110894"/>
              <a:ext cx="403249" cy="4032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38323" y="2110894"/>
              <a:ext cx="57607" cy="4032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 rot="10800000">
            <a:off x="4655828" y="3004119"/>
            <a:ext cx="110548" cy="433405"/>
            <a:chOff x="4514393" y="1036303"/>
            <a:chExt cx="115214" cy="1487365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3"/>
          <p:cNvGrpSpPr/>
          <p:nvPr/>
        </p:nvGrpSpPr>
        <p:grpSpPr>
          <a:xfrm rot="10800000">
            <a:off x="4655828" y="2388001"/>
            <a:ext cx="110548" cy="433405"/>
            <a:chOff x="4514393" y="1036303"/>
            <a:chExt cx="115214" cy="1487365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/>
          <p:nvPr/>
        </p:nvGrpSpPr>
        <p:grpSpPr>
          <a:xfrm rot="10800000">
            <a:off x="4655828" y="1709154"/>
            <a:ext cx="110548" cy="433405"/>
            <a:chOff x="4514393" y="1036303"/>
            <a:chExt cx="115214" cy="148736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4629607" y="1041066"/>
              <a:ext cx="0" cy="1482602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514393" y="1036303"/>
              <a:ext cx="11521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14393" y="2523668"/>
              <a:ext cx="11521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3133732" y="1917233"/>
            <a:ext cx="1522109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3133531" y="2116372"/>
            <a:ext cx="1522314" cy="489027"/>
          </a:xfrm>
          <a:prstGeom prst="bentConnector3">
            <a:avLst>
              <a:gd name="adj1" fmla="val 79927"/>
            </a:avLst>
          </a:prstGeom>
          <a:ln w="19050" cmpd="sng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3133732" y="2332376"/>
            <a:ext cx="1522109" cy="895418"/>
          </a:xfrm>
          <a:prstGeom prst="bentConnector3">
            <a:avLst>
              <a:gd name="adj1" fmla="val 65448"/>
            </a:avLst>
          </a:prstGeom>
          <a:ln w="19050" cmpd="sng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936" y="3149925"/>
            <a:ext cx="2042469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存在于部分类型消息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UTF-8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编码字节流传输负载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87814" y="1864155"/>
            <a:ext cx="2042469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固定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字节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用于表明消息类型和长度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67937" y="2553424"/>
            <a:ext cx="2042470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存在于部分类型消息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用于表明消息内部属性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4845541" y="1776126"/>
            <a:ext cx="820738" cy="2954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0544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固定头部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 Placeholder 3"/>
          <p:cNvSpPr txBox="1">
            <a:spLocks/>
          </p:cNvSpPr>
          <p:nvPr/>
        </p:nvSpPr>
        <p:spPr>
          <a:xfrm>
            <a:off x="4850797" y="2451053"/>
            <a:ext cx="820738" cy="2954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0544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可变头部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4945859" y="3100255"/>
            <a:ext cx="410369" cy="2954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0544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负载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5409" y="265043"/>
            <a:ext cx="2650434" cy="3246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71669" y="311427"/>
            <a:ext cx="2590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负载透明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  <p:bldP spid="70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5556369" y="2867102"/>
            <a:ext cx="20883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110389"/>
            <a:ext cx="5419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1" y="1632246"/>
            <a:ext cx="54673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03" y="2748924"/>
            <a:ext cx="5343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03" y="4245815"/>
            <a:ext cx="5324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187599"/>
      </p:ext>
    </p:extLst>
  </p:cSld>
  <p:clrMapOvr>
    <a:masterClrMapping/>
  </p:clrMapOvr>
  <p:transition spd="slow"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8930" y="1250157"/>
            <a:ext cx="2474665" cy="3102769"/>
            <a:chOff x="868930" y="1250157"/>
            <a:chExt cx="2474665" cy="3102769"/>
          </a:xfrm>
        </p:grpSpPr>
        <p:sp>
          <p:nvSpPr>
            <p:cNvPr id="236" name="矩形 25"/>
            <p:cNvSpPr>
              <a:spLocks noChangeArrowheads="1"/>
            </p:cNvSpPr>
            <p:nvPr/>
          </p:nvSpPr>
          <p:spPr bwMode="auto">
            <a:xfrm>
              <a:off x="961775" y="1963341"/>
              <a:ext cx="2273502" cy="22824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68562" tIns="34281" rIns="68562" bIns="3428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mtClean="0">
                <a:solidFill>
                  <a:prstClr val="white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7" name="Rectangle 12"/>
            <p:cNvSpPr>
              <a:spLocks noChangeArrowheads="1"/>
            </p:cNvSpPr>
            <p:nvPr/>
          </p:nvSpPr>
          <p:spPr bwMode="auto">
            <a:xfrm>
              <a:off x="962965" y="1373981"/>
              <a:ext cx="2285405" cy="471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415" tIns="51415" rIns="51415" bIns="51415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itchFamily="34" charset="0"/>
                <a:buNone/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   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MQTT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应用</a:t>
              </a:r>
              <a:endParaRPr lang="en-US" altLang="zh-CN" sz="1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8" name="Rectangle 14"/>
            <p:cNvSpPr/>
            <p:nvPr/>
          </p:nvSpPr>
          <p:spPr bwMode="auto">
            <a:xfrm>
              <a:off x="868930" y="1250157"/>
              <a:ext cx="2474665" cy="3102769"/>
            </a:xfrm>
            <a:prstGeom prst="rect">
              <a:avLst/>
            </a:prstGeom>
            <a:noFill/>
            <a:ln w="38100" cap="flat" cmpd="sng">
              <a:solidFill>
                <a:schemeClr val="bg1">
                  <a:lumMod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1412" tIns="25707" rIns="51412" bIns="25707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z="1300" smtClean="0">
                <a:solidFill>
                  <a:prstClr val="white"/>
                </a:solidFill>
                <a:latin typeface="Arial" pitchFamily="34" charset="0"/>
                <a:cs typeface="Segoe UI" pitchFamily="34" charset="0"/>
                <a:sym typeface="Segoe UI" pitchFamily="34" charset="0"/>
              </a:endParaRPr>
            </a:p>
          </p:txBody>
        </p:sp>
        <p:sp>
          <p:nvSpPr>
            <p:cNvPr id="239" name="矩形 1"/>
            <p:cNvSpPr>
              <a:spLocks noChangeArrowheads="1"/>
            </p:cNvSpPr>
            <p:nvPr/>
          </p:nvSpPr>
          <p:spPr bwMode="auto">
            <a:xfrm>
              <a:off x="949871" y="2200275"/>
              <a:ext cx="2285405" cy="19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2" tIns="34281" rIns="68562" bIns="34281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是专门针对物联网开发的轻量级传输协议。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协议针对低带宽网络，低计算能力的设备，做了特殊的优化，使得其能适应各种物联网应用场景。目前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拥有各种平台和设备上的客户端，已经形成了初步的生态系统</a:t>
              </a:r>
              <a:endPara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57649" y="1238250"/>
            <a:ext cx="3495955" cy="728663"/>
            <a:chOff x="5057649" y="1238250"/>
            <a:chExt cx="3495955" cy="728663"/>
          </a:xfrm>
        </p:grpSpPr>
        <p:sp>
          <p:nvSpPr>
            <p:cNvPr id="244" name="Rectangle 60"/>
            <p:cNvSpPr/>
            <p:nvPr/>
          </p:nvSpPr>
          <p:spPr bwMode="auto">
            <a:xfrm>
              <a:off x="5057649" y="1238250"/>
              <a:ext cx="3495955" cy="72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z="1100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48" name="矩形 39"/>
            <p:cNvSpPr>
              <a:spLocks noChangeArrowheads="1"/>
            </p:cNvSpPr>
            <p:nvPr/>
          </p:nvSpPr>
          <p:spPr bwMode="auto">
            <a:xfrm>
              <a:off x="5362191" y="1330808"/>
              <a:ext cx="2814400" cy="39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26993" rIns="68562" bIns="26993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</a:rPr>
                <a:t>IBM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建立了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Eclipse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开源项目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Paho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，并贡献了代码。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eclipse Paho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是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的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实现版本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99526" y="1254919"/>
            <a:ext cx="1416475" cy="728663"/>
            <a:chOff x="3499526" y="1254919"/>
            <a:chExt cx="1416475" cy="728663"/>
          </a:xfrm>
        </p:grpSpPr>
        <p:sp>
          <p:nvSpPr>
            <p:cNvPr id="240" name="Rectangle 60"/>
            <p:cNvSpPr/>
            <p:nvPr/>
          </p:nvSpPr>
          <p:spPr bwMode="auto">
            <a:xfrm>
              <a:off x="3499526" y="1254919"/>
              <a:ext cx="1416475" cy="728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49" name="矩形 2"/>
            <p:cNvSpPr>
              <a:spLocks noChangeArrowheads="1"/>
            </p:cNvSpPr>
            <p:nvPr/>
          </p:nvSpPr>
          <p:spPr bwMode="auto">
            <a:xfrm>
              <a:off x="3593693" y="1318159"/>
              <a:ext cx="1087441" cy="56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2011</a:t>
              </a:r>
              <a:endPara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99526" y="2045494"/>
            <a:ext cx="1416475" cy="728663"/>
            <a:chOff x="3499526" y="2045494"/>
            <a:chExt cx="1416475" cy="728663"/>
          </a:xfrm>
        </p:grpSpPr>
        <p:sp>
          <p:nvSpPr>
            <p:cNvPr id="241" name="Rectangle 60"/>
            <p:cNvSpPr/>
            <p:nvPr/>
          </p:nvSpPr>
          <p:spPr bwMode="auto">
            <a:xfrm>
              <a:off x="3499526" y="2045494"/>
              <a:ext cx="1416475" cy="7286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0" name="矩形 40"/>
            <p:cNvSpPr>
              <a:spLocks noChangeArrowheads="1"/>
            </p:cNvSpPr>
            <p:nvPr/>
          </p:nvSpPr>
          <p:spPr bwMode="auto">
            <a:xfrm>
              <a:off x="3553935" y="2117277"/>
              <a:ext cx="1087441" cy="56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2013</a:t>
              </a:r>
              <a:endPara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99526" y="2836069"/>
            <a:ext cx="1416475" cy="728663"/>
            <a:chOff x="3499526" y="2836069"/>
            <a:chExt cx="1416475" cy="728663"/>
          </a:xfrm>
        </p:grpSpPr>
        <p:sp>
          <p:nvSpPr>
            <p:cNvPr id="242" name="Rectangle 60"/>
            <p:cNvSpPr/>
            <p:nvPr/>
          </p:nvSpPr>
          <p:spPr bwMode="auto">
            <a:xfrm>
              <a:off x="3499526" y="2836069"/>
              <a:ext cx="1416475" cy="728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1" name="矩形 41"/>
            <p:cNvSpPr>
              <a:spLocks noChangeArrowheads="1"/>
            </p:cNvSpPr>
            <p:nvPr/>
          </p:nvSpPr>
          <p:spPr bwMode="auto">
            <a:xfrm>
              <a:off x="3540684" y="2922811"/>
              <a:ext cx="1087441" cy="56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2014</a:t>
              </a:r>
              <a:endPara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99526" y="3626644"/>
            <a:ext cx="1416475" cy="728663"/>
            <a:chOff x="3499526" y="3626644"/>
            <a:chExt cx="1416475" cy="728663"/>
          </a:xfrm>
        </p:grpSpPr>
        <p:sp>
          <p:nvSpPr>
            <p:cNvPr id="243" name="Rectangle 60"/>
            <p:cNvSpPr/>
            <p:nvPr/>
          </p:nvSpPr>
          <p:spPr bwMode="auto">
            <a:xfrm>
              <a:off x="3499526" y="3626644"/>
              <a:ext cx="1416475" cy="7286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2" name="矩形 42"/>
            <p:cNvSpPr>
              <a:spLocks noChangeArrowheads="1"/>
            </p:cNvSpPr>
            <p:nvPr/>
          </p:nvSpPr>
          <p:spPr bwMode="auto">
            <a:xfrm>
              <a:off x="3646703" y="3724775"/>
              <a:ext cx="1087441" cy="56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200" dirty="0" smtClean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 </a:t>
              </a:r>
              <a:r>
                <a:rPr lang="en-US" altLang="zh-CN" sz="3200" dirty="0" smtClean="0">
                  <a:solidFill>
                    <a:prstClr val="white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2018</a:t>
              </a:r>
              <a:endParaRPr lang="zh-CN" altLang="en-US" sz="3200" dirty="0" smtClean="0">
                <a:solidFill>
                  <a:prstClr val="white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1933" y="2033587"/>
            <a:ext cx="3494765" cy="728663"/>
            <a:chOff x="5071933" y="2033587"/>
            <a:chExt cx="3494765" cy="728663"/>
          </a:xfrm>
        </p:grpSpPr>
        <p:sp>
          <p:nvSpPr>
            <p:cNvPr id="245" name="Rectangle 60"/>
            <p:cNvSpPr/>
            <p:nvPr/>
          </p:nvSpPr>
          <p:spPr bwMode="auto">
            <a:xfrm>
              <a:off x="5071933" y="2033587"/>
              <a:ext cx="3494765" cy="728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z="1600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3" name="矩形 43"/>
            <p:cNvSpPr>
              <a:spLocks noChangeArrowheads="1"/>
            </p:cNvSpPr>
            <p:nvPr/>
          </p:nvSpPr>
          <p:spPr bwMode="auto">
            <a:xfrm>
              <a:off x="5415199" y="2324927"/>
              <a:ext cx="2609171" cy="23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2" tIns="26993" rIns="68562" bIns="26993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OASIS MQTT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技术规范委员会成立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71933" y="2828925"/>
            <a:ext cx="3494765" cy="728663"/>
            <a:chOff x="5071933" y="2828925"/>
            <a:chExt cx="3494765" cy="728663"/>
          </a:xfrm>
        </p:grpSpPr>
        <p:sp>
          <p:nvSpPr>
            <p:cNvPr id="246" name="Rectangle 60"/>
            <p:cNvSpPr/>
            <p:nvPr/>
          </p:nvSpPr>
          <p:spPr bwMode="auto">
            <a:xfrm>
              <a:off x="5071933" y="2828925"/>
              <a:ext cx="3494765" cy="728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z="1600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4" name="矩形 44"/>
            <p:cNvSpPr>
              <a:spLocks noChangeArrowheads="1"/>
            </p:cNvSpPr>
            <p:nvPr/>
          </p:nvSpPr>
          <p:spPr bwMode="auto">
            <a:xfrm>
              <a:off x="5440019" y="3067843"/>
              <a:ext cx="2756630" cy="22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26993" rIns="68562" bIns="26993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1100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正式成为推荐的物联网传输协议标准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71933" y="3624262"/>
            <a:ext cx="3494765" cy="728663"/>
            <a:chOff x="5071933" y="3624262"/>
            <a:chExt cx="3494765" cy="728663"/>
          </a:xfrm>
        </p:grpSpPr>
        <p:sp>
          <p:nvSpPr>
            <p:cNvPr id="247" name="Rectangle 60"/>
            <p:cNvSpPr/>
            <p:nvPr/>
          </p:nvSpPr>
          <p:spPr bwMode="auto">
            <a:xfrm>
              <a:off x="5071933" y="3624262"/>
              <a:ext cx="3494765" cy="7286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388" tIns="365551" rIns="91388" bIns="102843" anchor="b"/>
            <a:lstStyle/>
            <a:p>
              <a:pPr algn="ctr" fontAlgn="base">
                <a:lnSpc>
                  <a:spcPct val="90000"/>
                </a:lnSpc>
                <a:spcBef>
                  <a:spcPts val="63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buFont typeface="Arial" pitchFamily="34" charset="0"/>
                <a:buNone/>
              </a:pPr>
              <a:endParaRPr lang="zh-CN" altLang="zh-CN" sz="1600" smtClean="0">
                <a:solidFill>
                  <a:prstClr val="white"/>
                </a:solidFill>
                <a:latin typeface="Arial" pitchFamily="34" charset="0"/>
                <a:sym typeface="Segoe UI" pitchFamily="34" charset="0"/>
              </a:endParaRPr>
            </a:p>
          </p:txBody>
        </p:sp>
        <p:sp>
          <p:nvSpPr>
            <p:cNvPr id="255" name="矩形 45"/>
            <p:cNvSpPr>
              <a:spLocks noChangeArrowheads="1"/>
            </p:cNvSpPr>
            <p:nvPr/>
          </p:nvSpPr>
          <p:spPr bwMode="auto">
            <a:xfrm>
              <a:off x="5413512" y="3836089"/>
              <a:ext cx="2915655" cy="22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26993" rIns="68562" bIns="26993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1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大量开源</a:t>
              </a:r>
              <a:r>
                <a:rPr lang="zh-CN" altLang="en-US" sz="11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服务器、客户端版本</a:t>
              </a:r>
              <a:r>
                <a:rPr lang="zh-CN" altLang="en-US" sz="11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出现</a:t>
              </a:r>
              <a:endParaRPr lang="en-US" altLang="zh-CN" sz="11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5409" y="265043"/>
            <a:ext cx="2650434" cy="3246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4190" y="298175"/>
            <a:ext cx="2471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MQTT</a:t>
            </a:r>
            <a:r>
              <a:rPr lang="zh-CN" altLang="en-US" dirty="0" smtClean="0">
                <a:solidFill>
                  <a:schemeClr val="bg1"/>
                </a:solidFill>
              </a:rPr>
              <a:t>应用现状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2698" y="4816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3873" y="1026542"/>
            <a:ext cx="6016254" cy="3090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962" y="417200"/>
            <a:ext cx="6260074" cy="45228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1535" y="2323677"/>
            <a:ext cx="5061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2510" y="18195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6553" y="313558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4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30"/>
                            </p:stCondLst>
                            <p:childTnLst>
                              <p:par>
                                <p:cTn id="19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85617" y="1878080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2282971" y="1878080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144"/>
          <p:cNvSpPr txBox="1"/>
          <p:nvPr/>
        </p:nvSpPr>
        <p:spPr>
          <a:xfrm>
            <a:off x="2350445" y="1917749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45"/>
          <p:cNvSpPr txBox="1"/>
          <p:nvPr/>
        </p:nvSpPr>
        <p:spPr>
          <a:xfrm>
            <a:off x="3450136" y="1947646"/>
            <a:ext cx="2043134" cy="392389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协议溯源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85617" y="2492419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6"/>
          <p:cNvSpPr/>
          <p:nvPr/>
        </p:nvSpPr>
        <p:spPr bwMode="auto">
          <a:xfrm>
            <a:off x="2282971" y="2492419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50445" y="2532086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149"/>
          <p:cNvSpPr txBox="1"/>
          <p:nvPr/>
        </p:nvSpPr>
        <p:spPr>
          <a:xfrm>
            <a:off x="3450136" y="2561982"/>
            <a:ext cx="2043134" cy="392389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协议特性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85617" y="3106757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2282971" y="3106757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Box 152"/>
          <p:cNvSpPr txBox="1"/>
          <p:nvPr/>
        </p:nvSpPr>
        <p:spPr>
          <a:xfrm>
            <a:off x="2350445" y="3146425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TextBox 153"/>
          <p:cNvSpPr txBox="1"/>
          <p:nvPr/>
        </p:nvSpPr>
        <p:spPr>
          <a:xfrm>
            <a:off x="3450136" y="3176322"/>
            <a:ext cx="1754272" cy="392389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协议特性支撑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885617" y="3710856"/>
            <a:ext cx="3371410" cy="518055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2282971" y="3710856"/>
            <a:ext cx="653155" cy="518055"/>
          </a:xfrm>
          <a:custGeom>
            <a:avLst/>
            <a:gdLst>
              <a:gd name="T0" fmla="*/ 2158 w 2158"/>
              <a:gd name="T1" fmla="*/ 531 h 1996"/>
              <a:gd name="T2" fmla="*/ 1996 w 2158"/>
              <a:gd name="T3" fmla="*/ 397 h 1996"/>
              <a:gd name="T4" fmla="*/ 1996 w 2158"/>
              <a:gd name="T5" fmla="*/ 0 h 1996"/>
              <a:gd name="T6" fmla="*/ 0 w 2158"/>
              <a:gd name="T7" fmla="*/ 0 h 1996"/>
              <a:gd name="T8" fmla="*/ 0 w 2158"/>
              <a:gd name="T9" fmla="*/ 1996 h 1996"/>
              <a:gd name="T10" fmla="*/ 1996 w 2158"/>
              <a:gd name="T11" fmla="*/ 1996 h 1996"/>
              <a:gd name="T12" fmla="*/ 1996 w 2158"/>
              <a:gd name="T13" fmla="*/ 666 h 1996"/>
              <a:gd name="T14" fmla="*/ 2158 w 2158"/>
              <a:gd name="T15" fmla="*/ 531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F8F8F8"/>
            </a:solidFill>
            <a:round/>
          </a:ln>
        </p:spPr>
        <p:txBody>
          <a:bodyPr vert="horz" wrap="square" lIns="68553" tIns="34277" rIns="68553" bIns="34277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156"/>
          <p:cNvSpPr txBox="1"/>
          <p:nvPr/>
        </p:nvSpPr>
        <p:spPr>
          <a:xfrm>
            <a:off x="2350445" y="3750524"/>
            <a:ext cx="518357" cy="43869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Box 157"/>
          <p:cNvSpPr txBox="1"/>
          <p:nvPr/>
        </p:nvSpPr>
        <p:spPr>
          <a:xfrm>
            <a:off x="3450136" y="3780422"/>
            <a:ext cx="1215663" cy="392389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应用现状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54"/>
          <p:cNvGrpSpPr/>
          <p:nvPr/>
        </p:nvGrpSpPr>
        <p:grpSpPr bwMode="auto">
          <a:xfrm>
            <a:off x="0" y="349949"/>
            <a:ext cx="9142645" cy="841713"/>
            <a:chOff x="256379" y="27271"/>
            <a:chExt cx="7683149" cy="841022"/>
          </a:xfrm>
        </p:grpSpPr>
        <p:grpSp>
          <p:nvGrpSpPr>
            <p:cNvPr id="26" name="组合 55"/>
            <p:cNvGrpSpPr/>
            <p:nvPr/>
          </p:nvGrpSpPr>
          <p:grpSpPr bwMode="auto">
            <a:xfrm>
              <a:off x="256379" y="27271"/>
              <a:ext cx="7683149" cy="837427"/>
              <a:chOff x="256379" y="27271"/>
              <a:chExt cx="7683149" cy="837427"/>
            </a:xfrm>
          </p:grpSpPr>
          <p:sp>
            <p:nvSpPr>
              <p:cNvPr id="28" name="文本框 57"/>
              <p:cNvSpPr txBox="1">
                <a:spLocks noChangeArrowheads="1"/>
              </p:cNvSpPr>
              <p:nvPr/>
            </p:nvSpPr>
            <p:spPr bwMode="auto">
              <a:xfrm>
                <a:off x="439196" y="27271"/>
                <a:ext cx="1432561" cy="584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  <a:endPara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58"/>
              <p:cNvCxnSpPr>
                <a:cxnSpLocks noChangeShapeType="1"/>
              </p:cNvCxnSpPr>
              <p:nvPr/>
            </p:nvCxnSpPr>
            <p:spPr bwMode="auto">
              <a:xfrm flipV="1">
                <a:off x="256379" y="817054"/>
                <a:ext cx="7683149" cy="47644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文本框 56"/>
            <p:cNvSpPr txBox="1">
              <a:spLocks noChangeArrowheads="1"/>
            </p:cNvSpPr>
            <p:nvPr/>
          </p:nvSpPr>
          <p:spPr bwMode="auto">
            <a:xfrm>
              <a:off x="871257" y="499264"/>
              <a:ext cx="1050505" cy="36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4066" y="2187717"/>
            <a:ext cx="1279525" cy="76807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763385" y="2565400"/>
            <a:ext cx="8366259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15517" y="2282825"/>
            <a:ext cx="603005" cy="552449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900" dirty="0" smtClean="0">
                <a:solidFill>
                  <a:schemeClr val="bg1"/>
                </a:solidFill>
              </a:rPr>
              <a:t>Pachube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035622" y="2282825"/>
            <a:ext cx="550663" cy="552449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push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355704" y="2282825"/>
            <a:ext cx="552249" cy="55244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100" dirty="0" smtClean="0">
                <a:solidFill>
                  <a:schemeClr val="bg1"/>
                </a:solidFill>
              </a:rPr>
              <a:t>MQTT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4828" y="1239367"/>
            <a:ext cx="2320948" cy="708157"/>
            <a:chOff x="4267636" y="880115"/>
            <a:chExt cx="2320294" cy="708258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6" y="1374629"/>
              <a:ext cx="2320294" cy="21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收集各种传感器数据，对外提供</a:t>
              </a:r>
              <a:r>
                <a:rPr lang="en-US" altLang="zh-CN" sz="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r>
                <a:rPr lang="zh-CN" altLang="en-US" sz="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供使用者查询</a:t>
              </a:r>
              <a:endParaRPr lang="en-GB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9" y="880115"/>
              <a:ext cx="1618898" cy="2462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Pachube 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开源物联网平台</a:t>
              </a:r>
              <a:endParaRPr lang="zh-CN" altLang="en-US" sz="10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929" y="3091668"/>
            <a:ext cx="2320948" cy="708798"/>
            <a:chOff x="4267635" y="880115"/>
            <a:chExt cx="2320294" cy="708899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1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将轮询改为推送</a:t>
              </a:r>
              <a:endParaRPr lang="en-GB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710243" cy="4001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Andy Stanford-Clark  - IBM</a:t>
              </a: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ArlenNipper   -ARCOM</a:t>
              </a:r>
              <a:endParaRPr lang="zh-CN" altLang="en-US" sz="10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407" y="1219662"/>
            <a:ext cx="2320948" cy="708157"/>
            <a:chOff x="4267635" y="880115"/>
            <a:chExt cx="2320294" cy="708258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1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具备推送功能的物联网技术</a:t>
              </a:r>
              <a:endParaRPr lang="en-GB" altLang="zh-CN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804802" cy="2462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发明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MQTT</a:t>
              </a:r>
              <a:endParaRPr lang="zh-CN" altLang="en-US" sz="10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98783" y="271669"/>
            <a:ext cx="2690192" cy="3578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7687" y="298175"/>
            <a:ext cx="24582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MQTT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溯源</a:t>
            </a:r>
            <a:endParaRPr lang="zh-CN" altLang="en-US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41255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5556369" y="2867102"/>
            <a:ext cx="20883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\Desktop\220px-Andy_and_Triceratop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508" y="374877"/>
            <a:ext cx="3115824" cy="414971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03-arlentalk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3621" y="403638"/>
            <a:ext cx="3101009" cy="3876261"/>
          </a:xfrm>
          <a:prstGeom prst="rect">
            <a:avLst/>
          </a:prstGeom>
          <a:noFill/>
        </p:spPr>
      </p:pic>
      <p:pic>
        <p:nvPicPr>
          <p:cNvPr id="1028" name="Picture 4" descr="C:\Users\Administrator\Desktop\pachube-chart-e130254601376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1157" y="1098755"/>
            <a:ext cx="5086350" cy="2486025"/>
          </a:xfrm>
          <a:prstGeom prst="rect">
            <a:avLst/>
          </a:prstGeom>
          <a:noFill/>
        </p:spPr>
      </p:pic>
      <p:pic>
        <p:nvPicPr>
          <p:cNvPr id="1029" name="Picture 5" descr="C:\Users\Administrator\Desktop\fdc54111-9f48-4427-8deb-1fd29a815d0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9744" y="374877"/>
            <a:ext cx="4829175" cy="3886200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m0pE7_VsAAXio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4048" y="663786"/>
            <a:ext cx="5739145" cy="309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116305"/>
      </p:ext>
    </p:extLst>
  </p:cSld>
  <p:clrMapOvr>
    <a:masterClrMapping/>
  </p:clrMapOvr>
  <p:transition spd="slow"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4871" y="1648391"/>
            <a:ext cx="1890713" cy="1900238"/>
            <a:chOff x="789385" y="1154906"/>
            <a:chExt cx="1890713" cy="1900238"/>
          </a:xfrm>
        </p:grpSpPr>
        <p:sp>
          <p:nvSpPr>
            <p:cNvPr id="30730" name="Freeform 6"/>
            <p:cNvSpPr>
              <a:spLocks noChangeArrowheads="1"/>
            </p:cNvSpPr>
            <p:nvPr/>
          </p:nvSpPr>
          <p:spPr bwMode="auto">
            <a:xfrm>
              <a:off x="789385" y="1154906"/>
              <a:ext cx="1890713" cy="1900238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文本框 12"/>
            <p:cNvSpPr>
              <a:spLocks noChangeArrowheads="1"/>
            </p:cNvSpPr>
            <p:nvPr/>
          </p:nvSpPr>
          <p:spPr bwMode="auto">
            <a:xfrm>
              <a:off x="1164432" y="1888331"/>
              <a:ext cx="694135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300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rPr>
                <a:t>01</a:t>
              </a:r>
              <a:endParaRPr lang="zh-CN" altLang="en-US" sz="3300"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pic>
          <p:nvPicPr>
            <p:cNvPr id="30734" name="图片 1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369" y="1947863"/>
              <a:ext cx="383381" cy="38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5" name="直接连接符 15"/>
            <p:cNvSpPr>
              <a:spLocks noChangeShapeType="1"/>
            </p:cNvSpPr>
            <p:nvPr/>
          </p:nvSpPr>
          <p:spPr bwMode="auto">
            <a:xfrm>
              <a:off x="1154907" y="2506267"/>
              <a:ext cx="1160860" cy="119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36" name="矩形 16"/>
            <p:cNvSpPr>
              <a:spLocks noChangeArrowheads="1"/>
            </p:cNvSpPr>
            <p:nvPr/>
          </p:nvSpPr>
          <p:spPr bwMode="auto">
            <a:xfrm>
              <a:off x="1253334" y="2488407"/>
              <a:ext cx="992580" cy="527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100" b="1" dirty="0" smtClean="0">
                  <a:solidFill>
                    <a:schemeClr val="bg1"/>
                  </a:solidFill>
                  <a:sym typeface="Impact" panose="020B0806030902050204" pitchFamily="34" charset="0"/>
                </a:rPr>
                <a:t>轻量级</a:t>
              </a:r>
              <a:endParaRPr lang="en-US" altLang="zh-CN" sz="2100" b="1" dirty="0">
                <a:solidFill>
                  <a:schemeClr val="bg1"/>
                </a:solidFill>
                <a:sym typeface="Impact" panose="020B080603090205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99133" y="1648391"/>
            <a:ext cx="1890713" cy="1923342"/>
            <a:chOff x="4413647" y="1154906"/>
            <a:chExt cx="1890713" cy="1923342"/>
          </a:xfrm>
        </p:grpSpPr>
        <p:sp>
          <p:nvSpPr>
            <p:cNvPr id="30731" name="Freeform 7"/>
            <p:cNvSpPr>
              <a:spLocks noChangeArrowheads="1"/>
            </p:cNvSpPr>
            <p:nvPr/>
          </p:nvSpPr>
          <p:spPr bwMode="auto">
            <a:xfrm>
              <a:off x="4413647" y="1154906"/>
              <a:ext cx="1890713" cy="1900238"/>
            </a:xfrm>
            <a:custGeom>
              <a:avLst/>
              <a:gdLst>
                <a:gd name="T0" fmla="*/ 104 w 1588"/>
                <a:gd name="T1" fmla="*/ 1596 h 1596"/>
                <a:gd name="T2" fmla="*/ 1482 w 1588"/>
                <a:gd name="T3" fmla="*/ 1596 h 1596"/>
                <a:gd name="T4" fmla="*/ 1482 w 1588"/>
                <a:gd name="T5" fmla="*/ 1596 h 1596"/>
                <a:gd name="T6" fmla="*/ 1498 w 1588"/>
                <a:gd name="T7" fmla="*/ 1596 h 1596"/>
                <a:gd name="T8" fmla="*/ 1514 w 1588"/>
                <a:gd name="T9" fmla="*/ 1594 h 1596"/>
                <a:gd name="T10" fmla="*/ 1526 w 1588"/>
                <a:gd name="T11" fmla="*/ 1590 h 1596"/>
                <a:gd name="T12" fmla="*/ 1540 w 1588"/>
                <a:gd name="T13" fmla="*/ 1584 h 1596"/>
                <a:gd name="T14" fmla="*/ 1550 w 1588"/>
                <a:gd name="T15" fmla="*/ 1578 h 1596"/>
                <a:gd name="T16" fmla="*/ 1560 w 1588"/>
                <a:gd name="T17" fmla="*/ 1570 h 1596"/>
                <a:gd name="T18" fmla="*/ 1568 w 1588"/>
                <a:gd name="T19" fmla="*/ 1562 h 1596"/>
                <a:gd name="T20" fmla="*/ 1576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72 w 1588"/>
                <a:gd name="T39" fmla="*/ 58 h 1596"/>
                <a:gd name="T40" fmla="*/ 872 w 1588"/>
                <a:gd name="T41" fmla="*/ 58 h 1596"/>
                <a:gd name="T42" fmla="*/ 866 w 1588"/>
                <a:gd name="T43" fmla="*/ 44 h 1596"/>
                <a:gd name="T44" fmla="*/ 856 w 1588"/>
                <a:gd name="T45" fmla="*/ 32 h 1596"/>
                <a:gd name="T46" fmla="*/ 848 w 1588"/>
                <a:gd name="T47" fmla="*/ 22 h 1596"/>
                <a:gd name="T48" fmla="*/ 838 w 1588"/>
                <a:gd name="T49" fmla="*/ 14 h 1596"/>
                <a:gd name="T50" fmla="*/ 830 w 1588"/>
                <a:gd name="T51" fmla="*/ 8 h 1596"/>
                <a:gd name="T52" fmla="*/ 820 w 1588"/>
                <a:gd name="T53" fmla="*/ 4 h 1596"/>
                <a:gd name="T54" fmla="*/ 808 w 1588"/>
                <a:gd name="T55" fmla="*/ 0 h 1596"/>
                <a:gd name="T56" fmla="*/ 798 w 1588"/>
                <a:gd name="T57" fmla="*/ 0 h 1596"/>
                <a:gd name="T58" fmla="*/ 788 w 1588"/>
                <a:gd name="T59" fmla="*/ 0 h 1596"/>
                <a:gd name="T60" fmla="*/ 778 w 1588"/>
                <a:gd name="T61" fmla="*/ 4 h 1596"/>
                <a:gd name="T62" fmla="*/ 768 w 1588"/>
                <a:gd name="T63" fmla="*/ 8 h 1596"/>
                <a:gd name="T64" fmla="*/ 758 w 1588"/>
                <a:gd name="T65" fmla="*/ 14 h 1596"/>
                <a:gd name="T66" fmla="*/ 748 w 1588"/>
                <a:gd name="T67" fmla="*/ 22 h 1596"/>
                <a:gd name="T68" fmla="*/ 740 w 1588"/>
                <a:gd name="T69" fmla="*/ 32 h 1596"/>
                <a:gd name="T70" fmla="*/ 730 w 1588"/>
                <a:gd name="T71" fmla="*/ 44 h 1596"/>
                <a:gd name="T72" fmla="*/ 722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0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6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8" h="1596">
                  <a:moveTo>
                    <a:pt x="104" y="1596"/>
                  </a:moveTo>
                  <a:lnTo>
                    <a:pt x="1482" y="1596"/>
                  </a:lnTo>
                  <a:lnTo>
                    <a:pt x="1498" y="1596"/>
                  </a:lnTo>
                  <a:lnTo>
                    <a:pt x="1514" y="1594"/>
                  </a:lnTo>
                  <a:lnTo>
                    <a:pt x="1526" y="1590"/>
                  </a:lnTo>
                  <a:lnTo>
                    <a:pt x="1540" y="1584"/>
                  </a:lnTo>
                  <a:lnTo>
                    <a:pt x="1550" y="1578"/>
                  </a:lnTo>
                  <a:lnTo>
                    <a:pt x="1560" y="1570"/>
                  </a:lnTo>
                  <a:lnTo>
                    <a:pt x="1568" y="1562"/>
                  </a:lnTo>
                  <a:lnTo>
                    <a:pt x="1576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72" y="58"/>
                  </a:lnTo>
                  <a:lnTo>
                    <a:pt x="866" y="44"/>
                  </a:lnTo>
                  <a:lnTo>
                    <a:pt x="856" y="32"/>
                  </a:lnTo>
                  <a:lnTo>
                    <a:pt x="848" y="22"/>
                  </a:lnTo>
                  <a:lnTo>
                    <a:pt x="838" y="14"/>
                  </a:lnTo>
                  <a:lnTo>
                    <a:pt x="830" y="8"/>
                  </a:lnTo>
                  <a:lnTo>
                    <a:pt x="820" y="4"/>
                  </a:lnTo>
                  <a:lnTo>
                    <a:pt x="808" y="0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4"/>
                  </a:lnTo>
                  <a:lnTo>
                    <a:pt x="768" y="8"/>
                  </a:lnTo>
                  <a:lnTo>
                    <a:pt x="758" y="14"/>
                  </a:lnTo>
                  <a:lnTo>
                    <a:pt x="748" y="22"/>
                  </a:lnTo>
                  <a:lnTo>
                    <a:pt x="740" y="32"/>
                  </a:lnTo>
                  <a:lnTo>
                    <a:pt x="730" y="44"/>
                  </a:lnTo>
                  <a:lnTo>
                    <a:pt x="722" y="58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0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6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文本框 17"/>
            <p:cNvSpPr>
              <a:spLocks noChangeArrowheads="1"/>
            </p:cNvSpPr>
            <p:nvPr/>
          </p:nvSpPr>
          <p:spPr bwMode="auto">
            <a:xfrm>
              <a:off x="4818460" y="1888331"/>
              <a:ext cx="69413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300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rPr>
                <a:t>03</a:t>
              </a:r>
              <a:endParaRPr lang="zh-CN" altLang="en-US" sz="3300"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pic>
          <p:nvPicPr>
            <p:cNvPr id="30738" name="图片 1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398" y="1947863"/>
              <a:ext cx="383381" cy="38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9" name="直接连接符 19"/>
            <p:cNvSpPr>
              <a:spLocks noChangeShapeType="1"/>
            </p:cNvSpPr>
            <p:nvPr/>
          </p:nvSpPr>
          <p:spPr bwMode="auto">
            <a:xfrm>
              <a:off x="4808935" y="2506267"/>
              <a:ext cx="1160859" cy="119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0" name="矩形 20"/>
            <p:cNvSpPr>
              <a:spLocks noChangeArrowheads="1"/>
            </p:cNvSpPr>
            <p:nvPr/>
          </p:nvSpPr>
          <p:spPr bwMode="auto">
            <a:xfrm>
              <a:off x="4695765" y="2488407"/>
              <a:ext cx="1415773" cy="58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可靠传输</a:t>
              </a:r>
              <a:endParaRPr lang="en-US" altLang="zh-CN" sz="2100" b="1" dirty="0">
                <a:solidFill>
                  <a:schemeClr val="bg1"/>
                </a:solidFill>
                <a:sym typeface="Impact" panose="020B080603090205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79859" y="2205604"/>
            <a:ext cx="1878806" cy="1902619"/>
            <a:chOff x="2594373" y="1712119"/>
            <a:chExt cx="1878806" cy="1902619"/>
          </a:xfrm>
        </p:grpSpPr>
        <p:sp>
          <p:nvSpPr>
            <p:cNvPr id="30729" name="Freeform 5"/>
            <p:cNvSpPr>
              <a:spLocks noChangeArrowheads="1"/>
            </p:cNvSpPr>
            <p:nvPr/>
          </p:nvSpPr>
          <p:spPr bwMode="auto">
            <a:xfrm>
              <a:off x="2594373" y="1712119"/>
              <a:ext cx="1878806" cy="1902619"/>
            </a:xfrm>
            <a:custGeom>
              <a:avLst/>
              <a:gdLst>
                <a:gd name="T0" fmla="*/ 1472 w 1578"/>
                <a:gd name="T1" fmla="*/ 0 h 1598"/>
                <a:gd name="T2" fmla="*/ 104 w 1578"/>
                <a:gd name="T3" fmla="*/ 0 h 1598"/>
                <a:gd name="T4" fmla="*/ 104 w 1578"/>
                <a:gd name="T5" fmla="*/ 0 h 1598"/>
                <a:gd name="T6" fmla="*/ 88 w 1578"/>
                <a:gd name="T7" fmla="*/ 2 h 1598"/>
                <a:gd name="T8" fmla="*/ 74 w 1578"/>
                <a:gd name="T9" fmla="*/ 4 h 1598"/>
                <a:gd name="T10" fmla="*/ 60 w 1578"/>
                <a:gd name="T11" fmla="*/ 8 h 1598"/>
                <a:gd name="T12" fmla="*/ 48 w 1578"/>
                <a:gd name="T13" fmla="*/ 12 h 1598"/>
                <a:gd name="T14" fmla="*/ 36 w 1578"/>
                <a:gd name="T15" fmla="*/ 18 h 1598"/>
                <a:gd name="T16" fmla="*/ 26 w 1578"/>
                <a:gd name="T17" fmla="*/ 26 h 1598"/>
                <a:gd name="T18" fmla="*/ 18 w 1578"/>
                <a:gd name="T19" fmla="*/ 36 h 1598"/>
                <a:gd name="T20" fmla="*/ 12 w 1578"/>
                <a:gd name="T21" fmla="*/ 46 h 1598"/>
                <a:gd name="T22" fmla="*/ 6 w 1578"/>
                <a:gd name="T23" fmla="*/ 56 h 1598"/>
                <a:gd name="T24" fmla="*/ 2 w 1578"/>
                <a:gd name="T25" fmla="*/ 68 h 1598"/>
                <a:gd name="T26" fmla="*/ 0 w 1578"/>
                <a:gd name="T27" fmla="*/ 80 h 1598"/>
                <a:gd name="T28" fmla="*/ 0 w 1578"/>
                <a:gd name="T29" fmla="*/ 94 h 1598"/>
                <a:gd name="T30" fmla="*/ 0 w 1578"/>
                <a:gd name="T31" fmla="*/ 106 h 1598"/>
                <a:gd name="T32" fmla="*/ 4 w 1578"/>
                <a:gd name="T33" fmla="*/ 120 h 1598"/>
                <a:gd name="T34" fmla="*/ 8 w 1578"/>
                <a:gd name="T35" fmla="*/ 136 h 1598"/>
                <a:gd name="T36" fmla="*/ 14 w 1578"/>
                <a:gd name="T37" fmla="*/ 150 h 1598"/>
                <a:gd name="T38" fmla="*/ 714 w 1578"/>
                <a:gd name="T39" fmla="*/ 1538 h 1598"/>
                <a:gd name="T40" fmla="*/ 714 w 1578"/>
                <a:gd name="T41" fmla="*/ 1538 h 1598"/>
                <a:gd name="T42" fmla="*/ 722 w 1578"/>
                <a:gd name="T43" fmla="*/ 1552 h 1598"/>
                <a:gd name="T44" fmla="*/ 730 w 1578"/>
                <a:gd name="T45" fmla="*/ 1564 h 1598"/>
                <a:gd name="T46" fmla="*/ 738 w 1578"/>
                <a:gd name="T47" fmla="*/ 1574 h 1598"/>
                <a:gd name="T48" fmla="*/ 748 w 1578"/>
                <a:gd name="T49" fmla="*/ 1582 h 1598"/>
                <a:gd name="T50" fmla="*/ 758 w 1578"/>
                <a:gd name="T51" fmla="*/ 1588 h 1598"/>
                <a:gd name="T52" fmla="*/ 768 w 1578"/>
                <a:gd name="T53" fmla="*/ 1594 h 1598"/>
                <a:gd name="T54" fmla="*/ 778 w 1578"/>
                <a:gd name="T55" fmla="*/ 1596 h 1598"/>
                <a:gd name="T56" fmla="*/ 788 w 1578"/>
                <a:gd name="T57" fmla="*/ 1598 h 1598"/>
                <a:gd name="T58" fmla="*/ 800 w 1578"/>
                <a:gd name="T59" fmla="*/ 1596 h 1598"/>
                <a:gd name="T60" fmla="*/ 810 w 1578"/>
                <a:gd name="T61" fmla="*/ 1594 h 1598"/>
                <a:gd name="T62" fmla="*/ 820 w 1578"/>
                <a:gd name="T63" fmla="*/ 1588 h 1598"/>
                <a:gd name="T64" fmla="*/ 830 w 1578"/>
                <a:gd name="T65" fmla="*/ 1582 h 1598"/>
                <a:gd name="T66" fmla="*/ 838 w 1578"/>
                <a:gd name="T67" fmla="*/ 1574 h 1598"/>
                <a:gd name="T68" fmla="*/ 848 w 1578"/>
                <a:gd name="T69" fmla="*/ 1564 h 1598"/>
                <a:gd name="T70" fmla="*/ 856 w 1578"/>
                <a:gd name="T71" fmla="*/ 1552 h 1598"/>
                <a:gd name="T72" fmla="*/ 864 w 1578"/>
                <a:gd name="T73" fmla="*/ 1538 h 1598"/>
                <a:gd name="T74" fmla="*/ 1564 w 1578"/>
                <a:gd name="T75" fmla="*/ 140 h 1598"/>
                <a:gd name="T76" fmla="*/ 1564 w 1578"/>
                <a:gd name="T77" fmla="*/ 140 h 1598"/>
                <a:gd name="T78" fmla="*/ 1570 w 1578"/>
                <a:gd name="T79" fmla="*/ 126 h 1598"/>
                <a:gd name="T80" fmla="*/ 1574 w 1578"/>
                <a:gd name="T81" fmla="*/ 112 h 1598"/>
                <a:gd name="T82" fmla="*/ 1578 w 1578"/>
                <a:gd name="T83" fmla="*/ 98 h 1598"/>
                <a:gd name="T84" fmla="*/ 1578 w 1578"/>
                <a:gd name="T85" fmla="*/ 84 h 1598"/>
                <a:gd name="T86" fmla="*/ 1578 w 1578"/>
                <a:gd name="T87" fmla="*/ 72 h 1598"/>
                <a:gd name="T88" fmla="*/ 1576 w 1578"/>
                <a:gd name="T89" fmla="*/ 60 h 1598"/>
                <a:gd name="T90" fmla="*/ 1572 w 1578"/>
                <a:gd name="T91" fmla="*/ 50 h 1598"/>
                <a:gd name="T92" fmla="*/ 1566 w 1578"/>
                <a:gd name="T93" fmla="*/ 40 h 1598"/>
                <a:gd name="T94" fmla="*/ 1560 w 1578"/>
                <a:gd name="T95" fmla="*/ 32 h 1598"/>
                <a:gd name="T96" fmla="*/ 1552 w 1578"/>
                <a:gd name="T97" fmla="*/ 24 h 1598"/>
                <a:gd name="T98" fmla="*/ 1542 w 1578"/>
                <a:gd name="T99" fmla="*/ 16 h 1598"/>
                <a:gd name="T100" fmla="*/ 1530 w 1578"/>
                <a:gd name="T101" fmla="*/ 10 h 1598"/>
                <a:gd name="T102" fmla="*/ 1518 w 1578"/>
                <a:gd name="T103" fmla="*/ 6 h 1598"/>
                <a:gd name="T104" fmla="*/ 1504 w 1578"/>
                <a:gd name="T105" fmla="*/ 4 h 1598"/>
                <a:gd name="T106" fmla="*/ 1490 w 1578"/>
                <a:gd name="T107" fmla="*/ 0 h 1598"/>
                <a:gd name="T108" fmla="*/ 1472 w 1578"/>
                <a:gd name="T109" fmla="*/ 0 h 1598"/>
                <a:gd name="T110" fmla="*/ 1472 w 1578"/>
                <a:gd name="T111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8" h="1598">
                  <a:moveTo>
                    <a:pt x="1472" y="0"/>
                  </a:moveTo>
                  <a:lnTo>
                    <a:pt x="104" y="0"/>
                  </a:lnTo>
                  <a:lnTo>
                    <a:pt x="88" y="2"/>
                  </a:lnTo>
                  <a:lnTo>
                    <a:pt x="74" y="4"/>
                  </a:lnTo>
                  <a:lnTo>
                    <a:pt x="60" y="8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2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8" y="136"/>
                  </a:lnTo>
                  <a:lnTo>
                    <a:pt x="14" y="150"/>
                  </a:lnTo>
                  <a:lnTo>
                    <a:pt x="714" y="1538"/>
                  </a:lnTo>
                  <a:lnTo>
                    <a:pt x="722" y="1552"/>
                  </a:lnTo>
                  <a:lnTo>
                    <a:pt x="730" y="1564"/>
                  </a:lnTo>
                  <a:lnTo>
                    <a:pt x="738" y="1574"/>
                  </a:lnTo>
                  <a:lnTo>
                    <a:pt x="748" y="1582"/>
                  </a:lnTo>
                  <a:lnTo>
                    <a:pt x="758" y="1588"/>
                  </a:lnTo>
                  <a:lnTo>
                    <a:pt x="768" y="1594"/>
                  </a:lnTo>
                  <a:lnTo>
                    <a:pt x="778" y="1596"/>
                  </a:lnTo>
                  <a:lnTo>
                    <a:pt x="788" y="1598"/>
                  </a:lnTo>
                  <a:lnTo>
                    <a:pt x="800" y="1596"/>
                  </a:lnTo>
                  <a:lnTo>
                    <a:pt x="810" y="1594"/>
                  </a:lnTo>
                  <a:lnTo>
                    <a:pt x="820" y="1588"/>
                  </a:lnTo>
                  <a:lnTo>
                    <a:pt x="830" y="1582"/>
                  </a:lnTo>
                  <a:lnTo>
                    <a:pt x="838" y="1574"/>
                  </a:lnTo>
                  <a:lnTo>
                    <a:pt x="848" y="1564"/>
                  </a:lnTo>
                  <a:lnTo>
                    <a:pt x="856" y="1552"/>
                  </a:lnTo>
                  <a:lnTo>
                    <a:pt x="864" y="1538"/>
                  </a:lnTo>
                  <a:lnTo>
                    <a:pt x="1564" y="140"/>
                  </a:lnTo>
                  <a:lnTo>
                    <a:pt x="1570" y="126"/>
                  </a:lnTo>
                  <a:lnTo>
                    <a:pt x="1574" y="112"/>
                  </a:lnTo>
                  <a:lnTo>
                    <a:pt x="1578" y="98"/>
                  </a:lnTo>
                  <a:lnTo>
                    <a:pt x="1578" y="84"/>
                  </a:lnTo>
                  <a:lnTo>
                    <a:pt x="1578" y="72"/>
                  </a:lnTo>
                  <a:lnTo>
                    <a:pt x="1576" y="60"/>
                  </a:lnTo>
                  <a:lnTo>
                    <a:pt x="1572" y="50"/>
                  </a:lnTo>
                  <a:lnTo>
                    <a:pt x="1566" y="40"/>
                  </a:lnTo>
                  <a:lnTo>
                    <a:pt x="1560" y="32"/>
                  </a:lnTo>
                  <a:lnTo>
                    <a:pt x="1552" y="24"/>
                  </a:lnTo>
                  <a:lnTo>
                    <a:pt x="1542" y="16"/>
                  </a:lnTo>
                  <a:lnTo>
                    <a:pt x="1530" y="10"/>
                  </a:lnTo>
                  <a:lnTo>
                    <a:pt x="1518" y="6"/>
                  </a:lnTo>
                  <a:lnTo>
                    <a:pt x="1504" y="4"/>
                  </a:lnTo>
                  <a:lnTo>
                    <a:pt x="1490" y="0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文本框 21"/>
            <p:cNvSpPr>
              <a:spLocks noChangeArrowheads="1"/>
            </p:cNvSpPr>
            <p:nvPr/>
          </p:nvSpPr>
          <p:spPr bwMode="auto">
            <a:xfrm>
              <a:off x="2987279" y="1754981"/>
              <a:ext cx="69413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300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rPr>
                <a:t>02</a:t>
              </a:r>
              <a:endParaRPr lang="zh-CN" altLang="en-US" sz="3300"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pic>
          <p:nvPicPr>
            <p:cNvPr id="30742" name="图片 2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26" y="1815704"/>
              <a:ext cx="383381" cy="38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3" name="直接连接符 23"/>
            <p:cNvSpPr>
              <a:spLocks noChangeShapeType="1"/>
            </p:cNvSpPr>
            <p:nvPr/>
          </p:nvSpPr>
          <p:spPr bwMode="auto">
            <a:xfrm>
              <a:off x="2936082" y="2343150"/>
              <a:ext cx="1160860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4" name="矩形 24"/>
            <p:cNvSpPr>
              <a:spLocks noChangeArrowheads="1"/>
            </p:cNvSpPr>
            <p:nvPr/>
          </p:nvSpPr>
          <p:spPr bwMode="auto">
            <a:xfrm>
              <a:off x="3130690" y="2406254"/>
              <a:ext cx="8002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消息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推送</a:t>
              </a:r>
              <a:endParaRPr lang="en-US" altLang="zh-CN" sz="2100" b="1" dirty="0">
                <a:solidFill>
                  <a:schemeClr val="bg1"/>
                </a:solidFill>
                <a:sym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54140" y="2205604"/>
            <a:ext cx="1883569" cy="1902619"/>
            <a:chOff x="6368654" y="1712119"/>
            <a:chExt cx="1883569" cy="1902619"/>
          </a:xfrm>
        </p:grpSpPr>
        <p:sp>
          <p:nvSpPr>
            <p:cNvPr id="30732" name="Freeform 8"/>
            <p:cNvSpPr>
              <a:spLocks noChangeArrowheads="1"/>
            </p:cNvSpPr>
            <p:nvPr/>
          </p:nvSpPr>
          <p:spPr bwMode="auto">
            <a:xfrm>
              <a:off x="6368654" y="1712119"/>
              <a:ext cx="1883569" cy="1902619"/>
            </a:xfrm>
            <a:custGeom>
              <a:avLst/>
              <a:gdLst>
                <a:gd name="T0" fmla="*/ 1476 w 1582"/>
                <a:gd name="T1" fmla="*/ 0 h 1598"/>
                <a:gd name="T2" fmla="*/ 98 w 1582"/>
                <a:gd name="T3" fmla="*/ 0 h 1598"/>
                <a:gd name="T4" fmla="*/ 98 w 1582"/>
                <a:gd name="T5" fmla="*/ 0 h 1598"/>
                <a:gd name="T6" fmla="*/ 84 w 1582"/>
                <a:gd name="T7" fmla="*/ 2 h 1598"/>
                <a:gd name="T8" fmla="*/ 70 w 1582"/>
                <a:gd name="T9" fmla="*/ 4 h 1598"/>
                <a:gd name="T10" fmla="*/ 58 w 1582"/>
                <a:gd name="T11" fmla="*/ 8 h 1598"/>
                <a:gd name="T12" fmla="*/ 46 w 1582"/>
                <a:gd name="T13" fmla="*/ 12 h 1598"/>
                <a:gd name="T14" fmla="*/ 36 w 1582"/>
                <a:gd name="T15" fmla="*/ 18 h 1598"/>
                <a:gd name="T16" fmla="*/ 26 w 1582"/>
                <a:gd name="T17" fmla="*/ 26 h 1598"/>
                <a:gd name="T18" fmla="*/ 18 w 1582"/>
                <a:gd name="T19" fmla="*/ 36 h 1598"/>
                <a:gd name="T20" fmla="*/ 10 w 1582"/>
                <a:gd name="T21" fmla="*/ 46 h 1598"/>
                <a:gd name="T22" fmla="*/ 6 w 1582"/>
                <a:gd name="T23" fmla="*/ 56 h 1598"/>
                <a:gd name="T24" fmla="*/ 2 w 1582"/>
                <a:gd name="T25" fmla="*/ 68 h 1598"/>
                <a:gd name="T26" fmla="*/ 0 w 1582"/>
                <a:gd name="T27" fmla="*/ 80 h 1598"/>
                <a:gd name="T28" fmla="*/ 0 w 1582"/>
                <a:gd name="T29" fmla="*/ 94 h 1598"/>
                <a:gd name="T30" fmla="*/ 2 w 1582"/>
                <a:gd name="T31" fmla="*/ 106 h 1598"/>
                <a:gd name="T32" fmla="*/ 6 w 1582"/>
                <a:gd name="T33" fmla="*/ 120 h 1598"/>
                <a:gd name="T34" fmla="*/ 12 w 1582"/>
                <a:gd name="T35" fmla="*/ 136 h 1598"/>
                <a:gd name="T36" fmla="*/ 20 w 1582"/>
                <a:gd name="T37" fmla="*/ 150 h 1598"/>
                <a:gd name="T38" fmla="*/ 720 w 1582"/>
                <a:gd name="T39" fmla="*/ 1538 h 1598"/>
                <a:gd name="T40" fmla="*/ 720 w 1582"/>
                <a:gd name="T41" fmla="*/ 1538 h 1598"/>
                <a:gd name="T42" fmla="*/ 726 w 1582"/>
                <a:gd name="T43" fmla="*/ 1552 h 1598"/>
                <a:gd name="T44" fmla="*/ 734 w 1582"/>
                <a:gd name="T45" fmla="*/ 1564 h 1598"/>
                <a:gd name="T46" fmla="*/ 744 w 1582"/>
                <a:gd name="T47" fmla="*/ 1574 h 1598"/>
                <a:gd name="T48" fmla="*/ 752 w 1582"/>
                <a:gd name="T49" fmla="*/ 1582 h 1598"/>
                <a:gd name="T50" fmla="*/ 760 w 1582"/>
                <a:gd name="T51" fmla="*/ 1588 h 1598"/>
                <a:gd name="T52" fmla="*/ 770 w 1582"/>
                <a:gd name="T53" fmla="*/ 1594 h 1598"/>
                <a:gd name="T54" fmla="*/ 780 w 1582"/>
                <a:gd name="T55" fmla="*/ 1596 h 1598"/>
                <a:gd name="T56" fmla="*/ 788 w 1582"/>
                <a:gd name="T57" fmla="*/ 1598 h 1598"/>
                <a:gd name="T58" fmla="*/ 798 w 1582"/>
                <a:gd name="T59" fmla="*/ 1596 h 1598"/>
                <a:gd name="T60" fmla="*/ 808 w 1582"/>
                <a:gd name="T61" fmla="*/ 1594 h 1598"/>
                <a:gd name="T62" fmla="*/ 816 w 1582"/>
                <a:gd name="T63" fmla="*/ 1588 h 1598"/>
                <a:gd name="T64" fmla="*/ 826 w 1582"/>
                <a:gd name="T65" fmla="*/ 1582 h 1598"/>
                <a:gd name="T66" fmla="*/ 834 w 1582"/>
                <a:gd name="T67" fmla="*/ 1574 h 1598"/>
                <a:gd name="T68" fmla="*/ 842 w 1582"/>
                <a:gd name="T69" fmla="*/ 1564 h 1598"/>
                <a:gd name="T70" fmla="*/ 850 w 1582"/>
                <a:gd name="T71" fmla="*/ 1552 h 1598"/>
                <a:gd name="T72" fmla="*/ 858 w 1582"/>
                <a:gd name="T73" fmla="*/ 1538 h 1598"/>
                <a:gd name="T74" fmla="*/ 1566 w 1582"/>
                <a:gd name="T75" fmla="*/ 140 h 1598"/>
                <a:gd name="T76" fmla="*/ 1566 w 1582"/>
                <a:gd name="T77" fmla="*/ 140 h 1598"/>
                <a:gd name="T78" fmla="*/ 1572 w 1582"/>
                <a:gd name="T79" fmla="*/ 126 h 1598"/>
                <a:gd name="T80" fmla="*/ 1578 w 1582"/>
                <a:gd name="T81" fmla="*/ 112 h 1598"/>
                <a:gd name="T82" fmla="*/ 1580 w 1582"/>
                <a:gd name="T83" fmla="*/ 98 h 1598"/>
                <a:gd name="T84" fmla="*/ 1582 w 1582"/>
                <a:gd name="T85" fmla="*/ 84 h 1598"/>
                <a:gd name="T86" fmla="*/ 1582 w 1582"/>
                <a:gd name="T87" fmla="*/ 72 h 1598"/>
                <a:gd name="T88" fmla="*/ 1578 w 1582"/>
                <a:gd name="T89" fmla="*/ 60 h 1598"/>
                <a:gd name="T90" fmla="*/ 1576 w 1582"/>
                <a:gd name="T91" fmla="*/ 50 h 1598"/>
                <a:gd name="T92" fmla="*/ 1570 w 1582"/>
                <a:gd name="T93" fmla="*/ 40 h 1598"/>
                <a:gd name="T94" fmla="*/ 1564 w 1582"/>
                <a:gd name="T95" fmla="*/ 32 h 1598"/>
                <a:gd name="T96" fmla="*/ 1554 w 1582"/>
                <a:gd name="T97" fmla="*/ 24 h 1598"/>
                <a:gd name="T98" fmla="*/ 1546 w 1582"/>
                <a:gd name="T99" fmla="*/ 16 h 1598"/>
                <a:gd name="T100" fmla="*/ 1534 w 1582"/>
                <a:gd name="T101" fmla="*/ 10 h 1598"/>
                <a:gd name="T102" fmla="*/ 1522 w 1582"/>
                <a:gd name="T103" fmla="*/ 6 h 1598"/>
                <a:gd name="T104" fmla="*/ 1508 w 1582"/>
                <a:gd name="T105" fmla="*/ 4 h 1598"/>
                <a:gd name="T106" fmla="*/ 1492 w 1582"/>
                <a:gd name="T107" fmla="*/ 0 h 1598"/>
                <a:gd name="T108" fmla="*/ 1476 w 1582"/>
                <a:gd name="T109" fmla="*/ 0 h 1598"/>
                <a:gd name="T110" fmla="*/ 1476 w 1582"/>
                <a:gd name="T111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2" h="1598">
                  <a:moveTo>
                    <a:pt x="1476" y="0"/>
                  </a:moveTo>
                  <a:lnTo>
                    <a:pt x="98" y="0"/>
                  </a:lnTo>
                  <a:lnTo>
                    <a:pt x="84" y="2"/>
                  </a:lnTo>
                  <a:lnTo>
                    <a:pt x="70" y="4"/>
                  </a:lnTo>
                  <a:lnTo>
                    <a:pt x="58" y="8"/>
                  </a:lnTo>
                  <a:lnTo>
                    <a:pt x="46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20"/>
                  </a:lnTo>
                  <a:lnTo>
                    <a:pt x="12" y="136"/>
                  </a:lnTo>
                  <a:lnTo>
                    <a:pt x="20" y="150"/>
                  </a:lnTo>
                  <a:lnTo>
                    <a:pt x="720" y="1538"/>
                  </a:lnTo>
                  <a:lnTo>
                    <a:pt x="726" y="1552"/>
                  </a:lnTo>
                  <a:lnTo>
                    <a:pt x="734" y="1564"/>
                  </a:lnTo>
                  <a:lnTo>
                    <a:pt x="744" y="1574"/>
                  </a:lnTo>
                  <a:lnTo>
                    <a:pt x="752" y="1582"/>
                  </a:lnTo>
                  <a:lnTo>
                    <a:pt x="760" y="1588"/>
                  </a:lnTo>
                  <a:lnTo>
                    <a:pt x="770" y="1594"/>
                  </a:lnTo>
                  <a:lnTo>
                    <a:pt x="780" y="1596"/>
                  </a:lnTo>
                  <a:lnTo>
                    <a:pt x="788" y="1598"/>
                  </a:lnTo>
                  <a:lnTo>
                    <a:pt x="798" y="1596"/>
                  </a:lnTo>
                  <a:lnTo>
                    <a:pt x="808" y="1594"/>
                  </a:lnTo>
                  <a:lnTo>
                    <a:pt x="816" y="1588"/>
                  </a:lnTo>
                  <a:lnTo>
                    <a:pt x="826" y="1582"/>
                  </a:lnTo>
                  <a:lnTo>
                    <a:pt x="834" y="1574"/>
                  </a:lnTo>
                  <a:lnTo>
                    <a:pt x="842" y="1564"/>
                  </a:lnTo>
                  <a:lnTo>
                    <a:pt x="850" y="1552"/>
                  </a:lnTo>
                  <a:lnTo>
                    <a:pt x="858" y="1538"/>
                  </a:lnTo>
                  <a:lnTo>
                    <a:pt x="1566" y="140"/>
                  </a:lnTo>
                  <a:lnTo>
                    <a:pt x="1572" y="126"/>
                  </a:lnTo>
                  <a:lnTo>
                    <a:pt x="1578" y="112"/>
                  </a:lnTo>
                  <a:lnTo>
                    <a:pt x="1580" y="98"/>
                  </a:lnTo>
                  <a:lnTo>
                    <a:pt x="1582" y="84"/>
                  </a:lnTo>
                  <a:lnTo>
                    <a:pt x="1582" y="72"/>
                  </a:lnTo>
                  <a:lnTo>
                    <a:pt x="1578" y="60"/>
                  </a:lnTo>
                  <a:lnTo>
                    <a:pt x="1576" y="50"/>
                  </a:lnTo>
                  <a:lnTo>
                    <a:pt x="1570" y="40"/>
                  </a:lnTo>
                  <a:lnTo>
                    <a:pt x="1564" y="32"/>
                  </a:lnTo>
                  <a:lnTo>
                    <a:pt x="1554" y="24"/>
                  </a:lnTo>
                  <a:lnTo>
                    <a:pt x="1546" y="16"/>
                  </a:lnTo>
                  <a:lnTo>
                    <a:pt x="1534" y="10"/>
                  </a:lnTo>
                  <a:lnTo>
                    <a:pt x="1522" y="6"/>
                  </a:lnTo>
                  <a:lnTo>
                    <a:pt x="1508" y="4"/>
                  </a:lnTo>
                  <a:lnTo>
                    <a:pt x="1492" y="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文本框 25"/>
            <p:cNvSpPr>
              <a:spLocks noChangeArrowheads="1"/>
            </p:cNvSpPr>
            <p:nvPr/>
          </p:nvSpPr>
          <p:spPr bwMode="auto">
            <a:xfrm>
              <a:off x="6746082" y="1754981"/>
              <a:ext cx="694135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300"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rPr>
                <a:t>04</a:t>
              </a:r>
              <a:endParaRPr lang="zh-CN" altLang="en-US" sz="3300"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pic>
          <p:nvPicPr>
            <p:cNvPr id="30746" name="图片 26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829" y="1815704"/>
              <a:ext cx="383381" cy="38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7" name="直接连接符 27"/>
            <p:cNvSpPr>
              <a:spLocks noChangeShapeType="1"/>
            </p:cNvSpPr>
            <p:nvPr/>
          </p:nvSpPr>
          <p:spPr bwMode="auto">
            <a:xfrm>
              <a:off x="6694885" y="2343150"/>
              <a:ext cx="1160859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3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8" name="矩形 28"/>
            <p:cNvSpPr>
              <a:spLocks noChangeArrowheads="1"/>
            </p:cNvSpPr>
            <p:nvPr/>
          </p:nvSpPr>
          <p:spPr bwMode="auto">
            <a:xfrm>
              <a:off x="6915996" y="2373124"/>
              <a:ext cx="8002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负载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透明</a:t>
              </a:r>
              <a:endParaRPr lang="en-US" altLang="zh-CN" sz="2100" b="1" dirty="0">
                <a:solidFill>
                  <a:schemeClr val="bg1"/>
                </a:solidFill>
                <a:sym typeface="Impact" panose="020B0806030902050204" pitchFamily="34" charset="0"/>
              </a:endParaRPr>
            </a:p>
          </p:txBody>
        </p:sp>
      </p:grpSp>
      <p:sp>
        <p:nvSpPr>
          <p:cNvPr id="30750" name="矩形 30"/>
          <p:cNvSpPr>
            <a:spLocks noChangeArrowheads="1"/>
          </p:cNvSpPr>
          <p:nvPr/>
        </p:nvSpPr>
        <p:spPr bwMode="auto">
          <a:xfrm>
            <a:off x="886841" y="3608160"/>
            <a:ext cx="1665841" cy="30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</a:rPr>
              <a:t>低带宽、低耗能、低成本</a:t>
            </a:r>
            <a:endParaRPr lang="en-US" altLang="zh-CN" sz="1013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752" name="矩形 32"/>
          <p:cNvSpPr>
            <a:spLocks noChangeArrowheads="1"/>
          </p:cNvSpPr>
          <p:nvPr/>
        </p:nvSpPr>
        <p:spPr bwMode="auto">
          <a:xfrm>
            <a:off x="2734484" y="1688614"/>
            <a:ext cx="1742785" cy="3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 dirty="0" smtClean="0">
                <a:solidFill>
                  <a:schemeClr val="bg1"/>
                </a:solidFill>
                <a:sym typeface="Impact" panose="020B0806030902050204" pitchFamily="34" charset="0"/>
              </a:rPr>
              <a:t>基于推送和订阅的消息模式</a:t>
            </a:r>
            <a:endParaRPr lang="en-US" altLang="zh-CN" sz="1013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754" name="矩形 34"/>
          <p:cNvSpPr>
            <a:spLocks noChangeArrowheads="1"/>
          </p:cNvSpPr>
          <p:nvPr/>
        </p:nvSpPr>
        <p:spPr bwMode="auto">
          <a:xfrm>
            <a:off x="4603713" y="3621412"/>
            <a:ext cx="1612942" cy="3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 dirty="0" smtClean="0">
                <a:solidFill>
                  <a:schemeClr val="bg1"/>
                </a:solidFill>
                <a:sym typeface="Impact" panose="020B0806030902050204" pitchFamily="34" charset="0"/>
              </a:rPr>
              <a:t>基于消息质量的重发机制</a:t>
            </a:r>
            <a:endParaRPr lang="en-US" altLang="zh-CN" sz="1013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756" name="矩形 36"/>
          <p:cNvSpPr>
            <a:spLocks noChangeArrowheads="1"/>
          </p:cNvSpPr>
          <p:nvPr/>
        </p:nvSpPr>
        <p:spPr bwMode="auto">
          <a:xfrm>
            <a:off x="6394517" y="1734997"/>
            <a:ext cx="1794081" cy="3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 dirty="0" smtClean="0">
                <a:solidFill>
                  <a:schemeClr val="bg1"/>
                </a:solidFill>
                <a:sym typeface="Impact" panose="020B0806030902050204" pitchFamily="34" charset="0"/>
              </a:rPr>
              <a:t>采用</a:t>
            </a:r>
            <a:r>
              <a:rPr lang="en-US" altLang="zh-CN" sz="1013" dirty="0" smtClean="0">
                <a:solidFill>
                  <a:schemeClr val="bg1"/>
                </a:solidFill>
                <a:sym typeface="Impact" panose="020B0806030902050204" pitchFamily="34" charset="0"/>
              </a:rPr>
              <a:t>UTF-8</a:t>
            </a:r>
            <a:r>
              <a:rPr lang="zh-CN" altLang="en-US" sz="1013" dirty="0" smtClean="0">
                <a:solidFill>
                  <a:schemeClr val="bg1"/>
                </a:solidFill>
                <a:sym typeface="Impact" panose="020B0806030902050204" pitchFamily="34" charset="0"/>
              </a:rPr>
              <a:t>编码格式传输负载</a:t>
            </a:r>
            <a:endParaRPr lang="en-US" altLang="zh-CN" sz="1013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530" y="291548"/>
            <a:ext cx="2756453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938" y="278295"/>
            <a:ext cx="217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MQTT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协议特性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/>
      <p:bldP spid="30752" grpId="0"/>
      <p:bldP spid="30754" grpId="0"/>
      <p:bldP spid="307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任意多边形 13"/>
          <p:cNvSpPr>
            <a:spLocks noChangeArrowheads="1"/>
          </p:cNvSpPr>
          <p:nvPr/>
        </p:nvSpPr>
        <p:spPr bwMode="auto">
          <a:xfrm>
            <a:off x="2402185" y="862738"/>
            <a:ext cx="1730739" cy="2599410"/>
          </a:xfrm>
          <a:custGeom>
            <a:avLst/>
            <a:gdLst>
              <a:gd name="T0" fmla="*/ 2912012 w 2912013"/>
              <a:gd name="T1" fmla="*/ 3652166 h 4375052"/>
              <a:gd name="T2" fmla="*/ 2912013 w 2912013"/>
              <a:gd name="T3" fmla="*/ 3652166 h 4375052"/>
              <a:gd name="T4" fmla="*/ 2912013 w 2912013"/>
              <a:gd name="T5" fmla="*/ 4375052 h 4375052"/>
              <a:gd name="T6" fmla="*/ 2912012 w 2912013"/>
              <a:gd name="T7" fmla="*/ 4375052 h 4375052"/>
              <a:gd name="T8" fmla="*/ 335304 w 2912013"/>
              <a:gd name="T9" fmla="*/ 0 h 4375052"/>
              <a:gd name="T10" fmla="*/ 2912013 w 2912013"/>
              <a:gd name="T11" fmla="*/ 0 h 4375052"/>
              <a:gd name="T12" fmla="*/ 2912013 w 2912013"/>
              <a:gd name="T13" fmla="*/ 722886 h 4375052"/>
              <a:gd name="T14" fmla="*/ 850513 w 2912013"/>
              <a:gd name="T15" fmla="*/ 722886 h 4375052"/>
              <a:gd name="T16" fmla="*/ 626013 w 2912013"/>
              <a:gd name="T17" fmla="*/ 947386 h 4375052"/>
              <a:gd name="T18" fmla="*/ 626013 w 2912013"/>
              <a:gd name="T19" fmla="*/ 2180492 h 4375052"/>
              <a:gd name="T20" fmla="*/ 0 w 2912013"/>
              <a:gd name="T21" fmla="*/ 2180492 h 4375052"/>
              <a:gd name="T22" fmla="*/ 0 w 2912013"/>
              <a:gd name="T23" fmla="*/ 335304 h 4375052"/>
              <a:gd name="T24" fmla="*/ 335304 w 2912013"/>
              <a:gd name="T25" fmla="*/ 0 h 4375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12013" h="4375052">
                <a:moveTo>
                  <a:pt x="2912012" y="3652166"/>
                </a:moveTo>
                <a:lnTo>
                  <a:pt x="2912013" y="3652166"/>
                </a:lnTo>
                <a:lnTo>
                  <a:pt x="2912013" y="4375052"/>
                </a:lnTo>
                <a:lnTo>
                  <a:pt x="2912012" y="4375052"/>
                </a:lnTo>
                <a:close/>
                <a:moveTo>
                  <a:pt x="335304" y="0"/>
                </a:moveTo>
                <a:lnTo>
                  <a:pt x="2912013" y="0"/>
                </a:lnTo>
                <a:lnTo>
                  <a:pt x="2912013" y="722886"/>
                </a:lnTo>
                <a:lnTo>
                  <a:pt x="850513" y="722886"/>
                </a:lnTo>
                <a:cubicBezTo>
                  <a:pt x="726525" y="722886"/>
                  <a:pt x="626013" y="823398"/>
                  <a:pt x="626013" y="947386"/>
                </a:cubicBezTo>
                <a:lnTo>
                  <a:pt x="626013" y="2180492"/>
                </a:lnTo>
                <a:lnTo>
                  <a:pt x="0" y="2180492"/>
                </a:lnTo>
                <a:lnTo>
                  <a:pt x="0" y="335304"/>
                </a:lnTo>
                <a:cubicBezTo>
                  <a:pt x="0" y="150121"/>
                  <a:pt x="150121" y="0"/>
                  <a:pt x="3353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任意多边形 14"/>
          <p:cNvSpPr>
            <a:spLocks noChangeArrowheads="1"/>
          </p:cNvSpPr>
          <p:nvPr/>
        </p:nvSpPr>
        <p:spPr bwMode="auto">
          <a:xfrm flipH="1">
            <a:off x="5537027" y="862738"/>
            <a:ext cx="1729796" cy="2599410"/>
          </a:xfrm>
          <a:custGeom>
            <a:avLst/>
            <a:gdLst>
              <a:gd name="T0" fmla="*/ 2912012 w 2912013"/>
              <a:gd name="T1" fmla="*/ 3652166 h 4375052"/>
              <a:gd name="T2" fmla="*/ 2912013 w 2912013"/>
              <a:gd name="T3" fmla="*/ 3652166 h 4375052"/>
              <a:gd name="T4" fmla="*/ 2912013 w 2912013"/>
              <a:gd name="T5" fmla="*/ 4375052 h 4375052"/>
              <a:gd name="T6" fmla="*/ 2912012 w 2912013"/>
              <a:gd name="T7" fmla="*/ 4375052 h 4375052"/>
              <a:gd name="T8" fmla="*/ 335304 w 2912013"/>
              <a:gd name="T9" fmla="*/ 0 h 4375052"/>
              <a:gd name="T10" fmla="*/ 2912013 w 2912013"/>
              <a:gd name="T11" fmla="*/ 0 h 4375052"/>
              <a:gd name="T12" fmla="*/ 2912013 w 2912013"/>
              <a:gd name="T13" fmla="*/ 722886 h 4375052"/>
              <a:gd name="T14" fmla="*/ 850513 w 2912013"/>
              <a:gd name="T15" fmla="*/ 722886 h 4375052"/>
              <a:gd name="T16" fmla="*/ 626013 w 2912013"/>
              <a:gd name="T17" fmla="*/ 947386 h 4375052"/>
              <a:gd name="T18" fmla="*/ 626013 w 2912013"/>
              <a:gd name="T19" fmla="*/ 2180492 h 4375052"/>
              <a:gd name="T20" fmla="*/ 0 w 2912013"/>
              <a:gd name="T21" fmla="*/ 2180492 h 4375052"/>
              <a:gd name="T22" fmla="*/ 0 w 2912013"/>
              <a:gd name="T23" fmla="*/ 335304 h 4375052"/>
              <a:gd name="T24" fmla="*/ 335304 w 2912013"/>
              <a:gd name="T25" fmla="*/ 0 h 4375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12013" h="4375052">
                <a:moveTo>
                  <a:pt x="2912012" y="3652166"/>
                </a:moveTo>
                <a:lnTo>
                  <a:pt x="2912013" y="3652166"/>
                </a:lnTo>
                <a:lnTo>
                  <a:pt x="2912013" y="4375052"/>
                </a:lnTo>
                <a:lnTo>
                  <a:pt x="2912012" y="4375052"/>
                </a:lnTo>
                <a:close/>
                <a:moveTo>
                  <a:pt x="335304" y="0"/>
                </a:moveTo>
                <a:lnTo>
                  <a:pt x="2912013" y="0"/>
                </a:lnTo>
                <a:lnTo>
                  <a:pt x="2912013" y="722886"/>
                </a:lnTo>
                <a:lnTo>
                  <a:pt x="850513" y="722886"/>
                </a:lnTo>
                <a:cubicBezTo>
                  <a:pt x="726525" y="722886"/>
                  <a:pt x="626013" y="823398"/>
                  <a:pt x="626013" y="947386"/>
                </a:cubicBezTo>
                <a:lnTo>
                  <a:pt x="626013" y="2180492"/>
                </a:lnTo>
                <a:lnTo>
                  <a:pt x="0" y="2180492"/>
                </a:lnTo>
                <a:lnTo>
                  <a:pt x="0" y="335304"/>
                </a:lnTo>
                <a:cubicBezTo>
                  <a:pt x="0" y="150121"/>
                  <a:pt x="150121" y="0"/>
                  <a:pt x="3353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7" name="任意多边形 15"/>
          <p:cNvSpPr>
            <a:spLocks noChangeArrowheads="1"/>
          </p:cNvSpPr>
          <p:nvPr/>
        </p:nvSpPr>
        <p:spPr bwMode="auto">
          <a:xfrm flipV="1">
            <a:off x="2478383" y="1908646"/>
            <a:ext cx="1730739" cy="2599410"/>
          </a:xfrm>
          <a:custGeom>
            <a:avLst/>
            <a:gdLst>
              <a:gd name="T0" fmla="*/ 2912012 w 2912013"/>
              <a:gd name="T1" fmla="*/ 3652166 h 4375052"/>
              <a:gd name="T2" fmla="*/ 2912013 w 2912013"/>
              <a:gd name="T3" fmla="*/ 3652166 h 4375052"/>
              <a:gd name="T4" fmla="*/ 2912013 w 2912013"/>
              <a:gd name="T5" fmla="*/ 4375052 h 4375052"/>
              <a:gd name="T6" fmla="*/ 2912012 w 2912013"/>
              <a:gd name="T7" fmla="*/ 4375052 h 4375052"/>
              <a:gd name="T8" fmla="*/ 335304 w 2912013"/>
              <a:gd name="T9" fmla="*/ 0 h 4375052"/>
              <a:gd name="T10" fmla="*/ 2912013 w 2912013"/>
              <a:gd name="T11" fmla="*/ 0 h 4375052"/>
              <a:gd name="T12" fmla="*/ 2912013 w 2912013"/>
              <a:gd name="T13" fmla="*/ 722886 h 4375052"/>
              <a:gd name="T14" fmla="*/ 850513 w 2912013"/>
              <a:gd name="T15" fmla="*/ 722886 h 4375052"/>
              <a:gd name="T16" fmla="*/ 626013 w 2912013"/>
              <a:gd name="T17" fmla="*/ 947386 h 4375052"/>
              <a:gd name="T18" fmla="*/ 626013 w 2912013"/>
              <a:gd name="T19" fmla="*/ 2180492 h 4375052"/>
              <a:gd name="T20" fmla="*/ 0 w 2912013"/>
              <a:gd name="T21" fmla="*/ 2180492 h 4375052"/>
              <a:gd name="T22" fmla="*/ 0 w 2912013"/>
              <a:gd name="T23" fmla="*/ 335304 h 4375052"/>
              <a:gd name="T24" fmla="*/ 335304 w 2912013"/>
              <a:gd name="T25" fmla="*/ 0 h 4375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12013" h="4375052">
                <a:moveTo>
                  <a:pt x="2912012" y="3652166"/>
                </a:moveTo>
                <a:lnTo>
                  <a:pt x="2912013" y="3652166"/>
                </a:lnTo>
                <a:lnTo>
                  <a:pt x="2912013" y="4375052"/>
                </a:lnTo>
                <a:lnTo>
                  <a:pt x="2912012" y="4375052"/>
                </a:lnTo>
                <a:close/>
                <a:moveTo>
                  <a:pt x="335304" y="0"/>
                </a:moveTo>
                <a:lnTo>
                  <a:pt x="2912013" y="0"/>
                </a:lnTo>
                <a:lnTo>
                  <a:pt x="2912013" y="722886"/>
                </a:lnTo>
                <a:lnTo>
                  <a:pt x="850513" y="722886"/>
                </a:lnTo>
                <a:cubicBezTo>
                  <a:pt x="726525" y="722886"/>
                  <a:pt x="626013" y="823398"/>
                  <a:pt x="626013" y="947386"/>
                </a:cubicBezTo>
                <a:lnTo>
                  <a:pt x="626013" y="2180492"/>
                </a:lnTo>
                <a:lnTo>
                  <a:pt x="0" y="2180492"/>
                </a:lnTo>
                <a:lnTo>
                  <a:pt x="0" y="335304"/>
                </a:lnTo>
                <a:cubicBezTo>
                  <a:pt x="0" y="150121"/>
                  <a:pt x="150121" y="0"/>
                  <a:pt x="3353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任意多边形 16"/>
          <p:cNvSpPr>
            <a:spLocks noChangeArrowheads="1"/>
          </p:cNvSpPr>
          <p:nvPr/>
        </p:nvSpPr>
        <p:spPr bwMode="auto">
          <a:xfrm flipH="1" flipV="1">
            <a:off x="5554872" y="1931319"/>
            <a:ext cx="1729796" cy="2599410"/>
          </a:xfrm>
          <a:custGeom>
            <a:avLst/>
            <a:gdLst>
              <a:gd name="T0" fmla="*/ 2912012 w 2912013"/>
              <a:gd name="T1" fmla="*/ 3652166 h 4375052"/>
              <a:gd name="T2" fmla="*/ 2912013 w 2912013"/>
              <a:gd name="T3" fmla="*/ 3652166 h 4375052"/>
              <a:gd name="T4" fmla="*/ 2912013 w 2912013"/>
              <a:gd name="T5" fmla="*/ 4375052 h 4375052"/>
              <a:gd name="T6" fmla="*/ 2912012 w 2912013"/>
              <a:gd name="T7" fmla="*/ 4375052 h 4375052"/>
              <a:gd name="T8" fmla="*/ 335304 w 2912013"/>
              <a:gd name="T9" fmla="*/ 0 h 4375052"/>
              <a:gd name="T10" fmla="*/ 2912013 w 2912013"/>
              <a:gd name="T11" fmla="*/ 0 h 4375052"/>
              <a:gd name="T12" fmla="*/ 2912013 w 2912013"/>
              <a:gd name="T13" fmla="*/ 722886 h 4375052"/>
              <a:gd name="T14" fmla="*/ 850513 w 2912013"/>
              <a:gd name="T15" fmla="*/ 722886 h 4375052"/>
              <a:gd name="T16" fmla="*/ 626013 w 2912013"/>
              <a:gd name="T17" fmla="*/ 947386 h 4375052"/>
              <a:gd name="T18" fmla="*/ 626013 w 2912013"/>
              <a:gd name="T19" fmla="*/ 2180492 h 4375052"/>
              <a:gd name="T20" fmla="*/ 0 w 2912013"/>
              <a:gd name="T21" fmla="*/ 2180492 h 4375052"/>
              <a:gd name="T22" fmla="*/ 0 w 2912013"/>
              <a:gd name="T23" fmla="*/ 335304 h 4375052"/>
              <a:gd name="T24" fmla="*/ 335304 w 2912013"/>
              <a:gd name="T25" fmla="*/ 0 h 4375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12013" h="4375052">
                <a:moveTo>
                  <a:pt x="2912012" y="3652166"/>
                </a:moveTo>
                <a:lnTo>
                  <a:pt x="2912013" y="3652166"/>
                </a:lnTo>
                <a:lnTo>
                  <a:pt x="2912013" y="4375052"/>
                </a:lnTo>
                <a:lnTo>
                  <a:pt x="2912012" y="4375052"/>
                </a:lnTo>
                <a:close/>
                <a:moveTo>
                  <a:pt x="335304" y="0"/>
                </a:moveTo>
                <a:lnTo>
                  <a:pt x="2912013" y="0"/>
                </a:lnTo>
                <a:lnTo>
                  <a:pt x="2912013" y="722886"/>
                </a:lnTo>
                <a:lnTo>
                  <a:pt x="850513" y="722886"/>
                </a:lnTo>
                <a:cubicBezTo>
                  <a:pt x="726525" y="722886"/>
                  <a:pt x="626013" y="823398"/>
                  <a:pt x="626013" y="947386"/>
                </a:cubicBezTo>
                <a:lnTo>
                  <a:pt x="626013" y="2180492"/>
                </a:lnTo>
                <a:lnTo>
                  <a:pt x="0" y="2180492"/>
                </a:lnTo>
                <a:lnTo>
                  <a:pt x="0" y="335304"/>
                </a:lnTo>
                <a:cubicBezTo>
                  <a:pt x="0" y="150121"/>
                  <a:pt x="150121" y="0"/>
                  <a:pt x="335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3" name="椭圆 23"/>
          <p:cNvSpPr>
            <a:spLocks noChangeArrowheads="1"/>
          </p:cNvSpPr>
          <p:nvPr/>
        </p:nvSpPr>
        <p:spPr bwMode="auto">
          <a:xfrm>
            <a:off x="3992019" y="2352635"/>
            <a:ext cx="724364" cy="724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椭圆 26"/>
          <p:cNvSpPr>
            <a:spLocks noChangeArrowheads="1"/>
          </p:cNvSpPr>
          <p:nvPr/>
        </p:nvSpPr>
        <p:spPr bwMode="auto">
          <a:xfrm>
            <a:off x="3127121" y="2352635"/>
            <a:ext cx="724364" cy="724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5" name="椭圆 29"/>
          <p:cNvSpPr>
            <a:spLocks noChangeArrowheads="1"/>
          </p:cNvSpPr>
          <p:nvPr/>
        </p:nvSpPr>
        <p:spPr bwMode="auto">
          <a:xfrm>
            <a:off x="5722758" y="2352635"/>
            <a:ext cx="724364" cy="724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6" name="椭圆 32"/>
          <p:cNvSpPr>
            <a:spLocks noChangeArrowheads="1"/>
          </p:cNvSpPr>
          <p:nvPr/>
        </p:nvSpPr>
        <p:spPr bwMode="auto">
          <a:xfrm>
            <a:off x="4856917" y="2352635"/>
            <a:ext cx="724364" cy="724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7" name="Freeform 27"/>
          <p:cNvSpPr>
            <a:spLocks noEditPoints="1" noChangeArrowheads="1"/>
          </p:cNvSpPr>
          <p:nvPr/>
        </p:nvSpPr>
        <p:spPr bwMode="auto">
          <a:xfrm>
            <a:off x="3269542" y="2447897"/>
            <a:ext cx="438579" cy="533841"/>
          </a:xfrm>
          <a:custGeom>
            <a:avLst/>
            <a:gdLst>
              <a:gd name="T0" fmla="*/ 380 w 540"/>
              <a:gd name="T1" fmla="*/ 584 h 656"/>
              <a:gd name="T2" fmla="*/ 302 w 540"/>
              <a:gd name="T3" fmla="*/ 458 h 656"/>
              <a:gd name="T4" fmla="*/ 188 w 540"/>
              <a:gd name="T5" fmla="*/ 364 h 656"/>
              <a:gd name="T6" fmla="*/ 168 w 540"/>
              <a:gd name="T7" fmla="*/ 216 h 656"/>
              <a:gd name="T8" fmla="*/ 104 w 540"/>
              <a:gd name="T9" fmla="*/ 84 h 656"/>
              <a:gd name="T10" fmla="*/ 44 w 540"/>
              <a:gd name="T11" fmla="*/ 60 h 656"/>
              <a:gd name="T12" fmla="*/ 6 w 540"/>
              <a:gd name="T13" fmla="*/ 106 h 656"/>
              <a:gd name="T14" fmla="*/ 2 w 540"/>
              <a:gd name="T15" fmla="*/ 150 h 656"/>
              <a:gd name="T16" fmla="*/ 8 w 540"/>
              <a:gd name="T17" fmla="*/ 178 h 656"/>
              <a:gd name="T18" fmla="*/ 48 w 540"/>
              <a:gd name="T19" fmla="*/ 298 h 656"/>
              <a:gd name="T20" fmla="*/ 168 w 540"/>
              <a:gd name="T21" fmla="*/ 512 h 656"/>
              <a:gd name="T22" fmla="*/ 248 w 540"/>
              <a:gd name="T23" fmla="*/ 614 h 656"/>
              <a:gd name="T24" fmla="*/ 282 w 540"/>
              <a:gd name="T25" fmla="*/ 644 h 656"/>
              <a:gd name="T26" fmla="*/ 334 w 540"/>
              <a:gd name="T27" fmla="*/ 656 h 656"/>
              <a:gd name="T28" fmla="*/ 384 w 540"/>
              <a:gd name="T29" fmla="*/ 638 h 656"/>
              <a:gd name="T30" fmla="*/ 450 w 540"/>
              <a:gd name="T31" fmla="*/ 0 h 656"/>
              <a:gd name="T32" fmla="*/ 422 w 540"/>
              <a:gd name="T33" fmla="*/ 16 h 656"/>
              <a:gd name="T34" fmla="*/ 428 w 540"/>
              <a:gd name="T35" fmla="*/ 46 h 656"/>
              <a:gd name="T36" fmla="*/ 470 w 540"/>
              <a:gd name="T37" fmla="*/ 120 h 656"/>
              <a:gd name="T38" fmla="*/ 482 w 540"/>
              <a:gd name="T39" fmla="*/ 208 h 656"/>
              <a:gd name="T40" fmla="*/ 474 w 540"/>
              <a:gd name="T41" fmla="*/ 276 h 656"/>
              <a:gd name="T42" fmla="*/ 438 w 540"/>
              <a:gd name="T43" fmla="*/ 354 h 656"/>
              <a:gd name="T44" fmla="*/ 418 w 540"/>
              <a:gd name="T45" fmla="*/ 390 h 656"/>
              <a:gd name="T46" fmla="*/ 436 w 540"/>
              <a:gd name="T47" fmla="*/ 416 h 656"/>
              <a:gd name="T48" fmla="*/ 466 w 540"/>
              <a:gd name="T49" fmla="*/ 410 h 656"/>
              <a:gd name="T50" fmla="*/ 520 w 540"/>
              <a:gd name="T51" fmla="*/ 320 h 656"/>
              <a:gd name="T52" fmla="*/ 540 w 540"/>
              <a:gd name="T53" fmla="*/ 208 h 656"/>
              <a:gd name="T54" fmla="*/ 530 w 540"/>
              <a:gd name="T55" fmla="*/ 128 h 656"/>
              <a:gd name="T56" fmla="*/ 486 w 540"/>
              <a:gd name="T57" fmla="*/ 30 h 656"/>
              <a:gd name="T58" fmla="*/ 400 w 540"/>
              <a:gd name="T59" fmla="*/ 120 h 656"/>
              <a:gd name="T60" fmla="*/ 422 w 540"/>
              <a:gd name="T61" fmla="*/ 216 h 656"/>
              <a:gd name="T62" fmla="*/ 404 w 540"/>
              <a:gd name="T63" fmla="*/ 288 h 656"/>
              <a:gd name="T64" fmla="*/ 376 w 540"/>
              <a:gd name="T65" fmla="*/ 322 h 656"/>
              <a:gd name="T66" fmla="*/ 346 w 540"/>
              <a:gd name="T67" fmla="*/ 310 h 656"/>
              <a:gd name="T68" fmla="*/ 344 w 540"/>
              <a:gd name="T69" fmla="*/ 280 h 656"/>
              <a:gd name="T70" fmla="*/ 366 w 540"/>
              <a:gd name="T71" fmla="*/ 214 h 656"/>
              <a:gd name="T72" fmla="*/ 358 w 540"/>
              <a:gd name="T73" fmla="*/ 162 h 656"/>
              <a:gd name="T74" fmla="*/ 348 w 540"/>
              <a:gd name="T75" fmla="*/ 124 h 656"/>
              <a:gd name="T76" fmla="*/ 372 w 540"/>
              <a:gd name="T77" fmla="*/ 104 h 656"/>
              <a:gd name="T78" fmla="*/ 400 w 540"/>
              <a:gd name="T79" fmla="*/ 120 h 656"/>
              <a:gd name="T80" fmla="*/ 374 w 540"/>
              <a:gd name="T81" fmla="*/ 528 h 656"/>
              <a:gd name="T82" fmla="*/ 354 w 540"/>
              <a:gd name="T83" fmla="*/ 428 h 656"/>
              <a:gd name="T84" fmla="*/ 390 w 540"/>
              <a:gd name="T85" fmla="*/ 462 h 656"/>
              <a:gd name="T86" fmla="*/ 454 w 540"/>
              <a:gd name="T87" fmla="*/ 566 h 656"/>
              <a:gd name="T88" fmla="*/ 190 w 540"/>
              <a:gd name="T89" fmla="*/ 204 h 656"/>
              <a:gd name="T90" fmla="*/ 148 w 540"/>
              <a:gd name="T91" fmla="*/ 120 h 656"/>
              <a:gd name="T92" fmla="*/ 136 w 540"/>
              <a:gd name="T93" fmla="*/ 8 h 656"/>
              <a:gd name="T94" fmla="*/ 178 w 540"/>
              <a:gd name="T95" fmla="*/ 70 h 656"/>
              <a:gd name="T96" fmla="*/ 216 w 540"/>
              <a:gd name="T97" fmla="*/ 174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40" h="656">
                <a:moveTo>
                  <a:pt x="384" y="638"/>
                </a:moveTo>
                <a:lnTo>
                  <a:pt x="412" y="624"/>
                </a:lnTo>
                <a:lnTo>
                  <a:pt x="380" y="584"/>
                </a:lnTo>
                <a:lnTo>
                  <a:pt x="352" y="542"/>
                </a:lnTo>
                <a:lnTo>
                  <a:pt x="326" y="500"/>
                </a:lnTo>
                <a:lnTo>
                  <a:pt x="302" y="458"/>
                </a:lnTo>
                <a:lnTo>
                  <a:pt x="262" y="480"/>
                </a:lnTo>
                <a:lnTo>
                  <a:pt x="222" y="424"/>
                </a:lnTo>
                <a:lnTo>
                  <a:pt x="188" y="364"/>
                </a:lnTo>
                <a:lnTo>
                  <a:pt x="156" y="302"/>
                </a:lnTo>
                <a:lnTo>
                  <a:pt x="128" y="238"/>
                </a:lnTo>
                <a:lnTo>
                  <a:pt x="168" y="216"/>
                </a:lnTo>
                <a:lnTo>
                  <a:pt x="146" y="174"/>
                </a:lnTo>
                <a:lnTo>
                  <a:pt x="124" y="130"/>
                </a:lnTo>
                <a:lnTo>
                  <a:pt x="104" y="84"/>
                </a:lnTo>
                <a:lnTo>
                  <a:pt x="88" y="34"/>
                </a:lnTo>
                <a:lnTo>
                  <a:pt x="60" y="50"/>
                </a:lnTo>
                <a:lnTo>
                  <a:pt x="44" y="60"/>
                </a:lnTo>
                <a:lnTo>
                  <a:pt x="30" y="70"/>
                </a:lnTo>
                <a:lnTo>
                  <a:pt x="20" y="82"/>
                </a:lnTo>
                <a:lnTo>
                  <a:pt x="12" y="94"/>
                </a:lnTo>
                <a:lnTo>
                  <a:pt x="6" y="106"/>
                </a:lnTo>
                <a:lnTo>
                  <a:pt x="2" y="120"/>
                </a:lnTo>
                <a:lnTo>
                  <a:pt x="0" y="134"/>
                </a:lnTo>
                <a:lnTo>
                  <a:pt x="2" y="148"/>
                </a:lnTo>
                <a:lnTo>
                  <a:pt x="2" y="150"/>
                </a:lnTo>
                <a:lnTo>
                  <a:pt x="8" y="178"/>
                </a:lnTo>
                <a:lnTo>
                  <a:pt x="26" y="240"/>
                </a:lnTo>
                <a:lnTo>
                  <a:pt x="48" y="298"/>
                </a:lnTo>
                <a:lnTo>
                  <a:pt x="74" y="354"/>
                </a:lnTo>
                <a:lnTo>
                  <a:pt x="102" y="408"/>
                </a:lnTo>
                <a:lnTo>
                  <a:pt x="134" y="462"/>
                </a:lnTo>
                <a:lnTo>
                  <a:pt x="168" y="512"/>
                </a:lnTo>
                <a:lnTo>
                  <a:pt x="206" y="562"/>
                </a:lnTo>
                <a:lnTo>
                  <a:pt x="246" y="610"/>
                </a:lnTo>
                <a:lnTo>
                  <a:pt x="248" y="614"/>
                </a:lnTo>
                <a:lnTo>
                  <a:pt x="270" y="636"/>
                </a:lnTo>
                <a:lnTo>
                  <a:pt x="282" y="644"/>
                </a:lnTo>
                <a:lnTo>
                  <a:pt x="294" y="650"/>
                </a:lnTo>
                <a:lnTo>
                  <a:pt x="306" y="654"/>
                </a:lnTo>
                <a:lnTo>
                  <a:pt x="320" y="656"/>
                </a:lnTo>
                <a:lnTo>
                  <a:pt x="334" y="656"/>
                </a:lnTo>
                <a:lnTo>
                  <a:pt x="350" y="652"/>
                </a:lnTo>
                <a:lnTo>
                  <a:pt x="366" y="646"/>
                </a:lnTo>
                <a:lnTo>
                  <a:pt x="384" y="638"/>
                </a:lnTo>
                <a:close/>
                <a:moveTo>
                  <a:pt x="470" y="8"/>
                </a:moveTo>
                <a:lnTo>
                  <a:pt x="470" y="8"/>
                </a:lnTo>
                <a:lnTo>
                  <a:pt x="460" y="2"/>
                </a:lnTo>
                <a:lnTo>
                  <a:pt x="450" y="0"/>
                </a:lnTo>
                <a:lnTo>
                  <a:pt x="438" y="0"/>
                </a:lnTo>
                <a:lnTo>
                  <a:pt x="430" y="6"/>
                </a:lnTo>
                <a:lnTo>
                  <a:pt x="422" y="16"/>
                </a:lnTo>
                <a:lnTo>
                  <a:pt x="420" y="26"/>
                </a:lnTo>
                <a:lnTo>
                  <a:pt x="422" y="38"/>
                </a:lnTo>
                <a:lnTo>
                  <a:pt x="428" y="46"/>
                </a:lnTo>
                <a:lnTo>
                  <a:pt x="440" y="64"/>
                </a:lnTo>
                <a:lnTo>
                  <a:pt x="452" y="82"/>
                </a:lnTo>
                <a:lnTo>
                  <a:pt x="462" y="100"/>
                </a:lnTo>
                <a:lnTo>
                  <a:pt x="470" y="120"/>
                </a:lnTo>
                <a:lnTo>
                  <a:pt x="476" y="142"/>
                </a:lnTo>
                <a:lnTo>
                  <a:pt x="480" y="164"/>
                </a:lnTo>
                <a:lnTo>
                  <a:pt x="482" y="186"/>
                </a:lnTo>
                <a:lnTo>
                  <a:pt x="482" y="208"/>
                </a:lnTo>
                <a:lnTo>
                  <a:pt x="482" y="230"/>
                </a:lnTo>
                <a:lnTo>
                  <a:pt x="478" y="254"/>
                </a:lnTo>
                <a:lnTo>
                  <a:pt x="474" y="276"/>
                </a:lnTo>
                <a:lnTo>
                  <a:pt x="468" y="298"/>
                </a:lnTo>
                <a:lnTo>
                  <a:pt x="460" y="318"/>
                </a:lnTo>
                <a:lnTo>
                  <a:pt x="450" y="338"/>
                </a:lnTo>
                <a:lnTo>
                  <a:pt x="438" y="354"/>
                </a:lnTo>
                <a:lnTo>
                  <a:pt x="426" y="370"/>
                </a:lnTo>
                <a:lnTo>
                  <a:pt x="420" y="380"/>
                </a:lnTo>
                <a:lnTo>
                  <a:pt x="418" y="390"/>
                </a:lnTo>
                <a:lnTo>
                  <a:pt x="420" y="400"/>
                </a:lnTo>
                <a:lnTo>
                  <a:pt x="426" y="410"/>
                </a:lnTo>
                <a:lnTo>
                  <a:pt x="436" y="416"/>
                </a:lnTo>
                <a:lnTo>
                  <a:pt x="446" y="418"/>
                </a:lnTo>
                <a:lnTo>
                  <a:pt x="456" y="416"/>
                </a:lnTo>
                <a:lnTo>
                  <a:pt x="466" y="410"/>
                </a:lnTo>
                <a:lnTo>
                  <a:pt x="482" y="390"/>
                </a:lnTo>
                <a:lnTo>
                  <a:pt x="496" y="368"/>
                </a:lnTo>
                <a:lnTo>
                  <a:pt x="510" y="344"/>
                </a:lnTo>
                <a:lnTo>
                  <a:pt x="520" y="320"/>
                </a:lnTo>
                <a:lnTo>
                  <a:pt x="528" y="292"/>
                </a:lnTo>
                <a:lnTo>
                  <a:pt x="534" y="264"/>
                </a:lnTo>
                <a:lnTo>
                  <a:pt x="538" y="236"/>
                </a:lnTo>
                <a:lnTo>
                  <a:pt x="540" y="208"/>
                </a:lnTo>
                <a:lnTo>
                  <a:pt x="538" y="180"/>
                </a:lnTo>
                <a:lnTo>
                  <a:pt x="536" y="154"/>
                </a:lnTo>
                <a:lnTo>
                  <a:pt x="530" y="128"/>
                </a:lnTo>
                <a:lnTo>
                  <a:pt x="522" y="102"/>
                </a:lnTo>
                <a:lnTo>
                  <a:pt x="514" y="76"/>
                </a:lnTo>
                <a:lnTo>
                  <a:pt x="500" y="52"/>
                </a:lnTo>
                <a:lnTo>
                  <a:pt x="486" y="30"/>
                </a:lnTo>
                <a:lnTo>
                  <a:pt x="470" y="8"/>
                </a:lnTo>
                <a:close/>
                <a:moveTo>
                  <a:pt x="400" y="120"/>
                </a:moveTo>
                <a:lnTo>
                  <a:pt x="400" y="120"/>
                </a:lnTo>
                <a:lnTo>
                  <a:pt x="410" y="144"/>
                </a:lnTo>
                <a:lnTo>
                  <a:pt x="418" y="168"/>
                </a:lnTo>
                <a:lnTo>
                  <a:pt x="422" y="192"/>
                </a:lnTo>
                <a:lnTo>
                  <a:pt x="422" y="216"/>
                </a:lnTo>
                <a:lnTo>
                  <a:pt x="420" y="240"/>
                </a:lnTo>
                <a:lnTo>
                  <a:pt x="414" y="264"/>
                </a:lnTo>
                <a:lnTo>
                  <a:pt x="404" y="288"/>
                </a:lnTo>
                <a:lnTo>
                  <a:pt x="392" y="310"/>
                </a:lnTo>
                <a:lnTo>
                  <a:pt x="384" y="318"/>
                </a:lnTo>
                <a:lnTo>
                  <a:pt x="376" y="322"/>
                </a:lnTo>
                <a:lnTo>
                  <a:pt x="364" y="322"/>
                </a:lnTo>
                <a:lnTo>
                  <a:pt x="354" y="318"/>
                </a:lnTo>
                <a:lnTo>
                  <a:pt x="346" y="310"/>
                </a:lnTo>
                <a:lnTo>
                  <a:pt x="342" y="302"/>
                </a:lnTo>
                <a:lnTo>
                  <a:pt x="340" y="290"/>
                </a:lnTo>
                <a:lnTo>
                  <a:pt x="344" y="280"/>
                </a:lnTo>
                <a:lnTo>
                  <a:pt x="354" y="264"/>
                </a:lnTo>
                <a:lnTo>
                  <a:pt x="360" y="248"/>
                </a:lnTo>
                <a:lnTo>
                  <a:pt x="364" y="230"/>
                </a:lnTo>
                <a:lnTo>
                  <a:pt x="366" y="214"/>
                </a:lnTo>
                <a:lnTo>
                  <a:pt x="366" y="198"/>
                </a:lnTo>
                <a:lnTo>
                  <a:pt x="362" y="180"/>
                </a:lnTo>
                <a:lnTo>
                  <a:pt x="358" y="162"/>
                </a:lnTo>
                <a:lnTo>
                  <a:pt x="350" y="144"/>
                </a:lnTo>
                <a:lnTo>
                  <a:pt x="346" y="134"/>
                </a:lnTo>
                <a:lnTo>
                  <a:pt x="348" y="124"/>
                </a:lnTo>
                <a:lnTo>
                  <a:pt x="352" y="114"/>
                </a:lnTo>
                <a:lnTo>
                  <a:pt x="362" y="106"/>
                </a:lnTo>
                <a:lnTo>
                  <a:pt x="372" y="104"/>
                </a:lnTo>
                <a:lnTo>
                  <a:pt x="384" y="106"/>
                </a:lnTo>
                <a:lnTo>
                  <a:pt x="392" y="110"/>
                </a:lnTo>
                <a:lnTo>
                  <a:pt x="400" y="120"/>
                </a:lnTo>
                <a:close/>
                <a:moveTo>
                  <a:pt x="434" y="610"/>
                </a:moveTo>
                <a:lnTo>
                  <a:pt x="434" y="610"/>
                </a:lnTo>
                <a:lnTo>
                  <a:pt x="402" y="570"/>
                </a:lnTo>
                <a:lnTo>
                  <a:pt x="374" y="528"/>
                </a:lnTo>
                <a:lnTo>
                  <a:pt x="348" y="488"/>
                </a:lnTo>
                <a:lnTo>
                  <a:pt x="324" y="446"/>
                </a:lnTo>
                <a:lnTo>
                  <a:pt x="354" y="428"/>
                </a:lnTo>
                <a:lnTo>
                  <a:pt x="362" y="434"/>
                </a:lnTo>
                <a:lnTo>
                  <a:pt x="376" y="446"/>
                </a:lnTo>
                <a:lnTo>
                  <a:pt x="390" y="462"/>
                </a:lnTo>
                <a:lnTo>
                  <a:pt x="408" y="484"/>
                </a:lnTo>
                <a:lnTo>
                  <a:pt x="424" y="510"/>
                </a:lnTo>
                <a:lnTo>
                  <a:pt x="440" y="538"/>
                </a:lnTo>
                <a:lnTo>
                  <a:pt x="454" y="566"/>
                </a:lnTo>
                <a:lnTo>
                  <a:pt x="464" y="594"/>
                </a:lnTo>
                <a:lnTo>
                  <a:pt x="434" y="610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68" y="162"/>
                </a:lnTo>
                <a:lnTo>
                  <a:pt x="148" y="120"/>
                </a:lnTo>
                <a:lnTo>
                  <a:pt x="128" y="72"/>
                </a:lnTo>
                <a:lnTo>
                  <a:pt x="110" y="22"/>
                </a:lnTo>
                <a:lnTo>
                  <a:pt x="136" y="8"/>
                </a:lnTo>
                <a:lnTo>
                  <a:pt x="144" y="14"/>
                </a:lnTo>
                <a:lnTo>
                  <a:pt x="150" y="22"/>
                </a:lnTo>
                <a:lnTo>
                  <a:pt x="164" y="44"/>
                </a:lnTo>
                <a:lnTo>
                  <a:pt x="178" y="70"/>
                </a:lnTo>
                <a:lnTo>
                  <a:pt x="192" y="98"/>
                </a:lnTo>
                <a:lnTo>
                  <a:pt x="204" y="128"/>
                </a:lnTo>
                <a:lnTo>
                  <a:pt x="212" y="154"/>
                </a:lnTo>
                <a:lnTo>
                  <a:pt x="216" y="174"/>
                </a:lnTo>
                <a:lnTo>
                  <a:pt x="218" y="190"/>
                </a:lnTo>
                <a:lnTo>
                  <a:pt x="190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8" name="Freeform 24"/>
          <p:cNvSpPr>
            <a:spLocks noChangeArrowheads="1"/>
          </p:cNvSpPr>
          <p:nvPr/>
        </p:nvSpPr>
        <p:spPr bwMode="auto">
          <a:xfrm>
            <a:off x="4109917" y="2455442"/>
            <a:ext cx="488568" cy="518750"/>
          </a:xfrm>
          <a:custGeom>
            <a:avLst/>
            <a:gdLst>
              <a:gd name="T0" fmla="*/ 486 w 726"/>
              <a:gd name="T1" fmla="*/ 446 h 770"/>
              <a:gd name="T2" fmla="*/ 442 w 726"/>
              <a:gd name="T3" fmla="*/ 526 h 770"/>
              <a:gd name="T4" fmla="*/ 382 w 726"/>
              <a:gd name="T5" fmla="*/ 556 h 770"/>
              <a:gd name="T6" fmla="*/ 428 w 726"/>
              <a:gd name="T7" fmla="*/ 580 h 770"/>
              <a:gd name="T8" fmla="*/ 492 w 726"/>
              <a:gd name="T9" fmla="*/ 584 h 770"/>
              <a:gd name="T10" fmla="*/ 552 w 726"/>
              <a:gd name="T11" fmla="*/ 568 h 770"/>
              <a:gd name="T12" fmla="*/ 610 w 726"/>
              <a:gd name="T13" fmla="*/ 524 h 770"/>
              <a:gd name="T14" fmla="*/ 658 w 726"/>
              <a:gd name="T15" fmla="*/ 430 h 770"/>
              <a:gd name="T16" fmla="*/ 666 w 726"/>
              <a:gd name="T17" fmla="*/ 362 h 770"/>
              <a:gd name="T18" fmla="*/ 656 w 726"/>
              <a:gd name="T19" fmla="*/ 290 h 770"/>
              <a:gd name="T20" fmla="*/ 626 w 726"/>
              <a:gd name="T21" fmla="*/ 216 h 770"/>
              <a:gd name="T22" fmla="*/ 572 w 726"/>
              <a:gd name="T23" fmla="*/ 142 h 770"/>
              <a:gd name="T24" fmla="*/ 490 w 726"/>
              <a:gd name="T25" fmla="*/ 86 h 770"/>
              <a:gd name="T26" fmla="*/ 392 w 726"/>
              <a:gd name="T27" fmla="*/ 62 h 770"/>
              <a:gd name="T28" fmla="*/ 298 w 726"/>
              <a:gd name="T29" fmla="*/ 68 h 770"/>
              <a:gd name="T30" fmla="*/ 206 w 726"/>
              <a:gd name="T31" fmla="*/ 106 h 770"/>
              <a:gd name="T32" fmla="*/ 150 w 726"/>
              <a:gd name="T33" fmla="*/ 150 h 770"/>
              <a:gd name="T34" fmla="*/ 94 w 726"/>
              <a:gd name="T35" fmla="*/ 234 h 770"/>
              <a:gd name="T36" fmla="*/ 64 w 726"/>
              <a:gd name="T37" fmla="*/ 334 h 770"/>
              <a:gd name="T38" fmla="*/ 62 w 726"/>
              <a:gd name="T39" fmla="*/ 410 h 770"/>
              <a:gd name="T40" fmla="*/ 86 w 726"/>
              <a:gd name="T41" fmla="*/ 518 h 770"/>
              <a:gd name="T42" fmla="*/ 144 w 726"/>
              <a:gd name="T43" fmla="*/ 608 h 770"/>
              <a:gd name="T44" fmla="*/ 204 w 726"/>
              <a:gd name="T45" fmla="*/ 660 h 770"/>
              <a:gd name="T46" fmla="*/ 308 w 726"/>
              <a:gd name="T47" fmla="*/ 702 h 770"/>
              <a:gd name="T48" fmla="*/ 416 w 726"/>
              <a:gd name="T49" fmla="*/ 710 h 770"/>
              <a:gd name="T50" fmla="*/ 330 w 726"/>
              <a:gd name="T51" fmla="*/ 768 h 770"/>
              <a:gd name="T52" fmla="*/ 230 w 726"/>
              <a:gd name="T53" fmla="*/ 740 h 770"/>
              <a:gd name="T54" fmla="*/ 120 w 726"/>
              <a:gd name="T55" fmla="*/ 672 h 770"/>
              <a:gd name="T56" fmla="*/ 60 w 726"/>
              <a:gd name="T57" fmla="*/ 600 h 770"/>
              <a:gd name="T58" fmla="*/ 10 w 726"/>
              <a:gd name="T59" fmla="*/ 480 h 770"/>
              <a:gd name="T60" fmla="*/ 0 w 726"/>
              <a:gd name="T61" fmla="*/ 370 h 770"/>
              <a:gd name="T62" fmla="*/ 18 w 726"/>
              <a:gd name="T63" fmla="*/ 264 h 770"/>
              <a:gd name="T64" fmla="*/ 68 w 726"/>
              <a:gd name="T65" fmla="*/ 154 h 770"/>
              <a:gd name="T66" fmla="*/ 126 w 726"/>
              <a:gd name="T67" fmla="*/ 88 h 770"/>
              <a:gd name="T68" fmla="*/ 226 w 726"/>
              <a:gd name="T69" fmla="*/ 28 h 770"/>
              <a:gd name="T70" fmla="*/ 316 w 726"/>
              <a:gd name="T71" fmla="*/ 4 h 770"/>
              <a:gd name="T72" fmla="*/ 478 w 726"/>
              <a:gd name="T73" fmla="*/ 16 h 770"/>
              <a:gd name="T74" fmla="*/ 566 w 726"/>
              <a:gd name="T75" fmla="*/ 60 h 770"/>
              <a:gd name="T76" fmla="*/ 614 w 726"/>
              <a:gd name="T77" fmla="*/ 98 h 770"/>
              <a:gd name="T78" fmla="*/ 680 w 726"/>
              <a:gd name="T79" fmla="*/ 186 h 770"/>
              <a:gd name="T80" fmla="*/ 714 w 726"/>
              <a:gd name="T81" fmla="*/ 276 h 770"/>
              <a:gd name="T82" fmla="*/ 726 w 726"/>
              <a:gd name="T83" fmla="*/ 360 h 770"/>
              <a:gd name="T84" fmla="*/ 718 w 726"/>
              <a:gd name="T85" fmla="*/ 444 h 770"/>
              <a:gd name="T86" fmla="*/ 668 w 726"/>
              <a:gd name="T87" fmla="*/ 552 h 770"/>
              <a:gd name="T88" fmla="*/ 606 w 726"/>
              <a:gd name="T89" fmla="*/ 608 h 770"/>
              <a:gd name="T90" fmla="*/ 544 w 726"/>
              <a:gd name="T91" fmla="*/ 636 h 770"/>
              <a:gd name="T92" fmla="*/ 470 w 726"/>
              <a:gd name="T93" fmla="*/ 646 h 770"/>
              <a:gd name="T94" fmla="*/ 386 w 726"/>
              <a:gd name="T95" fmla="*/ 630 h 770"/>
              <a:gd name="T96" fmla="*/ 338 w 726"/>
              <a:gd name="T97" fmla="*/ 600 h 770"/>
              <a:gd name="T98" fmla="*/ 308 w 726"/>
              <a:gd name="T99" fmla="*/ 554 h 770"/>
              <a:gd name="T100" fmla="*/ 252 w 726"/>
              <a:gd name="T101" fmla="*/ 520 h 770"/>
              <a:gd name="T102" fmla="*/ 214 w 726"/>
              <a:gd name="T103" fmla="*/ 444 h 770"/>
              <a:gd name="T104" fmla="*/ 260 w 726"/>
              <a:gd name="T105" fmla="*/ 166 h 770"/>
              <a:gd name="T106" fmla="*/ 274 w 726"/>
              <a:gd name="T107" fmla="*/ 142 h 770"/>
              <a:gd name="T108" fmla="*/ 294 w 726"/>
              <a:gd name="T109" fmla="*/ 142 h 770"/>
              <a:gd name="T110" fmla="*/ 310 w 726"/>
              <a:gd name="T111" fmla="*/ 310 h 770"/>
              <a:gd name="T112" fmla="*/ 386 w 726"/>
              <a:gd name="T113" fmla="*/ 156 h 770"/>
              <a:gd name="T114" fmla="*/ 410 w 726"/>
              <a:gd name="T115" fmla="*/ 140 h 770"/>
              <a:gd name="T116" fmla="*/ 434 w 726"/>
              <a:gd name="T117" fmla="*/ 156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26" h="770">
                <a:moveTo>
                  <a:pt x="488" y="310"/>
                </a:moveTo>
                <a:lnTo>
                  <a:pt x="488" y="422"/>
                </a:lnTo>
                <a:lnTo>
                  <a:pt x="486" y="446"/>
                </a:lnTo>
                <a:lnTo>
                  <a:pt x="480" y="468"/>
                </a:lnTo>
                <a:lnTo>
                  <a:pt x="470" y="490"/>
                </a:lnTo>
                <a:lnTo>
                  <a:pt x="458" y="508"/>
                </a:lnTo>
                <a:lnTo>
                  <a:pt x="442" y="526"/>
                </a:lnTo>
                <a:lnTo>
                  <a:pt x="424" y="540"/>
                </a:lnTo>
                <a:lnTo>
                  <a:pt x="404" y="550"/>
                </a:lnTo>
                <a:lnTo>
                  <a:pt x="382" y="556"/>
                </a:lnTo>
                <a:lnTo>
                  <a:pt x="394" y="566"/>
                </a:lnTo>
                <a:lnTo>
                  <a:pt x="408" y="574"/>
                </a:lnTo>
                <a:lnTo>
                  <a:pt x="428" y="580"/>
                </a:lnTo>
                <a:lnTo>
                  <a:pt x="448" y="584"/>
                </a:lnTo>
                <a:lnTo>
                  <a:pt x="470" y="584"/>
                </a:lnTo>
                <a:lnTo>
                  <a:pt x="492" y="584"/>
                </a:lnTo>
                <a:lnTo>
                  <a:pt x="510" y="580"/>
                </a:lnTo>
                <a:lnTo>
                  <a:pt x="526" y="576"/>
                </a:lnTo>
                <a:lnTo>
                  <a:pt x="552" y="568"/>
                </a:lnTo>
                <a:lnTo>
                  <a:pt x="574" y="556"/>
                </a:lnTo>
                <a:lnTo>
                  <a:pt x="594" y="542"/>
                </a:lnTo>
                <a:lnTo>
                  <a:pt x="610" y="524"/>
                </a:lnTo>
                <a:lnTo>
                  <a:pt x="626" y="504"/>
                </a:lnTo>
                <a:lnTo>
                  <a:pt x="640" y="482"/>
                </a:lnTo>
                <a:lnTo>
                  <a:pt x="650" y="456"/>
                </a:lnTo>
                <a:lnTo>
                  <a:pt x="658" y="430"/>
                </a:lnTo>
                <a:lnTo>
                  <a:pt x="662" y="408"/>
                </a:lnTo>
                <a:lnTo>
                  <a:pt x="664" y="384"/>
                </a:lnTo>
                <a:lnTo>
                  <a:pt x="666" y="362"/>
                </a:lnTo>
                <a:lnTo>
                  <a:pt x="664" y="338"/>
                </a:lnTo>
                <a:lnTo>
                  <a:pt x="660" y="314"/>
                </a:lnTo>
                <a:lnTo>
                  <a:pt x="656" y="290"/>
                </a:lnTo>
                <a:lnTo>
                  <a:pt x="650" y="268"/>
                </a:lnTo>
                <a:lnTo>
                  <a:pt x="640" y="246"/>
                </a:lnTo>
                <a:lnTo>
                  <a:pt x="626" y="216"/>
                </a:lnTo>
                <a:lnTo>
                  <a:pt x="610" y="188"/>
                </a:lnTo>
                <a:lnTo>
                  <a:pt x="592" y="164"/>
                </a:lnTo>
                <a:lnTo>
                  <a:pt x="572" y="142"/>
                </a:lnTo>
                <a:lnTo>
                  <a:pt x="546" y="120"/>
                </a:lnTo>
                <a:lnTo>
                  <a:pt x="518" y="102"/>
                </a:lnTo>
                <a:lnTo>
                  <a:pt x="490" y="86"/>
                </a:lnTo>
                <a:lnTo>
                  <a:pt x="460" y="76"/>
                </a:lnTo>
                <a:lnTo>
                  <a:pt x="426" y="66"/>
                </a:lnTo>
                <a:lnTo>
                  <a:pt x="392" y="62"/>
                </a:lnTo>
                <a:lnTo>
                  <a:pt x="358" y="62"/>
                </a:lnTo>
                <a:lnTo>
                  <a:pt x="324" y="64"/>
                </a:lnTo>
                <a:lnTo>
                  <a:pt x="298" y="68"/>
                </a:lnTo>
                <a:lnTo>
                  <a:pt x="272" y="76"/>
                </a:lnTo>
                <a:lnTo>
                  <a:pt x="250" y="84"/>
                </a:lnTo>
                <a:lnTo>
                  <a:pt x="226" y="94"/>
                </a:lnTo>
                <a:lnTo>
                  <a:pt x="206" y="106"/>
                </a:lnTo>
                <a:lnTo>
                  <a:pt x="186" y="118"/>
                </a:lnTo>
                <a:lnTo>
                  <a:pt x="168" y="134"/>
                </a:lnTo>
                <a:lnTo>
                  <a:pt x="150" y="150"/>
                </a:lnTo>
                <a:lnTo>
                  <a:pt x="134" y="168"/>
                </a:lnTo>
                <a:lnTo>
                  <a:pt x="118" y="188"/>
                </a:lnTo>
                <a:lnTo>
                  <a:pt x="106" y="210"/>
                </a:lnTo>
                <a:lnTo>
                  <a:pt x="94" y="234"/>
                </a:lnTo>
                <a:lnTo>
                  <a:pt x="84" y="258"/>
                </a:lnTo>
                <a:lnTo>
                  <a:pt x="76" y="282"/>
                </a:lnTo>
                <a:lnTo>
                  <a:pt x="70" y="308"/>
                </a:lnTo>
                <a:lnTo>
                  <a:pt x="64" y="334"/>
                </a:lnTo>
                <a:lnTo>
                  <a:pt x="62" y="372"/>
                </a:lnTo>
                <a:lnTo>
                  <a:pt x="62" y="410"/>
                </a:lnTo>
                <a:lnTo>
                  <a:pt x="64" y="438"/>
                </a:lnTo>
                <a:lnTo>
                  <a:pt x="70" y="466"/>
                </a:lnTo>
                <a:lnTo>
                  <a:pt x="76" y="492"/>
                </a:lnTo>
                <a:lnTo>
                  <a:pt x="86" y="518"/>
                </a:lnTo>
                <a:lnTo>
                  <a:pt x="98" y="542"/>
                </a:lnTo>
                <a:lnTo>
                  <a:pt x="110" y="566"/>
                </a:lnTo>
                <a:lnTo>
                  <a:pt x="126" y="588"/>
                </a:lnTo>
                <a:lnTo>
                  <a:pt x="144" y="608"/>
                </a:lnTo>
                <a:lnTo>
                  <a:pt x="162" y="626"/>
                </a:lnTo>
                <a:lnTo>
                  <a:pt x="182" y="644"/>
                </a:lnTo>
                <a:lnTo>
                  <a:pt x="204" y="660"/>
                </a:lnTo>
                <a:lnTo>
                  <a:pt x="228" y="672"/>
                </a:lnTo>
                <a:lnTo>
                  <a:pt x="254" y="684"/>
                </a:lnTo>
                <a:lnTo>
                  <a:pt x="280" y="694"/>
                </a:lnTo>
                <a:lnTo>
                  <a:pt x="308" y="702"/>
                </a:lnTo>
                <a:lnTo>
                  <a:pt x="338" y="706"/>
                </a:lnTo>
                <a:lnTo>
                  <a:pt x="376" y="710"/>
                </a:lnTo>
                <a:lnTo>
                  <a:pt x="416" y="710"/>
                </a:lnTo>
                <a:lnTo>
                  <a:pt x="418" y="770"/>
                </a:lnTo>
                <a:lnTo>
                  <a:pt x="374" y="770"/>
                </a:lnTo>
                <a:lnTo>
                  <a:pt x="330" y="768"/>
                </a:lnTo>
                <a:lnTo>
                  <a:pt x="294" y="762"/>
                </a:lnTo>
                <a:lnTo>
                  <a:pt x="262" y="752"/>
                </a:lnTo>
                <a:lnTo>
                  <a:pt x="230" y="740"/>
                </a:lnTo>
                <a:lnTo>
                  <a:pt x="200" y="726"/>
                </a:lnTo>
                <a:lnTo>
                  <a:pt x="172" y="710"/>
                </a:lnTo>
                <a:lnTo>
                  <a:pt x="146" y="692"/>
                </a:lnTo>
                <a:lnTo>
                  <a:pt x="120" y="672"/>
                </a:lnTo>
                <a:lnTo>
                  <a:pt x="98" y="650"/>
                </a:lnTo>
                <a:lnTo>
                  <a:pt x="78" y="626"/>
                </a:lnTo>
                <a:lnTo>
                  <a:pt x="60" y="600"/>
                </a:lnTo>
                <a:lnTo>
                  <a:pt x="44" y="572"/>
                </a:lnTo>
                <a:lnTo>
                  <a:pt x="30" y="542"/>
                </a:lnTo>
                <a:lnTo>
                  <a:pt x="18" y="512"/>
                </a:lnTo>
                <a:lnTo>
                  <a:pt x="10" y="480"/>
                </a:lnTo>
                <a:lnTo>
                  <a:pt x="4" y="446"/>
                </a:lnTo>
                <a:lnTo>
                  <a:pt x="0" y="412"/>
                </a:lnTo>
                <a:lnTo>
                  <a:pt x="0" y="370"/>
                </a:lnTo>
                <a:lnTo>
                  <a:pt x="4" y="326"/>
                </a:lnTo>
                <a:lnTo>
                  <a:pt x="10" y="296"/>
                </a:lnTo>
                <a:lnTo>
                  <a:pt x="18" y="264"/>
                </a:lnTo>
                <a:lnTo>
                  <a:pt x="28" y="236"/>
                </a:lnTo>
                <a:lnTo>
                  <a:pt x="38" y="206"/>
                </a:lnTo>
                <a:lnTo>
                  <a:pt x="52" y="180"/>
                </a:lnTo>
                <a:lnTo>
                  <a:pt x="68" y="154"/>
                </a:lnTo>
                <a:lnTo>
                  <a:pt x="86" y="130"/>
                </a:lnTo>
                <a:lnTo>
                  <a:pt x="106" y="108"/>
                </a:lnTo>
                <a:lnTo>
                  <a:pt x="126" y="88"/>
                </a:lnTo>
                <a:lnTo>
                  <a:pt x="150" y="70"/>
                </a:lnTo>
                <a:lnTo>
                  <a:pt x="174" y="54"/>
                </a:lnTo>
                <a:lnTo>
                  <a:pt x="198" y="40"/>
                </a:lnTo>
                <a:lnTo>
                  <a:pt x="226" y="28"/>
                </a:lnTo>
                <a:lnTo>
                  <a:pt x="254" y="16"/>
                </a:lnTo>
                <a:lnTo>
                  <a:pt x="284" y="10"/>
                </a:lnTo>
                <a:lnTo>
                  <a:pt x="316" y="4"/>
                </a:lnTo>
                <a:lnTo>
                  <a:pt x="356" y="0"/>
                </a:lnTo>
                <a:lnTo>
                  <a:pt x="398" y="2"/>
                </a:lnTo>
                <a:lnTo>
                  <a:pt x="438" y="6"/>
                </a:lnTo>
                <a:lnTo>
                  <a:pt x="478" y="16"/>
                </a:lnTo>
                <a:lnTo>
                  <a:pt x="514" y="30"/>
                </a:lnTo>
                <a:lnTo>
                  <a:pt x="550" y="48"/>
                </a:lnTo>
                <a:lnTo>
                  <a:pt x="566" y="60"/>
                </a:lnTo>
                <a:lnTo>
                  <a:pt x="582" y="72"/>
                </a:lnTo>
                <a:lnTo>
                  <a:pt x="598" y="84"/>
                </a:lnTo>
                <a:lnTo>
                  <a:pt x="614" y="98"/>
                </a:lnTo>
                <a:lnTo>
                  <a:pt x="638" y="124"/>
                </a:lnTo>
                <a:lnTo>
                  <a:pt x="660" y="154"/>
                </a:lnTo>
                <a:lnTo>
                  <a:pt x="680" y="186"/>
                </a:lnTo>
                <a:lnTo>
                  <a:pt x="696" y="222"/>
                </a:lnTo>
                <a:lnTo>
                  <a:pt x="706" y="248"/>
                </a:lnTo>
                <a:lnTo>
                  <a:pt x="714" y="276"/>
                </a:lnTo>
                <a:lnTo>
                  <a:pt x="720" y="304"/>
                </a:lnTo>
                <a:lnTo>
                  <a:pt x="724" y="332"/>
                </a:lnTo>
                <a:lnTo>
                  <a:pt x="726" y="360"/>
                </a:lnTo>
                <a:lnTo>
                  <a:pt x="726" y="388"/>
                </a:lnTo>
                <a:lnTo>
                  <a:pt x="722" y="416"/>
                </a:lnTo>
                <a:lnTo>
                  <a:pt x="718" y="444"/>
                </a:lnTo>
                <a:lnTo>
                  <a:pt x="708" y="478"/>
                </a:lnTo>
                <a:lnTo>
                  <a:pt x="694" y="508"/>
                </a:lnTo>
                <a:lnTo>
                  <a:pt x="678" y="538"/>
                </a:lnTo>
                <a:lnTo>
                  <a:pt x="668" y="552"/>
                </a:lnTo>
                <a:lnTo>
                  <a:pt x="656" y="566"/>
                </a:lnTo>
                <a:lnTo>
                  <a:pt x="632" y="588"/>
                </a:lnTo>
                <a:lnTo>
                  <a:pt x="606" y="608"/>
                </a:lnTo>
                <a:lnTo>
                  <a:pt x="576" y="624"/>
                </a:lnTo>
                <a:lnTo>
                  <a:pt x="560" y="630"/>
                </a:lnTo>
                <a:lnTo>
                  <a:pt x="544" y="636"/>
                </a:lnTo>
                <a:lnTo>
                  <a:pt x="522" y="640"/>
                </a:lnTo>
                <a:lnTo>
                  <a:pt x="500" y="644"/>
                </a:lnTo>
                <a:lnTo>
                  <a:pt x="470" y="646"/>
                </a:lnTo>
                <a:lnTo>
                  <a:pt x="442" y="644"/>
                </a:lnTo>
                <a:lnTo>
                  <a:pt x="412" y="640"/>
                </a:lnTo>
                <a:lnTo>
                  <a:pt x="386" y="630"/>
                </a:lnTo>
                <a:lnTo>
                  <a:pt x="372" y="624"/>
                </a:lnTo>
                <a:lnTo>
                  <a:pt x="360" y="618"/>
                </a:lnTo>
                <a:lnTo>
                  <a:pt x="350" y="610"/>
                </a:lnTo>
                <a:lnTo>
                  <a:pt x="338" y="600"/>
                </a:lnTo>
                <a:lnTo>
                  <a:pt x="330" y="590"/>
                </a:lnTo>
                <a:lnTo>
                  <a:pt x="320" y="580"/>
                </a:lnTo>
                <a:lnTo>
                  <a:pt x="314" y="568"/>
                </a:lnTo>
                <a:lnTo>
                  <a:pt x="308" y="554"/>
                </a:lnTo>
                <a:lnTo>
                  <a:pt x="288" y="546"/>
                </a:lnTo>
                <a:lnTo>
                  <a:pt x="270" y="534"/>
                </a:lnTo>
                <a:lnTo>
                  <a:pt x="252" y="520"/>
                </a:lnTo>
                <a:lnTo>
                  <a:pt x="238" y="504"/>
                </a:lnTo>
                <a:lnTo>
                  <a:pt x="228" y="486"/>
                </a:lnTo>
                <a:lnTo>
                  <a:pt x="218" y="466"/>
                </a:lnTo>
                <a:lnTo>
                  <a:pt x="214" y="444"/>
                </a:lnTo>
                <a:lnTo>
                  <a:pt x="212" y="422"/>
                </a:lnTo>
                <a:lnTo>
                  <a:pt x="212" y="310"/>
                </a:lnTo>
                <a:lnTo>
                  <a:pt x="260" y="310"/>
                </a:lnTo>
                <a:lnTo>
                  <a:pt x="260" y="166"/>
                </a:lnTo>
                <a:lnTo>
                  <a:pt x="262" y="156"/>
                </a:lnTo>
                <a:lnTo>
                  <a:pt x="266" y="148"/>
                </a:lnTo>
                <a:lnTo>
                  <a:pt x="274" y="142"/>
                </a:lnTo>
                <a:lnTo>
                  <a:pt x="284" y="140"/>
                </a:lnTo>
                <a:lnTo>
                  <a:pt x="294" y="142"/>
                </a:lnTo>
                <a:lnTo>
                  <a:pt x="302" y="148"/>
                </a:lnTo>
                <a:lnTo>
                  <a:pt x="308" y="156"/>
                </a:lnTo>
                <a:lnTo>
                  <a:pt x="310" y="166"/>
                </a:lnTo>
                <a:lnTo>
                  <a:pt x="310" y="310"/>
                </a:lnTo>
                <a:lnTo>
                  <a:pt x="384" y="310"/>
                </a:lnTo>
                <a:lnTo>
                  <a:pt x="384" y="166"/>
                </a:lnTo>
                <a:lnTo>
                  <a:pt x="386" y="156"/>
                </a:lnTo>
                <a:lnTo>
                  <a:pt x="392" y="148"/>
                </a:lnTo>
                <a:lnTo>
                  <a:pt x="400" y="142"/>
                </a:lnTo>
                <a:lnTo>
                  <a:pt x="410" y="140"/>
                </a:lnTo>
                <a:lnTo>
                  <a:pt x="420" y="142"/>
                </a:lnTo>
                <a:lnTo>
                  <a:pt x="428" y="148"/>
                </a:lnTo>
                <a:lnTo>
                  <a:pt x="434" y="156"/>
                </a:lnTo>
                <a:lnTo>
                  <a:pt x="436" y="166"/>
                </a:lnTo>
                <a:lnTo>
                  <a:pt x="436" y="310"/>
                </a:lnTo>
                <a:lnTo>
                  <a:pt x="488" y="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9" name="Freeform 30"/>
          <p:cNvSpPr>
            <a:spLocks noEditPoints="1" noChangeArrowheads="1"/>
          </p:cNvSpPr>
          <p:nvPr/>
        </p:nvSpPr>
        <p:spPr bwMode="auto">
          <a:xfrm>
            <a:off x="4939917" y="2434693"/>
            <a:ext cx="558364" cy="560250"/>
          </a:xfrm>
          <a:custGeom>
            <a:avLst/>
            <a:gdLst>
              <a:gd name="T0" fmla="*/ 396 w 658"/>
              <a:gd name="T1" fmla="*/ 6 h 660"/>
              <a:gd name="T2" fmla="*/ 514 w 658"/>
              <a:gd name="T3" fmla="*/ 56 h 660"/>
              <a:gd name="T4" fmla="*/ 602 w 658"/>
              <a:gd name="T5" fmla="*/ 146 h 660"/>
              <a:gd name="T6" fmla="*/ 652 w 658"/>
              <a:gd name="T7" fmla="*/ 264 h 660"/>
              <a:gd name="T8" fmla="*/ 658 w 658"/>
              <a:gd name="T9" fmla="*/ 364 h 660"/>
              <a:gd name="T10" fmla="*/ 620 w 658"/>
              <a:gd name="T11" fmla="*/ 488 h 660"/>
              <a:gd name="T12" fmla="*/ 538 w 658"/>
              <a:gd name="T13" fmla="*/ 584 h 660"/>
              <a:gd name="T14" fmla="*/ 428 w 658"/>
              <a:gd name="T15" fmla="*/ 644 h 660"/>
              <a:gd name="T16" fmla="*/ 330 w 658"/>
              <a:gd name="T17" fmla="*/ 660 h 660"/>
              <a:gd name="T18" fmla="*/ 200 w 658"/>
              <a:gd name="T19" fmla="*/ 634 h 660"/>
              <a:gd name="T20" fmla="*/ 96 w 658"/>
              <a:gd name="T21" fmla="*/ 564 h 660"/>
              <a:gd name="T22" fmla="*/ 26 w 658"/>
              <a:gd name="T23" fmla="*/ 458 h 660"/>
              <a:gd name="T24" fmla="*/ 0 w 658"/>
              <a:gd name="T25" fmla="*/ 330 h 660"/>
              <a:gd name="T26" fmla="*/ 14 w 658"/>
              <a:gd name="T27" fmla="*/ 232 h 660"/>
              <a:gd name="T28" fmla="*/ 74 w 658"/>
              <a:gd name="T29" fmla="*/ 120 h 660"/>
              <a:gd name="T30" fmla="*/ 172 w 658"/>
              <a:gd name="T31" fmla="*/ 40 h 660"/>
              <a:gd name="T32" fmla="*/ 296 w 658"/>
              <a:gd name="T33" fmla="*/ 2 h 660"/>
              <a:gd name="T34" fmla="*/ 412 w 658"/>
              <a:gd name="T35" fmla="*/ 202 h 660"/>
              <a:gd name="T36" fmla="*/ 438 w 658"/>
              <a:gd name="T37" fmla="*/ 222 h 660"/>
              <a:gd name="T38" fmla="*/ 470 w 658"/>
              <a:gd name="T39" fmla="*/ 270 h 660"/>
              <a:gd name="T40" fmla="*/ 482 w 658"/>
              <a:gd name="T41" fmla="*/ 330 h 660"/>
              <a:gd name="T42" fmla="*/ 476 w 658"/>
              <a:gd name="T43" fmla="*/ 374 h 660"/>
              <a:gd name="T44" fmla="*/ 448 w 658"/>
              <a:gd name="T45" fmla="*/ 426 h 660"/>
              <a:gd name="T46" fmla="*/ 416 w 658"/>
              <a:gd name="T47" fmla="*/ 454 h 660"/>
              <a:gd name="T48" fmla="*/ 360 w 658"/>
              <a:gd name="T49" fmla="*/ 478 h 660"/>
              <a:gd name="T50" fmla="*/ 316 w 658"/>
              <a:gd name="T51" fmla="*/ 480 h 660"/>
              <a:gd name="T52" fmla="*/ 258 w 658"/>
              <a:gd name="T53" fmla="*/ 462 h 660"/>
              <a:gd name="T54" fmla="*/ 224 w 658"/>
              <a:gd name="T55" fmla="*/ 436 h 660"/>
              <a:gd name="T56" fmla="*/ 192 w 658"/>
              <a:gd name="T57" fmla="*/ 388 h 660"/>
              <a:gd name="T58" fmla="*/ 180 w 658"/>
              <a:gd name="T59" fmla="*/ 330 h 660"/>
              <a:gd name="T60" fmla="*/ 186 w 658"/>
              <a:gd name="T61" fmla="*/ 284 h 660"/>
              <a:gd name="T62" fmla="*/ 214 w 658"/>
              <a:gd name="T63" fmla="*/ 232 h 660"/>
              <a:gd name="T64" fmla="*/ 218 w 658"/>
              <a:gd name="T65" fmla="*/ 160 h 660"/>
              <a:gd name="T66" fmla="*/ 186 w 658"/>
              <a:gd name="T67" fmla="*/ 186 h 660"/>
              <a:gd name="T68" fmla="*/ 144 w 658"/>
              <a:gd name="T69" fmla="*/ 250 h 660"/>
              <a:gd name="T70" fmla="*/ 128 w 658"/>
              <a:gd name="T71" fmla="*/ 330 h 660"/>
              <a:gd name="T72" fmla="*/ 136 w 658"/>
              <a:gd name="T73" fmla="*/ 390 h 660"/>
              <a:gd name="T74" fmla="*/ 174 w 658"/>
              <a:gd name="T75" fmla="*/ 458 h 660"/>
              <a:gd name="T76" fmla="*/ 216 w 658"/>
              <a:gd name="T77" fmla="*/ 498 h 660"/>
              <a:gd name="T78" fmla="*/ 290 w 658"/>
              <a:gd name="T79" fmla="*/ 528 h 660"/>
              <a:gd name="T80" fmla="*/ 352 w 658"/>
              <a:gd name="T81" fmla="*/ 532 h 660"/>
              <a:gd name="T82" fmla="*/ 428 w 658"/>
              <a:gd name="T83" fmla="*/ 508 h 660"/>
              <a:gd name="T84" fmla="*/ 474 w 658"/>
              <a:gd name="T85" fmla="*/ 472 h 660"/>
              <a:gd name="T86" fmla="*/ 518 w 658"/>
              <a:gd name="T87" fmla="*/ 408 h 660"/>
              <a:gd name="T88" fmla="*/ 534 w 658"/>
              <a:gd name="T89" fmla="*/ 330 h 660"/>
              <a:gd name="T90" fmla="*/ 524 w 658"/>
              <a:gd name="T91" fmla="*/ 268 h 660"/>
              <a:gd name="T92" fmla="*/ 488 w 658"/>
              <a:gd name="T93" fmla="*/ 200 h 660"/>
              <a:gd name="T94" fmla="*/ 438 w 658"/>
              <a:gd name="T95" fmla="*/ 156 h 660"/>
              <a:gd name="T96" fmla="*/ 356 w 658"/>
              <a:gd name="T97" fmla="*/ 296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8" h="660">
                <a:moveTo>
                  <a:pt x="330" y="0"/>
                </a:moveTo>
                <a:lnTo>
                  <a:pt x="330" y="0"/>
                </a:lnTo>
                <a:lnTo>
                  <a:pt x="362" y="2"/>
                </a:lnTo>
                <a:lnTo>
                  <a:pt x="396" y="6"/>
                </a:lnTo>
                <a:lnTo>
                  <a:pt x="428" y="16"/>
                </a:lnTo>
                <a:lnTo>
                  <a:pt x="458" y="26"/>
                </a:lnTo>
                <a:lnTo>
                  <a:pt x="486" y="40"/>
                </a:lnTo>
                <a:lnTo>
                  <a:pt x="514" y="56"/>
                </a:lnTo>
                <a:lnTo>
                  <a:pt x="538" y="76"/>
                </a:lnTo>
                <a:lnTo>
                  <a:pt x="562" y="96"/>
                </a:lnTo>
                <a:lnTo>
                  <a:pt x="584" y="120"/>
                </a:lnTo>
                <a:lnTo>
                  <a:pt x="602" y="146"/>
                </a:lnTo>
                <a:lnTo>
                  <a:pt x="620" y="172"/>
                </a:lnTo>
                <a:lnTo>
                  <a:pt x="634" y="202"/>
                </a:lnTo>
                <a:lnTo>
                  <a:pt x="644" y="232"/>
                </a:lnTo>
                <a:lnTo>
                  <a:pt x="652" y="264"/>
                </a:lnTo>
                <a:lnTo>
                  <a:pt x="658" y="296"/>
                </a:lnTo>
                <a:lnTo>
                  <a:pt x="658" y="330"/>
                </a:lnTo>
                <a:lnTo>
                  <a:pt x="658" y="364"/>
                </a:lnTo>
                <a:lnTo>
                  <a:pt x="652" y="396"/>
                </a:lnTo>
                <a:lnTo>
                  <a:pt x="644" y="428"/>
                </a:lnTo>
                <a:lnTo>
                  <a:pt x="634" y="458"/>
                </a:lnTo>
                <a:lnTo>
                  <a:pt x="620" y="488"/>
                </a:lnTo>
                <a:lnTo>
                  <a:pt x="602" y="514"/>
                </a:lnTo>
                <a:lnTo>
                  <a:pt x="584" y="540"/>
                </a:lnTo>
                <a:lnTo>
                  <a:pt x="562" y="564"/>
                </a:lnTo>
                <a:lnTo>
                  <a:pt x="538" y="584"/>
                </a:lnTo>
                <a:lnTo>
                  <a:pt x="514" y="604"/>
                </a:lnTo>
                <a:lnTo>
                  <a:pt x="486" y="620"/>
                </a:lnTo>
                <a:lnTo>
                  <a:pt x="458" y="634"/>
                </a:lnTo>
                <a:lnTo>
                  <a:pt x="428" y="644"/>
                </a:lnTo>
                <a:lnTo>
                  <a:pt x="396" y="652"/>
                </a:lnTo>
                <a:lnTo>
                  <a:pt x="362" y="658"/>
                </a:lnTo>
                <a:lnTo>
                  <a:pt x="330" y="660"/>
                </a:lnTo>
                <a:lnTo>
                  <a:pt x="296" y="658"/>
                </a:lnTo>
                <a:lnTo>
                  <a:pt x="262" y="652"/>
                </a:lnTo>
                <a:lnTo>
                  <a:pt x="232" y="644"/>
                </a:lnTo>
                <a:lnTo>
                  <a:pt x="200" y="634"/>
                </a:lnTo>
                <a:lnTo>
                  <a:pt x="172" y="620"/>
                </a:lnTo>
                <a:lnTo>
                  <a:pt x="144" y="604"/>
                </a:lnTo>
                <a:lnTo>
                  <a:pt x="120" y="584"/>
                </a:lnTo>
                <a:lnTo>
                  <a:pt x="96" y="564"/>
                </a:lnTo>
                <a:lnTo>
                  <a:pt x="74" y="540"/>
                </a:lnTo>
                <a:lnTo>
                  <a:pt x="56" y="514"/>
                </a:lnTo>
                <a:lnTo>
                  <a:pt x="40" y="488"/>
                </a:lnTo>
                <a:lnTo>
                  <a:pt x="26" y="458"/>
                </a:lnTo>
                <a:lnTo>
                  <a:pt x="14" y="428"/>
                </a:lnTo>
                <a:lnTo>
                  <a:pt x="6" y="396"/>
                </a:lnTo>
                <a:lnTo>
                  <a:pt x="2" y="364"/>
                </a:lnTo>
                <a:lnTo>
                  <a:pt x="0" y="330"/>
                </a:lnTo>
                <a:lnTo>
                  <a:pt x="2" y="296"/>
                </a:lnTo>
                <a:lnTo>
                  <a:pt x="6" y="264"/>
                </a:lnTo>
                <a:lnTo>
                  <a:pt x="14" y="232"/>
                </a:lnTo>
                <a:lnTo>
                  <a:pt x="26" y="202"/>
                </a:lnTo>
                <a:lnTo>
                  <a:pt x="40" y="172"/>
                </a:lnTo>
                <a:lnTo>
                  <a:pt x="56" y="146"/>
                </a:lnTo>
                <a:lnTo>
                  <a:pt x="74" y="120"/>
                </a:lnTo>
                <a:lnTo>
                  <a:pt x="96" y="96"/>
                </a:lnTo>
                <a:lnTo>
                  <a:pt x="120" y="76"/>
                </a:lnTo>
                <a:lnTo>
                  <a:pt x="144" y="56"/>
                </a:lnTo>
                <a:lnTo>
                  <a:pt x="172" y="40"/>
                </a:lnTo>
                <a:lnTo>
                  <a:pt x="200" y="26"/>
                </a:lnTo>
                <a:lnTo>
                  <a:pt x="232" y="16"/>
                </a:lnTo>
                <a:lnTo>
                  <a:pt x="262" y="6"/>
                </a:lnTo>
                <a:lnTo>
                  <a:pt x="296" y="2"/>
                </a:lnTo>
                <a:lnTo>
                  <a:pt x="330" y="0"/>
                </a:lnTo>
                <a:close/>
                <a:moveTo>
                  <a:pt x="438" y="156"/>
                </a:moveTo>
                <a:lnTo>
                  <a:pt x="412" y="202"/>
                </a:lnTo>
                <a:lnTo>
                  <a:pt x="426" y="212"/>
                </a:lnTo>
                <a:lnTo>
                  <a:pt x="438" y="222"/>
                </a:lnTo>
                <a:lnTo>
                  <a:pt x="448" y="232"/>
                </a:lnTo>
                <a:lnTo>
                  <a:pt x="456" y="244"/>
                </a:lnTo>
                <a:lnTo>
                  <a:pt x="464" y="256"/>
                </a:lnTo>
                <a:lnTo>
                  <a:pt x="470" y="270"/>
                </a:lnTo>
                <a:lnTo>
                  <a:pt x="476" y="284"/>
                </a:lnTo>
                <a:lnTo>
                  <a:pt x="478" y="298"/>
                </a:lnTo>
                <a:lnTo>
                  <a:pt x="482" y="314"/>
                </a:lnTo>
                <a:lnTo>
                  <a:pt x="482" y="330"/>
                </a:lnTo>
                <a:lnTo>
                  <a:pt x="482" y="344"/>
                </a:lnTo>
                <a:lnTo>
                  <a:pt x="478" y="360"/>
                </a:lnTo>
                <a:lnTo>
                  <a:pt x="476" y="374"/>
                </a:lnTo>
                <a:lnTo>
                  <a:pt x="470" y="388"/>
                </a:lnTo>
                <a:lnTo>
                  <a:pt x="464" y="402"/>
                </a:lnTo>
                <a:lnTo>
                  <a:pt x="456" y="414"/>
                </a:lnTo>
                <a:lnTo>
                  <a:pt x="448" y="426"/>
                </a:lnTo>
                <a:lnTo>
                  <a:pt x="438" y="436"/>
                </a:lnTo>
                <a:lnTo>
                  <a:pt x="426" y="446"/>
                </a:lnTo>
                <a:lnTo>
                  <a:pt x="416" y="454"/>
                </a:lnTo>
                <a:lnTo>
                  <a:pt x="402" y="462"/>
                </a:lnTo>
                <a:lnTo>
                  <a:pt x="390" y="468"/>
                </a:lnTo>
                <a:lnTo>
                  <a:pt x="376" y="474"/>
                </a:lnTo>
                <a:lnTo>
                  <a:pt x="360" y="478"/>
                </a:lnTo>
                <a:lnTo>
                  <a:pt x="346" y="480"/>
                </a:lnTo>
                <a:lnTo>
                  <a:pt x="330" y="480"/>
                </a:lnTo>
                <a:lnTo>
                  <a:pt x="316" y="480"/>
                </a:lnTo>
                <a:lnTo>
                  <a:pt x="300" y="478"/>
                </a:lnTo>
                <a:lnTo>
                  <a:pt x="286" y="474"/>
                </a:lnTo>
                <a:lnTo>
                  <a:pt x="272" y="468"/>
                </a:lnTo>
                <a:lnTo>
                  <a:pt x="258" y="462"/>
                </a:lnTo>
                <a:lnTo>
                  <a:pt x="246" y="454"/>
                </a:lnTo>
                <a:lnTo>
                  <a:pt x="234" y="446"/>
                </a:lnTo>
                <a:lnTo>
                  <a:pt x="224" y="436"/>
                </a:lnTo>
                <a:lnTo>
                  <a:pt x="214" y="426"/>
                </a:lnTo>
                <a:lnTo>
                  <a:pt x="204" y="414"/>
                </a:lnTo>
                <a:lnTo>
                  <a:pt x="198" y="402"/>
                </a:lnTo>
                <a:lnTo>
                  <a:pt x="192" y="388"/>
                </a:lnTo>
                <a:lnTo>
                  <a:pt x="186" y="374"/>
                </a:lnTo>
                <a:lnTo>
                  <a:pt x="182" y="360"/>
                </a:lnTo>
                <a:lnTo>
                  <a:pt x="180" y="344"/>
                </a:lnTo>
                <a:lnTo>
                  <a:pt x="180" y="330"/>
                </a:lnTo>
                <a:lnTo>
                  <a:pt x="180" y="314"/>
                </a:lnTo>
                <a:lnTo>
                  <a:pt x="182" y="298"/>
                </a:lnTo>
                <a:lnTo>
                  <a:pt x="186" y="284"/>
                </a:lnTo>
                <a:lnTo>
                  <a:pt x="192" y="270"/>
                </a:lnTo>
                <a:lnTo>
                  <a:pt x="198" y="256"/>
                </a:lnTo>
                <a:lnTo>
                  <a:pt x="204" y="244"/>
                </a:lnTo>
                <a:lnTo>
                  <a:pt x="214" y="232"/>
                </a:lnTo>
                <a:lnTo>
                  <a:pt x="224" y="222"/>
                </a:lnTo>
                <a:lnTo>
                  <a:pt x="244" y="206"/>
                </a:lnTo>
                <a:lnTo>
                  <a:pt x="218" y="160"/>
                </a:lnTo>
                <a:lnTo>
                  <a:pt x="202" y="172"/>
                </a:lnTo>
                <a:lnTo>
                  <a:pt x="186" y="186"/>
                </a:lnTo>
                <a:lnTo>
                  <a:pt x="174" y="200"/>
                </a:lnTo>
                <a:lnTo>
                  <a:pt x="162" y="216"/>
                </a:lnTo>
                <a:lnTo>
                  <a:pt x="152" y="232"/>
                </a:lnTo>
                <a:lnTo>
                  <a:pt x="144" y="250"/>
                </a:lnTo>
                <a:lnTo>
                  <a:pt x="136" y="268"/>
                </a:lnTo>
                <a:lnTo>
                  <a:pt x="132" y="288"/>
                </a:lnTo>
                <a:lnTo>
                  <a:pt x="128" y="308"/>
                </a:lnTo>
                <a:lnTo>
                  <a:pt x="128" y="330"/>
                </a:lnTo>
                <a:lnTo>
                  <a:pt x="128" y="350"/>
                </a:lnTo>
                <a:lnTo>
                  <a:pt x="132" y="370"/>
                </a:lnTo>
                <a:lnTo>
                  <a:pt x="136" y="390"/>
                </a:lnTo>
                <a:lnTo>
                  <a:pt x="144" y="408"/>
                </a:lnTo>
                <a:lnTo>
                  <a:pt x="152" y="426"/>
                </a:lnTo>
                <a:lnTo>
                  <a:pt x="162" y="442"/>
                </a:lnTo>
                <a:lnTo>
                  <a:pt x="174" y="458"/>
                </a:lnTo>
                <a:lnTo>
                  <a:pt x="186" y="472"/>
                </a:lnTo>
                <a:lnTo>
                  <a:pt x="202" y="486"/>
                </a:lnTo>
                <a:lnTo>
                  <a:pt x="216" y="498"/>
                </a:lnTo>
                <a:lnTo>
                  <a:pt x="234" y="508"/>
                </a:lnTo>
                <a:lnTo>
                  <a:pt x="252" y="516"/>
                </a:lnTo>
                <a:lnTo>
                  <a:pt x="270" y="524"/>
                </a:lnTo>
                <a:lnTo>
                  <a:pt x="290" y="528"/>
                </a:lnTo>
                <a:lnTo>
                  <a:pt x="310" y="532"/>
                </a:lnTo>
                <a:lnTo>
                  <a:pt x="330" y="532"/>
                </a:lnTo>
                <a:lnTo>
                  <a:pt x="352" y="532"/>
                </a:lnTo>
                <a:lnTo>
                  <a:pt x="372" y="528"/>
                </a:lnTo>
                <a:lnTo>
                  <a:pt x="390" y="524"/>
                </a:lnTo>
                <a:lnTo>
                  <a:pt x="410" y="516"/>
                </a:lnTo>
                <a:lnTo>
                  <a:pt x="428" y="508"/>
                </a:lnTo>
                <a:lnTo>
                  <a:pt x="444" y="498"/>
                </a:lnTo>
                <a:lnTo>
                  <a:pt x="460" y="486"/>
                </a:lnTo>
                <a:lnTo>
                  <a:pt x="474" y="472"/>
                </a:lnTo>
                <a:lnTo>
                  <a:pt x="488" y="458"/>
                </a:lnTo>
                <a:lnTo>
                  <a:pt x="498" y="442"/>
                </a:lnTo>
                <a:lnTo>
                  <a:pt x="510" y="426"/>
                </a:lnTo>
                <a:lnTo>
                  <a:pt x="518" y="408"/>
                </a:lnTo>
                <a:lnTo>
                  <a:pt x="524" y="390"/>
                </a:lnTo>
                <a:lnTo>
                  <a:pt x="530" y="370"/>
                </a:lnTo>
                <a:lnTo>
                  <a:pt x="532" y="350"/>
                </a:lnTo>
                <a:lnTo>
                  <a:pt x="534" y="330"/>
                </a:lnTo>
                <a:lnTo>
                  <a:pt x="532" y="308"/>
                </a:lnTo>
                <a:lnTo>
                  <a:pt x="530" y="288"/>
                </a:lnTo>
                <a:lnTo>
                  <a:pt x="524" y="268"/>
                </a:lnTo>
                <a:lnTo>
                  <a:pt x="518" y="250"/>
                </a:lnTo>
                <a:lnTo>
                  <a:pt x="510" y="232"/>
                </a:lnTo>
                <a:lnTo>
                  <a:pt x="498" y="216"/>
                </a:lnTo>
                <a:lnTo>
                  <a:pt x="488" y="200"/>
                </a:lnTo>
                <a:lnTo>
                  <a:pt x="474" y="186"/>
                </a:lnTo>
                <a:lnTo>
                  <a:pt x="458" y="170"/>
                </a:lnTo>
                <a:lnTo>
                  <a:pt x="438" y="156"/>
                </a:lnTo>
                <a:close/>
                <a:moveTo>
                  <a:pt x="300" y="48"/>
                </a:moveTo>
                <a:lnTo>
                  <a:pt x="300" y="296"/>
                </a:lnTo>
                <a:lnTo>
                  <a:pt x="356" y="296"/>
                </a:lnTo>
                <a:lnTo>
                  <a:pt x="356" y="48"/>
                </a:lnTo>
                <a:lnTo>
                  <a:pt x="30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40" name="Freeform 22"/>
          <p:cNvSpPr>
            <a:spLocks noEditPoints="1" noChangeArrowheads="1"/>
          </p:cNvSpPr>
          <p:nvPr/>
        </p:nvSpPr>
        <p:spPr bwMode="auto">
          <a:xfrm>
            <a:off x="5846315" y="2539385"/>
            <a:ext cx="477250" cy="350864"/>
          </a:xfrm>
          <a:custGeom>
            <a:avLst/>
            <a:gdLst>
              <a:gd name="T0" fmla="*/ 54 w 648"/>
              <a:gd name="T1" fmla="*/ 18 h 476"/>
              <a:gd name="T2" fmla="*/ 72 w 648"/>
              <a:gd name="T3" fmla="*/ 0 h 476"/>
              <a:gd name="T4" fmla="*/ 170 w 648"/>
              <a:gd name="T5" fmla="*/ 6 h 476"/>
              <a:gd name="T6" fmla="*/ 600 w 648"/>
              <a:gd name="T7" fmla="*/ 66 h 476"/>
              <a:gd name="T8" fmla="*/ 626 w 648"/>
              <a:gd name="T9" fmla="*/ 74 h 476"/>
              <a:gd name="T10" fmla="*/ 648 w 648"/>
              <a:gd name="T11" fmla="*/ 106 h 476"/>
              <a:gd name="T12" fmla="*/ 648 w 648"/>
              <a:gd name="T13" fmla="*/ 438 h 476"/>
              <a:gd name="T14" fmla="*/ 626 w 648"/>
              <a:gd name="T15" fmla="*/ 468 h 476"/>
              <a:gd name="T16" fmla="*/ 48 w 648"/>
              <a:gd name="T17" fmla="*/ 476 h 476"/>
              <a:gd name="T18" fmla="*/ 22 w 648"/>
              <a:gd name="T19" fmla="*/ 468 h 476"/>
              <a:gd name="T20" fmla="*/ 0 w 648"/>
              <a:gd name="T21" fmla="*/ 438 h 476"/>
              <a:gd name="T22" fmla="*/ 0 w 648"/>
              <a:gd name="T23" fmla="*/ 106 h 476"/>
              <a:gd name="T24" fmla="*/ 22 w 648"/>
              <a:gd name="T25" fmla="*/ 74 h 476"/>
              <a:gd name="T26" fmla="*/ 48 w 648"/>
              <a:gd name="T27" fmla="*/ 66 h 476"/>
              <a:gd name="T28" fmla="*/ 74 w 648"/>
              <a:gd name="T29" fmla="*/ 428 h 476"/>
              <a:gd name="T30" fmla="*/ 68 w 648"/>
              <a:gd name="T31" fmla="*/ 108 h 476"/>
              <a:gd name="T32" fmla="*/ 54 w 648"/>
              <a:gd name="T33" fmla="*/ 100 h 476"/>
              <a:gd name="T34" fmla="*/ 32 w 648"/>
              <a:gd name="T35" fmla="*/ 122 h 476"/>
              <a:gd name="T36" fmla="*/ 28 w 648"/>
              <a:gd name="T37" fmla="*/ 404 h 476"/>
              <a:gd name="T38" fmla="*/ 40 w 648"/>
              <a:gd name="T39" fmla="*/ 434 h 476"/>
              <a:gd name="T40" fmla="*/ 70 w 648"/>
              <a:gd name="T41" fmla="*/ 446 h 476"/>
              <a:gd name="T42" fmla="*/ 116 w 648"/>
              <a:gd name="T43" fmla="*/ 214 h 476"/>
              <a:gd name="T44" fmla="*/ 116 w 648"/>
              <a:gd name="T45" fmla="*/ 128 h 476"/>
              <a:gd name="T46" fmla="*/ 394 w 648"/>
              <a:gd name="T47" fmla="*/ 128 h 476"/>
              <a:gd name="T48" fmla="*/ 342 w 648"/>
              <a:gd name="T49" fmla="*/ 150 h 476"/>
              <a:gd name="T50" fmla="*/ 302 w 648"/>
              <a:gd name="T51" fmla="*/ 190 h 476"/>
              <a:gd name="T52" fmla="*/ 280 w 648"/>
              <a:gd name="T53" fmla="*/ 242 h 476"/>
              <a:gd name="T54" fmla="*/ 278 w 648"/>
              <a:gd name="T55" fmla="*/ 288 h 476"/>
              <a:gd name="T56" fmla="*/ 294 w 648"/>
              <a:gd name="T57" fmla="*/ 342 h 476"/>
              <a:gd name="T58" fmla="*/ 330 w 648"/>
              <a:gd name="T59" fmla="*/ 386 h 476"/>
              <a:gd name="T60" fmla="*/ 380 w 648"/>
              <a:gd name="T61" fmla="*/ 412 h 476"/>
              <a:gd name="T62" fmla="*/ 424 w 648"/>
              <a:gd name="T63" fmla="*/ 418 h 476"/>
              <a:gd name="T64" fmla="*/ 480 w 648"/>
              <a:gd name="T65" fmla="*/ 408 h 476"/>
              <a:gd name="T66" fmla="*/ 526 w 648"/>
              <a:gd name="T67" fmla="*/ 376 h 476"/>
              <a:gd name="T68" fmla="*/ 558 w 648"/>
              <a:gd name="T69" fmla="*/ 330 h 476"/>
              <a:gd name="T70" fmla="*/ 570 w 648"/>
              <a:gd name="T71" fmla="*/ 272 h 476"/>
              <a:gd name="T72" fmla="*/ 564 w 648"/>
              <a:gd name="T73" fmla="*/ 228 h 476"/>
              <a:gd name="T74" fmla="*/ 536 w 648"/>
              <a:gd name="T75" fmla="*/ 178 h 476"/>
              <a:gd name="T76" fmla="*/ 494 w 648"/>
              <a:gd name="T77" fmla="*/ 142 h 476"/>
              <a:gd name="T78" fmla="*/ 438 w 648"/>
              <a:gd name="T79" fmla="*/ 126 h 476"/>
              <a:gd name="T80" fmla="*/ 426 w 648"/>
              <a:gd name="T81" fmla="*/ 176 h 476"/>
              <a:gd name="T82" fmla="*/ 358 w 648"/>
              <a:gd name="T83" fmla="*/ 204 h 476"/>
              <a:gd name="T84" fmla="*/ 330 w 648"/>
              <a:gd name="T85" fmla="*/ 272 h 476"/>
              <a:gd name="T86" fmla="*/ 336 w 648"/>
              <a:gd name="T87" fmla="*/ 308 h 476"/>
              <a:gd name="T88" fmla="*/ 340 w 648"/>
              <a:gd name="T89" fmla="*/ 314 h 476"/>
              <a:gd name="T90" fmla="*/ 372 w 648"/>
              <a:gd name="T91" fmla="*/ 246 h 476"/>
              <a:gd name="T92" fmla="*/ 450 w 648"/>
              <a:gd name="T93" fmla="*/ 218 h 476"/>
              <a:gd name="T94" fmla="*/ 502 w 648"/>
              <a:gd name="T95" fmla="*/ 230 h 476"/>
              <a:gd name="T96" fmla="*/ 502 w 648"/>
              <a:gd name="T97" fmla="*/ 214 h 476"/>
              <a:gd name="T98" fmla="*/ 456 w 648"/>
              <a:gd name="T99" fmla="*/ 180 h 476"/>
              <a:gd name="T100" fmla="*/ 424 w 648"/>
              <a:gd name="T101" fmla="*/ 158 h 476"/>
              <a:gd name="T102" fmla="*/ 360 w 648"/>
              <a:gd name="T103" fmla="*/ 178 h 476"/>
              <a:gd name="T104" fmla="*/ 312 w 648"/>
              <a:gd name="T105" fmla="*/ 250 h 476"/>
              <a:gd name="T106" fmla="*/ 318 w 648"/>
              <a:gd name="T107" fmla="*/ 316 h 476"/>
              <a:gd name="T108" fmla="*/ 380 w 648"/>
              <a:gd name="T109" fmla="*/ 376 h 476"/>
              <a:gd name="T110" fmla="*/ 446 w 648"/>
              <a:gd name="T111" fmla="*/ 384 h 476"/>
              <a:gd name="T112" fmla="*/ 518 w 648"/>
              <a:gd name="T113" fmla="*/ 336 h 476"/>
              <a:gd name="T114" fmla="*/ 536 w 648"/>
              <a:gd name="T115" fmla="*/ 272 h 476"/>
              <a:gd name="T116" fmla="*/ 504 w 648"/>
              <a:gd name="T117" fmla="*/ 192 h 476"/>
              <a:gd name="T118" fmla="*/ 424 w 648"/>
              <a:gd name="T119" fmla="*/ 158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8" h="476">
                <a:moveTo>
                  <a:pt x="48" y="66"/>
                </a:moveTo>
                <a:lnTo>
                  <a:pt x="54" y="66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2" y="0"/>
                </a:lnTo>
                <a:lnTo>
                  <a:pt x="158" y="0"/>
                </a:lnTo>
                <a:lnTo>
                  <a:pt x="164" y="2"/>
                </a:lnTo>
                <a:lnTo>
                  <a:pt x="170" y="6"/>
                </a:lnTo>
                <a:lnTo>
                  <a:pt x="174" y="12"/>
                </a:lnTo>
                <a:lnTo>
                  <a:pt x="176" y="18"/>
                </a:lnTo>
                <a:lnTo>
                  <a:pt x="176" y="66"/>
                </a:lnTo>
                <a:lnTo>
                  <a:pt x="600" y="66"/>
                </a:lnTo>
                <a:lnTo>
                  <a:pt x="610" y="68"/>
                </a:lnTo>
                <a:lnTo>
                  <a:pt x="618" y="70"/>
                </a:lnTo>
                <a:lnTo>
                  <a:pt x="626" y="74"/>
                </a:lnTo>
                <a:lnTo>
                  <a:pt x="634" y="80"/>
                </a:lnTo>
                <a:lnTo>
                  <a:pt x="640" y="88"/>
                </a:lnTo>
                <a:lnTo>
                  <a:pt x="644" y="96"/>
                </a:lnTo>
                <a:lnTo>
                  <a:pt x="648" y="106"/>
                </a:lnTo>
                <a:lnTo>
                  <a:pt x="648" y="114"/>
                </a:lnTo>
                <a:lnTo>
                  <a:pt x="648" y="428"/>
                </a:lnTo>
                <a:lnTo>
                  <a:pt x="648" y="438"/>
                </a:lnTo>
                <a:lnTo>
                  <a:pt x="644" y="446"/>
                </a:lnTo>
                <a:lnTo>
                  <a:pt x="640" y="454"/>
                </a:lnTo>
                <a:lnTo>
                  <a:pt x="634" y="462"/>
                </a:lnTo>
                <a:lnTo>
                  <a:pt x="626" y="468"/>
                </a:lnTo>
                <a:lnTo>
                  <a:pt x="618" y="472"/>
                </a:lnTo>
                <a:lnTo>
                  <a:pt x="610" y="476"/>
                </a:lnTo>
                <a:lnTo>
                  <a:pt x="600" y="476"/>
                </a:lnTo>
                <a:lnTo>
                  <a:pt x="48" y="476"/>
                </a:lnTo>
                <a:lnTo>
                  <a:pt x="38" y="476"/>
                </a:lnTo>
                <a:lnTo>
                  <a:pt x="30" y="472"/>
                </a:lnTo>
                <a:lnTo>
                  <a:pt x="22" y="468"/>
                </a:lnTo>
                <a:lnTo>
                  <a:pt x="14" y="462"/>
                </a:lnTo>
                <a:lnTo>
                  <a:pt x="8" y="454"/>
                </a:lnTo>
                <a:lnTo>
                  <a:pt x="4" y="446"/>
                </a:lnTo>
                <a:lnTo>
                  <a:pt x="0" y="438"/>
                </a:lnTo>
                <a:lnTo>
                  <a:pt x="0" y="428"/>
                </a:lnTo>
                <a:lnTo>
                  <a:pt x="0" y="114"/>
                </a:lnTo>
                <a:lnTo>
                  <a:pt x="0" y="106"/>
                </a:lnTo>
                <a:lnTo>
                  <a:pt x="4" y="96"/>
                </a:lnTo>
                <a:lnTo>
                  <a:pt x="8" y="88"/>
                </a:lnTo>
                <a:lnTo>
                  <a:pt x="14" y="80"/>
                </a:lnTo>
                <a:lnTo>
                  <a:pt x="22" y="74"/>
                </a:lnTo>
                <a:lnTo>
                  <a:pt x="30" y="70"/>
                </a:lnTo>
                <a:lnTo>
                  <a:pt x="38" y="68"/>
                </a:lnTo>
                <a:lnTo>
                  <a:pt x="48" y="66"/>
                </a:lnTo>
                <a:close/>
                <a:moveTo>
                  <a:pt x="90" y="446"/>
                </a:moveTo>
                <a:lnTo>
                  <a:pt x="90" y="446"/>
                </a:lnTo>
                <a:lnTo>
                  <a:pt x="80" y="438"/>
                </a:lnTo>
                <a:lnTo>
                  <a:pt x="74" y="428"/>
                </a:lnTo>
                <a:lnTo>
                  <a:pt x="70" y="418"/>
                </a:lnTo>
                <a:lnTo>
                  <a:pt x="68" y="406"/>
                </a:lnTo>
                <a:lnTo>
                  <a:pt x="68" y="108"/>
                </a:lnTo>
                <a:lnTo>
                  <a:pt x="68" y="98"/>
                </a:lnTo>
                <a:lnTo>
                  <a:pt x="60" y="98"/>
                </a:lnTo>
                <a:lnTo>
                  <a:pt x="54" y="100"/>
                </a:lnTo>
                <a:lnTo>
                  <a:pt x="46" y="104"/>
                </a:lnTo>
                <a:lnTo>
                  <a:pt x="40" y="110"/>
                </a:lnTo>
                <a:lnTo>
                  <a:pt x="36" y="116"/>
                </a:lnTo>
                <a:lnTo>
                  <a:pt x="32" y="122"/>
                </a:lnTo>
                <a:lnTo>
                  <a:pt x="30" y="130"/>
                </a:lnTo>
                <a:lnTo>
                  <a:pt x="28" y="138"/>
                </a:lnTo>
                <a:lnTo>
                  <a:pt x="28" y="404"/>
                </a:lnTo>
                <a:lnTo>
                  <a:pt x="30" y="412"/>
                </a:lnTo>
                <a:lnTo>
                  <a:pt x="32" y="420"/>
                </a:lnTo>
                <a:lnTo>
                  <a:pt x="36" y="426"/>
                </a:lnTo>
                <a:lnTo>
                  <a:pt x="40" y="434"/>
                </a:lnTo>
                <a:lnTo>
                  <a:pt x="46" y="438"/>
                </a:lnTo>
                <a:lnTo>
                  <a:pt x="54" y="442"/>
                </a:lnTo>
                <a:lnTo>
                  <a:pt x="62" y="444"/>
                </a:lnTo>
                <a:lnTo>
                  <a:pt x="70" y="446"/>
                </a:lnTo>
                <a:lnTo>
                  <a:pt x="90" y="446"/>
                </a:lnTo>
                <a:close/>
                <a:moveTo>
                  <a:pt x="116" y="128"/>
                </a:moveTo>
                <a:lnTo>
                  <a:pt x="116" y="214"/>
                </a:lnTo>
                <a:lnTo>
                  <a:pt x="256" y="214"/>
                </a:lnTo>
                <a:lnTo>
                  <a:pt x="256" y="128"/>
                </a:lnTo>
                <a:lnTo>
                  <a:pt x="116" y="128"/>
                </a:lnTo>
                <a:close/>
                <a:moveTo>
                  <a:pt x="424" y="126"/>
                </a:moveTo>
                <a:lnTo>
                  <a:pt x="424" y="126"/>
                </a:lnTo>
                <a:lnTo>
                  <a:pt x="408" y="126"/>
                </a:lnTo>
                <a:lnTo>
                  <a:pt x="394" y="128"/>
                </a:lnTo>
                <a:lnTo>
                  <a:pt x="380" y="132"/>
                </a:lnTo>
                <a:lnTo>
                  <a:pt x="366" y="136"/>
                </a:lnTo>
                <a:lnTo>
                  <a:pt x="354" y="142"/>
                </a:lnTo>
                <a:lnTo>
                  <a:pt x="342" y="150"/>
                </a:lnTo>
                <a:lnTo>
                  <a:pt x="330" y="158"/>
                </a:lnTo>
                <a:lnTo>
                  <a:pt x="320" y="168"/>
                </a:lnTo>
                <a:lnTo>
                  <a:pt x="310" y="178"/>
                </a:lnTo>
                <a:lnTo>
                  <a:pt x="302" y="190"/>
                </a:lnTo>
                <a:lnTo>
                  <a:pt x="294" y="202"/>
                </a:lnTo>
                <a:lnTo>
                  <a:pt x="288" y="214"/>
                </a:lnTo>
                <a:lnTo>
                  <a:pt x="282" y="228"/>
                </a:lnTo>
                <a:lnTo>
                  <a:pt x="280" y="242"/>
                </a:lnTo>
                <a:lnTo>
                  <a:pt x="278" y="258"/>
                </a:lnTo>
                <a:lnTo>
                  <a:pt x="276" y="272"/>
                </a:lnTo>
                <a:lnTo>
                  <a:pt x="278" y="288"/>
                </a:lnTo>
                <a:lnTo>
                  <a:pt x="280" y="302"/>
                </a:lnTo>
                <a:lnTo>
                  <a:pt x="282" y="316"/>
                </a:lnTo>
                <a:lnTo>
                  <a:pt x="288" y="330"/>
                </a:lnTo>
                <a:lnTo>
                  <a:pt x="294" y="342"/>
                </a:lnTo>
                <a:lnTo>
                  <a:pt x="302" y="354"/>
                </a:lnTo>
                <a:lnTo>
                  <a:pt x="310" y="366"/>
                </a:lnTo>
                <a:lnTo>
                  <a:pt x="320" y="376"/>
                </a:lnTo>
                <a:lnTo>
                  <a:pt x="330" y="386"/>
                </a:lnTo>
                <a:lnTo>
                  <a:pt x="342" y="394"/>
                </a:lnTo>
                <a:lnTo>
                  <a:pt x="354" y="402"/>
                </a:lnTo>
                <a:lnTo>
                  <a:pt x="366" y="408"/>
                </a:lnTo>
                <a:lnTo>
                  <a:pt x="380" y="412"/>
                </a:lnTo>
                <a:lnTo>
                  <a:pt x="394" y="416"/>
                </a:lnTo>
                <a:lnTo>
                  <a:pt x="408" y="418"/>
                </a:lnTo>
                <a:lnTo>
                  <a:pt x="424" y="418"/>
                </a:lnTo>
                <a:lnTo>
                  <a:pt x="438" y="418"/>
                </a:lnTo>
                <a:lnTo>
                  <a:pt x="452" y="416"/>
                </a:lnTo>
                <a:lnTo>
                  <a:pt x="466" y="412"/>
                </a:lnTo>
                <a:lnTo>
                  <a:pt x="480" y="408"/>
                </a:lnTo>
                <a:lnTo>
                  <a:pt x="494" y="402"/>
                </a:lnTo>
                <a:lnTo>
                  <a:pt x="506" y="394"/>
                </a:lnTo>
                <a:lnTo>
                  <a:pt x="516" y="386"/>
                </a:lnTo>
                <a:lnTo>
                  <a:pt x="526" y="376"/>
                </a:lnTo>
                <a:lnTo>
                  <a:pt x="536" y="366"/>
                </a:lnTo>
                <a:lnTo>
                  <a:pt x="544" y="354"/>
                </a:lnTo>
                <a:lnTo>
                  <a:pt x="552" y="342"/>
                </a:lnTo>
                <a:lnTo>
                  <a:pt x="558" y="330"/>
                </a:lnTo>
                <a:lnTo>
                  <a:pt x="564" y="316"/>
                </a:lnTo>
                <a:lnTo>
                  <a:pt x="566" y="302"/>
                </a:lnTo>
                <a:lnTo>
                  <a:pt x="570" y="288"/>
                </a:lnTo>
                <a:lnTo>
                  <a:pt x="570" y="272"/>
                </a:lnTo>
                <a:lnTo>
                  <a:pt x="570" y="258"/>
                </a:lnTo>
                <a:lnTo>
                  <a:pt x="566" y="242"/>
                </a:lnTo>
                <a:lnTo>
                  <a:pt x="564" y="228"/>
                </a:lnTo>
                <a:lnTo>
                  <a:pt x="558" y="214"/>
                </a:lnTo>
                <a:lnTo>
                  <a:pt x="552" y="202"/>
                </a:lnTo>
                <a:lnTo>
                  <a:pt x="544" y="190"/>
                </a:lnTo>
                <a:lnTo>
                  <a:pt x="536" y="178"/>
                </a:lnTo>
                <a:lnTo>
                  <a:pt x="526" y="168"/>
                </a:lnTo>
                <a:lnTo>
                  <a:pt x="516" y="158"/>
                </a:lnTo>
                <a:lnTo>
                  <a:pt x="506" y="150"/>
                </a:lnTo>
                <a:lnTo>
                  <a:pt x="494" y="142"/>
                </a:lnTo>
                <a:lnTo>
                  <a:pt x="480" y="136"/>
                </a:lnTo>
                <a:lnTo>
                  <a:pt x="466" y="132"/>
                </a:lnTo>
                <a:lnTo>
                  <a:pt x="452" y="128"/>
                </a:lnTo>
                <a:lnTo>
                  <a:pt x="438" y="126"/>
                </a:lnTo>
                <a:lnTo>
                  <a:pt x="424" y="126"/>
                </a:lnTo>
                <a:close/>
                <a:moveTo>
                  <a:pt x="426" y="176"/>
                </a:moveTo>
                <a:lnTo>
                  <a:pt x="426" y="176"/>
                </a:lnTo>
                <a:lnTo>
                  <a:pt x="406" y="178"/>
                </a:lnTo>
                <a:lnTo>
                  <a:pt x="388" y="184"/>
                </a:lnTo>
                <a:lnTo>
                  <a:pt x="372" y="192"/>
                </a:lnTo>
                <a:lnTo>
                  <a:pt x="358" y="204"/>
                </a:lnTo>
                <a:lnTo>
                  <a:pt x="346" y="218"/>
                </a:lnTo>
                <a:lnTo>
                  <a:pt x="336" y="234"/>
                </a:lnTo>
                <a:lnTo>
                  <a:pt x="332" y="254"/>
                </a:lnTo>
                <a:lnTo>
                  <a:pt x="330" y="272"/>
                </a:lnTo>
                <a:lnTo>
                  <a:pt x="330" y="284"/>
                </a:lnTo>
                <a:lnTo>
                  <a:pt x="332" y="296"/>
                </a:lnTo>
                <a:lnTo>
                  <a:pt x="336" y="308"/>
                </a:lnTo>
                <a:lnTo>
                  <a:pt x="340" y="318"/>
                </a:lnTo>
                <a:lnTo>
                  <a:pt x="340" y="314"/>
                </a:lnTo>
                <a:lnTo>
                  <a:pt x="342" y="294"/>
                </a:lnTo>
                <a:lnTo>
                  <a:pt x="348" y="276"/>
                </a:lnTo>
                <a:lnTo>
                  <a:pt x="358" y="260"/>
                </a:lnTo>
                <a:lnTo>
                  <a:pt x="372" y="246"/>
                </a:lnTo>
                <a:lnTo>
                  <a:pt x="388" y="234"/>
                </a:lnTo>
                <a:lnTo>
                  <a:pt x="406" y="226"/>
                </a:lnTo>
                <a:lnTo>
                  <a:pt x="428" y="220"/>
                </a:lnTo>
                <a:lnTo>
                  <a:pt x="450" y="218"/>
                </a:lnTo>
                <a:lnTo>
                  <a:pt x="468" y="220"/>
                </a:lnTo>
                <a:lnTo>
                  <a:pt x="486" y="224"/>
                </a:lnTo>
                <a:lnTo>
                  <a:pt x="502" y="230"/>
                </a:lnTo>
                <a:lnTo>
                  <a:pt x="516" y="238"/>
                </a:lnTo>
                <a:lnTo>
                  <a:pt x="510" y="226"/>
                </a:lnTo>
                <a:lnTo>
                  <a:pt x="502" y="214"/>
                </a:lnTo>
                <a:lnTo>
                  <a:pt x="492" y="202"/>
                </a:lnTo>
                <a:lnTo>
                  <a:pt x="482" y="194"/>
                </a:lnTo>
                <a:lnTo>
                  <a:pt x="468" y="186"/>
                </a:lnTo>
                <a:lnTo>
                  <a:pt x="456" y="180"/>
                </a:lnTo>
                <a:lnTo>
                  <a:pt x="440" y="178"/>
                </a:lnTo>
                <a:lnTo>
                  <a:pt x="426" y="176"/>
                </a:lnTo>
                <a:close/>
                <a:moveTo>
                  <a:pt x="424" y="158"/>
                </a:moveTo>
                <a:lnTo>
                  <a:pt x="424" y="158"/>
                </a:lnTo>
                <a:lnTo>
                  <a:pt x="400" y="162"/>
                </a:lnTo>
                <a:lnTo>
                  <a:pt x="380" y="168"/>
                </a:lnTo>
                <a:lnTo>
                  <a:pt x="360" y="178"/>
                </a:lnTo>
                <a:lnTo>
                  <a:pt x="342" y="192"/>
                </a:lnTo>
                <a:lnTo>
                  <a:pt x="330" y="208"/>
                </a:lnTo>
                <a:lnTo>
                  <a:pt x="318" y="228"/>
                </a:lnTo>
                <a:lnTo>
                  <a:pt x="312" y="250"/>
                </a:lnTo>
                <a:lnTo>
                  <a:pt x="310" y="272"/>
                </a:lnTo>
                <a:lnTo>
                  <a:pt x="312" y="294"/>
                </a:lnTo>
                <a:lnTo>
                  <a:pt x="318" y="316"/>
                </a:lnTo>
                <a:lnTo>
                  <a:pt x="330" y="336"/>
                </a:lnTo>
                <a:lnTo>
                  <a:pt x="342" y="352"/>
                </a:lnTo>
                <a:lnTo>
                  <a:pt x="360" y="366"/>
                </a:lnTo>
                <a:lnTo>
                  <a:pt x="380" y="376"/>
                </a:lnTo>
                <a:lnTo>
                  <a:pt x="400" y="384"/>
                </a:lnTo>
                <a:lnTo>
                  <a:pt x="424" y="386"/>
                </a:lnTo>
                <a:lnTo>
                  <a:pt x="446" y="384"/>
                </a:lnTo>
                <a:lnTo>
                  <a:pt x="468" y="376"/>
                </a:lnTo>
                <a:lnTo>
                  <a:pt x="486" y="366"/>
                </a:lnTo>
                <a:lnTo>
                  <a:pt x="504" y="352"/>
                </a:lnTo>
                <a:lnTo>
                  <a:pt x="518" y="336"/>
                </a:lnTo>
                <a:lnTo>
                  <a:pt x="528" y="316"/>
                </a:lnTo>
                <a:lnTo>
                  <a:pt x="534" y="294"/>
                </a:lnTo>
                <a:lnTo>
                  <a:pt x="536" y="272"/>
                </a:lnTo>
                <a:lnTo>
                  <a:pt x="534" y="250"/>
                </a:lnTo>
                <a:lnTo>
                  <a:pt x="528" y="228"/>
                </a:lnTo>
                <a:lnTo>
                  <a:pt x="518" y="208"/>
                </a:lnTo>
                <a:lnTo>
                  <a:pt x="504" y="192"/>
                </a:lnTo>
                <a:lnTo>
                  <a:pt x="486" y="178"/>
                </a:lnTo>
                <a:lnTo>
                  <a:pt x="468" y="168"/>
                </a:lnTo>
                <a:lnTo>
                  <a:pt x="446" y="162"/>
                </a:lnTo>
                <a:lnTo>
                  <a:pt x="424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42" name="矩形 40"/>
          <p:cNvSpPr>
            <a:spLocks noChangeArrowheads="1"/>
          </p:cNvSpPr>
          <p:nvPr/>
        </p:nvSpPr>
        <p:spPr bwMode="auto">
          <a:xfrm>
            <a:off x="4130965" y="62092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sym typeface="Impact" panose="020B0806030902050204" pitchFamily="34" charset="0"/>
              </a:rPr>
              <a:t>协议体最小化</a:t>
            </a:r>
            <a:endParaRPr lang="en-US" altLang="zh-CN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4843" name="矩形 41"/>
          <p:cNvSpPr>
            <a:spLocks noChangeArrowheads="1"/>
          </p:cNvSpPr>
          <p:nvPr/>
        </p:nvSpPr>
        <p:spPr bwMode="auto">
          <a:xfrm>
            <a:off x="4205083" y="1077754"/>
            <a:ext cx="1338828" cy="39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固定头部</a:t>
            </a:r>
            <a:r>
              <a:rPr lang="en-US" altLang="zh-CN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,</a:t>
            </a:r>
            <a:r>
              <a:rPr lang="zh-CN" altLang="en-US" sz="800" dirty="0" smtClean="0">
                <a:solidFill>
                  <a:schemeClr val="bg1"/>
                </a:solidFill>
              </a:rPr>
              <a:t>精简，不添加可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bg1"/>
                </a:solidFill>
              </a:rPr>
              <a:t>有可无的功能</a:t>
            </a:r>
            <a:endParaRPr lang="en-US" altLang="zh-CN" sz="8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4845" name="矩形 43"/>
          <p:cNvSpPr>
            <a:spLocks noChangeArrowheads="1"/>
          </p:cNvSpPr>
          <p:nvPr/>
        </p:nvSpPr>
        <p:spPr bwMode="auto">
          <a:xfrm>
            <a:off x="4471869" y="3809694"/>
            <a:ext cx="800220" cy="4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sym typeface="Impact" panose="020B0806030902050204" pitchFamily="34" charset="0"/>
              </a:rPr>
              <a:t>长链接</a:t>
            </a:r>
            <a:endParaRPr lang="en-US" altLang="zh-CN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4846" name="矩形 44"/>
          <p:cNvSpPr>
            <a:spLocks noChangeArrowheads="1"/>
          </p:cNvSpPr>
          <p:nvPr/>
        </p:nvSpPr>
        <p:spPr bwMode="auto">
          <a:xfrm>
            <a:off x="4251466" y="4148201"/>
            <a:ext cx="1338828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消息推送和接收</a:t>
            </a:r>
            <a:r>
              <a:rPr lang="en-US" altLang="zh-CN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,</a:t>
            </a:r>
            <a:r>
              <a:rPr lang="zh-CN" altLang="en-US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避免轮询</a:t>
            </a:r>
            <a:endParaRPr lang="en-US" altLang="zh-CN" sz="8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4848" name="矩形 46"/>
          <p:cNvSpPr>
            <a:spLocks noChangeArrowheads="1"/>
          </p:cNvSpPr>
          <p:nvPr/>
        </p:nvSpPr>
        <p:spPr bwMode="auto">
          <a:xfrm>
            <a:off x="6547741" y="2312640"/>
            <a:ext cx="1005403" cy="4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sym typeface="Impact" panose="020B0806030902050204" pitchFamily="34" charset="0"/>
              </a:rPr>
              <a:t>解码简单</a:t>
            </a:r>
            <a:endParaRPr lang="en-US" altLang="zh-CN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4849" name="矩形 47"/>
          <p:cNvSpPr>
            <a:spLocks noChangeArrowheads="1"/>
          </p:cNvSpPr>
          <p:nvPr/>
        </p:nvSpPr>
        <p:spPr bwMode="auto">
          <a:xfrm>
            <a:off x="6570798" y="2736295"/>
            <a:ext cx="1045479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基于</a:t>
            </a:r>
            <a:r>
              <a:rPr lang="en-US" altLang="zh-CN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UTF-8</a:t>
            </a:r>
            <a:r>
              <a:rPr lang="zh-CN" altLang="en-US" sz="800" dirty="0" smtClean="0">
                <a:solidFill>
                  <a:schemeClr val="bg1"/>
                </a:solidFill>
                <a:sym typeface="Impact" panose="020B0806030902050204" pitchFamily="34" charset="0"/>
              </a:rPr>
              <a:t>的字节流</a:t>
            </a:r>
            <a:endParaRPr lang="en-US" altLang="zh-CN" sz="8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409" y="265043"/>
            <a:ext cx="2650434" cy="3246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1669" y="304800"/>
            <a:ext cx="24914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轻量级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 animBg="1"/>
      <p:bldP spid="34827" grpId="0" animBg="1"/>
      <p:bldP spid="34828" grpId="0" animBg="1"/>
      <p:bldP spid="34833" grpId="0" animBg="1"/>
      <p:bldP spid="34834" grpId="0" animBg="1"/>
      <p:bldP spid="34835" grpId="0" animBg="1"/>
      <p:bldP spid="34836" grpId="0" animBg="1"/>
      <p:bldP spid="34837" grpId="0" animBg="1"/>
      <p:bldP spid="34838" grpId="0" animBg="1"/>
      <p:bldP spid="34839" grpId="0" animBg="1"/>
      <p:bldP spid="34840" grpId="0" animBg="1"/>
      <p:bldP spid="34842" grpId="0"/>
      <p:bldP spid="34843" grpId="0"/>
      <p:bldP spid="34845" grpId="0"/>
      <p:bldP spid="34846" grpId="0"/>
      <p:bldP spid="34848" grpId="0"/>
      <p:bldP spid="348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5556369" y="2867102"/>
            <a:ext cx="20883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Pictures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61" y="62017"/>
            <a:ext cx="8077805" cy="4808009"/>
          </a:xfrm>
          <a:prstGeom prst="rect">
            <a:avLst/>
          </a:prstGeom>
          <a:noFill/>
        </p:spPr>
      </p:pic>
      <p:pic>
        <p:nvPicPr>
          <p:cNvPr id="2052" name="Picture 4" descr="C:\Users\Administrator\Pictures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788" y="444509"/>
            <a:ext cx="7886700" cy="3790950"/>
          </a:xfrm>
          <a:prstGeom prst="rect">
            <a:avLst/>
          </a:prstGeom>
          <a:noFill/>
        </p:spPr>
      </p:pic>
      <p:pic>
        <p:nvPicPr>
          <p:cNvPr id="2053" name="Picture 5" descr="C:\Users\Administrator\Pictures\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087" y="1289524"/>
            <a:ext cx="7619827" cy="1910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116305"/>
      </p:ext>
    </p:extLst>
  </p:cSld>
  <p:clrMapOvr>
    <a:masterClrMapping/>
  </p:clrMapOvr>
  <p:transition spd="slow"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1"/>
          <p:cNvSpPr/>
          <p:nvPr/>
        </p:nvSpPr>
        <p:spPr>
          <a:xfrm>
            <a:off x="3019883" y="1966927"/>
            <a:ext cx="1239477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696" tIns="313619" rIns="71696" bIns="71697" numCol="1" spcCol="1270" anchor="t" anchorCtr="0">
            <a:noAutofit/>
          </a:bodyPr>
          <a:lstStyle/>
          <a:p>
            <a:pPr marL="228577" lvl="1" indent="-228577" defTabSz="1066693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sz="2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77" lvl="1" indent="-228577" defTabSz="1066693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sz="2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78"/>
          <p:cNvSpPr/>
          <p:nvPr/>
        </p:nvSpPr>
        <p:spPr>
          <a:xfrm flipH="1">
            <a:off x="4055165" y="2099668"/>
            <a:ext cx="1504122" cy="1573634"/>
          </a:xfrm>
          <a:prstGeom prst="leftCircularArrow">
            <a:avLst>
              <a:gd name="adj1" fmla="val 4456"/>
              <a:gd name="adj2" fmla="val 565841"/>
              <a:gd name="adj3" fmla="val 2341352"/>
              <a:gd name="adj4" fmla="val 9024489"/>
              <a:gd name="adj5" fmla="val 519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Shape 69"/>
          <p:cNvSpPr/>
          <p:nvPr/>
        </p:nvSpPr>
        <p:spPr>
          <a:xfrm>
            <a:off x="1966554" y="2000277"/>
            <a:ext cx="1573148" cy="1573634"/>
          </a:xfrm>
          <a:prstGeom prst="leftCircularArrow">
            <a:avLst>
              <a:gd name="adj1" fmla="val 4456"/>
              <a:gd name="adj2" fmla="val 565841"/>
              <a:gd name="adj3" fmla="val 2341352"/>
              <a:gd name="adj4" fmla="val 9024489"/>
              <a:gd name="adj5" fmla="val 5199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68"/>
          <p:cNvSpPr/>
          <p:nvPr/>
        </p:nvSpPr>
        <p:spPr>
          <a:xfrm>
            <a:off x="1308868" y="1966927"/>
            <a:ext cx="1239477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696" tIns="71696" rIns="71696" bIns="313620" numCol="1" spcCol="1270" anchor="t" anchorCtr="0">
            <a:noAutofit/>
          </a:bodyPr>
          <a:lstStyle/>
          <a:p>
            <a:pPr marL="228577" lvl="1" indent="-228577" defTabSz="1066693">
              <a:lnSpc>
                <a:spcPct val="90000"/>
              </a:lnSpc>
              <a:spcAft>
                <a:spcPct val="15000"/>
              </a:spcAft>
            </a:pPr>
            <a:endParaRPr lang="en-US" sz="2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0"/>
          <p:cNvSpPr/>
          <p:nvPr/>
        </p:nvSpPr>
        <p:spPr>
          <a:xfrm>
            <a:off x="3499248" y="2704159"/>
            <a:ext cx="110175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1" tIns="48458" rIns="65601" bIns="48458" numCol="1" spcCol="1270" anchor="ctr" anchorCtr="0">
            <a:noAutofit/>
          </a:bodyPr>
          <a:lstStyle/>
          <a:p>
            <a:pPr algn="ctr" defTabSz="120003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ircular Arrow 72"/>
          <p:cNvSpPr/>
          <p:nvPr/>
        </p:nvSpPr>
        <p:spPr>
          <a:xfrm>
            <a:off x="3435325" y="1385530"/>
            <a:ext cx="1731527" cy="1732061"/>
          </a:xfrm>
          <a:prstGeom prst="circularArrow">
            <a:avLst>
              <a:gd name="adj1" fmla="val 4049"/>
              <a:gd name="adj2" fmla="val 508999"/>
              <a:gd name="adj3" fmla="val 19315490"/>
              <a:gd name="adj4" fmla="val 12575511"/>
              <a:gd name="adj5" fmla="val 4723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73"/>
          <p:cNvSpPr/>
          <p:nvPr/>
        </p:nvSpPr>
        <p:spPr>
          <a:xfrm>
            <a:off x="1121968" y="1794178"/>
            <a:ext cx="110175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1" tIns="48458" rIns="65601" bIns="48458" numCol="1" spcCol="1270" anchor="ctr" anchorCtr="0">
            <a:noAutofit/>
          </a:bodyPr>
          <a:lstStyle/>
          <a:p>
            <a:pPr algn="ctr" defTabSz="120003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发布者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74"/>
          <p:cNvSpPr/>
          <p:nvPr/>
        </p:nvSpPr>
        <p:spPr>
          <a:xfrm>
            <a:off x="4730897" y="1966927"/>
            <a:ext cx="1239477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696" tIns="71696" rIns="71696" bIns="313620" numCol="1" spcCol="1270" anchor="t" anchorCtr="0">
            <a:noAutofit/>
          </a:bodyPr>
          <a:lstStyle/>
          <a:p>
            <a:pPr marL="228577" lvl="1" indent="-228577" defTabSz="1066693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sz="2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77" lvl="1" indent="-228577" defTabSz="1066693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sz="2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5"/>
          <p:cNvSpPr/>
          <p:nvPr/>
        </p:nvSpPr>
        <p:spPr>
          <a:xfrm>
            <a:off x="5244876" y="1809637"/>
            <a:ext cx="110175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1" tIns="48458" rIns="65601" bIns="48458" numCol="1" spcCol="1270" anchor="ctr" anchorCtr="0">
            <a:noAutofit/>
          </a:bodyPr>
          <a:lstStyle/>
          <a:p>
            <a:pPr algn="ctr" defTabSz="120003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订阅者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6"/>
          <p:cNvSpPr>
            <a:spLocks noEditPoints="1"/>
          </p:cNvSpPr>
          <p:nvPr/>
        </p:nvSpPr>
        <p:spPr bwMode="auto">
          <a:xfrm>
            <a:off x="3363755" y="2166183"/>
            <a:ext cx="416244" cy="486350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笑脸 26"/>
          <p:cNvSpPr/>
          <p:nvPr/>
        </p:nvSpPr>
        <p:spPr>
          <a:xfrm>
            <a:off x="1623391" y="2372140"/>
            <a:ext cx="503583" cy="424069"/>
          </a:xfrm>
          <a:prstGeom prst="smileyF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标注 27"/>
          <p:cNvSpPr/>
          <p:nvPr/>
        </p:nvSpPr>
        <p:spPr>
          <a:xfrm>
            <a:off x="5029200" y="2365513"/>
            <a:ext cx="563218" cy="470453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05409" y="265043"/>
            <a:ext cx="2650434" cy="3246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0452" y="298174"/>
            <a:ext cx="17532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消息推送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5409" y="265043"/>
            <a:ext cx="2650434" cy="3246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1791" y="311426"/>
            <a:ext cx="2551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可靠传输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strator\Desktop\mqtt-a-practical-protocol-for-the-internet-of-things-1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565" y="901576"/>
            <a:ext cx="6076950" cy="3419475"/>
          </a:xfrm>
          <a:prstGeom prst="rect">
            <a:avLst/>
          </a:prstGeom>
          <a:noFill/>
        </p:spPr>
      </p:pic>
      <p:pic>
        <p:nvPicPr>
          <p:cNvPr id="3075" name="Picture 3" descr="C:\Users\Administrator\Desktop\qos1_se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482" y="750019"/>
            <a:ext cx="4654057" cy="4255138"/>
          </a:xfrm>
          <a:prstGeom prst="rect">
            <a:avLst/>
          </a:prstGeom>
          <a:noFill/>
        </p:spPr>
      </p:pic>
      <p:pic>
        <p:nvPicPr>
          <p:cNvPr id="3077" name="Picture 5" descr="C:\Users\Administrator\Desktop\qos0_seq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4564" y="1691002"/>
            <a:ext cx="5514975" cy="3048000"/>
          </a:xfrm>
          <a:prstGeom prst="rect">
            <a:avLst/>
          </a:prstGeom>
          <a:noFill/>
        </p:spPr>
      </p:pic>
      <p:pic>
        <p:nvPicPr>
          <p:cNvPr id="1026" name="Picture 2" descr="D:\uidq1343\Desktop\Figure-1_ref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02" y="912621"/>
            <a:ext cx="2449385" cy="392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459BB3"/>
      </a:accent2>
      <a:accent3>
        <a:srgbClr val="00B0F0"/>
      </a:accent3>
      <a:accent4>
        <a:srgbClr val="00B0F0"/>
      </a:accent4>
      <a:accent5>
        <a:srgbClr val="459BB3"/>
      </a:accent5>
      <a:accent6>
        <a:srgbClr val="459BB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408</Words>
  <Application>Microsoft Office PowerPoint</Application>
  <PresentationFormat>全屏显示(16:9)</PresentationFormat>
  <Paragraphs>87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pc</cp:lastModifiedBy>
  <cp:revision>62</cp:revision>
  <dcterms:created xsi:type="dcterms:W3CDTF">2017-03-04T06:55:50Z</dcterms:created>
  <dcterms:modified xsi:type="dcterms:W3CDTF">2018-09-28T03:50:43Z</dcterms:modified>
</cp:coreProperties>
</file>