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48" r:id="rId2"/>
  </p:sldMasterIdLst>
  <p:notesMasterIdLst>
    <p:notesMasterId r:id="rId18"/>
  </p:notesMasterIdLst>
  <p:handoutMasterIdLst>
    <p:handoutMasterId r:id="rId19"/>
  </p:handoutMasterIdLst>
  <p:sldIdLst>
    <p:sldId id="290" r:id="rId3"/>
    <p:sldId id="284" r:id="rId4"/>
    <p:sldId id="295" r:id="rId5"/>
    <p:sldId id="296" r:id="rId6"/>
    <p:sldId id="298" r:id="rId7"/>
    <p:sldId id="299" r:id="rId8"/>
    <p:sldId id="303" r:id="rId9"/>
    <p:sldId id="300" r:id="rId10"/>
    <p:sldId id="301" r:id="rId11"/>
    <p:sldId id="302" r:id="rId12"/>
    <p:sldId id="304" r:id="rId13"/>
    <p:sldId id="306" r:id="rId14"/>
    <p:sldId id="308" r:id="rId15"/>
    <p:sldId id="307" r:id="rId16"/>
    <p:sldId id="258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itchFamily="2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itchFamily="2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itchFamily="2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itchFamily="2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itchFamily="2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/>
        <a:ea typeface="宋体" pitchFamily="2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/>
        <a:ea typeface="宋体" pitchFamily="2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/>
        <a:ea typeface="宋体" pitchFamily="2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/>
        <a:ea typeface="宋体" pitchFamily="2" charset="-122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84"/>
    <a:srgbClr val="33363D"/>
    <a:srgbClr val="232F33"/>
    <a:srgbClr val="222E32"/>
    <a:srgbClr val="171E21"/>
    <a:srgbClr val="003D75"/>
    <a:srgbClr val="A46325"/>
    <a:srgbClr val="034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5" autoAdjust="0"/>
    <p:restoredTop sz="39298" autoAdjust="0"/>
  </p:normalViewPr>
  <p:slideViewPr>
    <p:cSldViewPr snapToGrid="0">
      <p:cViewPr varScale="1">
        <p:scale>
          <a:sx n="42" d="100"/>
          <a:sy n="42" d="100"/>
        </p:scale>
        <p:origin x="-366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2AB9FAE-820C-410B-BE62-08CAFAC8556A}" type="datetimeFigureOut">
              <a:rPr lang="zh-CN" altLang="en-US"/>
              <a:pPr>
                <a:defRPr/>
              </a:pPr>
              <a:t>2018-10-12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D5CA0CC-0E55-41DB-80EF-ED2B51866B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417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FF73-919F-43F3-AA8F-ED4DDECD20A4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09A2-72E1-4534-8798-B264A53CB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7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各位领导，同事，大家好，我今天想跟大家交流下推荐算法。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最后就是混合模型，结合各种方法进行推荐。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3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分析用户行为数据， 结合基本数据采集用户标签，构建用户画像；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召回层： 采用算法匹配用户标签和商家数据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构建用户推荐产品的候选集列表；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通过标签计算用户与商家产品的相似度，选取相似度较高的构成推荐候选集列表；（最简单的）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协同过滤算法 （需要用到用户产品的交互数据）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通过业务规则对候选集进行过滤；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排序层： 采用监督机器学习算法（可以采用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算法等）根据历史的用户与产品的交互数据对用户接受度进行预测（可以通过间接预测用户评分）来为其推荐（推送）最可能高分的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N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需要构建用户特征和商品特征数据，历史特征数据作为训练数据，通过构建线性或非线性模型，预测用户接受度（评分）。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反馈： 用户根据推荐（推送）的结果评分反馈。反馈的结果可以用来修改排序层， 作为排序层算法的训练数据， 更新排序层的结果。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4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4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首先我们来看看，什么是推荐？</a:t>
            </a:r>
            <a:endParaRPr lang="en-US" altLang="zh-CN" dirty="0" smtClean="0"/>
          </a:p>
          <a:p>
            <a:r>
              <a:rPr lang="zh-CN" altLang="en-US" dirty="0" smtClean="0"/>
              <a:t>这是一个推荐，它是亚马逊图书网站的一个部分；通过记录用户搜索，购买等数据，来推测用户可能感兴趣的图书；</a:t>
            </a:r>
            <a:endParaRPr lang="en-US" altLang="zh-CN" dirty="0" smtClean="0"/>
          </a:p>
          <a:p>
            <a:r>
              <a:rPr lang="zh-CN" altLang="en-US" dirty="0" smtClean="0"/>
              <a:t>这也是一个推荐，通过视频的观看等网络行为数据推测；</a:t>
            </a:r>
            <a:endParaRPr lang="en-US" altLang="zh-CN" dirty="0" smtClean="0"/>
          </a:p>
          <a:p>
            <a:r>
              <a:rPr lang="zh-CN" altLang="en-US" dirty="0" smtClean="0"/>
              <a:t>还有这，音乐推荐，为你推荐喜欢的歌曲；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那为什么在这些场景中，我们需要进行推荐呢？用户直接搜索感兴趣的内容不就可以了吗？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我们来看看这个问题。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2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从个人角度来看： 是有太多的电影等着你去看，怎么选？有太多的音乐等着你去听；又怎么选？</a:t>
            </a:r>
            <a:endParaRPr lang="en-US" altLang="zh-CN" dirty="0" smtClean="0"/>
          </a:p>
          <a:p>
            <a:r>
              <a:rPr lang="zh-CN" altLang="en-US" dirty="0" smtClean="0"/>
              <a:t>从生产方角度来看：</a:t>
            </a:r>
            <a:r>
              <a:rPr lang="zh-CN" altLang="en-US" baseline="0" dirty="0" smtClean="0"/>
              <a:t> 大部分的用户只关注了热门产品，那对于剩下的非热门产品，如何将他销售出去呢？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6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在了解了推荐之后，我们来看看此次的主题：常用的推荐算法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4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目前，常用的推荐算法，由这四种：首先我们来看看协同过滤算法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51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协同过滤算法是关注于相似用户或者相似物品。它向用户推荐与其相似的用户观看的电影；或者是它向用户推荐与它所观看电影相似的电影进行推荐。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6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第二种方法就是点击率预测算法：</a:t>
            </a:r>
            <a:r>
              <a:rPr lang="zh-CN" altLang="en-US" baseline="0" dirty="0" smtClean="0"/>
              <a:t> 它提取所有相关特征，探究特征和购买的关系，进行建模预测；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3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这一种是基于内容的算法，也是目前我们所采用的一种的方法：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首先，我们会有一个标签库，里面存放着各类的画像标签； </a:t>
            </a:r>
            <a:endParaRPr lang="en-US" altLang="zh-CN" dirty="0" smtClean="0"/>
          </a:p>
          <a:p>
            <a:r>
              <a:rPr lang="zh-CN" altLang="en-US" dirty="0" smtClean="0"/>
              <a:t>接下来，会用算法对用户打上合适的标签，然后在对保险标签化；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2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通过对用户和保险标签的匹配，为用户推荐提供候选集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09A2-72E1-4534-8798-B264A53CB8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uidp3221\Videos\封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A_蓝剑_文本框 66">
            <a:extLst>
              <a:ext uri="{FF2B5EF4-FFF2-40B4-BE49-F238E27FC236}"/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85000" y="1727200"/>
            <a:ext cx="4570413" cy="2401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点击此处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输入您的封面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标题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6629400" y="1473200"/>
            <a:ext cx="5562600" cy="2832100"/>
          </a:xfrm>
          <a:prstGeom prst="rect">
            <a:avLst/>
          </a:prstGeom>
          <a:gradFill>
            <a:gsLst>
              <a:gs pos="100000">
                <a:schemeClr val="tx1">
                  <a:alpha val="75000"/>
                </a:schemeClr>
              </a:gs>
              <a:gs pos="5000">
                <a:srgbClr val="0055A2">
                  <a:alpha val="85000"/>
                </a:srgbClr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>
                <a:sym typeface="+mn-lt"/>
              </a:rPr>
              <a:t> </a:t>
            </a:r>
            <a:endParaRPr lang="en-US" sz="1800" dirty="0">
              <a:sym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413" y="6450013"/>
            <a:ext cx="17811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617200" y="6440488"/>
            <a:ext cx="1427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zh-CN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296863"/>
            <a:ext cx="10207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56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334963" y="6507163"/>
            <a:ext cx="1947862" cy="246062"/>
            <a:chOff x="511402" y="6460351"/>
            <a:chExt cx="2111109" cy="266892"/>
          </a:xfrm>
        </p:grpSpPr>
        <p:sp>
          <p:nvSpPr>
            <p:cNvPr id="5" name="椭圆 3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grpSp>
          <p:nvGrpSpPr>
            <p:cNvPr id="6" name="Group 4">
              <a:extLst>
                <a:ext uri="{FF2B5EF4-FFF2-40B4-BE49-F238E27FC236}"/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" name="Freeform 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5"/>
            <p:cNvCxnSpPr>
              <a:cxnSpLocks noChangeShapeType="1"/>
              <a:stCxn id="12" idx="1"/>
              <a:endCxn id="12" idx="5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PA_蓝剑_文本框 68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sp>
          <p:nvSpPr>
            <p:cNvPr id="9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2558" y="6460351"/>
              <a:ext cx="929953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Confidential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1309688" y="6583363"/>
            <a:ext cx="25400" cy="107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305076B5-2530-4578-8CCA-CDE1B34C30FE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pic>
        <p:nvPicPr>
          <p:cNvPr id="17" name="Picture 2" descr="D:\uidp3221\2018年6月前工作\20180225\新版PPT\最终瑞普版本\德赛西威LOGO2017\德赛西威中文标志PNG格式（透明底）\德赛西威英文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113" y="6491288"/>
            <a:ext cx="985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10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ith No photos &amp; Englis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A50EF2F2-4AF1-46D4-B416-C08C8B74B9F7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sp>
        <p:nvSpPr>
          <p:cNvPr id="4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334963" y="6507163"/>
            <a:ext cx="944562" cy="246062"/>
            <a:chOff x="511402" y="6460351"/>
            <a:chExt cx="1024562" cy="266892"/>
          </a:xfrm>
        </p:grpSpPr>
        <p:sp>
          <p:nvSpPr>
            <p:cNvPr id="6" name="椭圆 4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grpSp>
          <p:nvGrpSpPr>
            <p:cNvPr id="7" name="Group 4">
              <a:extLst>
                <a:ext uri="{FF2B5EF4-FFF2-40B4-BE49-F238E27FC236}"/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" name="Freeform 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连接符 6"/>
            <p:cNvCxnSpPr>
              <a:cxnSpLocks noChangeShapeType="1"/>
              <a:stCxn id="12" idx="1"/>
              <a:endCxn id="12" idx="5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PA_蓝剑_文本框 68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uidp3221\2018年6月前工作\20180225\新版PPT\最终瑞普版本\德赛西威LOGO2017\德赛西威中文标志PNG格式（透明底）\德赛西威英文logo标准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113" y="6491288"/>
            <a:ext cx="985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508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ith Englis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711C286B-DC98-49A8-ABAC-0C6C887D2713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uidp3221\2018年6月前工作\20180225\新版PPT\最终瑞普版本\德赛西威LOGO2017\德赛西威中文标志PNG格式（透明底）\德赛西威英文logo标准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113" y="6491288"/>
            <a:ext cx="985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299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uidp3221\Videos\封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A_蓝剑_文本框 66">
            <a:extLst>
              <a:ext uri="{FF2B5EF4-FFF2-40B4-BE49-F238E27FC236}"/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85000" y="1727200"/>
            <a:ext cx="4570413" cy="2401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点击此处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输入您的封面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标题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6629400" y="1473200"/>
            <a:ext cx="5562600" cy="2832100"/>
          </a:xfrm>
          <a:prstGeom prst="rect">
            <a:avLst/>
          </a:prstGeom>
          <a:gradFill>
            <a:gsLst>
              <a:gs pos="100000">
                <a:schemeClr val="tx1">
                  <a:alpha val="75000"/>
                </a:schemeClr>
              </a:gs>
              <a:gs pos="5000">
                <a:srgbClr val="0055A2">
                  <a:alpha val="85000"/>
                </a:srgbClr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>
                <a:sym typeface="+mn-lt"/>
              </a:rPr>
              <a:t> </a:t>
            </a:r>
            <a:endParaRPr lang="en-US" sz="1800" dirty="0">
              <a:sym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413" y="6450013"/>
            <a:ext cx="17811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17200" y="6440488"/>
            <a:ext cx="1427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zh-CN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idp3221\2018年6月前工作\20180225\新版PPT\最终瑞普版本\德赛西威LOGO2017\德赛西威中文标志PNG格式（透明底）\德赛西威英文logo标准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800" y="342900"/>
            <a:ext cx="98583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85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F384F1-1684-4757-BEC9-0901671280A4}" type="datetimeFigureOut">
              <a:rPr lang="zh-CN" altLang="en-US"/>
              <a:pPr>
                <a:defRPr/>
              </a:pPr>
              <a:t>2018-10-12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B52284-6E10-4294-B4C4-97AB92C688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4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ictly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334963" y="6507163"/>
            <a:ext cx="2366962" cy="246062"/>
            <a:chOff x="511402" y="6460351"/>
            <a:chExt cx="2566357" cy="266892"/>
          </a:xfrm>
        </p:grpSpPr>
        <p:sp>
          <p:nvSpPr>
            <p:cNvPr id="7" name="椭圆 10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grpSp>
          <p:nvGrpSpPr>
            <p:cNvPr id="8" name="Group 4">
              <a:extLst>
                <a:ext uri="{FF2B5EF4-FFF2-40B4-BE49-F238E27FC236}"/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2" name="Freeform 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PA_蓝剑_文本框 68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sp>
          <p:nvSpPr>
            <p:cNvPr id="11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2559" y="6460351"/>
              <a:ext cx="13852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Strictly Confidential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1309688" y="6583363"/>
            <a:ext cx="25400" cy="107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57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2919DAD1-7238-4646-90B0-7F0941596770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pic>
        <p:nvPicPr>
          <p:cNvPr id="17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690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334963" y="6507163"/>
            <a:ext cx="2225675" cy="246062"/>
            <a:chOff x="511402" y="6460351"/>
            <a:chExt cx="2411712" cy="266892"/>
          </a:xfrm>
        </p:grpSpPr>
        <p:sp>
          <p:nvSpPr>
            <p:cNvPr id="5" name="椭圆 8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grpSp>
          <p:nvGrpSpPr>
            <p:cNvPr id="6" name="Group 4">
              <a:extLst>
                <a:ext uri="{FF2B5EF4-FFF2-40B4-BE49-F238E27FC236}"/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" name="Freeform 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10"/>
            <p:cNvCxnSpPr>
              <a:cxnSpLocks noChangeShapeType="1"/>
              <a:stCxn id="4110" idx="1"/>
              <a:endCxn id="4110" idx="5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PA_蓝剑_文本框 68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sp>
          <p:nvSpPr>
            <p:cNvPr id="9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2559" y="6460351"/>
              <a:ext cx="1230555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For Internal Only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1309688" y="6583363"/>
            <a:ext cx="25400" cy="107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CEDB6834-C2E1-4C4F-8187-1A04EE67A3FD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pic>
        <p:nvPicPr>
          <p:cNvPr id="17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35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334963" y="6507163"/>
            <a:ext cx="1947862" cy="246062"/>
            <a:chOff x="511402" y="6460351"/>
            <a:chExt cx="2111109" cy="266892"/>
          </a:xfrm>
        </p:grpSpPr>
        <p:sp>
          <p:nvSpPr>
            <p:cNvPr id="5" name="椭圆 8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grpSp>
          <p:nvGrpSpPr>
            <p:cNvPr id="6" name="Group 4">
              <a:extLst>
                <a:ext uri="{FF2B5EF4-FFF2-40B4-BE49-F238E27FC236}"/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" name="Freeform 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10"/>
            <p:cNvCxnSpPr>
              <a:cxnSpLocks noChangeShapeType="1"/>
              <a:stCxn id="5134" idx="1"/>
              <a:endCxn id="5134" idx="5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PA_蓝剑_文本框 68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sp>
          <p:nvSpPr>
            <p:cNvPr id="9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2558" y="6460351"/>
              <a:ext cx="929953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Confidential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1309688" y="6583363"/>
            <a:ext cx="25400" cy="107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30C5D829-FA12-4031-AFF4-9612AB446F8C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pic>
        <p:nvPicPr>
          <p:cNvPr id="17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691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No photos &amp; 中文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73E66E0D-071A-45F2-8AEB-5DB53813AECE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sp>
        <p:nvSpPr>
          <p:cNvPr id="4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334963" y="6507163"/>
            <a:ext cx="944562" cy="246062"/>
            <a:chOff x="511402" y="6460351"/>
            <a:chExt cx="1024562" cy="266892"/>
          </a:xfrm>
        </p:grpSpPr>
        <p:sp>
          <p:nvSpPr>
            <p:cNvPr id="6" name="椭圆 9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grpSp>
          <p:nvGrpSpPr>
            <p:cNvPr id="7" name="Group 4">
              <a:extLst>
                <a:ext uri="{FF2B5EF4-FFF2-40B4-BE49-F238E27FC236}"/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" name="Freeform 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连接符 11"/>
            <p:cNvCxnSpPr>
              <a:cxnSpLocks noChangeShapeType="1"/>
              <a:stCxn id="6156" idx="1"/>
              <a:endCxn id="6156" idx="5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PA_蓝剑_文本框 68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31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带有中文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BA763470-1422-4DB9-A72A-3A1401DE2B07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88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25B8F-D50F-4AB7-9F5E-4356B676812F}" type="datetimeFigureOut">
              <a:rPr lang="zh-CN" altLang="en-US"/>
              <a:pPr>
                <a:defRPr/>
              </a:pPr>
              <a:t>2018-10-12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4379F-0F45-467D-8716-54E0B7D6F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ictly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334963" y="6507163"/>
            <a:ext cx="2366962" cy="246062"/>
            <a:chOff x="511402" y="6460351"/>
            <a:chExt cx="2566357" cy="266892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grpSp>
          <p:nvGrpSpPr>
            <p:cNvPr id="8" name="Group 4">
              <a:extLst>
                <a:ext uri="{FF2B5EF4-FFF2-40B4-BE49-F238E27FC236}"/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2" name="Freeform 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7"/>
            <p:cNvCxnSpPr>
              <a:cxnSpLocks noChangeShapeType="1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PA_蓝剑_文本框 68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sp>
          <p:nvSpPr>
            <p:cNvPr id="11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2559" y="6460351"/>
              <a:ext cx="13852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Strictly Confidential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1309688" y="6583363"/>
            <a:ext cx="25400" cy="107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57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C966C81B-B41F-4AA8-88B6-F0EC82EE21F1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pic>
        <p:nvPicPr>
          <p:cNvPr id="17" name="Picture 2" descr="D:\uidp3221\2018年6月前工作\20180225\新版PPT\最终瑞普版本\德赛西威LOGO2017\德赛西威中文标志PNG格式（透明底）\德赛西威英文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113" y="6491288"/>
            <a:ext cx="985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02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334963" y="6507163"/>
            <a:ext cx="2225675" cy="246062"/>
            <a:chOff x="511402" y="6460351"/>
            <a:chExt cx="2411712" cy="266892"/>
          </a:xfrm>
        </p:grpSpPr>
        <p:sp>
          <p:nvSpPr>
            <p:cNvPr id="5" name="椭圆 3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grpSp>
          <p:nvGrpSpPr>
            <p:cNvPr id="6" name="Group 4">
              <a:extLst>
                <a:ext uri="{FF2B5EF4-FFF2-40B4-BE49-F238E27FC236}"/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" name="Freeform 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5"/>
            <p:cNvCxnSpPr>
              <a:cxnSpLocks noChangeShapeType="1"/>
              <a:stCxn id="12" idx="1"/>
              <a:endCxn id="12" idx="5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PA_蓝剑_文本框 68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  <p:sp>
          <p:nvSpPr>
            <p:cNvPr id="9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2559" y="6460351"/>
              <a:ext cx="1230555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itchFamily="34" charset="0"/>
                  <a:ea typeface="黑体" pitchFamily="49" charset="-122"/>
                  <a:sym typeface="+mn-lt"/>
                </a:rPr>
                <a:t>For Internal Only</a:t>
              </a:r>
              <a:endParaRPr lang="zh-CN" altLang="en-US" sz="10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1309688" y="6583363"/>
            <a:ext cx="25400" cy="107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88DE6B5D-F611-4CD8-99CD-FF52BC156B0F}" type="slidenum">
              <a:rPr lang="zh-CN" altLang="en-US" sz="1100">
                <a:solidFill>
                  <a:srgbClr val="5A5A5A"/>
                </a:solidFill>
              </a:rPr>
              <a:pPr algn="ctr"/>
              <a:t>‹#›</a:t>
            </a:fld>
            <a:endParaRPr lang="zh-CN" altLang="en-US" sz="1100">
              <a:solidFill>
                <a:srgbClr val="5A5A5A"/>
              </a:solidFill>
            </a:endParaRPr>
          </a:p>
        </p:txBody>
      </p:sp>
      <p:pic>
        <p:nvPicPr>
          <p:cNvPr id="17" name="Picture 2" descr="D:\uidp3221\2018年6月前工作\20180225\新版PPT\最终瑞普版本\德赛西威LOGO2017\德赛西威中文标志PNG格式（透明底）\德赛西威英文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113" y="6491288"/>
            <a:ext cx="985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067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23A986-6934-4769-9F4A-327BCA0B73F9}" type="datetimeFigureOut">
              <a:rPr lang="zh-CN" altLang="en-US"/>
              <a:pPr>
                <a:defRPr/>
              </a:pPr>
              <a:t>2018-10-12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F242D1-CA1D-47D6-A192-89F0E9B89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2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蓝剑_文本框 66">
            <a:extLst>
              <a:ext uri="{FF2B5EF4-FFF2-40B4-BE49-F238E27FC236}"/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575208" y="2457042"/>
            <a:ext cx="3121367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推荐算法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5363" name="PA_蓝剑_矩形 6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7113" y="5181600"/>
            <a:ext cx="1638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r">
              <a:buClr>
                <a:srgbClr val="00589A"/>
              </a:buClr>
            </a:pPr>
            <a:r>
              <a:rPr lang="zh-CN" altLang="en-US" sz="1200" dirty="0" smtClean="0">
                <a:solidFill>
                  <a:srgbClr val="7F7F7F"/>
                </a:solidFill>
                <a:latin typeface="黑体" pitchFamily="49" charset="-122"/>
                <a:ea typeface="黑体" pitchFamily="49" charset="-122"/>
                <a:cs typeface="Arial" pitchFamily="34" charset="0"/>
                <a:sym typeface="+mn-lt"/>
              </a:rPr>
              <a:t>刘梦丹</a:t>
            </a:r>
            <a:endParaRPr lang="zh-CN" altLang="en-US" sz="1200" dirty="0">
              <a:solidFill>
                <a:srgbClr val="7F7F7F"/>
              </a:solidFill>
              <a:latin typeface="黑体" pitchFamily="49" charset="-122"/>
              <a:ea typeface="黑体" pitchFamily="49" charset="-122"/>
              <a:cs typeface="Arial" pitchFamily="34" charset="0"/>
              <a:sym typeface="+mn-lt"/>
            </a:endParaRPr>
          </a:p>
        </p:txBody>
      </p:sp>
      <p:sp>
        <p:nvSpPr>
          <p:cNvPr id="15364" name="PA_蓝剑_矩形 6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837738" y="5651500"/>
            <a:ext cx="1717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r">
              <a:buClr>
                <a:srgbClr val="00589A"/>
              </a:buClr>
            </a:pPr>
            <a:r>
              <a:rPr lang="en-US" altLang="zh-CN" sz="1200" dirty="0" smtClean="0">
                <a:solidFill>
                  <a:srgbClr val="7F7F7F"/>
                </a:solidFill>
                <a:latin typeface="黑体" pitchFamily="49" charset="-122"/>
                <a:ea typeface="黑体" pitchFamily="49" charset="-122"/>
                <a:cs typeface="Arial" pitchFamily="34" charset="0"/>
                <a:sym typeface="+mn-lt"/>
              </a:rPr>
              <a:t>2018-8-20</a:t>
            </a:r>
            <a:endParaRPr lang="zh-CN" altLang="en-US" sz="1200" dirty="0">
              <a:solidFill>
                <a:srgbClr val="7F7F7F"/>
              </a:solidFill>
              <a:latin typeface="黑体" pitchFamily="49" charset="-122"/>
              <a:ea typeface="黑体" pitchFamily="49" charset="-122"/>
              <a:cs typeface="Arial" pitchFamily="34" charset="0"/>
              <a:sym typeface="+mn-lt"/>
            </a:endParaRPr>
          </a:p>
        </p:txBody>
      </p:sp>
      <p:sp>
        <p:nvSpPr>
          <p:cNvPr id="15365" name="PA_蓝剑_矩形 6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17113" y="4767263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r">
              <a:buClr>
                <a:srgbClr val="00589A"/>
              </a:buClr>
            </a:pPr>
            <a:r>
              <a:rPr lang="en-US" altLang="zh-CN" sz="1200" dirty="0" smtClean="0">
                <a:solidFill>
                  <a:srgbClr val="7F7F7F"/>
                </a:solidFill>
                <a:latin typeface="Arial" pitchFamily="34" charset="0"/>
                <a:ea typeface="黑体" pitchFamily="49" charset="-122"/>
                <a:cs typeface="Arial" pitchFamily="34" charset="0"/>
                <a:sym typeface="+mn-lt"/>
              </a:rPr>
              <a:t>CT_ITC_CTU</a:t>
            </a:r>
            <a:endParaRPr lang="zh-CN" altLang="en-US" sz="1200" dirty="0">
              <a:solidFill>
                <a:srgbClr val="7F7F7F"/>
              </a:solidFill>
              <a:latin typeface="Arial" pitchFamily="34" charset="0"/>
              <a:ea typeface="黑体" pitchFamily="49" charset="-122"/>
              <a:cs typeface="Arial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535" y="1051468"/>
            <a:ext cx="627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对用户和保险进行匹配：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5211" y="209477"/>
            <a:ext cx="6723655" cy="331816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基于内容的算法（目前采用的）</a:t>
            </a:r>
            <a:endParaRPr lang="zh-CN" altLang="en-US" sz="3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25309"/>
              </p:ext>
            </p:extLst>
          </p:nvPr>
        </p:nvGraphicFramePr>
        <p:xfrm>
          <a:off x="533400" y="2099733"/>
          <a:ext cx="5486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33"/>
                <a:gridCol w="1092200"/>
                <a:gridCol w="897467"/>
                <a:gridCol w="1354667"/>
                <a:gridCol w="1185333"/>
              </a:tblGrid>
              <a:tr h="2607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早高峰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短途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经常使用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8000" y="1667934"/>
            <a:ext cx="79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1667935"/>
            <a:ext cx="79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保险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56466"/>
              </p:ext>
            </p:extLst>
          </p:nvPr>
        </p:nvGraphicFramePr>
        <p:xfrm>
          <a:off x="6324600" y="2130400"/>
          <a:ext cx="5486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33"/>
                <a:gridCol w="1092200"/>
                <a:gridCol w="897467"/>
                <a:gridCol w="1354667"/>
                <a:gridCol w="1185333"/>
              </a:tblGrid>
              <a:tr h="2607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早高峰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短途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经常使用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59849" y="3613573"/>
                <a:ext cx="2784417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ea typeface="黑体" panose="02010609060101010101" pitchFamily="49" charset="-122"/>
                  </a:rPr>
                  <a:t>Jaccard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3200" b="0" i="1" smtClean="0">
                            <a:latin typeface="Cambria Math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zh-CN" sz="3200" b="0" i="1" smtClean="0">
                            <a:latin typeface="Cambria Math"/>
                            <a:ea typeface="黑体" panose="02010609060101010101" pitchFamily="49" charset="-122"/>
                          </a:rPr>
                          <m:t>𝐼</m:t>
                        </m:r>
                        <m:r>
                          <a:rPr lang="en-US" altLang="zh-CN" sz="3200" b="0" i="1" smtClean="0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3200" b="0" i="1" smtClean="0">
                            <a:latin typeface="Cambria Math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altLang="zh-CN" sz="3200" b="0" i="1" smtClean="0">
                            <a:latin typeface="Cambria Math"/>
                            <a:ea typeface="黑体" panose="02010609060101010101" pitchFamily="49" charset="-122"/>
                          </a:rPr>
                          <m:t>𝐼</m:t>
                        </m:r>
                        <m:r>
                          <a:rPr lang="en-US" altLang="zh-CN" sz="3200" b="0" i="1" smtClean="0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849" y="3613573"/>
                <a:ext cx="2784417" cy="871521"/>
              </a:xfrm>
              <a:prstGeom prst="rect">
                <a:avLst/>
              </a:prstGeom>
              <a:blipFill rotWithShape="1">
                <a:blip r:embed="rId3"/>
                <a:stretch>
                  <a:fillRect l="-5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5022" y="4875106"/>
                <a:ext cx="42507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𝑈𝑠𝑒𝑟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𝐼𝑛𝑠𝑢𝑟𝑎𝑛𝑐𝑒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黑体" panose="02010609060101010101" pitchFamily="49" charset="-122"/>
                        </a:rPr>
                        <m:t>=2/5</m:t>
                      </m:r>
                    </m:oMath>
                  </m:oMathPara>
                </a14:m>
                <a:endPara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022" y="4875106"/>
                <a:ext cx="425077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031068" y="5696466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根据结果，向其推荐前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个，该用户没有购买过的产品</a:t>
            </a:r>
          </a:p>
        </p:txBody>
      </p:sp>
    </p:spTree>
    <p:extLst>
      <p:ext uri="{BB962C8B-B14F-4D97-AF65-F5344CB8AC3E}">
        <p14:creationId xmlns:p14="http://schemas.microsoft.com/office/powerpoint/2010/main" val="5963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5211" y="209477"/>
            <a:ext cx="6723655" cy="331816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基于内容的算法（目前采用的）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557867"/>
            <a:ext cx="8805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对于未产生过任何购买行为的用户，可以使用该算法为其推荐适合他的产品；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000" y="3462867"/>
            <a:ext cx="8805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需要保险经验知识，有合适且合理的标签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无法反映用户个人偏好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过于依赖标签的制定</a:t>
            </a:r>
          </a:p>
        </p:txBody>
      </p:sp>
    </p:spTree>
    <p:extLst>
      <p:ext uri="{BB962C8B-B14F-4D97-AF65-F5344CB8AC3E}">
        <p14:creationId xmlns:p14="http://schemas.microsoft.com/office/powerpoint/2010/main" val="195583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/>
          <p:cNvSpPr/>
          <p:nvPr/>
        </p:nvSpPr>
        <p:spPr>
          <a:xfrm>
            <a:off x="575732" y="3437464"/>
            <a:ext cx="7882469" cy="2370668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575732" y="1219200"/>
            <a:ext cx="7882469" cy="194733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混合模型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5732" y="1371599"/>
                <a:ext cx="7230535" cy="150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方法一：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将上述的所有方法按照一定的权重进行整合，产生最终的推荐结果。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黑体" panose="02010609060101010101" pitchFamily="49" charset="-122"/>
                      </a:rPr>
                      <m:t>	</m:t>
                    </m:r>
                    <m:r>
                      <a:rPr lang="en-US" altLang="zh-CN" b="0" i="1" smtClean="0">
                        <a:latin typeface="Cambria Math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2" y="1371599"/>
                <a:ext cx="7230535" cy="1500988"/>
              </a:xfrm>
              <a:prstGeom prst="rect">
                <a:avLst/>
              </a:prstGeom>
              <a:blipFill rotWithShape="1">
                <a:blip r:embed="rId3"/>
                <a:stretch>
                  <a:fillRect l="-674" t="-2033"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8132" y="3437464"/>
                <a:ext cx="9313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方法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二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黑体" panose="02010609060101010101" pitchFamily="49" charset="-122"/>
                        </a:rPr>
                        <m:t>	</m:t>
                      </m:r>
                    </m:oMath>
                  </m:oMathPara>
                </a14:m>
                <a:endPara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2" y="3437464"/>
                <a:ext cx="931336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5229" t="-2066" r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标注 10"/>
          <p:cNvSpPr/>
          <p:nvPr/>
        </p:nvSpPr>
        <p:spPr>
          <a:xfrm>
            <a:off x="7890933" y="287867"/>
            <a:ext cx="3699934" cy="1413934"/>
          </a:xfrm>
          <a:prstGeom prst="wedgeRoundRectCallout">
            <a:avLst>
              <a:gd name="adj1" fmla="val -51398"/>
              <a:gd name="adj2" fmla="val 83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将保险品种和投保额度作为单独个体：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第三者责任险，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万这作为一个保险产品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8263467" y="3333699"/>
            <a:ext cx="2336800" cy="977898"/>
          </a:xfrm>
          <a:prstGeom prst="wedgeRoundRectCallout">
            <a:avLst>
              <a:gd name="adj1" fmla="val -51398"/>
              <a:gd name="adj2" fmla="val 83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将保险品种和投保额度分开考虑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21267" y="3834779"/>
            <a:ext cx="7128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由现有算法（或结合其他模型）确定推荐保险品种， 如：第三者责任险，乘客险等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在上面基础下，构建监督学习模型，确定具体的投保额度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综合以上情况，进行推荐</a:t>
            </a:r>
          </a:p>
        </p:txBody>
      </p:sp>
    </p:spTree>
    <p:extLst>
      <p:ext uri="{BB962C8B-B14F-4D97-AF65-F5344CB8AC3E}">
        <p14:creationId xmlns:p14="http://schemas.microsoft.com/office/powerpoint/2010/main" val="5253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/>
      <p:bldP spid="4" grpId="0"/>
      <p:bldP spid="11" grpId="0" animBg="1"/>
      <p:bldP spid="12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基本架构：</a:t>
            </a:r>
            <a:endParaRPr lang="zh-CN" altLang="en-US" sz="3600" dirty="0"/>
          </a:p>
        </p:txBody>
      </p:sp>
      <p:sp>
        <p:nvSpPr>
          <p:cNvPr id="6" name="圆角矩形 5"/>
          <p:cNvSpPr/>
          <p:nvPr/>
        </p:nvSpPr>
        <p:spPr>
          <a:xfrm>
            <a:off x="2277533" y="1813009"/>
            <a:ext cx="5376334" cy="65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推荐结果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277533" y="2829009"/>
            <a:ext cx="5376334" cy="65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排序层（再次选取候选集数据）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277533" y="3861941"/>
            <a:ext cx="5376334" cy="65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召回</a:t>
            </a:r>
            <a:r>
              <a:rPr lang="zh-CN" altLang="en-US" dirty="0" smtClean="0"/>
              <a:t>层（初次选取候选集数据）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277533" y="4951140"/>
            <a:ext cx="1681807" cy="65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用户基本数据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147315" y="4951142"/>
            <a:ext cx="1636769" cy="65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用户行为数据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019800" y="4951142"/>
            <a:ext cx="1634067" cy="65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商品标签数据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319102" y="2829009"/>
            <a:ext cx="2238831" cy="65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用户商品交互数据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1" idx="0"/>
          </p:cNvCxnSpPr>
          <p:nvPr/>
        </p:nvCxnSpPr>
        <p:spPr>
          <a:xfrm flipH="1" flipV="1">
            <a:off x="3118436" y="4521198"/>
            <a:ext cx="1" cy="42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9" idx="2"/>
          </p:cNvCxnSpPr>
          <p:nvPr/>
        </p:nvCxnSpPr>
        <p:spPr>
          <a:xfrm flipV="1">
            <a:off x="4965700" y="4521198"/>
            <a:ext cx="0" cy="429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0"/>
          </p:cNvCxnSpPr>
          <p:nvPr/>
        </p:nvCxnSpPr>
        <p:spPr>
          <a:xfrm flipH="1" flipV="1">
            <a:off x="6836833" y="4521198"/>
            <a:ext cx="1" cy="429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1"/>
            <a:endCxn id="8" idx="3"/>
          </p:cNvCxnSpPr>
          <p:nvPr/>
        </p:nvCxnSpPr>
        <p:spPr>
          <a:xfrm flipH="1">
            <a:off x="7653867" y="3158638"/>
            <a:ext cx="665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3"/>
            <a:endCxn id="15" idx="0"/>
          </p:cNvCxnSpPr>
          <p:nvPr/>
        </p:nvCxnSpPr>
        <p:spPr>
          <a:xfrm>
            <a:off x="7653867" y="2142638"/>
            <a:ext cx="1784651" cy="686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5" idx="2"/>
            <a:endCxn id="9" idx="3"/>
          </p:cNvCxnSpPr>
          <p:nvPr/>
        </p:nvCxnSpPr>
        <p:spPr>
          <a:xfrm rot="5400000">
            <a:off x="8194541" y="2947593"/>
            <a:ext cx="703304" cy="1784651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可选过程 6"/>
          <p:cNvSpPr/>
          <p:nvPr/>
        </p:nvSpPr>
        <p:spPr>
          <a:xfrm>
            <a:off x="719667" y="915291"/>
            <a:ext cx="4224868" cy="609600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根据出行情况，实时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推荐相关产品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构想</a:t>
            </a:r>
            <a:endParaRPr lang="zh-CN" altLang="en-US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7" y="3692779"/>
            <a:ext cx="2711639" cy="15544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05" y="4484021"/>
            <a:ext cx="1701789" cy="11326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94" y="4106333"/>
            <a:ext cx="1571427" cy="1681427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8744594" y="4737100"/>
            <a:ext cx="787400" cy="614383"/>
          </a:xfrm>
          <a:custGeom>
            <a:avLst/>
            <a:gdLst>
              <a:gd name="connsiteX0" fmla="*/ 0 w 787400"/>
              <a:gd name="connsiteY0" fmla="*/ 361011 h 614383"/>
              <a:gd name="connsiteX1" fmla="*/ 152400 w 787400"/>
              <a:gd name="connsiteY1" fmla="*/ 5411 h 614383"/>
              <a:gd name="connsiteX2" fmla="*/ 499533 w 787400"/>
              <a:gd name="connsiteY2" fmla="*/ 606544 h 614383"/>
              <a:gd name="connsiteX3" fmla="*/ 787400 w 787400"/>
              <a:gd name="connsiteY3" fmla="*/ 293277 h 61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14383">
                <a:moveTo>
                  <a:pt x="0" y="361011"/>
                </a:moveTo>
                <a:cubicBezTo>
                  <a:pt x="34572" y="162750"/>
                  <a:pt x="69145" y="-35511"/>
                  <a:pt x="152400" y="5411"/>
                </a:cubicBezTo>
                <a:cubicBezTo>
                  <a:pt x="235655" y="46333"/>
                  <a:pt x="393700" y="558566"/>
                  <a:pt x="499533" y="606544"/>
                </a:cubicBezTo>
                <a:cubicBezTo>
                  <a:pt x="605366" y="654522"/>
                  <a:pt x="696383" y="473899"/>
                  <a:pt x="787400" y="2932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18626" y="3152226"/>
            <a:ext cx="18492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自驾旅游保险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943602" y="2807368"/>
            <a:ext cx="0" cy="3119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927430" y="2762703"/>
            <a:ext cx="22217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航空意外险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94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68300" y="2271713"/>
            <a:ext cx="9988550" cy="1004887"/>
          </a:xfrm>
          <a:prstGeom prst="rect">
            <a:avLst/>
          </a:prstGeom>
          <a:gradFill>
            <a:gsLst>
              <a:gs pos="100000">
                <a:schemeClr val="tx1">
                  <a:alpha val="75000"/>
                </a:schemeClr>
              </a:gs>
              <a:gs pos="5000">
                <a:srgbClr val="0055A2">
                  <a:alpha val="85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sym typeface="+mn-lt"/>
              </a:rPr>
              <a:t> </a:t>
            </a:r>
          </a:p>
        </p:txBody>
      </p:sp>
      <p:cxnSp>
        <p:nvCxnSpPr>
          <p:cNvPr id="7" name="直接连接符 6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368300" y="3406775"/>
            <a:ext cx="9974263" cy="0"/>
          </a:xfrm>
          <a:prstGeom prst="line">
            <a:avLst/>
          </a:prstGeom>
          <a:ln w="9525">
            <a:solidFill>
              <a:srgbClr val="005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784225" y="2433638"/>
            <a:ext cx="48037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4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cs typeface="Arial" pitchFamily="34" charset="0"/>
                <a:sym typeface="+mn-lt"/>
              </a:rPr>
              <a:t>谢  谢</a:t>
            </a:r>
            <a:endParaRPr lang="en-US" altLang="zh-CN" sz="4800" b="1">
              <a:solidFill>
                <a:srgbClr val="FFFFFF"/>
              </a:solidFill>
              <a:latin typeface="黑体" pitchFamily="49" charset="-122"/>
              <a:ea typeface="黑体" pitchFamily="49" charset="-122"/>
              <a:cs typeface="Arial" pitchFamily="34" charset="0"/>
              <a:sym typeface="+mn-lt"/>
            </a:endParaRPr>
          </a:p>
        </p:txBody>
      </p:sp>
      <p:sp>
        <p:nvSpPr>
          <p:cNvPr id="18439" name="矩形 8"/>
          <p:cNvSpPr>
            <a:spLocks noChangeArrowheads="1"/>
          </p:cNvSpPr>
          <p:nvPr/>
        </p:nvSpPr>
        <p:spPr bwMode="auto">
          <a:xfrm>
            <a:off x="368300" y="4225925"/>
            <a:ext cx="4029075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endParaRPr lang="en-US" altLang="zh-CN" sz="1200">
              <a:solidFill>
                <a:srgbClr val="7F7F7F"/>
              </a:solidFill>
              <a:latin typeface="Arial" pitchFamily="34" charset="0"/>
              <a:ea typeface="黑体" pitchFamily="49" charset="-122"/>
              <a:cs typeface="Arial" pitchFamily="34" charset="0"/>
              <a:sym typeface="+mn-lt"/>
            </a:endParaRPr>
          </a:p>
          <a:p>
            <a:endParaRPr lang="en-US" altLang="zh-CN" sz="1100">
              <a:solidFill>
                <a:srgbClr val="7F7F7F"/>
              </a:solidFill>
              <a:latin typeface="Arial" pitchFamily="34" charset="0"/>
              <a:ea typeface="黑体" pitchFamily="49" charset="-122"/>
              <a:cs typeface="Arial" pitchFamily="34" charset="0"/>
              <a:sym typeface="+mn-lt"/>
            </a:endParaRPr>
          </a:p>
          <a:p>
            <a:endParaRPr lang="en-US" altLang="zh-CN" sz="1100">
              <a:solidFill>
                <a:srgbClr val="7F7F7F"/>
              </a:solidFill>
              <a:latin typeface="Arial" pitchFamily="34" charset="0"/>
              <a:ea typeface="黑体" pitchFamily="49" charset="-122"/>
              <a:cs typeface="Arial" pitchFamily="34" charset="0"/>
              <a:sym typeface="+mn-lt"/>
            </a:endParaRPr>
          </a:p>
          <a:p>
            <a:endParaRPr lang="en-US" altLang="zh-CN" sz="1100">
              <a:solidFill>
                <a:srgbClr val="7F7F7F"/>
              </a:solidFill>
              <a:latin typeface="Arial" pitchFamily="34" charset="0"/>
              <a:ea typeface="黑体" pitchFamily="49" charset="-122"/>
              <a:cs typeface="Arial" pitchFamily="34" charset="0"/>
              <a:sym typeface="+mn-lt"/>
            </a:endParaRPr>
          </a:p>
          <a:p>
            <a:endParaRPr lang="en-US" altLang="zh-CN" sz="1100">
              <a:solidFill>
                <a:srgbClr val="7F7F7F"/>
              </a:solidFill>
              <a:latin typeface="Arial" pitchFamily="34" charset="0"/>
              <a:ea typeface="黑体" pitchFamily="49" charset="-122"/>
              <a:cs typeface="Arial" pitchFamily="34" charset="0"/>
              <a:sym typeface="+mn-lt"/>
            </a:endParaRPr>
          </a:p>
          <a:p>
            <a:endParaRPr lang="en-US" altLang="zh-CN" sz="1100">
              <a:solidFill>
                <a:srgbClr val="7F7F7F"/>
              </a:solidFill>
              <a:latin typeface="Arial" pitchFamily="34" charset="0"/>
              <a:ea typeface="黑体" pitchFamily="49" charset="-122"/>
              <a:cs typeface="Arial" pitchFamily="34" charset="0"/>
              <a:sym typeface="+mn-lt"/>
            </a:endParaRPr>
          </a:p>
          <a:p>
            <a:endParaRPr lang="en-US" altLang="zh-CN" sz="1100">
              <a:solidFill>
                <a:srgbClr val="7F7F7F"/>
              </a:solidFill>
              <a:latin typeface="Arial" pitchFamily="34" charset="0"/>
              <a:ea typeface="黑体" pitchFamily="49" charset="-122"/>
              <a:cs typeface="Arial" pitchFamily="34" charset="0"/>
              <a:sym typeface="+mn-lt"/>
            </a:endParaRPr>
          </a:p>
          <a:p>
            <a:endParaRPr lang="en-US" altLang="zh-CN" sz="1100">
              <a:solidFill>
                <a:srgbClr val="7F7F7F"/>
              </a:solidFill>
              <a:latin typeface="Arial" pitchFamily="34" charset="0"/>
              <a:ea typeface="黑体" pitchFamily="49" charset="-122"/>
              <a:cs typeface="Arial" pitchFamily="34" charset="0"/>
              <a:sym typeface="+mn-lt"/>
            </a:endParaRPr>
          </a:p>
          <a:p>
            <a:endParaRPr lang="en-US" altLang="zh-CN" sz="1100">
              <a:solidFill>
                <a:srgbClr val="7F7F7F"/>
              </a:solidFill>
              <a:latin typeface="Arial" pitchFamily="34" charset="0"/>
              <a:cs typeface="Arial" pitchFamily="34" charset="0"/>
              <a:sym typeface="+mn-lt"/>
            </a:endParaRPr>
          </a:p>
          <a:p>
            <a:endParaRPr lang="en-US" altLang="zh-CN" sz="1100">
              <a:solidFill>
                <a:srgbClr val="7F7F7F"/>
              </a:solidFill>
              <a:latin typeface="Arial" pitchFamily="34" charset="0"/>
              <a:ea typeface="黑体" pitchFamily="49" charset="-122"/>
              <a:sym typeface="+mn-lt"/>
            </a:endParaRPr>
          </a:p>
          <a:p>
            <a:r>
              <a:rPr lang="zh-CN" altLang="en-US" sz="1100">
                <a:solidFill>
                  <a:srgbClr val="7F7F7F"/>
                </a:solidFill>
                <a:latin typeface="Arial" pitchFamily="34" charset="0"/>
                <a:ea typeface="黑体" pitchFamily="49" charset="-122"/>
                <a:sym typeface="+mn-lt"/>
              </a:rPr>
              <a:t>      </a:t>
            </a:r>
            <a:r>
              <a:rPr lang="zh-CN" altLang="en-US" sz="1200">
                <a:solidFill>
                  <a:srgbClr val="7F7F7F"/>
                </a:solidFill>
                <a:latin typeface="黑体" pitchFamily="49" charset="-122"/>
                <a:ea typeface="黑体" pitchFamily="49" charset="-122"/>
                <a:sym typeface="+mn-lt"/>
              </a:rPr>
              <a:t>官方网站</a:t>
            </a:r>
            <a:r>
              <a:rPr lang="en-US" altLang="zh-CN" sz="1200">
                <a:solidFill>
                  <a:srgbClr val="7F7F7F"/>
                </a:solidFill>
                <a:latin typeface="黑体" pitchFamily="49" charset="-122"/>
                <a:ea typeface="黑体" pitchFamily="49" charset="-122"/>
                <a:sym typeface="+mn-lt"/>
              </a:rPr>
              <a:t>                </a:t>
            </a:r>
            <a:r>
              <a:rPr lang="zh-CN" altLang="en-US" sz="1200">
                <a:solidFill>
                  <a:srgbClr val="7F7F7F"/>
                </a:solidFill>
                <a:latin typeface="黑体" pitchFamily="49" charset="-122"/>
                <a:ea typeface="黑体" pitchFamily="49" charset="-122"/>
                <a:sym typeface="+mn-lt"/>
              </a:rPr>
              <a:t>微信公众号</a:t>
            </a:r>
            <a:endParaRPr lang="en-US" altLang="zh-CN" sz="1200">
              <a:solidFill>
                <a:srgbClr val="7F7F7F"/>
              </a:solidFill>
              <a:latin typeface="黑体" pitchFamily="49" charset="-122"/>
              <a:ea typeface="黑体" pitchFamily="49" charset="-122"/>
              <a:sym typeface="+mn-lt"/>
            </a:endParaRPr>
          </a:p>
        </p:txBody>
      </p: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516438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4418013"/>
            <a:ext cx="13144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86488"/>
            <a:ext cx="13747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75" y="209550"/>
            <a:ext cx="4327525" cy="3317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 smtClean="0"/>
              <a:t>什么是</a:t>
            </a:r>
            <a:r>
              <a:rPr lang="zh-CN" altLang="en-US" sz="3600" dirty="0" smtClean="0"/>
              <a:t>推荐</a:t>
            </a:r>
            <a:endParaRPr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" y="1861853"/>
            <a:ext cx="5290711" cy="366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47" y="58453"/>
            <a:ext cx="6548339" cy="26291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64" y="2897012"/>
            <a:ext cx="4612157" cy="3352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6689788" cy="331816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为什么需要个性化推荐</a:t>
            </a:r>
            <a:r>
              <a:rPr lang="en-US" altLang="zh-CN" sz="3600" dirty="0" smtClean="0"/>
              <a:t>?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0" y="911829"/>
            <a:ext cx="4950104" cy="28734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52" y="3137577"/>
            <a:ext cx="4929512" cy="3056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06343" y="4495800"/>
            <a:ext cx="238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无明确需求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6209" y="1557868"/>
            <a:ext cx="238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信息过载</a:t>
            </a:r>
          </a:p>
        </p:txBody>
      </p:sp>
    </p:spTree>
    <p:extLst>
      <p:ext uri="{BB962C8B-B14F-4D97-AF65-F5344CB8AC3E}">
        <p14:creationId xmlns:p14="http://schemas.microsoft.com/office/powerpoint/2010/main" val="29819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2651188" cy="331816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推荐的成果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9" y="1582453"/>
            <a:ext cx="5290711" cy="3668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90370" y="2169928"/>
            <a:ext cx="1233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30%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958667" y="2038575"/>
            <a:ext cx="0" cy="1186037"/>
          </a:xfrm>
          <a:prstGeom prst="straightConnector1">
            <a:avLst/>
          </a:prstGeom>
          <a:ln w="4445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2300639"/>
            <a:ext cx="187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亚马逊</a:t>
            </a:r>
          </a:p>
        </p:txBody>
      </p:sp>
    </p:spTree>
    <p:extLst>
      <p:ext uri="{BB962C8B-B14F-4D97-AF65-F5344CB8AC3E}">
        <p14:creationId xmlns:p14="http://schemas.microsoft.com/office/powerpoint/2010/main" val="8140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hlinkClick r:id="rId3" action="ppaction://hlinksldjump"/>
          </p:cNvPr>
          <p:cNvSpPr/>
          <p:nvPr/>
        </p:nvSpPr>
        <p:spPr>
          <a:xfrm>
            <a:off x="2489200" y="1490133"/>
            <a:ext cx="5706533" cy="787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基于内容的算法（采用）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常用算法</a:t>
            </a:r>
            <a:endParaRPr lang="zh-CN" altLang="en-US" sz="3600" dirty="0"/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2489200" y="2531533"/>
            <a:ext cx="5706533" cy="787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协同过滤算法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流程图: 可选过程 8">
            <a:hlinkClick r:id="rId5" action="ppaction://hlinksldjump"/>
          </p:cNvPr>
          <p:cNvSpPr/>
          <p:nvPr/>
        </p:nvSpPr>
        <p:spPr>
          <a:xfrm>
            <a:off x="2489200" y="3581399"/>
            <a:ext cx="5706533" cy="787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点击率预测算法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流程图: 可选过程 9">
            <a:hlinkClick r:id="rId6" action="ppaction://hlinksldjump"/>
          </p:cNvPr>
          <p:cNvSpPr/>
          <p:nvPr/>
        </p:nvSpPr>
        <p:spPr>
          <a:xfrm>
            <a:off x="2489200" y="4639733"/>
            <a:ext cx="5706533" cy="787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混合模型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协同过滤算法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7707"/>
              </p:ext>
            </p:extLst>
          </p:nvPr>
        </p:nvGraphicFramePr>
        <p:xfrm>
          <a:off x="4682064" y="927193"/>
          <a:ext cx="6443136" cy="225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9"/>
                <a:gridCol w="1286934"/>
                <a:gridCol w="1540933"/>
                <a:gridCol w="1710267"/>
                <a:gridCol w="1058333"/>
              </a:tblGrid>
              <a:tr h="3844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《</a:t>
                      </a:r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碟中谍</a:t>
                      </a:r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5》</a:t>
                      </a:r>
                      <a:endParaRPr lang="zh-CN" altLang="en-US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欧洲攻略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血战钢锯岭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凐灭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9.5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8.0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9.0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7.5 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9.5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7.5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7.0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8.5  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笑脸 5"/>
          <p:cNvSpPr/>
          <p:nvPr/>
        </p:nvSpPr>
        <p:spPr>
          <a:xfrm>
            <a:off x="1295400" y="1405467"/>
            <a:ext cx="355600" cy="35560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1295400" y="2345269"/>
            <a:ext cx="355600" cy="3556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05666" y="1036135"/>
            <a:ext cx="1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谍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5》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3397" y="1870103"/>
            <a:ext cx="1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欧洲攻略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5666" y="2692401"/>
            <a:ext cx="1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血战钢锯岭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6" idx="6"/>
            <a:endCxn id="8" idx="1"/>
          </p:cNvCxnSpPr>
          <p:nvPr/>
        </p:nvCxnSpPr>
        <p:spPr>
          <a:xfrm flipV="1">
            <a:off x="1651000" y="1220801"/>
            <a:ext cx="1354666" cy="36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6533" y="1036134"/>
            <a:ext cx="660400" cy="36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喜欢</a:t>
            </a:r>
          </a:p>
        </p:txBody>
      </p:sp>
      <p:cxnSp>
        <p:nvCxnSpPr>
          <p:cNvPr id="15" name="直接箭头连接符 14"/>
          <p:cNvCxnSpPr>
            <a:stCxn id="7" idx="6"/>
            <a:endCxn id="8" idx="1"/>
          </p:cNvCxnSpPr>
          <p:nvPr/>
        </p:nvCxnSpPr>
        <p:spPr>
          <a:xfrm flipV="1">
            <a:off x="1651000" y="1220801"/>
            <a:ext cx="1354666" cy="1302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6"/>
            <a:endCxn id="9" idx="1"/>
          </p:cNvCxnSpPr>
          <p:nvPr/>
        </p:nvCxnSpPr>
        <p:spPr>
          <a:xfrm>
            <a:off x="1651000" y="1583267"/>
            <a:ext cx="1422397" cy="471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6"/>
            <a:endCxn id="9" idx="1"/>
          </p:cNvCxnSpPr>
          <p:nvPr/>
        </p:nvCxnSpPr>
        <p:spPr>
          <a:xfrm flipV="1">
            <a:off x="1651000" y="2054769"/>
            <a:ext cx="1422397" cy="46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  <a:endCxn id="10" idx="1"/>
          </p:cNvCxnSpPr>
          <p:nvPr/>
        </p:nvCxnSpPr>
        <p:spPr>
          <a:xfrm>
            <a:off x="1651000" y="1583267"/>
            <a:ext cx="1354666" cy="12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6"/>
            <a:endCxn id="10" idx="1"/>
          </p:cNvCxnSpPr>
          <p:nvPr/>
        </p:nvCxnSpPr>
        <p:spPr>
          <a:xfrm>
            <a:off x="1651000" y="2523069"/>
            <a:ext cx="1354666" cy="3539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939383">
            <a:off x="1820332" y="2627604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可能喜欢</a:t>
            </a:r>
          </a:p>
        </p:txBody>
      </p:sp>
      <p:sp>
        <p:nvSpPr>
          <p:cNvPr id="31" name="椭圆形标注 30"/>
          <p:cNvSpPr/>
          <p:nvPr/>
        </p:nvSpPr>
        <p:spPr>
          <a:xfrm>
            <a:off x="4049181" y="438204"/>
            <a:ext cx="1557868" cy="958590"/>
          </a:xfrm>
          <a:prstGeom prst="wedgeEllipseCallout">
            <a:avLst>
              <a:gd name="adj1" fmla="val 52413"/>
              <a:gd name="adj2" fmla="val 567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49181" y="732833"/>
            <a:ext cx="15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评分（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0~10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15609"/>
              </p:ext>
            </p:extLst>
          </p:nvPr>
        </p:nvGraphicFramePr>
        <p:xfrm>
          <a:off x="389465" y="3594193"/>
          <a:ext cx="4267202" cy="225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9"/>
                <a:gridCol w="804333"/>
                <a:gridCol w="863600"/>
                <a:gridCol w="855133"/>
                <a:gridCol w="897467"/>
              </a:tblGrid>
              <a:tr h="3844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用户</a:t>
                      </a:r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-0.73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0.19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0.55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 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68426"/>
              </p:ext>
            </p:extLst>
          </p:nvPr>
        </p:nvGraphicFramePr>
        <p:xfrm>
          <a:off x="4995333" y="3437467"/>
          <a:ext cx="6764867" cy="252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067"/>
                <a:gridCol w="1312333"/>
                <a:gridCol w="1337734"/>
                <a:gridCol w="1532466"/>
                <a:gridCol w="948267"/>
              </a:tblGrid>
              <a:tr h="430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《</a:t>
                      </a:r>
                      <a:r>
                        <a:rPr lang="zh-CN" altLang="en-US" sz="160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碟中谍</a:t>
                      </a:r>
                      <a:r>
                        <a:rPr lang="en-US" altLang="zh-CN" sz="160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5》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《</a:t>
                      </a:r>
                      <a:r>
                        <a:rPr lang="zh-CN" altLang="en-US" sz="1600" dirty="0" smtClean="0"/>
                        <a:t>欧洲攻略</a:t>
                      </a:r>
                      <a:r>
                        <a:rPr lang="en-US" altLang="zh-CN" sz="1600" dirty="0" smtClean="0"/>
                        <a:t>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《</a:t>
                      </a:r>
                      <a:r>
                        <a:rPr lang="zh-CN" altLang="en-US" sz="1600" dirty="0" smtClean="0"/>
                        <a:t>血战钢锯岭</a:t>
                      </a:r>
                      <a:r>
                        <a:rPr lang="en-US" altLang="zh-CN" sz="1600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《</a:t>
                      </a:r>
                      <a:r>
                        <a:rPr lang="zh-CN" altLang="en-US" sz="1600" dirty="0" smtClean="0"/>
                        <a:t>凐灭</a:t>
                      </a:r>
                      <a:r>
                        <a:rPr lang="en-US" altLang="zh-CN" sz="1600" dirty="0" smtClean="0"/>
                        <a:t>》</a:t>
                      </a:r>
                      <a:endParaRPr lang="zh-CN" altLang="en-US" sz="1600" dirty="0"/>
                    </a:p>
                  </a:txBody>
                  <a:tcPr/>
                </a:tc>
              </a:tr>
              <a:tr h="523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《</a:t>
                      </a:r>
                      <a:r>
                        <a:rPr lang="zh-CN" altLang="en-US" sz="1800" dirty="0" smtClean="0"/>
                        <a:t>碟中谍</a:t>
                      </a:r>
                      <a:r>
                        <a:rPr lang="en-US" altLang="zh-CN" sz="1800" dirty="0" smtClean="0"/>
                        <a:t>5》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-0.99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</a:tr>
              <a:tr h="52324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《</a:t>
                      </a:r>
                      <a:r>
                        <a:rPr lang="zh-CN" altLang="en-US" sz="1800" dirty="0" smtClean="0"/>
                        <a:t>欧洲攻略</a:t>
                      </a:r>
                      <a:r>
                        <a:rPr lang="en-US" altLang="zh-CN" sz="1800" dirty="0" smtClean="0"/>
                        <a:t>》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-0.58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-0.33</a:t>
                      </a:r>
                      <a:endParaRPr lang="zh-CN" altLang="en-US" dirty="0"/>
                    </a:p>
                  </a:txBody>
                  <a:tcPr/>
                </a:tc>
              </a:tr>
              <a:tr h="52324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《</a:t>
                      </a:r>
                      <a:r>
                        <a:rPr lang="zh-CN" altLang="en-US" sz="1800" dirty="0" smtClean="0"/>
                        <a:t>血战钢锯岭</a:t>
                      </a:r>
                      <a:r>
                        <a:rPr lang="en-US" altLang="zh-CN" sz="1800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-0.99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-0.58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-0.32</a:t>
                      </a:r>
                      <a:endParaRPr lang="zh-CN" altLang="en-US" dirty="0"/>
                    </a:p>
                  </a:txBody>
                  <a:tcPr/>
                </a:tc>
              </a:tr>
              <a:tr h="52324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《</a:t>
                      </a:r>
                      <a:r>
                        <a:rPr lang="zh-CN" altLang="en-US" sz="1800" dirty="0" smtClean="0"/>
                        <a:t>凐灭</a:t>
                      </a:r>
                      <a:r>
                        <a:rPr lang="en-US" altLang="zh-CN" sz="1800" dirty="0" smtClean="0"/>
                        <a:t>》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-0.33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-0.32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5962902" y="5422669"/>
            <a:ext cx="5769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LF,SVD,SVD++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等等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10250" y="43389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基于用户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55450" y="4203469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基于物品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06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那</a:t>
            </a:r>
            <a:r>
              <a:rPr lang="zh-CN" altLang="en-US" dirty="0" smtClean="0"/>
              <a:t>保险推荐可以怎么做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21570"/>
              </p:ext>
            </p:extLst>
          </p:nvPr>
        </p:nvGraphicFramePr>
        <p:xfrm>
          <a:off x="575731" y="974651"/>
          <a:ext cx="4961469" cy="223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9"/>
                <a:gridCol w="1286934"/>
                <a:gridCol w="1320799"/>
                <a:gridCol w="1507067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保险</a:t>
                      </a:r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  <a:r>
                        <a:rPr lang="zh-CN" altLang="en-US" sz="16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保险</a:t>
                      </a:r>
                      <a:r>
                        <a:rPr lang="en-US" altLang="zh-CN" sz="16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   保险</a:t>
                      </a:r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椭圆形标注 3"/>
          <p:cNvSpPr/>
          <p:nvPr/>
        </p:nvSpPr>
        <p:spPr>
          <a:xfrm>
            <a:off x="5267344" y="333396"/>
            <a:ext cx="1786467" cy="1151467"/>
          </a:xfrm>
          <a:prstGeom prst="wedgeEllipseCallout">
            <a:avLst>
              <a:gd name="adj1" fmla="val -56822"/>
              <a:gd name="adj2" fmla="val 5765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399" y="724463"/>
            <a:ext cx="134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购买情况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64260"/>
              </p:ext>
            </p:extLst>
          </p:nvPr>
        </p:nvGraphicFramePr>
        <p:xfrm>
          <a:off x="579881" y="3565451"/>
          <a:ext cx="4940386" cy="223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86"/>
                <a:gridCol w="973666"/>
                <a:gridCol w="1117600"/>
                <a:gridCol w="965200"/>
                <a:gridCol w="100753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用户</a:t>
                      </a:r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用户</a:t>
                      </a:r>
                      <a:r>
                        <a:rPr lang="en-US" altLang="zh-CN" sz="18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 用户</a:t>
                      </a:r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用户</a:t>
                      </a:r>
                      <a:r>
                        <a:rPr lang="en-US" altLang="zh-CN" sz="1600" dirty="0" smtClean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1/2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1/3</a:t>
                      </a:r>
                      <a:endParaRPr lang="zh-CN" altLang="en-US" dirty="0"/>
                    </a:p>
                  </a:txBody>
                  <a:tcPr/>
                </a:tc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30287"/>
              </p:ext>
            </p:extLst>
          </p:nvPr>
        </p:nvGraphicFramePr>
        <p:xfrm>
          <a:off x="6819814" y="1303866"/>
          <a:ext cx="4093719" cy="195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233"/>
                <a:gridCol w="1013492"/>
                <a:gridCol w="1163314"/>
                <a:gridCol w="1004680"/>
              </a:tblGrid>
              <a:tr h="4049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保险</a:t>
                      </a:r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保险</a:t>
                      </a:r>
                      <a:r>
                        <a:rPr lang="en-US" altLang="zh-CN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保险</a:t>
                      </a:r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517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保险</a:t>
                      </a:r>
                      <a:r>
                        <a:rPr lang="en-US" altLang="zh-CN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1/3</a:t>
                      </a:r>
                      <a:endParaRPr lang="zh-CN" altLang="en-US" dirty="0"/>
                    </a:p>
                  </a:txBody>
                  <a:tcPr/>
                </a:tc>
              </a:tr>
              <a:tr h="517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保险</a:t>
                      </a:r>
                      <a:r>
                        <a:rPr lang="en-US" altLang="zh-CN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1/3</a:t>
                      </a:r>
                      <a:endParaRPr lang="zh-CN" altLang="en-US" dirty="0"/>
                    </a:p>
                  </a:txBody>
                  <a:tcPr/>
                </a:tc>
              </a:tr>
              <a:tr h="517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保险</a:t>
                      </a:r>
                      <a:r>
                        <a:rPr lang="en-US" altLang="zh-CN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07199" y="4174068"/>
            <a:ext cx="133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A: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保险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501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标注 9"/>
          <p:cNvSpPr/>
          <p:nvPr/>
        </p:nvSpPr>
        <p:spPr>
          <a:xfrm>
            <a:off x="951590" y="3018366"/>
            <a:ext cx="3468010" cy="1545167"/>
          </a:xfrm>
          <a:prstGeom prst="wedgeRoundRectCallout">
            <a:avLst>
              <a:gd name="adj1" fmla="val 146236"/>
              <a:gd name="adj2" fmla="val -4873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点击率预测算法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1590" y="2385905"/>
                <a:ext cx="28598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ea typeface="黑体" panose="02010609060101010101" pitchFamily="49" charset="-122"/>
                  </a:rPr>
                  <a:t>核心：  </a:t>
                </a:r>
                <a:r>
                  <a:rPr lang="en-US" altLang="zh-CN" dirty="0" smtClean="0">
                    <a:ea typeface="黑体" panose="02010609060101010101" pitchFamily="49" charset="-122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黑体" panose="02010609060101010101" pitchFamily="49" charset="-122"/>
                      </a:rPr>
                      <m:t> 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黑体" panose="02010609060101010101" pitchFamily="49" charset="-122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90" y="2385905"/>
                <a:ext cx="2859885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706" t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51591" y="1557867"/>
            <a:ext cx="478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预测一个用户购买该项产品的概率是多少？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882044"/>
                  </p:ext>
                </p:extLst>
              </p:nvPr>
            </p:nvGraphicFramePr>
            <p:xfrm>
              <a:off x="5892800" y="1186273"/>
              <a:ext cx="53086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400"/>
                    <a:gridCol w="829733"/>
                    <a:gridCol w="727965"/>
                    <a:gridCol w="734598"/>
                    <a:gridCol w="740875"/>
                    <a:gridCol w="772268"/>
                    <a:gridCol w="71576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用户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保险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ea typeface="黑体" panose="02010609060101010101" pitchFamily="49" charset="-122"/>
                            </a:rPr>
                            <a:t>  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女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002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男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882044"/>
                  </p:ext>
                </p:extLst>
              </p:nvPr>
            </p:nvGraphicFramePr>
            <p:xfrm>
              <a:off x="5892800" y="1186273"/>
              <a:ext cx="53086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400"/>
                    <a:gridCol w="829733"/>
                    <a:gridCol w="727965"/>
                    <a:gridCol w="734598"/>
                    <a:gridCol w="740875"/>
                    <a:gridCol w="772268"/>
                    <a:gridCol w="71576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用户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保险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21667" t="-8197" r="-405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21667" t="-8197" r="-305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4754" t="-8197" r="-2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4488" t="-8197" r="-921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ea typeface="黑体" panose="02010609060101010101" pitchFamily="49" charset="-122"/>
                            </a:rPr>
                            <a:t>  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女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4488" t="-110000" r="-9212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002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男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4488" t="-206557" r="-921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918199" y="741865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历史数据：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9154"/>
                  </p:ext>
                </p:extLst>
              </p:nvPr>
            </p:nvGraphicFramePr>
            <p:xfrm>
              <a:off x="5918199" y="3967692"/>
              <a:ext cx="544406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400"/>
                    <a:gridCol w="829733"/>
                    <a:gridCol w="727965"/>
                    <a:gridCol w="734598"/>
                    <a:gridCol w="740875"/>
                    <a:gridCol w="772268"/>
                    <a:gridCol w="85122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用户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保险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ea typeface="黑体" panose="02010609060101010101" pitchFamily="49" charset="-122"/>
                            </a:rPr>
                            <a:t>  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女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0.21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9154"/>
                  </p:ext>
                </p:extLst>
              </p:nvPr>
            </p:nvGraphicFramePr>
            <p:xfrm>
              <a:off x="5918199" y="3967692"/>
              <a:ext cx="544406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400"/>
                    <a:gridCol w="829733"/>
                    <a:gridCol w="727965"/>
                    <a:gridCol w="734598"/>
                    <a:gridCol w="740875"/>
                    <a:gridCol w="772268"/>
                    <a:gridCol w="85122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用户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保险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21667" t="-8197" r="-42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21667" t="-8197" r="-32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14754" t="-8197" r="-2180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98413" t="-8197" r="-1111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ea typeface="黑体" panose="02010609060101010101" pitchFamily="49" charset="-122"/>
                            </a:rPr>
                            <a:t>  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女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98413" t="-108197" r="-1111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0.21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5918199" y="3522133"/>
            <a:ext cx="13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预测数据：</a:t>
            </a:r>
          </a:p>
        </p:txBody>
      </p:sp>
      <p:sp>
        <p:nvSpPr>
          <p:cNvPr id="9" name="下箭头 8"/>
          <p:cNvSpPr/>
          <p:nvPr/>
        </p:nvSpPr>
        <p:spPr>
          <a:xfrm>
            <a:off x="8441267" y="2514600"/>
            <a:ext cx="347134" cy="1007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16000" y="3190784"/>
            <a:ext cx="3293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模型：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Logistic Regression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GBDT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DNN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…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00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4" grpId="0"/>
      <p:bldP spid="6" grpId="0"/>
      <p:bldP spid="8" grpId="0"/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8113181" y="2504020"/>
            <a:ext cx="2552700" cy="2722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48267" y="2472847"/>
            <a:ext cx="2552700" cy="2722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5211" y="209477"/>
            <a:ext cx="6723655" cy="331816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基于内容的算法（目前采用的）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02165" y="905934"/>
            <a:ext cx="627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物品的内容进行推荐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4415364" y="2292951"/>
            <a:ext cx="2929468" cy="3208866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88935" y="4572001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64D84"/>
                </a:solidFill>
              </a:rPr>
              <a:t>周末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80567" y="4292601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短途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22899" y="5029201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早高峰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63732" y="4580467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长途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28636" y="3865036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64D84"/>
                </a:solidFill>
              </a:rPr>
              <a:t>工作日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53102" y="3522139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64D84"/>
                </a:solidFill>
              </a:rPr>
              <a:t>…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795" y="2521012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67798" y="2521012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9832" y="1877545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标签库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386418" y="3509436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64D84"/>
                </a:solidFill>
              </a:rPr>
              <a:t>工作日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197083" y="3945472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短途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07062" y="4466171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早高峰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369297" y="4110582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长途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093195" y="4550838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新手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165164" y="3589883"/>
            <a:ext cx="1320801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经常使用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80098" y="3897384"/>
            <a:ext cx="1320801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经常使用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728636" y="3581411"/>
            <a:ext cx="1024466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64D84"/>
                </a:solidFill>
              </a:rPr>
              <a:t>新手</a:t>
            </a:r>
            <a:endParaRPr lang="zh-CN" altLang="en-US" dirty="0">
              <a:solidFill>
                <a:srgbClr val="164D84"/>
              </a:solidFill>
            </a:endParaRPr>
          </a:p>
        </p:txBody>
      </p:sp>
      <p:sp>
        <p:nvSpPr>
          <p:cNvPr id="28" name="上弧形箭头 27"/>
          <p:cNvSpPr/>
          <p:nvPr/>
        </p:nvSpPr>
        <p:spPr>
          <a:xfrm>
            <a:off x="6777568" y="2213894"/>
            <a:ext cx="2010832" cy="5802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下弧形箭头 29"/>
          <p:cNvSpPr/>
          <p:nvPr/>
        </p:nvSpPr>
        <p:spPr>
          <a:xfrm rot="10648685">
            <a:off x="2720520" y="2284655"/>
            <a:ext cx="2198824" cy="5575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953251" y="1422400"/>
            <a:ext cx="1659466" cy="8705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业务人员标注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3069170" y="1442269"/>
            <a:ext cx="1659466" cy="8705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用户自定义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聚类算法分析</a:t>
            </a:r>
          </a:p>
        </p:txBody>
      </p:sp>
    </p:spTree>
    <p:extLst>
      <p:ext uri="{BB962C8B-B14F-4D97-AF65-F5344CB8AC3E}">
        <p14:creationId xmlns:p14="http://schemas.microsoft.com/office/powerpoint/2010/main" val="30195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4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glish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1644</TotalTime>
  <Words>1399</Words>
  <Application>Microsoft Office PowerPoint</Application>
  <PresentationFormat>自定义</PresentationFormat>
  <Paragraphs>345</Paragraphs>
  <Slides>15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Blank</vt:lpstr>
      <vt:lpstr>English​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41</cp:revision>
  <dcterms:created xsi:type="dcterms:W3CDTF">2018-08-20T01:36:59Z</dcterms:created>
  <dcterms:modified xsi:type="dcterms:W3CDTF">2018-10-12T06:37:25Z</dcterms:modified>
</cp:coreProperties>
</file>