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648" r:id="rId2"/>
  </p:sldMasterIdLst>
  <p:handoutMasterIdLst>
    <p:handoutMasterId r:id="rId17"/>
  </p:handoutMasterIdLst>
  <p:sldIdLst>
    <p:sldId id="290" r:id="rId3"/>
    <p:sldId id="283" r:id="rId4"/>
    <p:sldId id="284" r:id="rId5"/>
    <p:sldId id="295" r:id="rId6"/>
    <p:sldId id="297" r:id="rId7"/>
    <p:sldId id="296" r:id="rId8"/>
    <p:sldId id="298" r:id="rId9"/>
    <p:sldId id="299" r:id="rId10"/>
    <p:sldId id="300" r:id="rId11"/>
    <p:sldId id="301" r:id="rId12"/>
    <p:sldId id="302" r:id="rId13"/>
    <p:sldId id="304" r:id="rId14"/>
    <p:sldId id="305" r:id="rId15"/>
    <p:sldId id="258"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等线"/>
        <a:ea typeface="宋体" pitchFamily="2" charset="-122"/>
        <a:cs typeface="等线"/>
      </a:defRPr>
    </a:lvl1pPr>
    <a:lvl2pPr marL="457200" algn="l" rtl="0" fontAlgn="base">
      <a:spcBef>
        <a:spcPct val="0"/>
      </a:spcBef>
      <a:spcAft>
        <a:spcPct val="0"/>
      </a:spcAft>
      <a:defRPr kern="1200">
        <a:solidFill>
          <a:schemeClr val="tx1"/>
        </a:solidFill>
        <a:latin typeface="等线"/>
        <a:ea typeface="宋体" pitchFamily="2" charset="-122"/>
        <a:cs typeface="等线"/>
      </a:defRPr>
    </a:lvl2pPr>
    <a:lvl3pPr marL="914400" algn="l" rtl="0" fontAlgn="base">
      <a:spcBef>
        <a:spcPct val="0"/>
      </a:spcBef>
      <a:spcAft>
        <a:spcPct val="0"/>
      </a:spcAft>
      <a:defRPr kern="1200">
        <a:solidFill>
          <a:schemeClr val="tx1"/>
        </a:solidFill>
        <a:latin typeface="等线"/>
        <a:ea typeface="宋体" pitchFamily="2" charset="-122"/>
        <a:cs typeface="等线"/>
      </a:defRPr>
    </a:lvl3pPr>
    <a:lvl4pPr marL="1371600" algn="l" rtl="0" fontAlgn="base">
      <a:spcBef>
        <a:spcPct val="0"/>
      </a:spcBef>
      <a:spcAft>
        <a:spcPct val="0"/>
      </a:spcAft>
      <a:defRPr kern="1200">
        <a:solidFill>
          <a:schemeClr val="tx1"/>
        </a:solidFill>
        <a:latin typeface="等线"/>
        <a:ea typeface="宋体" pitchFamily="2" charset="-122"/>
        <a:cs typeface="等线"/>
      </a:defRPr>
    </a:lvl4pPr>
    <a:lvl5pPr marL="1828800" algn="l" rtl="0" fontAlgn="base">
      <a:spcBef>
        <a:spcPct val="0"/>
      </a:spcBef>
      <a:spcAft>
        <a:spcPct val="0"/>
      </a:spcAft>
      <a:defRPr kern="1200">
        <a:solidFill>
          <a:schemeClr val="tx1"/>
        </a:solidFill>
        <a:latin typeface="等线"/>
        <a:ea typeface="宋体" pitchFamily="2" charset="-122"/>
        <a:cs typeface="等线"/>
      </a:defRPr>
    </a:lvl5pPr>
    <a:lvl6pPr marL="2286000" algn="l" defTabSz="914400" rtl="0" eaLnBrk="1" latinLnBrk="0" hangingPunct="1">
      <a:defRPr kern="1200">
        <a:solidFill>
          <a:schemeClr val="tx1"/>
        </a:solidFill>
        <a:latin typeface="等线"/>
        <a:ea typeface="宋体" pitchFamily="2" charset="-122"/>
        <a:cs typeface="等线"/>
      </a:defRPr>
    </a:lvl6pPr>
    <a:lvl7pPr marL="2743200" algn="l" defTabSz="914400" rtl="0" eaLnBrk="1" latinLnBrk="0" hangingPunct="1">
      <a:defRPr kern="1200">
        <a:solidFill>
          <a:schemeClr val="tx1"/>
        </a:solidFill>
        <a:latin typeface="等线"/>
        <a:ea typeface="宋体" pitchFamily="2" charset="-122"/>
        <a:cs typeface="等线"/>
      </a:defRPr>
    </a:lvl7pPr>
    <a:lvl8pPr marL="3200400" algn="l" defTabSz="914400" rtl="0" eaLnBrk="1" latinLnBrk="0" hangingPunct="1">
      <a:defRPr kern="1200">
        <a:solidFill>
          <a:schemeClr val="tx1"/>
        </a:solidFill>
        <a:latin typeface="等线"/>
        <a:ea typeface="宋体" pitchFamily="2" charset="-122"/>
        <a:cs typeface="等线"/>
      </a:defRPr>
    </a:lvl8pPr>
    <a:lvl9pPr marL="3657600" algn="l" defTabSz="914400" rtl="0" eaLnBrk="1" latinLnBrk="0" hangingPunct="1">
      <a:defRPr kern="1200">
        <a:solidFill>
          <a:schemeClr val="tx1"/>
        </a:solidFill>
        <a:latin typeface="等线"/>
        <a:ea typeface="宋体" pitchFamily="2" charset="-122"/>
        <a:cs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D84"/>
    <a:srgbClr val="33363D"/>
    <a:srgbClr val="232F33"/>
    <a:srgbClr val="222E32"/>
    <a:srgbClr val="171E21"/>
    <a:srgbClr val="003D75"/>
    <a:srgbClr val="A46325"/>
    <a:srgbClr val="0342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7" autoAdjust="0"/>
    <p:restoredTop sz="94660"/>
  </p:normalViewPr>
  <p:slideViewPr>
    <p:cSldViewPr snapToGrid="0">
      <p:cViewPr varScale="1">
        <p:scale>
          <a:sx n="112" d="100"/>
          <a:sy n="112" d="100"/>
        </p:scale>
        <p:origin x="-252" y="-8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a:extLst>
              <a:ext uri="{FF2B5EF4-FFF2-40B4-BE49-F238E27FC236}"/>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DA4FEA29-8B42-4B7E-A412-51187A770C8C}" type="datetimeFigureOut">
              <a:rPr lang="zh-CN" altLang="en-US"/>
              <a:pPr>
                <a:defRPr/>
              </a:pPr>
              <a:t>2018-10-12</a:t>
            </a:fld>
            <a:endParaRPr lang="zh-CN" altLang="en-US"/>
          </a:p>
        </p:txBody>
      </p:sp>
      <p:sp>
        <p:nvSpPr>
          <p:cNvPr id="4" name="页脚占位符 3">
            <a:extLst>
              <a:ext uri="{FF2B5EF4-FFF2-40B4-BE49-F238E27FC236}"/>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5" name="灯片编号占位符 4">
            <a:extLst>
              <a:ext uri="{FF2B5EF4-FFF2-40B4-BE49-F238E27FC236}"/>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0A17978-829A-4CD6-BD00-DD1680238608}" type="slidenum">
              <a:rPr lang="zh-CN" altLang="en-US"/>
              <a:pPr>
                <a:defRPr/>
              </a:pPr>
              <a:t>‹#›</a:t>
            </a:fld>
            <a:endParaRPr lang="zh-CN" altLang="en-US"/>
          </a:p>
        </p:txBody>
      </p:sp>
    </p:spTree>
    <p:extLst>
      <p:ext uri="{BB962C8B-B14F-4D97-AF65-F5344CB8AC3E}">
        <p14:creationId xmlns:p14="http://schemas.microsoft.com/office/powerpoint/2010/main" val="29287151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Confidential)">
    <p:spTree>
      <p:nvGrpSpPr>
        <p:cNvPr id="1" name=""/>
        <p:cNvGrpSpPr/>
        <p:nvPr/>
      </p:nvGrpSpPr>
      <p:grpSpPr>
        <a:xfrm>
          <a:off x="0" y="0"/>
          <a:ext cx="0" cy="0"/>
          <a:chOff x="0" y="0"/>
          <a:chExt cx="0" cy="0"/>
        </a:xfrm>
      </p:grpSpPr>
      <p:pic>
        <p:nvPicPr>
          <p:cNvPr id="2" name="Picture 4" descr="D:\uidp3221\Videos\封面.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A_蓝剑_文本框 66">
            <a:extLst>
              <a:ext uri="{FF2B5EF4-FFF2-40B4-BE49-F238E27FC236}"/>
            </a:extLst>
          </p:cNvPr>
          <p:cNvSpPr txBox="1"/>
          <p:nvPr>
            <p:custDataLst>
              <p:tags r:id="rId1"/>
            </p:custDataLst>
          </p:nvPr>
        </p:nvSpPr>
        <p:spPr>
          <a:xfrm>
            <a:off x="6985000" y="1727200"/>
            <a:ext cx="4570413" cy="2401888"/>
          </a:xfrm>
          <a:prstGeom prst="rect">
            <a:avLst/>
          </a:prstGeom>
          <a:noFill/>
        </p:spPr>
        <p:txBody>
          <a:bodyPr wrap="none">
            <a:spAutoFit/>
          </a:bodyPr>
          <a:lstStyle/>
          <a:p>
            <a:pPr algn="r" fontAlgn="auto">
              <a:lnSpc>
                <a:spcPts val="6000"/>
              </a:lnSpc>
              <a:spcBef>
                <a:spcPts val="0"/>
              </a:spcBef>
              <a:spcAft>
                <a:spcPts val="0"/>
              </a:spcAft>
              <a:defRPr/>
            </a:pPr>
            <a:r>
              <a:rPr lang="zh-CN" altLang="en-US"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点击此处</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a:p>
            <a:pPr algn="r" fontAlgn="auto">
              <a:lnSpc>
                <a:spcPts val="6000"/>
              </a:lnSpc>
              <a:spcBef>
                <a:spcPts val="0"/>
              </a:spcBef>
              <a:spcAft>
                <a:spcPts val="0"/>
              </a:spcAft>
              <a:defRPr/>
            </a:pPr>
            <a:r>
              <a:rPr lang="zh-CN" altLang="en-US"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输入您的封面</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a:p>
            <a:pPr algn="r" fontAlgn="auto">
              <a:lnSpc>
                <a:spcPts val="6000"/>
              </a:lnSpc>
              <a:spcBef>
                <a:spcPts val="0"/>
              </a:spcBef>
              <a:spcAft>
                <a:spcPts val="0"/>
              </a:spcAft>
              <a:defRPr/>
            </a:pPr>
            <a:r>
              <a:rPr lang="zh-CN" altLang="en-US"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标题</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4" name="Text Placeholder 3">
            <a:extLst>
              <a:ext uri="{FF2B5EF4-FFF2-40B4-BE49-F238E27FC236}"/>
            </a:extLst>
          </p:cNvPr>
          <p:cNvSpPr txBox="1">
            <a:spLocks/>
          </p:cNvSpPr>
          <p:nvPr/>
        </p:nvSpPr>
        <p:spPr>
          <a:xfrm>
            <a:off x="6629400" y="1473200"/>
            <a:ext cx="5562600" cy="2832100"/>
          </a:xfrm>
          <a:prstGeom prst="rect">
            <a:avLst/>
          </a:prstGeom>
          <a:gradFill>
            <a:gsLst>
              <a:gs pos="100000">
                <a:schemeClr val="tx1">
                  <a:alpha val="75000"/>
                </a:schemeClr>
              </a:gs>
              <a:gs pos="5000">
                <a:srgbClr val="0055A2">
                  <a:alpha val="85000"/>
                </a:srgbClr>
              </a:gs>
            </a:gsLst>
            <a:lin ang="15000000" scaled="0"/>
          </a:gra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fontAlgn="auto">
              <a:spcAft>
                <a:spcPts val="0"/>
              </a:spcAft>
              <a:buFont typeface="Arial" panose="020B0604020202020204" pitchFamily="34" charset="0"/>
              <a:buNone/>
              <a:defRPr/>
            </a:pPr>
            <a:r>
              <a:rPr lang="en-US" sz="1800">
                <a:sym typeface="+mn-lt"/>
              </a:rPr>
              <a:t> </a:t>
            </a:r>
            <a:endParaRPr lang="en-US" sz="1800" dirty="0">
              <a:sym typeface="+mn-lt"/>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2413" y="6450013"/>
            <a:ext cx="1781175" cy="26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0"/>
          <p:cNvSpPr txBox="1">
            <a:spLocks noChangeArrowheads="1"/>
          </p:cNvSpPr>
          <p:nvPr/>
        </p:nvSpPr>
        <p:spPr bwMode="auto">
          <a:xfrm>
            <a:off x="10617200" y="6440488"/>
            <a:ext cx="1427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r>
              <a:rPr lang="en-US" altLang="zh-CN" sz="1400" b="1">
                <a:solidFill>
                  <a:schemeClr val="bg1"/>
                </a:solidFill>
                <a:latin typeface="Arial" pitchFamily="34" charset="0"/>
                <a:cs typeface="Arial" pitchFamily="34" charset="0"/>
              </a:rPr>
              <a:t>Confidential</a:t>
            </a:r>
            <a:endParaRPr lang="zh-CN" altLang="en-US" sz="1400" b="1">
              <a:solidFill>
                <a:schemeClr val="bg1"/>
              </a:solidFill>
              <a:latin typeface="Arial" pitchFamily="34" charset="0"/>
              <a:cs typeface="Arial" pitchFamily="34" charset="0"/>
            </a:endParaRPr>
          </a:p>
        </p:txBody>
      </p:sp>
      <p:pic>
        <p:nvPicPr>
          <p:cNvPr id="7" name="Picture 2" descr="D:\uidp3221\2018年6月前工作\20180225\新版PPT\最终瑞普版本\德赛西威LOGO2017\德赛西威中文标志PNG格式（透明底）\德赛西威logo标准.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0413" y="296863"/>
            <a:ext cx="1020762"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31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3"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grpSp>
        <p:nvGrpSpPr>
          <p:cNvPr id="4" name="组合 2"/>
          <p:cNvGrpSpPr>
            <a:grpSpLocks/>
          </p:cNvGrpSpPr>
          <p:nvPr/>
        </p:nvGrpSpPr>
        <p:grpSpPr bwMode="auto">
          <a:xfrm>
            <a:off x="334963" y="6507163"/>
            <a:ext cx="1947862" cy="246062"/>
            <a:chOff x="511402" y="6460351"/>
            <a:chExt cx="2111109" cy="266892"/>
          </a:xfrm>
        </p:grpSpPr>
        <p:sp>
          <p:nvSpPr>
            <p:cNvPr id="5" name="椭圆 3"/>
            <p:cNvSpPr>
              <a:spLocks noChangeArrowheads="1"/>
            </p:cNvSpPr>
            <p:nvPr/>
          </p:nvSpPr>
          <p:spPr bwMode="auto">
            <a:xfrm>
              <a:off x="511402" y="6496412"/>
              <a:ext cx="189479" cy="189479"/>
            </a:xfrm>
            <a:prstGeom prst="ellipse">
              <a:avLst/>
            </a:prstGeom>
            <a:noFill/>
            <a:ln w="6350" algn="ctr">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endParaRPr lang="zh-CN" altLang="en-US">
                <a:solidFill>
                  <a:srgbClr val="FFFFFF"/>
                </a:solidFill>
                <a:latin typeface="Arial" pitchFamily="34" charset="0"/>
                <a:ea typeface="黑体" pitchFamily="49" charset="-122"/>
                <a:sym typeface="+mn-lt"/>
              </a:endParaRPr>
            </a:p>
          </p:txBody>
        </p:sp>
        <p:grpSp>
          <p:nvGrpSpPr>
            <p:cNvPr id="6" name="Group 4">
              <a:extLst>
                <a:ext uri="{FF2B5EF4-FFF2-40B4-BE49-F238E27FC236}"/>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0" name="Freeform 5">
                <a:extLst>
                  <a:ext uri="{FF2B5EF4-FFF2-40B4-BE49-F238E27FC236}"/>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1" name="Freeform 6">
                <a:extLst>
                  <a:ext uri="{FF2B5EF4-FFF2-40B4-BE49-F238E27FC236}"/>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2" name="Freeform 7">
                <a:extLst>
                  <a:ext uri="{FF2B5EF4-FFF2-40B4-BE49-F238E27FC236}"/>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grpSp>
        <p:cxnSp>
          <p:nvCxnSpPr>
            <p:cNvPr id="7" name="直接连接符 5"/>
            <p:cNvCxnSpPr>
              <a:cxnSpLocks noChangeShapeType="1"/>
              <a:stCxn id="12" idx="1"/>
              <a:endCxn id="12" idx="5"/>
            </p:cNvCxnSpPr>
            <p:nvPr/>
          </p:nvCxnSpPr>
          <p:spPr bwMode="auto">
            <a:xfrm>
              <a:off x="539150" y="6524160"/>
              <a:ext cx="133982" cy="133982"/>
            </a:xfrm>
            <a:prstGeom prst="line">
              <a:avLst/>
            </a:prstGeom>
            <a:noFill/>
            <a:ln w="6350" algn="ctr">
              <a:solidFill>
                <a:srgbClr val="7F7F7F"/>
              </a:solidFill>
              <a:miter lim="800000"/>
              <a:headEnd/>
              <a:tailEnd/>
            </a:ln>
            <a:extLst>
              <a:ext uri="{909E8E84-426E-40DD-AFC4-6F175D3DCCD1}">
                <a14:hiddenFill xmlns:a14="http://schemas.microsoft.com/office/drawing/2010/main">
                  <a:noFill/>
                </a14:hiddenFill>
              </a:ext>
            </a:extLst>
          </p:spPr>
        </p:cxnSp>
        <p:sp>
          <p:nvSpPr>
            <p:cNvPr id="8" name="PA_蓝剑_文本框 68"/>
            <p:cNvSpPr txBox="1">
              <a:spLocks noChangeArrowheads="1"/>
            </p:cNvSpPr>
            <p:nvPr>
              <p:custDataLst>
                <p:tags r:id="rId1"/>
              </p:custDataLst>
            </p:nvPr>
          </p:nvSpPr>
          <p:spPr bwMode="auto">
            <a:xfrm>
              <a:off x="668564" y="6460351"/>
              <a:ext cx="8674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No photos </a:t>
              </a:r>
              <a:endParaRPr lang="zh-CN" altLang="en-US" sz="1000">
                <a:solidFill>
                  <a:srgbClr val="7F7F7F"/>
                </a:solidFill>
                <a:latin typeface="Arial" pitchFamily="34" charset="0"/>
                <a:ea typeface="黑体" pitchFamily="49" charset="-122"/>
                <a:sym typeface="+mn-lt"/>
              </a:endParaRPr>
            </a:p>
          </p:txBody>
        </p:sp>
        <p:sp>
          <p:nvSpPr>
            <p:cNvPr id="9" name="PA_蓝剑_文本框 68"/>
            <p:cNvSpPr txBox="1">
              <a:spLocks noChangeArrowheads="1"/>
            </p:cNvSpPr>
            <p:nvPr>
              <p:custDataLst>
                <p:tags r:id="rId2"/>
              </p:custDataLst>
            </p:nvPr>
          </p:nvSpPr>
          <p:spPr bwMode="auto">
            <a:xfrm>
              <a:off x="1692558" y="6460351"/>
              <a:ext cx="929953"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Confidential</a:t>
              </a:r>
              <a:endParaRPr lang="zh-CN" altLang="en-US" sz="1000">
                <a:solidFill>
                  <a:srgbClr val="7F7F7F"/>
                </a:solidFill>
                <a:latin typeface="Arial" pitchFamily="34" charset="0"/>
                <a:ea typeface="黑体" pitchFamily="49" charset="-122"/>
                <a:sym typeface="+mn-lt"/>
              </a:endParaRPr>
            </a:p>
          </p:txBody>
        </p:sp>
      </p:grpSp>
      <p:cxnSp>
        <p:nvCxnSpPr>
          <p:cNvPr id="13" name="直接连接符 12">
            <a:extLst>
              <a:ext uri="{FF2B5EF4-FFF2-40B4-BE49-F238E27FC236}"/>
            </a:extLst>
          </p:cNvPr>
          <p:cNvCxnSpPr>
            <a:cxnSpLocks/>
          </p:cNvCxnSpPr>
          <p:nvPr/>
        </p:nvCxnSpPr>
        <p:spPr>
          <a:xfrm flipH="1">
            <a:off x="1309688" y="6583363"/>
            <a:ext cx="25400" cy="1079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49"/>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50E30B34-F907-4C6D-9FED-7C4AC2DB290C}" type="slidenum">
              <a:rPr lang="zh-CN" altLang="en-US" sz="1100">
                <a:solidFill>
                  <a:srgbClr val="5A5A5A"/>
                </a:solidFill>
              </a:rPr>
              <a:pPr algn="ctr"/>
              <a:t>‹#›</a:t>
            </a:fld>
            <a:endParaRPr lang="zh-CN" altLang="en-US" sz="1100">
              <a:solidFill>
                <a:srgbClr val="5A5A5A"/>
              </a:solidFill>
            </a:endParaRPr>
          </a:p>
        </p:txBody>
      </p:sp>
      <p:pic>
        <p:nvPicPr>
          <p:cNvPr id="17" name="Picture 2" descr="D:\uidp3221\2018年6月前工作\20180225\新版PPT\最终瑞普版本\德赛西威LOGO2017\德赛西威中文标志PNG格式（透明底）\德赛西威英文logo标准.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06113" y="6491288"/>
            <a:ext cx="985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349421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with No photos &amp; English LOGO">
    <p:spTree>
      <p:nvGrpSpPr>
        <p:cNvPr id="1" name=""/>
        <p:cNvGrpSpPr/>
        <p:nvPr/>
      </p:nvGrpSpPr>
      <p:grpSpPr>
        <a:xfrm>
          <a:off x="0" y="0"/>
          <a:ext cx="0" cy="0"/>
          <a:chOff x="0" y="0"/>
          <a:chExt cx="0" cy="0"/>
        </a:xfrm>
      </p:grpSpPr>
      <p:sp>
        <p:nvSpPr>
          <p:cNvPr id="3" name="文本框 49"/>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44C7D3D8-22A7-4407-A474-17473319AEDB}" type="slidenum">
              <a:rPr lang="zh-CN" altLang="en-US" sz="1100">
                <a:solidFill>
                  <a:srgbClr val="5A5A5A"/>
                </a:solidFill>
              </a:rPr>
              <a:pPr algn="ctr"/>
              <a:t>‹#›</a:t>
            </a:fld>
            <a:endParaRPr lang="zh-CN" altLang="en-US" sz="1100">
              <a:solidFill>
                <a:srgbClr val="5A5A5A"/>
              </a:solidFill>
            </a:endParaRPr>
          </a:p>
        </p:txBody>
      </p:sp>
      <p:sp>
        <p:nvSpPr>
          <p:cNvPr id="4"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grpSp>
        <p:nvGrpSpPr>
          <p:cNvPr id="5" name="组合 3"/>
          <p:cNvGrpSpPr>
            <a:grpSpLocks/>
          </p:cNvGrpSpPr>
          <p:nvPr/>
        </p:nvGrpSpPr>
        <p:grpSpPr bwMode="auto">
          <a:xfrm>
            <a:off x="334963" y="6507163"/>
            <a:ext cx="944562" cy="246062"/>
            <a:chOff x="511402" y="6460351"/>
            <a:chExt cx="1024562" cy="266892"/>
          </a:xfrm>
        </p:grpSpPr>
        <p:sp>
          <p:nvSpPr>
            <p:cNvPr id="6" name="椭圆 4"/>
            <p:cNvSpPr>
              <a:spLocks noChangeArrowheads="1"/>
            </p:cNvSpPr>
            <p:nvPr/>
          </p:nvSpPr>
          <p:spPr bwMode="auto">
            <a:xfrm>
              <a:off x="511402" y="6496412"/>
              <a:ext cx="189479" cy="189479"/>
            </a:xfrm>
            <a:prstGeom prst="ellipse">
              <a:avLst/>
            </a:prstGeom>
            <a:noFill/>
            <a:ln w="6350" algn="ctr">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endParaRPr lang="zh-CN" altLang="en-US">
                <a:solidFill>
                  <a:srgbClr val="FFFFFF"/>
                </a:solidFill>
                <a:latin typeface="Arial" pitchFamily="34" charset="0"/>
                <a:ea typeface="黑体" pitchFamily="49" charset="-122"/>
                <a:sym typeface="+mn-lt"/>
              </a:endParaRPr>
            </a:p>
          </p:txBody>
        </p:sp>
        <p:grpSp>
          <p:nvGrpSpPr>
            <p:cNvPr id="7" name="Group 4">
              <a:extLst>
                <a:ext uri="{FF2B5EF4-FFF2-40B4-BE49-F238E27FC236}"/>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0" name="Freeform 5">
                <a:extLst>
                  <a:ext uri="{FF2B5EF4-FFF2-40B4-BE49-F238E27FC236}"/>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1" name="Freeform 6">
                <a:extLst>
                  <a:ext uri="{FF2B5EF4-FFF2-40B4-BE49-F238E27FC236}"/>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2" name="Freeform 7">
                <a:extLst>
                  <a:ext uri="{FF2B5EF4-FFF2-40B4-BE49-F238E27FC236}"/>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grpSp>
        <p:cxnSp>
          <p:nvCxnSpPr>
            <p:cNvPr id="8" name="直接连接符 6"/>
            <p:cNvCxnSpPr>
              <a:cxnSpLocks noChangeShapeType="1"/>
              <a:stCxn id="12" idx="1"/>
              <a:endCxn id="12" idx="5"/>
            </p:cNvCxnSpPr>
            <p:nvPr/>
          </p:nvCxnSpPr>
          <p:spPr bwMode="auto">
            <a:xfrm>
              <a:off x="539150" y="6524160"/>
              <a:ext cx="133982" cy="133982"/>
            </a:xfrm>
            <a:prstGeom prst="line">
              <a:avLst/>
            </a:prstGeom>
            <a:noFill/>
            <a:ln w="6350" algn="ctr">
              <a:solidFill>
                <a:srgbClr val="7F7F7F"/>
              </a:solidFill>
              <a:miter lim="800000"/>
              <a:headEnd/>
              <a:tailEnd/>
            </a:ln>
            <a:extLst>
              <a:ext uri="{909E8E84-426E-40DD-AFC4-6F175D3DCCD1}">
                <a14:hiddenFill xmlns:a14="http://schemas.microsoft.com/office/drawing/2010/main">
                  <a:noFill/>
                </a14:hiddenFill>
              </a:ext>
            </a:extLst>
          </p:spPr>
        </p:cxnSp>
        <p:sp>
          <p:nvSpPr>
            <p:cNvPr id="9" name="PA_蓝剑_文本框 68"/>
            <p:cNvSpPr txBox="1">
              <a:spLocks noChangeArrowheads="1"/>
            </p:cNvSpPr>
            <p:nvPr>
              <p:custDataLst>
                <p:tags r:id="rId1"/>
              </p:custDataLst>
            </p:nvPr>
          </p:nvSpPr>
          <p:spPr bwMode="auto">
            <a:xfrm>
              <a:off x="668564" y="6460351"/>
              <a:ext cx="8674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No photos </a:t>
              </a:r>
              <a:endParaRPr lang="zh-CN" altLang="en-US" sz="1000">
                <a:solidFill>
                  <a:srgbClr val="7F7F7F"/>
                </a:solidFill>
                <a:latin typeface="Arial" pitchFamily="34" charset="0"/>
                <a:ea typeface="黑体" pitchFamily="49" charset="-122"/>
                <a:sym typeface="+mn-lt"/>
              </a:endParaRPr>
            </a:p>
          </p:txBody>
        </p:sp>
      </p:grpSp>
      <p:cxnSp>
        <p:nvCxnSpPr>
          <p:cNvPr id="13" name="直接连接符 12">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descr="D:\uidp3221\2018年6月前工作\20180225\新版PPT\最终瑞普版本\德赛西威LOGO2017\德赛西威中文标志PNG格式（透明底）\德赛西威英文logo标准.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6113" y="6491288"/>
            <a:ext cx="985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47530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ly with English LOGO">
    <p:spTree>
      <p:nvGrpSpPr>
        <p:cNvPr id="1" name=""/>
        <p:cNvGrpSpPr/>
        <p:nvPr/>
      </p:nvGrpSpPr>
      <p:grpSpPr>
        <a:xfrm>
          <a:off x="0" y="0"/>
          <a:ext cx="0" cy="0"/>
          <a:chOff x="0" y="0"/>
          <a:chExt cx="0" cy="0"/>
        </a:xfrm>
      </p:grpSpPr>
      <p:sp>
        <p:nvSpPr>
          <p:cNvPr id="3"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sp>
        <p:nvSpPr>
          <p:cNvPr id="4" name="文本框 49"/>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718ED274-EC0F-41AC-A979-B30F60223B85}" type="slidenum">
              <a:rPr lang="zh-CN" altLang="en-US" sz="1100">
                <a:solidFill>
                  <a:srgbClr val="5A5A5A"/>
                </a:solidFill>
              </a:rPr>
              <a:pPr algn="ctr"/>
              <a:t>‹#›</a:t>
            </a:fld>
            <a:endParaRPr lang="zh-CN" altLang="en-US" sz="1100">
              <a:solidFill>
                <a:srgbClr val="5A5A5A"/>
              </a:solidFill>
            </a:endParaRPr>
          </a:p>
        </p:txBody>
      </p:sp>
      <p:cxnSp>
        <p:nvCxnSpPr>
          <p:cNvPr id="5" name="直接连接符 4">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D:\uidp3221\2018年6月前工作\20180225\新版PPT\最终瑞普版本\德赛西威LOGO2017\德赛西威中文标志PNG格式（透明底）\德赛西威英文logo标准.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6113" y="6491288"/>
            <a:ext cx="985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44994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Confidential)">
    <p:spTree>
      <p:nvGrpSpPr>
        <p:cNvPr id="1" name=""/>
        <p:cNvGrpSpPr/>
        <p:nvPr/>
      </p:nvGrpSpPr>
      <p:grpSpPr>
        <a:xfrm>
          <a:off x="0" y="0"/>
          <a:ext cx="0" cy="0"/>
          <a:chOff x="0" y="0"/>
          <a:chExt cx="0" cy="0"/>
        </a:xfrm>
      </p:grpSpPr>
      <p:pic>
        <p:nvPicPr>
          <p:cNvPr id="2" name="Picture 4" descr="D:\uidp3221\Videos\封面.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A_蓝剑_文本框 66">
            <a:extLst>
              <a:ext uri="{FF2B5EF4-FFF2-40B4-BE49-F238E27FC236}"/>
            </a:extLst>
          </p:cNvPr>
          <p:cNvSpPr txBox="1"/>
          <p:nvPr>
            <p:custDataLst>
              <p:tags r:id="rId1"/>
            </p:custDataLst>
          </p:nvPr>
        </p:nvSpPr>
        <p:spPr>
          <a:xfrm>
            <a:off x="6985000" y="1727200"/>
            <a:ext cx="4570413" cy="2401888"/>
          </a:xfrm>
          <a:prstGeom prst="rect">
            <a:avLst/>
          </a:prstGeom>
          <a:noFill/>
        </p:spPr>
        <p:txBody>
          <a:bodyPr wrap="none">
            <a:spAutoFit/>
          </a:bodyPr>
          <a:lstStyle/>
          <a:p>
            <a:pPr algn="r" fontAlgn="auto">
              <a:lnSpc>
                <a:spcPts val="6000"/>
              </a:lnSpc>
              <a:spcBef>
                <a:spcPts val="0"/>
              </a:spcBef>
              <a:spcAft>
                <a:spcPts val="0"/>
              </a:spcAft>
              <a:defRPr/>
            </a:pPr>
            <a:r>
              <a:rPr lang="zh-CN" altLang="en-US"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点击此处</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a:p>
            <a:pPr algn="r" fontAlgn="auto">
              <a:lnSpc>
                <a:spcPts val="6000"/>
              </a:lnSpc>
              <a:spcBef>
                <a:spcPts val="0"/>
              </a:spcBef>
              <a:spcAft>
                <a:spcPts val="0"/>
              </a:spcAft>
              <a:defRPr/>
            </a:pPr>
            <a:r>
              <a:rPr lang="zh-CN" altLang="en-US"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输入您的封面</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a:p>
            <a:pPr algn="r" fontAlgn="auto">
              <a:lnSpc>
                <a:spcPts val="6000"/>
              </a:lnSpc>
              <a:spcBef>
                <a:spcPts val="0"/>
              </a:spcBef>
              <a:spcAft>
                <a:spcPts val="0"/>
              </a:spcAft>
              <a:defRPr/>
            </a:pPr>
            <a:r>
              <a:rPr lang="zh-CN" altLang="en-US"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rPr>
              <a:t>标题</a:t>
            </a:r>
            <a:endParaRPr lang="en-US" altLang="zh-CN" sz="5400" b="1" spc="300" dirty="0">
              <a:solidFill>
                <a:schemeClr val="bg1"/>
              </a:solidFill>
              <a:latin typeface="黑体" panose="02010609060101010101" pitchFamily="49" charset="-122"/>
              <a:ea typeface="黑体" panose="02010609060101010101" pitchFamily="49" charset="-122"/>
              <a:cs typeface="Arial" panose="020B0604020202020204" pitchFamily="34" charset="0"/>
              <a:sym typeface="+mn-lt"/>
            </a:endParaRPr>
          </a:p>
        </p:txBody>
      </p:sp>
      <p:sp>
        <p:nvSpPr>
          <p:cNvPr id="4" name="Text Placeholder 3">
            <a:extLst>
              <a:ext uri="{FF2B5EF4-FFF2-40B4-BE49-F238E27FC236}"/>
            </a:extLst>
          </p:cNvPr>
          <p:cNvSpPr txBox="1">
            <a:spLocks/>
          </p:cNvSpPr>
          <p:nvPr/>
        </p:nvSpPr>
        <p:spPr>
          <a:xfrm>
            <a:off x="6629400" y="1473200"/>
            <a:ext cx="5562600" cy="2832100"/>
          </a:xfrm>
          <a:prstGeom prst="rect">
            <a:avLst/>
          </a:prstGeom>
          <a:gradFill>
            <a:gsLst>
              <a:gs pos="100000">
                <a:schemeClr val="tx1">
                  <a:alpha val="75000"/>
                </a:schemeClr>
              </a:gs>
              <a:gs pos="5000">
                <a:srgbClr val="0055A2">
                  <a:alpha val="85000"/>
                </a:srgbClr>
              </a:gs>
            </a:gsLst>
            <a:lin ang="15000000" scaled="0"/>
          </a:gra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fontAlgn="auto">
              <a:spcAft>
                <a:spcPts val="0"/>
              </a:spcAft>
              <a:buFont typeface="Arial" panose="020B0604020202020204" pitchFamily="34" charset="0"/>
              <a:buNone/>
              <a:defRPr/>
            </a:pPr>
            <a:r>
              <a:rPr lang="en-US" sz="1800">
                <a:sym typeface="+mn-lt"/>
              </a:rPr>
              <a:t> </a:t>
            </a:r>
            <a:endParaRPr lang="en-US" sz="1800" dirty="0">
              <a:sym typeface="+mn-lt"/>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2413" y="6450013"/>
            <a:ext cx="1781175" cy="26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a:spLocks noChangeArrowheads="1"/>
          </p:cNvSpPr>
          <p:nvPr/>
        </p:nvSpPr>
        <p:spPr bwMode="auto">
          <a:xfrm>
            <a:off x="10617200" y="6440488"/>
            <a:ext cx="1427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r>
              <a:rPr lang="en-US" altLang="zh-CN" sz="1400" b="1">
                <a:solidFill>
                  <a:schemeClr val="bg1"/>
                </a:solidFill>
                <a:latin typeface="Arial" pitchFamily="34" charset="0"/>
                <a:cs typeface="Arial" pitchFamily="34" charset="0"/>
              </a:rPr>
              <a:t>Confidential</a:t>
            </a:r>
            <a:endParaRPr lang="zh-CN" altLang="en-US" sz="1400" b="1">
              <a:solidFill>
                <a:schemeClr val="bg1"/>
              </a:solidFill>
              <a:latin typeface="Arial" pitchFamily="34" charset="0"/>
              <a:cs typeface="Arial" pitchFamily="34" charset="0"/>
            </a:endParaRPr>
          </a:p>
        </p:txBody>
      </p:sp>
      <p:pic>
        <p:nvPicPr>
          <p:cNvPr id="7" name="Picture 2" descr="D:\uidp3221\2018年6月前工作\20180225\新版PPT\最终瑞普版本\德赛西威LOGO2017\德赛西威中文标志PNG格式（透明底）\德赛西威英文logo标准.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45800" y="342900"/>
            <a:ext cx="9858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75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3">
            <a:extLst>
              <a:ext uri="{FF2B5EF4-FFF2-40B4-BE49-F238E27FC236}"/>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909CEDFC-015A-4EF5-81EC-451321B92C25}" type="datetimeFigureOut">
              <a:rPr lang="zh-CN" altLang="en-US"/>
              <a:pPr>
                <a:defRPr/>
              </a:pPr>
              <a:t>2018-10-12</a:t>
            </a:fld>
            <a:endParaRPr lang="zh-CN" altLang="en-US"/>
          </a:p>
        </p:txBody>
      </p:sp>
      <p:sp>
        <p:nvSpPr>
          <p:cNvPr id="3" name="页脚占位符 4">
            <a:extLst>
              <a:ext uri="{FF2B5EF4-FFF2-40B4-BE49-F238E27FC236}"/>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4" name="灯片编号占位符 5">
            <a:extLst>
              <a:ext uri="{FF2B5EF4-FFF2-40B4-BE49-F238E27FC236}"/>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38A2C94-16B0-4419-9525-DF48B0067523}" type="slidenum">
              <a:rPr lang="zh-CN" altLang="en-US"/>
              <a:pPr>
                <a:defRPr/>
              </a:pPr>
              <a:t>‹#›</a:t>
            </a:fld>
            <a:endParaRPr lang="zh-CN" altLang="en-US"/>
          </a:p>
        </p:txBody>
      </p:sp>
    </p:spTree>
    <p:extLst>
      <p:ext uri="{BB962C8B-B14F-4D97-AF65-F5344CB8AC3E}">
        <p14:creationId xmlns:p14="http://schemas.microsoft.com/office/powerpoint/2010/main" val="248586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rictly Confidential">
    <p:spTree>
      <p:nvGrpSpPr>
        <p:cNvPr id="1" name=""/>
        <p:cNvGrpSpPr/>
        <p:nvPr/>
      </p:nvGrpSpPr>
      <p:grpSpPr>
        <a:xfrm>
          <a:off x="0" y="0"/>
          <a:ext cx="0" cy="0"/>
          <a:chOff x="0" y="0"/>
          <a:chExt cx="0" cy="0"/>
        </a:xfrm>
      </p:grpSpPr>
      <p:sp>
        <p:nvSpPr>
          <p:cNvPr id="3"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cxnSp>
        <p:nvCxnSpPr>
          <p:cNvPr id="4" name="直接连接符 3">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组合 9"/>
          <p:cNvGrpSpPr>
            <a:grpSpLocks/>
          </p:cNvGrpSpPr>
          <p:nvPr/>
        </p:nvGrpSpPr>
        <p:grpSpPr bwMode="auto">
          <a:xfrm>
            <a:off x="334963" y="6507163"/>
            <a:ext cx="2366962" cy="246062"/>
            <a:chOff x="511402" y="6460351"/>
            <a:chExt cx="2566357" cy="266892"/>
          </a:xfrm>
        </p:grpSpPr>
        <p:sp>
          <p:nvSpPr>
            <p:cNvPr id="7" name="椭圆 10"/>
            <p:cNvSpPr>
              <a:spLocks noChangeArrowheads="1"/>
            </p:cNvSpPr>
            <p:nvPr/>
          </p:nvSpPr>
          <p:spPr bwMode="auto">
            <a:xfrm>
              <a:off x="511402" y="6496412"/>
              <a:ext cx="189479" cy="189479"/>
            </a:xfrm>
            <a:prstGeom prst="ellipse">
              <a:avLst/>
            </a:prstGeom>
            <a:noFill/>
            <a:ln w="6350" algn="ctr">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endParaRPr lang="zh-CN" altLang="en-US">
                <a:solidFill>
                  <a:srgbClr val="FFFFFF"/>
                </a:solidFill>
                <a:latin typeface="Arial" pitchFamily="34" charset="0"/>
                <a:ea typeface="黑体" pitchFamily="49" charset="-122"/>
                <a:sym typeface="+mn-lt"/>
              </a:endParaRPr>
            </a:p>
          </p:txBody>
        </p:sp>
        <p:grpSp>
          <p:nvGrpSpPr>
            <p:cNvPr id="8" name="Group 4">
              <a:extLst>
                <a:ext uri="{FF2B5EF4-FFF2-40B4-BE49-F238E27FC236}"/>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2" name="Freeform 5">
                <a:extLst>
                  <a:ext uri="{FF2B5EF4-FFF2-40B4-BE49-F238E27FC236}"/>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3" name="Freeform 6">
                <a:extLst>
                  <a:ext uri="{FF2B5EF4-FFF2-40B4-BE49-F238E27FC236}"/>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4" name="Freeform 7">
                <a:extLst>
                  <a:ext uri="{FF2B5EF4-FFF2-40B4-BE49-F238E27FC236}"/>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grpSp>
        <p:cxnSp>
          <p:nvCxnSpPr>
            <p:cNvPr id="9" name="直接连接符 12"/>
            <p:cNvCxnSpPr>
              <a:cxnSpLocks noChangeShapeType="1"/>
            </p:cNvCxnSpPr>
            <p:nvPr/>
          </p:nvCxnSpPr>
          <p:spPr bwMode="auto">
            <a:xfrm>
              <a:off x="539150" y="6524160"/>
              <a:ext cx="133982" cy="133982"/>
            </a:xfrm>
            <a:prstGeom prst="line">
              <a:avLst/>
            </a:prstGeom>
            <a:noFill/>
            <a:ln w="6350" algn="ctr">
              <a:solidFill>
                <a:srgbClr val="7F7F7F"/>
              </a:solidFill>
              <a:miter lim="800000"/>
              <a:headEnd/>
              <a:tailEnd/>
            </a:ln>
            <a:extLst>
              <a:ext uri="{909E8E84-426E-40DD-AFC4-6F175D3DCCD1}">
                <a14:hiddenFill xmlns:a14="http://schemas.microsoft.com/office/drawing/2010/main">
                  <a:noFill/>
                </a14:hiddenFill>
              </a:ext>
            </a:extLst>
          </p:spPr>
        </p:cxnSp>
        <p:sp>
          <p:nvSpPr>
            <p:cNvPr id="10" name="PA_蓝剑_文本框 68"/>
            <p:cNvSpPr txBox="1">
              <a:spLocks noChangeArrowheads="1"/>
            </p:cNvSpPr>
            <p:nvPr>
              <p:custDataLst>
                <p:tags r:id="rId1"/>
              </p:custDataLst>
            </p:nvPr>
          </p:nvSpPr>
          <p:spPr bwMode="auto">
            <a:xfrm>
              <a:off x="668564" y="6460351"/>
              <a:ext cx="8674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No photos </a:t>
              </a:r>
              <a:endParaRPr lang="zh-CN" altLang="en-US" sz="1000">
                <a:solidFill>
                  <a:srgbClr val="7F7F7F"/>
                </a:solidFill>
                <a:latin typeface="Arial" pitchFamily="34" charset="0"/>
                <a:ea typeface="黑体" pitchFamily="49" charset="-122"/>
                <a:sym typeface="+mn-lt"/>
              </a:endParaRPr>
            </a:p>
          </p:txBody>
        </p:sp>
        <p:sp>
          <p:nvSpPr>
            <p:cNvPr id="11" name="PA_蓝剑_文本框 68"/>
            <p:cNvSpPr txBox="1">
              <a:spLocks noChangeArrowheads="1"/>
            </p:cNvSpPr>
            <p:nvPr>
              <p:custDataLst>
                <p:tags r:id="rId2"/>
              </p:custDataLst>
            </p:nvPr>
          </p:nvSpPr>
          <p:spPr bwMode="auto">
            <a:xfrm>
              <a:off x="1692559" y="6460351"/>
              <a:ext cx="13852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Strictly Confidential</a:t>
              </a:r>
              <a:endParaRPr lang="zh-CN" altLang="en-US" sz="1000">
                <a:solidFill>
                  <a:srgbClr val="7F7F7F"/>
                </a:solidFill>
                <a:latin typeface="Arial" pitchFamily="34" charset="0"/>
                <a:ea typeface="黑体" pitchFamily="49" charset="-122"/>
                <a:sym typeface="+mn-lt"/>
              </a:endParaRPr>
            </a:p>
          </p:txBody>
        </p:sp>
      </p:grpSp>
      <p:cxnSp>
        <p:nvCxnSpPr>
          <p:cNvPr id="15" name="直接连接符 14">
            <a:extLst>
              <a:ext uri="{FF2B5EF4-FFF2-40B4-BE49-F238E27FC236}"/>
            </a:extLst>
          </p:cNvPr>
          <p:cNvCxnSpPr>
            <a:cxnSpLocks/>
          </p:cNvCxnSpPr>
          <p:nvPr/>
        </p:nvCxnSpPr>
        <p:spPr>
          <a:xfrm flipH="1">
            <a:off x="1309688" y="6583363"/>
            <a:ext cx="25400" cy="1079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57"/>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01DF2302-C8F8-4556-94B3-DE8C0F827034}" type="slidenum">
              <a:rPr lang="zh-CN" altLang="en-US" sz="1100">
                <a:solidFill>
                  <a:srgbClr val="5A5A5A"/>
                </a:solidFill>
              </a:rPr>
              <a:pPr algn="ctr"/>
              <a:t>‹#›</a:t>
            </a:fld>
            <a:endParaRPr lang="zh-CN" altLang="en-US" sz="1100">
              <a:solidFill>
                <a:srgbClr val="5A5A5A"/>
              </a:solidFill>
            </a:endParaRPr>
          </a:p>
        </p:txBody>
      </p:sp>
      <p:pic>
        <p:nvPicPr>
          <p:cNvPr id="17" name="Picture 2" descr="D:\uidp3221\2018年6月前工作\20180225\新版PPT\最终瑞普版本\德赛西威LOGO2017\德赛西威中文标志PNG格式（透明底）\德赛西威logo标准.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0563" y="6505575"/>
            <a:ext cx="87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rtlCol="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272922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 Internal Only">
    <p:spTree>
      <p:nvGrpSpPr>
        <p:cNvPr id="1" name=""/>
        <p:cNvGrpSpPr/>
        <p:nvPr/>
      </p:nvGrpSpPr>
      <p:grpSpPr>
        <a:xfrm>
          <a:off x="0" y="0"/>
          <a:ext cx="0" cy="0"/>
          <a:chOff x="0" y="0"/>
          <a:chExt cx="0" cy="0"/>
        </a:xfrm>
      </p:grpSpPr>
      <p:sp>
        <p:nvSpPr>
          <p:cNvPr id="3"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grpSp>
        <p:nvGrpSpPr>
          <p:cNvPr id="4" name="组合 7"/>
          <p:cNvGrpSpPr>
            <a:grpSpLocks/>
          </p:cNvGrpSpPr>
          <p:nvPr/>
        </p:nvGrpSpPr>
        <p:grpSpPr bwMode="auto">
          <a:xfrm>
            <a:off x="334963" y="6507163"/>
            <a:ext cx="2225675" cy="246062"/>
            <a:chOff x="511402" y="6460351"/>
            <a:chExt cx="2411712" cy="266892"/>
          </a:xfrm>
        </p:grpSpPr>
        <p:sp>
          <p:nvSpPr>
            <p:cNvPr id="5" name="椭圆 8"/>
            <p:cNvSpPr>
              <a:spLocks noChangeArrowheads="1"/>
            </p:cNvSpPr>
            <p:nvPr/>
          </p:nvSpPr>
          <p:spPr bwMode="auto">
            <a:xfrm>
              <a:off x="511402" y="6496412"/>
              <a:ext cx="189479" cy="189479"/>
            </a:xfrm>
            <a:prstGeom prst="ellipse">
              <a:avLst/>
            </a:prstGeom>
            <a:noFill/>
            <a:ln w="6350" algn="ctr">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endParaRPr lang="zh-CN" altLang="en-US">
                <a:solidFill>
                  <a:srgbClr val="FFFFFF"/>
                </a:solidFill>
                <a:latin typeface="Arial" pitchFamily="34" charset="0"/>
                <a:ea typeface="黑体" pitchFamily="49" charset="-122"/>
                <a:sym typeface="+mn-lt"/>
              </a:endParaRPr>
            </a:p>
          </p:txBody>
        </p:sp>
        <p:grpSp>
          <p:nvGrpSpPr>
            <p:cNvPr id="6" name="Group 4">
              <a:extLst>
                <a:ext uri="{FF2B5EF4-FFF2-40B4-BE49-F238E27FC236}"/>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0" name="Freeform 5">
                <a:extLst>
                  <a:ext uri="{FF2B5EF4-FFF2-40B4-BE49-F238E27FC236}"/>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1" name="Freeform 6">
                <a:extLst>
                  <a:ext uri="{FF2B5EF4-FFF2-40B4-BE49-F238E27FC236}"/>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2" name="Freeform 7">
                <a:extLst>
                  <a:ext uri="{FF2B5EF4-FFF2-40B4-BE49-F238E27FC236}"/>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grpSp>
        <p:cxnSp>
          <p:nvCxnSpPr>
            <p:cNvPr id="7" name="直接连接符 10"/>
            <p:cNvCxnSpPr>
              <a:cxnSpLocks noChangeShapeType="1"/>
              <a:stCxn id="4110" idx="1"/>
              <a:endCxn id="4110" idx="5"/>
            </p:cNvCxnSpPr>
            <p:nvPr/>
          </p:nvCxnSpPr>
          <p:spPr bwMode="auto">
            <a:xfrm>
              <a:off x="539150" y="6524160"/>
              <a:ext cx="133982" cy="133982"/>
            </a:xfrm>
            <a:prstGeom prst="line">
              <a:avLst/>
            </a:prstGeom>
            <a:noFill/>
            <a:ln w="6350" algn="ctr">
              <a:solidFill>
                <a:srgbClr val="7F7F7F"/>
              </a:solidFill>
              <a:miter lim="800000"/>
              <a:headEnd/>
              <a:tailEnd/>
            </a:ln>
            <a:extLst>
              <a:ext uri="{909E8E84-426E-40DD-AFC4-6F175D3DCCD1}">
                <a14:hiddenFill xmlns:a14="http://schemas.microsoft.com/office/drawing/2010/main">
                  <a:noFill/>
                </a14:hiddenFill>
              </a:ext>
            </a:extLst>
          </p:spPr>
        </p:cxnSp>
        <p:sp>
          <p:nvSpPr>
            <p:cNvPr id="8" name="PA_蓝剑_文本框 68"/>
            <p:cNvSpPr txBox="1">
              <a:spLocks noChangeArrowheads="1"/>
            </p:cNvSpPr>
            <p:nvPr>
              <p:custDataLst>
                <p:tags r:id="rId1"/>
              </p:custDataLst>
            </p:nvPr>
          </p:nvSpPr>
          <p:spPr bwMode="auto">
            <a:xfrm>
              <a:off x="668564" y="6460351"/>
              <a:ext cx="8674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No photos </a:t>
              </a:r>
              <a:endParaRPr lang="zh-CN" altLang="en-US" sz="1000">
                <a:solidFill>
                  <a:srgbClr val="7F7F7F"/>
                </a:solidFill>
                <a:latin typeface="Arial" pitchFamily="34" charset="0"/>
                <a:ea typeface="黑体" pitchFamily="49" charset="-122"/>
                <a:sym typeface="+mn-lt"/>
              </a:endParaRPr>
            </a:p>
          </p:txBody>
        </p:sp>
        <p:sp>
          <p:nvSpPr>
            <p:cNvPr id="9" name="PA_蓝剑_文本框 68"/>
            <p:cNvSpPr txBox="1">
              <a:spLocks noChangeArrowheads="1"/>
            </p:cNvSpPr>
            <p:nvPr>
              <p:custDataLst>
                <p:tags r:id="rId2"/>
              </p:custDataLst>
            </p:nvPr>
          </p:nvSpPr>
          <p:spPr bwMode="auto">
            <a:xfrm>
              <a:off x="1692559" y="6460351"/>
              <a:ext cx="1230555"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For Internal Only</a:t>
              </a:r>
              <a:endParaRPr lang="zh-CN" altLang="en-US" sz="1000">
                <a:solidFill>
                  <a:srgbClr val="7F7F7F"/>
                </a:solidFill>
                <a:latin typeface="Arial" pitchFamily="34" charset="0"/>
                <a:ea typeface="黑体" pitchFamily="49" charset="-122"/>
                <a:sym typeface="+mn-lt"/>
              </a:endParaRPr>
            </a:p>
          </p:txBody>
        </p:sp>
      </p:grpSp>
      <p:cxnSp>
        <p:nvCxnSpPr>
          <p:cNvPr id="13" name="直接连接符 12">
            <a:extLst>
              <a:ext uri="{FF2B5EF4-FFF2-40B4-BE49-F238E27FC236}"/>
            </a:extLst>
          </p:cNvPr>
          <p:cNvCxnSpPr>
            <a:cxnSpLocks/>
          </p:cNvCxnSpPr>
          <p:nvPr/>
        </p:nvCxnSpPr>
        <p:spPr>
          <a:xfrm flipH="1">
            <a:off x="1309688" y="6583363"/>
            <a:ext cx="25400" cy="1079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49"/>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F5A8F7E8-807E-4B29-833D-23AC422E39F0}" type="slidenum">
              <a:rPr lang="zh-CN" altLang="en-US" sz="1100">
                <a:solidFill>
                  <a:srgbClr val="5A5A5A"/>
                </a:solidFill>
              </a:rPr>
              <a:pPr algn="ctr"/>
              <a:t>‹#›</a:t>
            </a:fld>
            <a:endParaRPr lang="zh-CN" altLang="en-US" sz="1100">
              <a:solidFill>
                <a:srgbClr val="5A5A5A"/>
              </a:solidFill>
            </a:endParaRPr>
          </a:p>
        </p:txBody>
      </p:sp>
      <p:pic>
        <p:nvPicPr>
          <p:cNvPr id="17" name="Picture 2" descr="D:\uidp3221\2018年6月前工作\20180225\新版PPT\最终瑞普版本\德赛西威LOGO2017\德赛西威中文标志PNG格式（透明底）\德赛西威logo标准.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0563" y="6505575"/>
            <a:ext cx="87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rtlCol="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8048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3"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grpSp>
        <p:nvGrpSpPr>
          <p:cNvPr id="4" name="组合 7"/>
          <p:cNvGrpSpPr>
            <a:grpSpLocks/>
          </p:cNvGrpSpPr>
          <p:nvPr/>
        </p:nvGrpSpPr>
        <p:grpSpPr bwMode="auto">
          <a:xfrm>
            <a:off x="334963" y="6507163"/>
            <a:ext cx="1947862" cy="246062"/>
            <a:chOff x="511402" y="6460351"/>
            <a:chExt cx="2111109" cy="266892"/>
          </a:xfrm>
        </p:grpSpPr>
        <p:sp>
          <p:nvSpPr>
            <p:cNvPr id="5" name="椭圆 8"/>
            <p:cNvSpPr>
              <a:spLocks noChangeArrowheads="1"/>
            </p:cNvSpPr>
            <p:nvPr/>
          </p:nvSpPr>
          <p:spPr bwMode="auto">
            <a:xfrm>
              <a:off x="511402" y="6496412"/>
              <a:ext cx="189479" cy="189479"/>
            </a:xfrm>
            <a:prstGeom prst="ellipse">
              <a:avLst/>
            </a:prstGeom>
            <a:noFill/>
            <a:ln w="6350" algn="ctr">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endParaRPr lang="zh-CN" altLang="en-US">
                <a:solidFill>
                  <a:srgbClr val="FFFFFF"/>
                </a:solidFill>
                <a:latin typeface="Arial" pitchFamily="34" charset="0"/>
                <a:ea typeface="黑体" pitchFamily="49" charset="-122"/>
                <a:sym typeface="+mn-lt"/>
              </a:endParaRPr>
            </a:p>
          </p:txBody>
        </p:sp>
        <p:grpSp>
          <p:nvGrpSpPr>
            <p:cNvPr id="6" name="Group 4">
              <a:extLst>
                <a:ext uri="{FF2B5EF4-FFF2-40B4-BE49-F238E27FC236}"/>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0" name="Freeform 5">
                <a:extLst>
                  <a:ext uri="{FF2B5EF4-FFF2-40B4-BE49-F238E27FC236}"/>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1" name="Freeform 6">
                <a:extLst>
                  <a:ext uri="{FF2B5EF4-FFF2-40B4-BE49-F238E27FC236}"/>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2" name="Freeform 7">
                <a:extLst>
                  <a:ext uri="{FF2B5EF4-FFF2-40B4-BE49-F238E27FC236}"/>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grpSp>
        <p:cxnSp>
          <p:nvCxnSpPr>
            <p:cNvPr id="7" name="直接连接符 10"/>
            <p:cNvCxnSpPr>
              <a:cxnSpLocks noChangeShapeType="1"/>
              <a:stCxn id="5134" idx="1"/>
              <a:endCxn id="5134" idx="5"/>
            </p:cNvCxnSpPr>
            <p:nvPr/>
          </p:nvCxnSpPr>
          <p:spPr bwMode="auto">
            <a:xfrm>
              <a:off x="539150" y="6524160"/>
              <a:ext cx="133982" cy="133982"/>
            </a:xfrm>
            <a:prstGeom prst="line">
              <a:avLst/>
            </a:prstGeom>
            <a:noFill/>
            <a:ln w="6350" algn="ctr">
              <a:solidFill>
                <a:srgbClr val="7F7F7F"/>
              </a:solidFill>
              <a:miter lim="800000"/>
              <a:headEnd/>
              <a:tailEnd/>
            </a:ln>
            <a:extLst>
              <a:ext uri="{909E8E84-426E-40DD-AFC4-6F175D3DCCD1}">
                <a14:hiddenFill xmlns:a14="http://schemas.microsoft.com/office/drawing/2010/main">
                  <a:noFill/>
                </a14:hiddenFill>
              </a:ext>
            </a:extLst>
          </p:spPr>
        </p:cxnSp>
        <p:sp>
          <p:nvSpPr>
            <p:cNvPr id="8" name="PA_蓝剑_文本框 68"/>
            <p:cNvSpPr txBox="1">
              <a:spLocks noChangeArrowheads="1"/>
            </p:cNvSpPr>
            <p:nvPr>
              <p:custDataLst>
                <p:tags r:id="rId1"/>
              </p:custDataLst>
            </p:nvPr>
          </p:nvSpPr>
          <p:spPr bwMode="auto">
            <a:xfrm>
              <a:off x="668564" y="6460351"/>
              <a:ext cx="8674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No photos </a:t>
              </a:r>
              <a:endParaRPr lang="zh-CN" altLang="en-US" sz="1000">
                <a:solidFill>
                  <a:srgbClr val="7F7F7F"/>
                </a:solidFill>
                <a:latin typeface="Arial" pitchFamily="34" charset="0"/>
                <a:ea typeface="黑体" pitchFamily="49" charset="-122"/>
                <a:sym typeface="+mn-lt"/>
              </a:endParaRPr>
            </a:p>
          </p:txBody>
        </p:sp>
        <p:sp>
          <p:nvSpPr>
            <p:cNvPr id="9" name="PA_蓝剑_文本框 68"/>
            <p:cNvSpPr txBox="1">
              <a:spLocks noChangeArrowheads="1"/>
            </p:cNvSpPr>
            <p:nvPr>
              <p:custDataLst>
                <p:tags r:id="rId2"/>
              </p:custDataLst>
            </p:nvPr>
          </p:nvSpPr>
          <p:spPr bwMode="auto">
            <a:xfrm>
              <a:off x="1692558" y="6460351"/>
              <a:ext cx="929953"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Confidential</a:t>
              </a:r>
              <a:endParaRPr lang="zh-CN" altLang="en-US" sz="1000">
                <a:solidFill>
                  <a:srgbClr val="7F7F7F"/>
                </a:solidFill>
                <a:latin typeface="Arial" pitchFamily="34" charset="0"/>
                <a:ea typeface="黑体" pitchFamily="49" charset="-122"/>
                <a:sym typeface="+mn-lt"/>
              </a:endParaRPr>
            </a:p>
          </p:txBody>
        </p:sp>
      </p:grpSp>
      <p:cxnSp>
        <p:nvCxnSpPr>
          <p:cNvPr id="13" name="直接连接符 12">
            <a:extLst>
              <a:ext uri="{FF2B5EF4-FFF2-40B4-BE49-F238E27FC236}"/>
            </a:extLst>
          </p:cNvPr>
          <p:cNvCxnSpPr>
            <a:cxnSpLocks/>
          </p:cNvCxnSpPr>
          <p:nvPr/>
        </p:nvCxnSpPr>
        <p:spPr>
          <a:xfrm flipH="1">
            <a:off x="1309688" y="6583363"/>
            <a:ext cx="25400" cy="1079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49"/>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392AE87A-AC97-47FD-B00A-07222AA64ABB}" type="slidenum">
              <a:rPr lang="zh-CN" altLang="en-US" sz="1100">
                <a:solidFill>
                  <a:srgbClr val="5A5A5A"/>
                </a:solidFill>
              </a:rPr>
              <a:pPr algn="ctr"/>
              <a:t>‹#›</a:t>
            </a:fld>
            <a:endParaRPr lang="zh-CN" altLang="en-US" sz="1100">
              <a:solidFill>
                <a:srgbClr val="5A5A5A"/>
              </a:solidFill>
            </a:endParaRPr>
          </a:p>
        </p:txBody>
      </p:sp>
      <p:pic>
        <p:nvPicPr>
          <p:cNvPr id="17" name="Picture 2" descr="D:\uidp3221\2018年6月前工作\20180225\新版PPT\最终瑞普版本\德赛西威LOGO2017\德赛西威中文标志PNG格式（透明底）\德赛西威logo标准.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0563" y="6505575"/>
            <a:ext cx="87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rtlCol="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219488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带有No photos &amp; 中文LOGO">
    <p:spTree>
      <p:nvGrpSpPr>
        <p:cNvPr id="1" name=""/>
        <p:cNvGrpSpPr/>
        <p:nvPr/>
      </p:nvGrpSpPr>
      <p:grpSpPr>
        <a:xfrm>
          <a:off x="0" y="0"/>
          <a:ext cx="0" cy="0"/>
          <a:chOff x="0" y="0"/>
          <a:chExt cx="0" cy="0"/>
        </a:xfrm>
      </p:grpSpPr>
      <p:sp>
        <p:nvSpPr>
          <p:cNvPr id="3" name="文本框 49"/>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86D931A7-52E0-4D49-86DF-8DBCE1B9204E}" type="slidenum">
              <a:rPr lang="zh-CN" altLang="en-US" sz="1100">
                <a:solidFill>
                  <a:srgbClr val="5A5A5A"/>
                </a:solidFill>
              </a:rPr>
              <a:pPr algn="ctr"/>
              <a:t>‹#›</a:t>
            </a:fld>
            <a:endParaRPr lang="zh-CN" altLang="en-US" sz="1100">
              <a:solidFill>
                <a:srgbClr val="5A5A5A"/>
              </a:solidFill>
            </a:endParaRPr>
          </a:p>
        </p:txBody>
      </p:sp>
      <p:sp>
        <p:nvSpPr>
          <p:cNvPr id="4"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grpSp>
        <p:nvGrpSpPr>
          <p:cNvPr id="5" name="组合 8"/>
          <p:cNvGrpSpPr>
            <a:grpSpLocks/>
          </p:cNvGrpSpPr>
          <p:nvPr/>
        </p:nvGrpSpPr>
        <p:grpSpPr bwMode="auto">
          <a:xfrm>
            <a:off x="334963" y="6507163"/>
            <a:ext cx="944562" cy="246062"/>
            <a:chOff x="511402" y="6460351"/>
            <a:chExt cx="1024562" cy="266892"/>
          </a:xfrm>
        </p:grpSpPr>
        <p:sp>
          <p:nvSpPr>
            <p:cNvPr id="6" name="椭圆 9"/>
            <p:cNvSpPr>
              <a:spLocks noChangeArrowheads="1"/>
            </p:cNvSpPr>
            <p:nvPr/>
          </p:nvSpPr>
          <p:spPr bwMode="auto">
            <a:xfrm>
              <a:off x="511402" y="6496412"/>
              <a:ext cx="189479" cy="189479"/>
            </a:xfrm>
            <a:prstGeom prst="ellipse">
              <a:avLst/>
            </a:prstGeom>
            <a:noFill/>
            <a:ln w="6350" algn="ctr">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endParaRPr lang="zh-CN" altLang="en-US">
                <a:solidFill>
                  <a:srgbClr val="FFFFFF"/>
                </a:solidFill>
                <a:latin typeface="Arial" pitchFamily="34" charset="0"/>
                <a:ea typeface="黑体" pitchFamily="49" charset="-122"/>
                <a:sym typeface="+mn-lt"/>
              </a:endParaRPr>
            </a:p>
          </p:txBody>
        </p:sp>
        <p:grpSp>
          <p:nvGrpSpPr>
            <p:cNvPr id="7" name="Group 4">
              <a:extLst>
                <a:ext uri="{FF2B5EF4-FFF2-40B4-BE49-F238E27FC236}"/>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0" name="Freeform 5">
                <a:extLst>
                  <a:ext uri="{FF2B5EF4-FFF2-40B4-BE49-F238E27FC236}"/>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1" name="Freeform 6">
                <a:extLst>
                  <a:ext uri="{FF2B5EF4-FFF2-40B4-BE49-F238E27FC236}"/>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2" name="Freeform 7">
                <a:extLst>
                  <a:ext uri="{FF2B5EF4-FFF2-40B4-BE49-F238E27FC236}"/>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grpSp>
        <p:cxnSp>
          <p:nvCxnSpPr>
            <p:cNvPr id="8" name="直接连接符 11"/>
            <p:cNvCxnSpPr>
              <a:cxnSpLocks noChangeShapeType="1"/>
              <a:stCxn id="6156" idx="1"/>
              <a:endCxn id="6156" idx="5"/>
            </p:cNvCxnSpPr>
            <p:nvPr/>
          </p:nvCxnSpPr>
          <p:spPr bwMode="auto">
            <a:xfrm>
              <a:off x="539150" y="6524160"/>
              <a:ext cx="133982" cy="133982"/>
            </a:xfrm>
            <a:prstGeom prst="line">
              <a:avLst/>
            </a:prstGeom>
            <a:noFill/>
            <a:ln w="6350" algn="ctr">
              <a:solidFill>
                <a:srgbClr val="7F7F7F"/>
              </a:solidFill>
              <a:miter lim="800000"/>
              <a:headEnd/>
              <a:tailEnd/>
            </a:ln>
            <a:extLst>
              <a:ext uri="{909E8E84-426E-40DD-AFC4-6F175D3DCCD1}">
                <a14:hiddenFill xmlns:a14="http://schemas.microsoft.com/office/drawing/2010/main">
                  <a:noFill/>
                </a14:hiddenFill>
              </a:ext>
            </a:extLst>
          </p:spPr>
        </p:cxnSp>
        <p:sp>
          <p:nvSpPr>
            <p:cNvPr id="9" name="PA_蓝剑_文本框 68"/>
            <p:cNvSpPr txBox="1">
              <a:spLocks noChangeArrowheads="1"/>
            </p:cNvSpPr>
            <p:nvPr>
              <p:custDataLst>
                <p:tags r:id="rId1"/>
              </p:custDataLst>
            </p:nvPr>
          </p:nvSpPr>
          <p:spPr bwMode="auto">
            <a:xfrm>
              <a:off x="668564" y="6460351"/>
              <a:ext cx="8674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No photos </a:t>
              </a:r>
              <a:endParaRPr lang="zh-CN" altLang="en-US" sz="1000">
                <a:solidFill>
                  <a:srgbClr val="7F7F7F"/>
                </a:solidFill>
                <a:latin typeface="Arial" pitchFamily="34" charset="0"/>
                <a:ea typeface="黑体" pitchFamily="49" charset="-122"/>
                <a:sym typeface="+mn-lt"/>
              </a:endParaRPr>
            </a:p>
          </p:txBody>
        </p:sp>
      </p:grpSp>
      <p:cxnSp>
        <p:nvCxnSpPr>
          <p:cNvPr id="13" name="直接连接符 12">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2" descr="D:\uidp3221\2018年6月前工作\20180225\新版PPT\最终瑞普版本\德赛西威LOGO2017\德赛西威中文标志PNG格式（透明底）\德赛西威logo标准.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0563" y="6505575"/>
            <a:ext cx="87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rtlCol="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208827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带有中文LOGO">
    <p:spTree>
      <p:nvGrpSpPr>
        <p:cNvPr id="1" name=""/>
        <p:cNvGrpSpPr/>
        <p:nvPr/>
      </p:nvGrpSpPr>
      <p:grpSpPr>
        <a:xfrm>
          <a:off x="0" y="0"/>
          <a:ext cx="0" cy="0"/>
          <a:chOff x="0" y="0"/>
          <a:chExt cx="0" cy="0"/>
        </a:xfrm>
      </p:grpSpPr>
      <p:sp>
        <p:nvSpPr>
          <p:cNvPr id="3"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sp>
        <p:nvSpPr>
          <p:cNvPr id="4" name="文本框 49"/>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BBF2AB60-FA26-4053-A274-E074B8FB012C}" type="slidenum">
              <a:rPr lang="zh-CN" altLang="en-US" sz="1100">
                <a:solidFill>
                  <a:srgbClr val="5A5A5A"/>
                </a:solidFill>
              </a:rPr>
              <a:pPr algn="ctr"/>
              <a:t>‹#›</a:t>
            </a:fld>
            <a:endParaRPr lang="zh-CN" altLang="en-US" sz="1100">
              <a:solidFill>
                <a:srgbClr val="5A5A5A"/>
              </a:solidFill>
            </a:endParaRPr>
          </a:p>
        </p:txBody>
      </p:sp>
      <p:cxnSp>
        <p:nvCxnSpPr>
          <p:cNvPr id="5" name="直接连接符 4">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D:\uidp3221\2018年6月前工作\20180225\新版PPT\最终瑞普版本\德赛西威LOGO2017\德赛西威中文标志PNG格式（透明底）\德赛西威logo标准.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0563" y="6505575"/>
            <a:ext cx="873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rtlCol="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黑体" panose="02010609060101010101" pitchFamily="49" charset="-122"/>
                <a:ea typeface="黑体" panose="02010609060101010101" pitchFamily="49" charset="-122"/>
                <a:cs typeface="+mj-cs"/>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74109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日期占位符 3">
            <a:extLst>
              <a:ext uri="{FF2B5EF4-FFF2-40B4-BE49-F238E27FC236}"/>
            </a:extLst>
          </p:cNvPr>
          <p:cNvSpPr>
            <a:spLocks noGrp="1"/>
          </p:cNvSpPr>
          <p:nvPr>
            <p:ph type="dt" sz="half" idx="10"/>
          </p:nvPr>
        </p:nvSpPr>
        <p:spPr/>
        <p:txBody>
          <a:bodyPr/>
          <a:lstStyle>
            <a:lvl1pPr>
              <a:defRPr/>
            </a:lvl1pPr>
          </a:lstStyle>
          <a:p>
            <a:pPr>
              <a:defRPr/>
            </a:pPr>
            <a:fld id="{B4927538-11A4-4F75-94C9-6F69D366CB41}" type="datetimeFigureOut">
              <a:rPr lang="zh-CN" altLang="en-US"/>
              <a:pPr>
                <a:defRPr/>
              </a:pPr>
              <a:t>2018-10-12</a:t>
            </a:fld>
            <a:endParaRPr lang="zh-CN" altLang="en-US"/>
          </a:p>
        </p:txBody>
      </p:sp>
      <p:sp>
        <p:nvSpPr>
          <p:cNvPr id="3"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extLst>
          </p:cNvPr>
          <p:cNvSpPr>
            <a:spLocks noGrp="1"/>
          </p:cNvSpPr>
          <p:nvPr>
            <p:ph type="sldNum" sz="quarter" idx="12"/>
          </p:nvPr>
        </p:nvSpPr>
        <p:spPr/>
        <p:txBody>
          <a:bodyPr/>
          <a:lstStyle>
            <a:lvl1pPr>
              <a:defRPr/>
            </a:lvl1pPr>
          </a:lstStyle>
          <a:p>
            <a:pPr>
              <a:defRPr/>
            </a:pPr>
            <a:fld id="{32011A72-7BAE-4A10-A61B-D0A437AA3722}" type="slidenum">
              <a:rPr lang="zh-CN" altLang="en-US"/>
              <a:pPr>
                <a:defRPr/>
              </a:pPr>
              <a:t>‹#›</a:t>
            </a:fld>
            <a:endParaRPr lang="zh-CN" altLang="en-US"/>
          </a:p>
        </p:txBody>
      </p:sp>
    </p:spTree>
    <p:extLst>
      <p:ext uri="{BB962C8B-B14F-4D97-AF65-F5344CB8AC3E}">
        <p14:creationId xmlns:p14="http://schemas.microsoft.com/office/powerpoint/2010/main" val="182952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rictly Confidential">
    <p:spTree>
      <p:nvGrpSpPr>
        <p:cNvPr id="1" name=""/>
        <p:cNvGrpSpPr/>
        <p:nvPr/>
      </p:nvGrpSpPr>
      <p:grpSpPr>
        <a:xfrm>
          <a:off x="0" y="0"/>
          <a:ext cx="0" cy="0"/>
          <a:chOff x="0" y="0"/>
          <a:chExt cx="0" cy="0"/>
        </a:xfrm>
      </p:grpSpPr>
      <p:sp>
        <p:nvSpPr>
          <p:cNvPr id="3"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cxnSp>
        <p:nvCxnSpPr>
          <p:cNvPr id="4" name="直接连接符 3">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组合 4"/>
          <p:cNvGrpSpPr>
            <a:grpSpLocks/>
          </p:cNvGrpSpPr>
          <p:nvPr/>
        </p:nvGrpSpPr>
        <p:grpSpPr bwMode="auto">
          <a:xfrm>
            <a:off x="334963" y="6507163"/>
            <a:ext cx="2366962" cy="246062"/>
            <a:chOff x="511402" y="6460351"/>
            <a:chExt cx="2566357" cy="266892"/>
          </a:xfrm>
        </p:grpSpPr>
        <p:sp>
          <p:nvSpPr>
            <p:cNvPr id="7" name="椭圆 5"/>
            <p:cNvSpPr>
              <a:spLocks noChangeArrowheads="1"/>
            </p:cNvSpPr>
            <p:nvPr/>
          </p:nvSpPr>
          <p:spPr bwMode="auto">
            <a:xfrm>
              <a:off x="511402" y="6496412"/>
              <a:ext cx="189479" cy="189479"/>
            </a:xfrm>
            <a:prstGeom prst="ellipse">
              <a:avLst/>
            </a:prstGeom>
            <a:noFill/>
            <a:ln w="6350" algn="ctr">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endParaRPr lang="zh-CN" altLang="en-US">
                <a:solidFill>
                  <a:srgbClr val="FFFFFF"/>
                </a:solidFill>
                <a:latin typeface="Arial" pitchFamily="34" charset="0"/>
                <a:ea typeface="黑体" pitchFamily="49" charset="-122"/>
                <a:sym typeface="+mn-lt"/>
              </a:endParaRPr>
            </a:p>
          </p:txBody>
        </p:sp>
        <p:grpSp>
          <p:nvGrpSpPr>
            <p:cNvPr id="8" name="Group 4">
              <a:extLst>
                <a:ext uri="{FF2B5EF4-FFF2-40B4-BE49-F238E27FC236}"/>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2" name="Freeform 5">
                <a:extLst>
                  <a:ext uri="{FF2B5EF4-FFF2-40B4-BE49-F238E27FC236}"/>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3" name="Freeform 6">
                <a:extLst>
                  <a:ext uri="{FF2B5EF4-FFF2-40B4-BE49-F238E27FC236}"/>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4" name="Freeform 7">
                <a:extLst>
                  <a:ext uri="{FF2B5EF4-FFF2-40B4-BE49-F238E27FC236}"/>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grpSp>
        <p:cxnSp>
          <p:nvCxnSpPr>
            <p:cNvPr id="9" name="直接连接符 7"/>
            <p:cNvCxnSpPr>
              <a:cxnSpLocks noChangeShapeType="1"/>
            </p:cNvCxnSpPr>
            <p:nvPr/>
          </p:nvCxnSpPr>
          <p:spPr bwMode="auto">
            <a:xfrm>
              <a:off x="539150" y="6524160"/>
              <a:ext cx="133982" cy="133982"/>
            </a:xfrm>
            <a:prstGeom prst="line">
              <a:avLst/>
            </a:prstGeom>
            <a:noFill/>
            <a:ln w="6350" algn="ctr">
              <a:solidFill>
                <a:srgbClr val="7F7F7F"/>
              </a:solidFill>
              <a:miter lim="800000"/>
              <a:headEnd/>
              <a:tailEnd/>
            </a:ln>
            <a:extLst>
              <a:ext uri="{909E8E84-426E-40DD-AFC4-6F175D3DCCD1}">
                <a14:hiddenFill xmlns:a14="http://schemas.microsoft.com/office/drawing/2010/main">
                  <a:noFill/>
                </a14:hiddenFill>
              </a:ext>
            </a:extLst>
          </p:spPr>
        </p:cxnSp>
        <p:sp>
          <p:nvSpPr>
            <p:cNvPr id="10" name="PA_蓝剑_文本框 68"/>
            <p:cNvSpPr txBox="1">
              <a:spLocks noChangeArrowheads="1"/>
            </p:cNvSpPr>
            <p:nvPr>
              <p:custDataLst>
                <p:tags r:id="rId1"/>
              </p:custDataLst>
            </p:nvPr>
          </p:nvSpPr>
          <p:spPr bwMode="auto">
            <a:xfrm>
              <a:off x="668564" y="6460351"/>
              <a:ext cx="8674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No photos </a:t>
              </a:r>
              <a:endParaRPr lang="zh-CN" altLang="en-US" sz="1000">
                <a:solidFill>
                  <a:srgbClr val="7F7F7F"/>
                </a:solidFill>
                <a:latin typeface="Arial" pitchFamily="34" charset="0"/>
                <a:ea typeface="黑体" pitchFamily="49" charset="-122"/>
                <a:sym typeface="+mn-lt"/>
              </a:endParaRPr>
            </a:p>
          </p:txBody>
        </p:sp>
        <p:sp>
          <p:nvSpPr>
            <p:cNvPr id="11" name="PA_蓝剑_文本框 68"/>
            <p:cNvSpPr txBox="1">
              <a:spLocks noChangeArrowheads="1"/>
            </p:cNvSpPr>
            <p:nvPr>
              <p:custDataLst>
                <p:tags r:id="rId2"/>
              </p:custDataLst>
            </p:nvPr>
          </p:nvSpPr>
          <p:spPr bwMode="auto">
            <a:xfrm>
              <a:off x="1692559" y="6460351"/>
              <a:ext cx="13852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Strictly Confidential</a:t>
              </a:r>
              <a:endParaRPr lang="zh-CN" altLang="en-US" sz="1000">
                <a:solidFill>
                  <a:srgbClr val="7F7F7F"/>
                </a:solidFill>
                <a:latin typeface="Arial" pitchFamily="34" charset="0"/>
                <a:ea typeface="黑体" pitchFamily="49" charset="-122"/>
                <a:sym typeface="+mn-lt"/>
              </a:endParaRPr>
            </a:p>
          </p:txBody>
        </p:sp>
      </p:grpSp>
      <p:cxnSp>
        <p:nvCxnSpPr>
          <p:cNvPr id="15" name="直接连接符 14">
            <a:extLst>
              <a:ext uri="{FF2B5EF4-FFF2-40B4-BE49-F238E27FC236}"/>
            </a:extLst>
          </p:cNvPr>
          <p:cNvCxnSpPr>
            <a:cxnSpLocks/>
          </p:cNvCxnSpPr>
          <p:nvPr/>
        </p:nvCxnSpPr>
        <p:spPr>
          <a:xfrm flipH="1">
            <a:off x="1309688" y="6583363"/>
            <a:ext cx="25400" cy="1079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57"/>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495F8177-EDCC-400C-9131-7BFA6A4CEE41}" type="slidenum">
              <a:rPr lang="zh-CN" altLang="en-US" sz="1100">
                <a:solidFill>
                  <a:srgbClr val="5A5A5A"/>
                </a:solidFill>
              </a:rPr>
              <a:pPr algn="ctr"/>
              <a:t>‹#›</a:t>
            </a:fld>
            <a:endParaRPr lang="zh-CN" altLang="en-US" sz="1100">
              <a:solidFill>
                <a:srgbClr val="5A5A5A"/>
              </a:solidFill>
            </a:endParaRPr>
          </a:p>
        </p:txBody>
      </p:sp>
      <p:pic>
        <p:nvPicPr>
          <p:cNvPr id="17" name="Picture 2" descr="D:\uidp3221\2018年6月前工作\20180225\新版PPT\最终瑞普版本\德赛西威LOGO2017\德赛西威中文标志PNG格式（透明底）\德赛西威英文logo标准.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06113" y="6491288"/>
            <a:ext cx="985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231299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 Internal Only">
    <p:spTree>
      <p:nvGrpSpPr>
        <p:cNvPr id="1" name=""/>
        <p:cNvGrpSpPr/>
        <p:nvPr/>
      </p:nvGrpSpPr>
      <p:grpSpPr>
        <a:xfrm>
          <a:off x="0" y="0"/>
          <a:ext cx="0" cy="0"/>
          <a:chOff x="0" y="0"/>
          <a:chExt cx="0" cy="0"/>
        </a:xfrm>
      </p:grpSpPr>
      <p:sp>
        <p:nvSpPr>
          <p:cNvPr id="3" name="任意多边形: 形状 5">
            <a:extLst>
              <a:ext uri="{FF2B5EF4-FFF2-40B4-BE49-F238E27FC236}"/>
            </a:extLst>
          </p:cNvPr>
          <p:cNvSpPr>
            <a:spLocks/>
          </p:cNvSpPr>
          <p:nvPr/>
        </p:nvSpPr>
        <p:spPr bwMode="auto">
          <a:xfrm>
            <a:off x="0" y="0"/>
            <a:ext cx="12192000" cy="6457950"/>
          </a:xfrm>
          <a:custGeom>
            <a:avLst/>
            <a:gdLst>
              <a:gd name="connsiteX0" fmla="*/ 0 w 12192002"/>
              <a:gd name="connsiteY0" fmla="*/ 0 h 6458618"/>
              <a:gd name="connsiteX1" fmla="*/ 12192000 w 12192002"/>
              <a:gd name="connsiteY1" fmla="*/ 0 h 6458618"/>
              <a:gd name="connsiteX2" fmla="*/ 12192000 w 12192002"/>
              <a:gd name="connsiteY2" fmla="*/ 6045200 h 6458618"/>
              <a:gd name="connsiteX3" fmla="*/ 12192002 w 12192002"/>
              <a:gd name="connsiteY3" fmla="*/ 6045200 h 6458618"/>
              <a:gd name="connsiteX4" fmla="*/ 12192002 w 12192002"/>
              <a:gd name="connsiteY4" fmla="*/ 6306086 h 6458618"/>
              <a:gd name="connsiteX5" fmla="*/ 11413036 w 12192002"/>
              <a:gd name="connsiteY5" fmla="*/ 6306086 h 6458618"/>
              <a:gd name="connsiteX6" fmla="*/ 11368968 w 12192002"/>
              <a:gd name="connsiteY6" fmla="*/ 6314989 h 6458618"/>
              <a:gd name="connsiteX7" fmla="*/ 11274972 w 12192002"/>
              <a:gd name="connsiteY7" fmla="*/ 6458618 h 6458618"/>
              <a:gd name="connsiteX8" fmla="*/ 11180977 w 12192002"/>
              <a:gd name="connsiteY8" fmla="*/ 6314989 h 6458618"/>
              <a:gd name="connsiteX9" fmla="*/ 11136909 w 12192002"/>
              <a:gd name="connsiteY9" fmla="*/ 6306086 h 6458618"/>
              <a:gd name="connsiteX10" fmla="*/ 508002 w 12192002"/>
              <a:gd name="connsiteY10" fmla="*/ 6306086 h 6458618"/>
              <a:gd name="connsiteX11" fmla="*/ 508002 w 12192002"/>
              <a:gd name="connsiteY11" fmla="*/ 6305573 h 6458618"/>
              <a:gd name="connsiteX12" fmla="*/ 0 w 12192002"/>
              <a:gd name="connsiteY12" fmla="*/ 6305573 h 6458618"/>
              <a:gd name="connsiteX13" fmla="*/ 0 w 12192002"/>
              <a:gd name="connsiteY13" fmla="*/ 6142037 h 6458618"/>
              <a:gd name="connsiteX14" fmla="*/ 0 w 12192002"/>
              <a:gd name="connsiteY14" fmla="*/ 6045200 h 64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2" h="6458618">
                <a:moveTo>
                  <a:pt x="0" y="0"/>
                </a:moveTo>
                <a:lnTo>
                  <a:pt x="12192000" y="0"/>
                </a:lnTo>
                <a:lnTo>
                  <a:pt x="12192000" y="6045200"/>
                </a:lnTo>
                <a:lnTo>
                  <a:pt x="12192002" y="6045200"/>
                </a:lnTo>
                <a:lnTo>
                  <a:pt x="12192002" y="6306086"/>
                </a:lnTo>
                <a:lnTo>
                  <a:pt x="11413036" y="6306086"/>
                </a:lnTo>
                <a:lnTo>
                  <a:pt x="11368968" y="6314989"/>
                </a:lnTo>
                <a:cubicBezTo>
                  <a:pt x="11313535" y="6338521"/>
                  <a:pt x="11274972" y="6393701"/>
                  <a:pt x="11274972" y="6458618"/>
                </a:cubicBezTo>
                <a:cubicBezTo>
                  <a:pt x="11274972" y="6393701"/>
                  <a:pt x="11236410" y="6338521"/>
                  <a:pt x="11180977" y="6314989"/>
                </a:cubicBezTo>
                <a:lnTo>
                  <a:pt x="11136909" y="6306086"/>
                </a:lnTo>
                <a:lnTo>
                  <a:pt x="508002" y="6306086"/>
                </a:lnTo>
                <a:lnTo>
                  <a:pt x="508002" y="6305573"/>
                </a:lnTo>
                <a:lnTo>
                  <a:pt x="0" y="6305573"/>
                </a:lnTo>
                <a:lnTo>
                  <a:pt x="0" y="6142037"/>
                </a:lnTo>
                <a:lnTo>
                  <a:pt x="0" y="6045200"/>
                </a:lnTo>
                <a:close/>
              </a:path>
            </a:pathLst>
          </a:custGeom>
          <a:solidFill>
            <a:schemeClr val="bg1"/>
          </a:solidFill>
          <a:ln>
            <a:noFill/>
          </a:ln>
          <a:effectLst>
            <a:outerShdw blurRad="254000" dist="38100" dir="5400000" algn="t" rotWithShape="0">
              <a:prstClr val="black">
                <a:alpha val="20000"/>
              </a:prstClr>
            </a:outerShdw>
          </a:effectLst>
        </p:spPr>
        <p:txBody>
          <a:bodyPr/>
          <a:lstStyle/>
          <a:p>
            <a:pPr fontAlgn="auto">
              <a:spcBef>
                <a:spcPts val="0"/>
              </a:spcBef>
              <a:spcAft>
                <a:spcPts val="0"/>
              </a:spcAft>
              <a:defRPr/>
            </a:pPr>
            <a:endParaRPr lang="zh-CN" altLang="en-US" dirty="0">
              <a:latin typeface="+mn-lt"/>
              <a:ea typeface="+mn-ea"/>
              <a:cs typeface="+mn-cs"/>
            </a:endParaRPr>
          </a:p>
        </p:txBody>
      </p:sp>
      <p:grpSp>
        <p:nvGrpSpPr>
          <p:cNvPr id="4" name="组合 2"/>
          <p:cNvGrpSpPr>
            <a:grpSpLocks/>
          </p:cNvGrpSpPr>
          <p:nvPr/>
        </p:nvGrpSpPr>
        <p:grpSpPr bwMode="auto">
          <a:xfrm>
            <a:off x="334963" y="6507163"/>
            <a:ext cx="2225675" cy="246062"/>
            <a:chOff x="511402" y="6460351"/>
            <a:chExt cx="2411712" cy="266892"/>
          </a:xfrm>
        </p:grpSpPr>
        <p:sp>
          <p:nvSpPr>
            <p:cNvPr id="5" name="椭圆 3"/>
            <p:cNvSpPr>
              <a:spLocks noChangeArrowheads="1"/>
            </p:cNvSpPr>
            <p:nvPr/>
          </p:nvSpPr>
          <p:spPr bwMode="auto">
            <a:xfrm>
              <a:off x="511402" y="6496412"/>
              <a:ext cx="189479" cy="189479"/>
            </a:xfrm>
            <a:prstGeom prst="ellipse">
              <a:avLst/>
            </a:prstGeom>
            <a:noFill/>
            <a:ln w="6350" algn="ctr">
              <a:solidFill>
                <a:srgbClr val="7F7F7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endParaRPr lang="zh-CN" altLang="en-US">
                <a:solidFill>
                  <a:srgbClr val="FFFFFF"/>
                </a:solidFill>
                <a:latin typeface="Arial" pitchFamily="34" charset="0"/>
                <a:ea typeface="黑体" pitchFamily="49" charset="-122"/>
                <a:sym typeface="+mn-lt"/>
              </a:endParaRPr>
            </a:p>
          </p:txBody>
        </p:sp>
        <p:grpSp>
          <p:nvGrpSpPr>
            <p:cNvPr id="6" name="Group 4">
              <a:extLst>
                <a:ext uri="{FF2B5EF4-FFF2-40B4-BE49-F238E27FC236}"/>
              </a:extLst>
            </p:cNvPr>
            <p:cNvGrpSpPr>
              <a:grpSpLocks noChangeAspect="1"/>
            </p:cNvGrpSpPr>
            <p:nvPr/>
          </p:nvGrpSpPr>
          <p:grpSpPr bwMode="auto">
            <a:xfrm>
              <a:off x="555107" y="6550033"/>
              <a:ext cx="107003" cy="82236"/>
              <a:chOff x="675" y="3253"/>
              <a:chExt cx="337" cy="259"/>
            </a:xfrm>
            <a:solidFill>
              <a:sysClr val="window" lastClr="FFFFFF">
                <a:lumMod val="50000"/>
              </a:sysClr>
            </a:solidFill>
          </p:grpSpPr>
          <p:sp>
            <p:nvSpPr>
              <p:cNvPr id="10" name="Freeform 5">
                <a:extLst>
                  <a:ext uri="{FF2B5EF4-FFF2-40B4-BE49-F238E27FC236}"/>
                </a:extLst>
              </p:cNvPr>
              <p:cNvSpPr>
                <a:spLocks noEditPoints="1"/>
              </p:cNvSpPr>
              <p:nvPr/>
            </p:nvSpPr>
            <p:spPr bwMode="auto">
              <a:xfrm>
                <a:off x="675" y="3253"/>
                <a:ext cx="337" cy="259"/>
              </a:xfrm>
              <a:custGeom>
                <a:avLst/>
                <a:gdLst>
                  <a:gd name="T0" fmla="*/ 2284 w 2471"/>
                  <a:gd name="T1" fmla="*/ 1908 h 1908"/>
                  <a:gd name="T2" fmla="*/ 186 w 2471"/>
                  <a:gd name="T3" fmla="*/ 1908 h 1908"/>
                  <a:gd name="T4" fmla="*/ 0 w 2471"/>
                  <a:gd name="T5" fmla="*/ 1721 h 1908"/>
                  <a:gd name="T6" fmla="*/ 0 w 2471"/>
                  <a:gd name="T7" fmla="*/ 490 h 1908"/>
                  <a:gd name="T8" fmla="*/ 186 w 2471"/>
                  <a:gd name="T9" fmla="*/ 304 h 1908"/>
                  <a:gd name="T10" fmla="*/ 675 w 2471"/>
                  <a:gd name="T11" fmla="*/ 304 h 1908"/>
                  <a:gd name="T12" fmla="*/ 722 w 2471"/>
                  <a:gd name="T13" fmla="*/ 169 h 1908"/>
                  <a:gd name="T14" fmla="*/ 906 w 2471"/>
                  <a:gd name="T15" fmla="*/ 0 h 1908"/>
                  <a:gd name="T16" fmla="*/ 1564 w 2471"/>
                  <a:gd name="T17" fmla="*/ 0 h 1908"/>
                  <a:gd name="T18" fmla="*/ 1749 w 2471"/>
                  <a:gd name="T19" fmla="*/ 171 h 1908"/>
                  <a:gd name="T20" fmla="*/ 1794 w 2471"/>
                  <a:gd name="T21" fmla="*/ 304 h 1908"/>
                  <a:gd name="T22" fmla="*/ 2284 w 2471"/>
                  <a:gd name="T23" fmla="*/ 304 h 1908"/>
                  <a:gd name="T24" fmla="*/ 2471 w 2471"/>
                  <a:gd name="T25" fmla="*/ 490 h 1908"/>
                  <a:gd name="T26" fmla="*/ 2471 w 2471"/>
                  <a:gd name="T27" fmla="*/ 1721 h 1908"/>
                  <a:gd name="T28" fmla="*/ 2284 w 2471"/>
                  <a:gd name="T29" fmla="*/ 1908 h 1908"/>
                  <a:gd name="T30" fmla="*/ 186 w 2471"/>
                  <a:gd name="T31" fmla="*/ 435 h 1908"/>
                  <a:gd name="T32" fmla="*/ 131 w 2471"/>
                  <a:gd name="T33" fmla="*/ 490 h 1908"/>
                  <a:gd name="T34" fmla="*/ 131 w 2471"/>
                  <a:gd name="T35" fmla="*/ 1721 h 1908"/>
                  <a:gd name="T36" fmla="*/ 186 w 2471"/>
                  <a:gd name="T37" fmla="*/ 1777 h 1908"/>
                  <a:gd name="T38" fmla="*/ 2284 w 2471"/>
                  <a:gd name="T39" fmla="*/ 1777 h 1908"/>
                  <a:gd name="T40" fmla="*/ 2340 w 2471"/>
                  <a:gd name="T41" fmla="*/ 1721 h 1908"/>
                  <a:gd name="T42" fmla="*/ 2340 w 2471"/>
                  <a:gd name="T43" fmla="*/ 490 h 1908"/>
                  <a:gd name="T44" fmla="*/ 2284 w 2471"/>
                  <a:gd name="T45" fmla="*/ 435 h 1908"/>
                  <a:gd name="T46" fmla="*/ 1751 w 2471"/>
                  <a:gd name="T47" fmla="*/ 435 h 1908"/>
                  <a:gd name="T48" fmla="*/ 1691 w 2471"/>
                  <a:gd name="T49" fmla="*/ 397 h 1908"/>
                  <a:gd name="T50" fmla="*/ 1621 w 2471"/>
                  <a:gd name="T51" fmla="*/ 201 h 1908"/>
                  <a:gd name="T52" fmla="*/ 1564 w 2471"/>
                  <a:gd name="T53" fmla="*/ 131 h 1908"/>
                  <a:gd name="T54" fmla="*/ 906 w 2471"/>
                  <a:gd name="T55" fmla="*/ 131 h 1908"/>
                  <a:gd name="T56" fmla="*/ 848 w 2471"/>
                  <a:gd name="T57" fmla="*/ 203 h 1908"/>
                  <a:gd name="T58" fmla="*/ 780 w 2471"/>
                  <a:gd name="T59" fmla="*/ 395 h 1908"/>
                  <a:gd name="T60" fmla="*/ 720 w 2471"/>
                  <a:gd name="T61" fmla="*/ 435 h 1908"/>
                  <a:gd name="T62" fmla="*/ 186 w 2471"/>
                  <a:gd name="T63" fmla="*/ 435 h 1908"/>
                  <a:gd name="T64" fmla="*/ 186 w 2471"/>
                  <a:gd name="T65" fmla="*/ 435 h 1908"/>
                  <a:gd name="T66" fmla="*/ 186 w 2471"/>
                  <a:gd name="T67" fmla="*/ 435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1" h="1908">
                    <a:moveTo>
                      <a:pt x="2284" y="1908"/>
                    </a:moveTo>
                    <a:cubicBezTo>
                      <a:pt x="186" y="1908"/>
                      <a:pt x="186" y="1908"/>
                      <a:pt x="186" y="1908"/>
                    </a:cubicBezTo>
                    <a:cubicBezTo>
                      <a:pt x="83" y="1908"/>
                      <a:pt x="0" y="1824"/>
                      <a:pt x="0" y="1721"/>
                    </a:cubicBezTo>
                    <a:cubicBezTo>
                      <a:pt x="0" y="490"/>
                      <a:pt x="0" y="490"/>
                      <a:pt x="0" y="490"/>
                    </a:cubicBezTo>
                    <a:cubicBezTo>
                      <a:pt x="0" y="388"/>
                      <a:pt x="83" y="304"/>
                      <a:pt x="186" y="304"/>
                    </a:cubicBezTo>
                    <a:cubicBezTo>
                      <a:pt x="675" y="304"/>
                      <a:pt x="675" y="304"/>
                      <a:pt x="675" y="304"/>
                    </a:cubicBezTo>
                    <a:cubicBezTo>
                      <a:pt x="690" y="267"/>
                      <a:pt x="710" y="213"/>
                      <a:pt x="722" y="169"/>
                    </a:cubicBezTo>
                    <a:cubicBezTo>
                      <a:pt x="762" y="22"/>
                      <a:pt x="854" y="0"/>
                      <a:pt x="906" y="0"/>
                    </a:cubicBezTo>
                    <a:cubicBezTo>
                      <a:pt x="1564" y="0"/>
                      <a:pt x="1564" y="0"/>
                      <a:pt x="1564" y="0"/>
                    </a:cubicBezTo>
                    <a:cubicBezTo>
                      <a:pt x="1655" y="0"/>
                      <a:pt x="1724" y="64"/>
                      <a:pt x="1749" y="171"/>
                    </a:cubicBezTo>
                    <a:cubicBezTo>
                      <a:pt x="1759" y="216"/>
                      <a:pt x="1779" y="269"/>
                      <a:pt x="1794" y="304"/>
                    </a:cubicBezTo>
                    <a:cubicBezTo>
                      <a:pt x="2284" y="304"/>
                      <a:pt x="2284" y="304"/>
                      <a:pt x="2284" y="304"/>
                    </a:cubicBezTo>
                    <a:cubicBezTo>
                      <a:pt x="2387" y="304"/>
                      <a:pt x="2471" y="388"/>
                      <a:pt x="2471" y="490"/>
                    </a:cubicBezTo>
                    <a:cubicBezTo>
                      <a:pt x="2471" y="1721"/>
                      <a:pt x="2471" y="1721"/>
                      <a:pt x="2471" y="1721"/>
                    </a:cubicBezTo>
                    <a:cubicBezTo>
                      <a:pt x="2471" y="1824"/>
                      <a:pt x="2387" y="1908"/>
                      <a:pt x="2284" y="1908"/>
                    </a:cubicBezTo>
                    <a:close/>
                    <a:moveTo>
                      <a:pt x="186" y="435"/>
                    </a:moveTo>
                    <a:cubicBezTo>
                      <a:pt x="155" y="435"/>
                      <a:pt x="131" y="460"/>
                      <a:pt x="131" y="490"/>
                    </a:cubicBezTo>
                    <a:cubicBezTo>
                      <a:pt x="131" y="1721"/>
                      <a:pt x="131" y="1721"/>
                      <a:pt x="131" y="1721"/>
                    </a:cubicBezTo>
                    <a:cubicBezTo>
                      <a:pt x="131" y="1752"/>
                      <a:pt x="155" y="1777"/>
                      <a:pt x="186" y="1777"/>
                    </a:cubicBezTo>
                    <a:cubicBezTo>
                      <a:pt x="2284" y="1777"/>
                      <a:pt x="2284" y="1777"/>
                      <a:pt x="2284" y="1777"/>
                    </a:cubicBezTo>
                    <a:cubicBezTo>
                      <a:pt x="2315" y="1777"/>
                      <a:pt x="2340" y="1752"/>
                      <a:pt x="2340" y="1721"/>
                    </a:cubicBezTo>
                    <a:cubicBezTo>
                      <a:pt x="2340" y="490"/>
                      <a:pt x="2340" y="490"/>
                      <a:pt x="2340" y="490"/>
                    </a:cubicBezTo>
                    <a:cubicBezTo>
                      <a:pt x="2340" y="460"/>
                      <a:pt x="2315" y="435"/>
                      <a:pt x="2284" y="435"/>
                    </a:cubicBezTo>
                    <a:cubicBezTo>
                      <a:pt x="1751" y="435"/>
                      <a:pt x="1751" y="435"/>
                      <a:pt x="1751" y="435"/>
                    </a:cubicBezTo>
                    <a:cubicBezTo>
                      <a:pt x="1725" y="435"/>
                      <a:pt x="1702" y="420"/>
                      <a:pt x="1691" y="397"/>
                    </a:cubicBezTo>
                    <a:cubicBezTo>
                      <a:pt x="1689" y="392"/>
                      <a:pt x="1641" y="287"/>
                      <a:pt x="1621" y="201"/>
                    </a:cubicBezTo>
                    <a:cubicBezTo>
                      <a:pt x="1605" y="131"/>
                      <a:pt x="1575" y="131"/>
                      <a:pt x="1564" y="131"/>
                    </a:cubicBezTo>
                    <a:cubicBezTo>
                      <a:pt x="906" y="131"/>
                      <a:pt x="906" y="131"/>
                      <a:pt x="906" y="131"/>
                    </a:cubicBezTo>
                    <a:cubicBezTo>
                      <a:pt x="868" y="131"/>
                      <a:pt x="853" y="185"/>
                      <a:pt x="848" y="203"/>
                    </a:cubicBezTo>
                    <a:cubicBezTo>
                      <a:pt x="826" y="284"/>
                      <a:pt x="782" y="390"/>
                      <a:pt x="780" y="395"/>
                    </a:cubicBezTo>
                    <a:cubicBezTo>
                      <a:pt x="770" y="419"/>
                      <a:pt x="746" y="435"/>
                      <a:pt x="720" y="435"/>
                    </a:cubicBezTo>
                    <a:lnTo>
                      <a:pt x="186" y="435"/>
                    </a:lnTo>
                    <a:close/>
                    <a:moveTo>
                      <a:pt x="186" y="435"/>
                    </a:moveTo>
                    <a:cubicBezTo>
                      <a:pt x="186" y="435"/>
                      <a:pt x="186" y="435"/>
                      <a:pt x="186" y="43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1" name="Freeform 6">
                <a:extLst>
                  <a:ext uri="{FF2B5EF4-FFF2-40B4-BE49-F238E27FC236}"/>
                </a:extLst>
              </p:cNvPr>
              <p:cNvSpPr>
                <a:spLocks noEditPoints="1"/>
              </p:cNvSpPr>
              <p:nvPr/>
            </p:nvSpPr>
            <p:spPr bwMode="auto">
              <a:xfrm>
                <a:off x="765" y="3319"/>
                <a:ext cx="157" cy="157"/>
              </a:xfrm>
              <a:custGeom>
                <a:avLst/>
                <a:gdLst>
                  <a:gd name="T0" fmla="*/ 575 w 1151"/>
                  <a:gd name="T1" fmla="*/ 1151 h 1151"/>
                  <a:gd name="T2" fmla="*/ 0 w 1151"/>
                  <a:gd name="T3" fmla="*/ 576 h 1151"/>
                  <a:gd name="T4" fmla="*/ 575 w 1151"/>
                  <a:gd name="T5" fmla="*/ 0 h 1151"/>
                  <a:gd name="T6" fmla="*/ 1151 w 1151"/>
                  <a:gd name="T7" fmla="*/ 576 h 1151"/>
                  <a:gd name="T8" fmla="*/ 575 w 1151"/>
                  <a:gd name="T9" fmla="*/ 1151 h 1151"/>
                  <a:gd name="T10" fmla="*/ 575 w 1151"/>
                  <a:gd name="T11" fmla="*/ 131 h 1151"/>
                  <a:gd name="T12" fmla="*/ 131 w 1151"/>
                  <a:gd name="T13" fmla="*/ 576 h 1151"/>
                  <a:gd name="T14" fmla="*/ 575 w 1151"/>
                  <a:gd name="T15" fmla="*/ 1020 h 1151"/>
                  <a:gd name="T16" fmla="*/ 1020 w 1151"/>
                  <a:gd name="T17" fmla="*/ 576 h 1151"/>
                  <a:gd name="T18" fmla="*/ 575 w 1151"/>
                  <a:gd name="T19" fmla="*/ 131 h 1151"/>
                  <a:gd name="T20" fmla="*/ 575 w 1151"/>
                  <a:gd name="T21" fmla="*/ 131 h 1151"/>
                  <a:gd name="T22" fmla="*/ 575 w 1151"/>
                  <a:gd name="T23" fmla="*/ 131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1" h="1151">
                    <a:moveTo>
                      <a:pt x="575" y="1151"/>
                    </a:moveTo>
                    <a:cubicBezTo>
                      <a:pt x="258" y="1151"/>
                      <a:pt x="0" y="893"/>
                      <a:pt x="0" y="576"/>
                    </a:cubicBezTo>
                    <a:cubicBezTo>
                      <a:pt x="0" y="258"/>
                      <a:pt x="258" y="0"/>
                      <a:pt x="575" y="0"/>
                    </a:cubicBezTo>
                    <a:cubicBezTo>
                      <a:pt x="892" y="0"/>
                      <a:pt x="1151" y="258"/>
                      <a:pt x="1151" y="576"/>
                    </a:cubicBezTo>
                    <a:cubicBezTo>
                      <a:pt x="1151" y="893"/>
                      <a:pt x="892" y="1151"/>
                      <a:pt x="575" y="1151"/>
                    </a:cubicBezTo>
                    <a:close/>
                    <a:moveTo>
                      <a:pt x="575" y="131"/>
                    </a:moveTo>
                    <a:cubicBezTo>
                      <a:pt x="330" y="131"/>
                      <a:pt x="131" y="331"/>
                      <a:pt x="131" y="576"/>
                    </a:cubicBezTo>
                    <a:cubicBezTo>
                      <a:pt x="131" y="821"/>
                      <a:pt x="330" y="1020"/>
                      <a:pt x="575" y="1020"/>
                    </a:cubicBezTo>
                    <a:cubicBezTo>
                      <a:pt x="820" y="1020"/>
                      <a:pt x="1020" y="821"/>
                      <a:pt x="1020" y="576"/>
                    </a:cubicBezTo>
                    <a:cubicBezTo>
                      <a:pt x="1020" y="331"/>
                      <a:pt x="820" y="131"/>
                      <a:pt x="575" y="131"/>
                    </a:cubicBezTo>
                    <a:close/>
                    <a:moveTo>
                      <a:pt x="575" y="131"/>
                    </a:moveTo>
                    <a:cubicBezTo>
                      <a:pt x="575" y="131"/>
                      <a:pt x="575" y="131"/>
                      <a:pt x="57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sp>
            <p:nvSpPr>
              <p:cNvPr id="12" name="Freeform 7">
                <a:extLst>
                  <a:ext uri="{FF2B5EF4-FFF2-40B4-BE49-F238E27FC236}"/>
                </a:extLst>
              </p:cNvPr>
              <p:cNvSpPr>
                <a:spLocks noEditPoints="1"/>
              </p:cNvSpPr>
              <p:nvPr/>
            </p:nvSpPr>
            <p:spPr bwMode="auto">
              <a:xfrm>
                <a:off x="720" y="3334"/>
                <a:ext cx="30" cy="20"/>
              </a:xfrm>
              <a:custGeom>
                <a:avLst/>
                <a:gdLst>
                  <a:gd name="T0" fmla="*/ 223 w 223"/>
                  <a:gd name="T1" fmla="*/ 73 h 147"/>
                  <a:gd name="T2" fmla="*/ 150 w 223"/>
                  <a:gd name="T3" fmla="*/ 147 h 147"/>
                  <a:gd name="T4" fmla="*/ 74 w 223"/>
                  <a:gd name="T5" fmla="*/ 147 h 147"/>
                  <a:gd name="T6" fmla="*/ 0 w 223"/>
                  <a:gd name="T7" fmla="*/ 73 h 147"/>
                  <a:gd name="T8" fmla="*/ 74 w 223"/>
                  <a:gd name="T9" fmla="*/ 0 h 147"/>
                  <a:gd name="T10" fmla="*/ 150 w 223"/>
                  <a:gd name="T11" fmla="*/ 0 h 147"/>
                  <a:gd name="T12" fmla="*/ 223 w 223"/>
                  <a:gd name="T13" fmla="*/ 73 h 147"/>
                  <a:gd name="T14" fmla="*/ 223 w 223"/>
                  <a:gd name="T15" fmla="*/ 73 h 147"/>
                  <a:gd name="T16" fmla="*/ 223 w 223"/>
                  <a:gd name="T17"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147">
                    <a:moveTo>
                      <a:pt x="223" y="73"/>
                    </a:moveTo>
                    <a:cubicBezTo>
                      <a:pt x="223" y="114"/>
                      <a:pt x="190" y="147"/>
                      <a:pt x="150" y="147"/>
                    </a:cubicBezTo>
                    <a:cubicBezTo>
                      <a:pt x="74" y="147"/>
                      <a:pt x="74" y="147"/>
                      <a:pt x="74" y="147"/>
                    </a:cubicBezTo>
                    <a:cubicBezTo>
                      <a:pt x="33" y="147"/>
                      <a:pt x="0" y="114"/>
                      <a:pt x="0" y="73"/>
                    </a:cubicBezTo>
                    <a:cubicBezTo>
                      <a:pt x="0" y="33"/>
                      <a:pt x="33" y="0"/>
                      <a:pt x="74" y="0"/>
                    </a:cubicBezTo>
                    <a:cubicBezTo>
                      <a:pt x="150" y="0"/>
                      <a:pt x="150" y="0"/>
                      <a:pt x="150" y="0"/>
                    </a:cubicBezTo>
                    <a:cubicBezTo>
                      <a:pt x="190" y="0"/>
                      <a:pt x="223" y="33"/>
                      <a:pt x="223" y="73"/>
                    </a:cubicBezTo>
                    <a:close/>
                    <a:moveTo>
                      <a:pt x="223" y="73"/>
                    </a:moveTo>
                    <a:cubicBezTo>
                      <a:pt x="223" y="73"/>
                      <a:pt x="223" y="73"/>
                      <a:pt x="22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zh-CN" altLang="en-US" kern="0">
                  <a:solidFill>
                    <a:prstClr val="black"/>
                  </a:solidFill>
                  <a:latin typeface="Arial" panose="020F0502020204030204"/>
                  <a:ea typeface="黑体"/>
                  <a:cs typeface="+mn-ea"/>
                  <a:sym typeface="+mn-lt"/>
                </a:endParaRPr>
              </a:p>
            </p:txBody>
          </p:sp>
        </p:grpSp>
        <p:cxnSp>
          <p:nvCxnSpPr>
            <p:cNvPr id="7" name="直接连接符 5"/>
            <p:cNvCxnSpPr>
              <a:cxnSpLocks noChangeShapeType="1"/>
              <a:stCxn id="12" idx="1"/>
              <a:endCxn id="12" idx="5"/>
            </p:cNvCxnSpPr>
            <p:nvPr/>
          </p:nvCxnSpPr>
          <p:spPr bwMode="auto">
            <a:xfrm>
              <a:off x="539150" y="6524160"/>
              <a:ext cx="133982" cy="133982"/>
            </a:xfrm>
            <a:prstGeom prst="line">
              <a:avLst/>
            </a:prstGeom>
            <a:noFill/>
            <a:ln w="6350" algn="ctr">
              <a:solidFill>
                <a:srgbClr val="7F7F7F"/>
              </a:solidFill>
              <a:miter lim="800000"/>
              <a:headEnd/>
              <a:tailEnd/>
            </a:ln>
            <a:extLst>
              <a:ext uri="{909E8E84-426E-40DD-AFC4-6F175D3DCCD1}">
                <a14:hiddenFill xmlns:a14="http://schemas.microsoft.com/office/drawing/2010/main">
                  <a:noFill/>
                </a14:hiddenFill>
              </a:ext>
            </a:extLst>
          </p:spPr>
        </p:cxnSp>
        <p:sp>
          <p:nvSpPr>
            <p:cNvPr id="8" name="PA_蓝剑_文本框 68"/>
            <p:cNvSpPr txBox="1">
              <a:spLocks noChangeArrowheads="1"/>
            </p:cNvSpPr>
            <p:nvPr>
              <p:custDataLst>
                <p:tags r:id="rId1"/>
              </p:custDataLst>
            </p:nvPr>
          </p:nvSpPr>
          <p:spPr bwMode="auto">
            <a:xfrm>
              <a:off x="668564" y="6460351"/>
              <a:ext cx="867400"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No photos </a:t>
              </a:r>
              <a:endParaRPr lang="zh-CN" altLang="en-US" sz="1000">
                <a:solidFill>
                  <a:srgbClr val="7F7F7F"/>
                </a:solidFill>
                <a:latin typeface="Arial" pitchFamily="34" charset="0"/>
                <a:ea typeface="黑体" pitchFamily="49" charset="-122"/>
                <a:sym typeface="+mn-lt"/>
              </a:endParaRPr>
            </a:p>
          </p:txBody>
        </p:sp>
        <p:sp>
          <p:nvSpPr>
            <p:cNvPr id="9" name="PA_蓝剑_文本框 68"/>
            <p:cNvSpPr txBox="1">
              <a:spLocks noChangeArrowheads="1"/>
            </p:cNvSpPr>
            <p:nvPr>
              <p:custDataLst>
                <p:tags r:id="rId2"/>
              </p:custDataLst>
            </p:nvPr>
          </p:nvSpPr>
          <p:spPr bwMode="auto">
            <a:xfrm>
              <a:off x="1692559" y="6460351"/>
              <a:ext cx="1230555" cy="26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r>
                <a:rPr lang="en-US" altLang="zh-CN" sz="1000">
                  <a:solidFill>
                    <a:srgbClr val="7F7F7F"/>
                  </a:solidFill>
                  <a:latin typeface="Arial" pitchFamily="34" charset="0"/>
                  <a:ea typeface="黑体" pitchFamily="49" charset="-122"/>
                  <a:sym typeface="+mn-lt"/>
                </a:rPr>
                <a:t>For Internal Only</a:t>
              </a:r>
              <a:endParaRPr lang="zh-CN" altLang="en-US" sz="1000">
                <a:solidFill>
                  <a:srgbClr val="7F7F7F"/>
                </a:solidFill>
                <a:latin typeface="Arial" pitchFamily="34" charset="0"/>
                <a:ea typeface="黑体" pitchFamily="49" charset="-122"/>
                <a:sym typeface="+mn-lt"/>
              </a:endParaRPr>
            </a:p>
          </p:txBody>
        </p:sp>
      </p:grpSp>
      <p:cxnSp>
        <p:nvCxnSpPr>
          <p:cNvPr id="13" name="直接连接符 12">
            <a:extLst>
              <a:ext uri="{FF2B5EF4-FFF2-40B4-BE49-F238E27FC236}"/>
            </a:extLst>
          </p:cNvPr>
          <p:cNvCxnSpPr>
            <a:cxnSpLocks/>
          </p:cNvCxnSpPr>
          <p:nvPr/>
        </p:nvCxnSpPr>
        <p:spPr>
          <a:xfrm flipH="1">
            <a:off x="1309688" y="6583363"/>
            <a:ext cx="25400" cy="1079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extLst>
          </p:cNvPr>
          <p:cNvCxnSpPr>
            <a:cxnSpLocks/>
          </p:cNvCxnSpPr>
          <p:nvPr/>
        </p:nvCxnSpPr>
        <p:spPr>
          <a:xfrm>
            <a:off x="6207125" y="6651625"/>
            <a:ext cx="41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extLst>
          </p:cNvPr>
          <p:cNvCxnSpPr>
            <a:cxnSpLocks/>
          </p:cNvCxnSpPr>
          <p:nvPr/>
        </p:nvCxnSpPr>
        <p:spPr>
          <a:xfrm>
            <a:off x="5921375" y="6651625"/>
            <a:ext cx="3968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49"/>
          <p:cNvSpPr txBox="1">
            <a:spLocks noChangeArrowheads="1"/>
          </p:cNvSpPr>
          <p:nvPr/>
        </p:nvSpPr>
        <p:spPr bwMode="auto">
          <a:xfrm>
            <a:off x="5780088" y="6505575"/>
            <a:ext cx="6175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gn="ctr"/>
            <a:fld id="{7E8125BC-CB83-493E-A08E-3BFE1E6F647D}" type="slidenum">
              <a:rPr lang="zh-CN" altLang="en-US" sz="1100">
                <a:solidFill>
                  <a:srgbClr val="5A5A5A"/>
                </a:solidFill>
              </a:rPr>
              <a:pPr algn="ctr"/>
              <a:t>‹#›</a:t>
            </a:fld>
            <a:endParaRPr lang="zh-CN" altLang="en-US" sz="1100">
              <a:solidFill>
                <a:srgbClr val="5A5A5A"/>
              </a:solidFill>
            </a:endParaRPr>
          </a:p>
        </p:txBody>
      </p:sp>
      <p:pic>
        <p:nvPicPr>
          <p:cNvPr id="17" name="Picture 2" descr="D:\uidp3221\2018年6月前工作\20180225\新版PPT\最终瑞普版本\德赛西威LOGO2017\德赛西威中文标志PNG格式（透明底）\德赛西威英文logo标准.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06113" y="6491288"/>
            <a:ext cx="985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文本占位符 2">
            <a:extLst>
              <a:ext uri="{FF2B5EF4-FFF2-40B4-BE49-F238E27FC236}"/>
            </a:extLst>
          </p:cNvPr>
          <p:cNvSpPr>
            <a:spLocks noGrp="1"/>
          </p:cNvSpPr>
          <p:nvPr>
            <p:ph type="body" sz="quarter" idx="10"/>
          </p:nvPr>
        </p:nvSpPr>
        <p:spPr>
          <a:xfrm>
            <a:off x="295212" y="209477"/>
            <a:ext cx="4327588" cy="331816"/>
          </a:xfrm>
          <a:prstGeom prst="rect">
            <a:avLst/>
          </a:prstGeom>
        </p:spPr>
        <p:txBody>
          <a:bodyPr vert="horz" lIns="91440" tIns="45720" rIns="91440" bIns="45720" rtlCol="0" anchor="t" anchorCtr="0">
            <a:normAutofit/>
          </a:bodyPr>
          <a:lstStyle>
            <a:lvl1pPr marL="0" marR="0" indent="-22860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zh-CN" altLang="en-US" sz="2000" b="1" smtClean="0">
                <a:solidFill>
                  <a:srgbClr val="0070C0"/>
                </a:solidFill>
                <a:latin typeface="Arial" panose="020B0604020202020204" pitchFamily="34" charset="0"/>
                <a:ea typeface="黑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lvl="0"/>
            <a:r>
              <a:rPr lang="zh-CN" altLang="en-US" smtClean="0"/>
              <a:t>单击此处编辑母版文本样式</a:t>
            </a:r>
          </a:p>
        </p:txBody>
      </p:sp>
    </p:spTree>
    <p:extLst>
      <p:ext uri="{BB962C8B-B14F-4D97-AF65-F5344CB8AC3E}">
        <p14:creationId xmlns:p14="http://schemas.microsoft.com/office/powerpoint/2010/main" val="253423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63879567-6406-43F3-8D89-97E7DD406B31}" type="datetimeFigureOut">
              <a:rPr lang="zh-CN" altLang="en-US"/>
              <a:pPr>
                <a:defRPr/>
              </a:pPr>
              <a:t>2018-10-12</a:t>
            </a:fld>
            <a:endParaRPr lang="zh-CN" altLang="en-US"/>
          </a:p>
        </p:txBody>
      </p:sp>
      <p:sp>
        <p:nvSpPr>
          <p:cNvPr id="5" name="页脚占位符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65A07616-1E80-4F19-8D91-4C9D28B3D87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27" r:id="rId7"/>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400"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lnSpc>
          <a:spcPct val="90000"/>
        </a:lnSpc>
        <a:spcBef>
          <a:spcPct val="0"/>
        </a:spcBef>
        <a:spcAft>
          <a:spcPct val="0"/>
        </a:spcAft>
        <a:defRPr sz="4400">
          <a:solidFill>
            <a:schemeClr val="tx1"/>
          </a:solidFill>
          <a:latin typeface="黑体" pitchFamily="49" charset="-122"/>
          <a:ea typeface="黑体" pitchFamily="49" charset="-122"/>
        </a:defRPr>
      </a:lvl2pPr>
      <a:lvl3pPr algn="l" rtl="0" eaLnBrk="1" fontAlgn="base" hangingPunct="1">
        <a:lnSpc>
          <a:spcPct val="90000"/>
        </a:lnSpc>
        <a:spcBef>
          <a:spcPct val="0"/>
        </a:spcBef>
        <a:spcAft>
          <a:spcPct val="0"/>
        </a:spcAft>
        <a:defRPr sz="4400">
          <a:solidFill>
            <a:schemeClr val="tx1"/>
          </a:solidFill>
          <a:latin typeface="黑体" pitchFamily="49" charset="-122"/>
          <a:ea typeface="黑体" pitchFamily="49" charset="-122"/>
        </a:defRPr>
      </a:lvl3pPr>
      <a:lvl4pPr algn="l" rtl="0" eaLnBrk="1" fontAlgn="base" hangingPunct="1">
        <a:lnSpc>
          <a:spcPct val="90000"/>
        </a:lnSpc>
        <a:spcBef>
          <a:spcPct val="0"/>
        </a:spcBef>
        <a:spcAft>
          <a:spcPct val="0"/>
        </a:spcAft>
        <a:defRPr sz="4400">
          <a:solidFill>
            <a:schemeClr val="tx1"/>
          </a:solidFill>
          <a:latin typeface="黑体" pitchFamily="49" charset="-122"/>
          <a:ea typeface="黑体" pitchFamily="49" charset="-122"/>
        </a:defRPr>
      </a:lvl4pPr>
      <a:lvl5pPr algn="l" rtl="0" eaLnBrk="1" fontAlgn="base" hangingPunct="1">
        <a:lnSpc>
          <a:spcPct val="90000"/>
        </a:lnSpc>
        <a:spcBef>
          <a:spcPct val="0"/>
        </a:spcBef>
        <a:spcAft>
          <a:spcPct val="0"/>
        </a:spcAft>
        <a:defRPr sz="4400">
          <a:solidFill>
            <a:schemeClr val="tx1"/>
          </a:solidFill>
          <a:latin typeface="黑体" pitchFamily="49" charset="-122"/>
          <a:ea typeface="黑体" pitchFamily="49" charset="-122"/>
        </a:defRPr>
      </a:lvl5pPr>
      <a:lvl6pPr marL="457200" algn="l" rtl="0" eaLnBrk="1" fontAlgn="base" hangingPunct="1">
        <a:lnSpc>
          <a:spcPct val="90000"/>
        </a:lnSpc>
        <a:spcBef>
          <a:spcPct val="0"/>
        </a:spcBef>
        <a:spcAft>
          <a:spcPct val="0"/>
        </a:spcAft>
        <a:defRPr sz="4400">
          <a:solidFill>
            <a:schemeClr val="tx1"/>
          </a:solidFill>
          <a:latin typeface="黑体" pitchFamily="49" charset="-122"/>
          <a:ea typeface="黑体" pitchFamily="49" charset="-122"/>
        </a:defRPr>
      </a:lvl6pPr>
      <a:lvl7pPr marL="914400" algn="l" rtl="0" eaLnBrk="1" fontAlgn="base" hangingPunct="1">
        <a:lnSpc>
          <a:spcPct val="90000"/>
        </a:lnSpc>
        <a:spcBef>
          <a:spcPct val="0"/>
        </a:spcBef>
        <a:spcAft>
          <a:spcPct val="0"/>
        </a:spcAft>
        <a:defRPr sz="4400">
          <a:solidFill>
            <a:schemeClr val="tx1"/>
          </a:solidFill>
          <a:latin typeface="黑体" pitchFamily="49" charset="-122"/>
          <a:ea typeface="黑体" pitchFamily="49" charset="-122"/>
        </a:defRPr>
      </a:lvl7pPr>
      <a:lvl8pPr marL="1371600" algn="l" rtl="0" eaLnBrk="1" fontAlgn="base" hangingPunct="1">
        <a:lnSpc>
          <a:spcPct val="90000"/>
        </a:lnSpc>
        <a:spcBef>
          <a:spcPct val="0"/>
        </a:spcBef>
        <a:spcAft>
          <a:spcPct val="0"/>
        </a:spcAft>
        <a:defRPr sz="4400">
          <a:solidFill>
            <a:schemeClr val="tx1"/>
          </a:solidFill>
          <a:latin typeface="黑体" pitchFamily="49" charset="-122"/>
          <a:ea typeface="黑体" pitchFamily="49" charset="-122"/>
        </a:defRPr>
      </a:lvl8pPr>
      <a:lvl9pPr marL="1828800" algn="l" rtl="0" eaLnBrk="1" fontAlgn="base" hangingPunct="1">
        <a:lnSpc>
          <a:spcPct val="90000"/>
        </a:lnSpc>
        <a:spcBef>
          <a:spcPct val="0"/>
        </a:spcBef>
        <a:spcAft>
          <a:spcPct val="0"/>
        </a:spcAft>
        <a:defRPr sz="4400">
          <a:solidFill>
            <a:schemeClr val="tx1"/>
          </a:solidFill>
          <a:latin typeface="黑体" pitchFamily="49" charset="-122"/>
          <a:ea typeface="黑体" pitchFamily="49" charset="-122"/>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黑体" panose="02010609060101010101" pitchFamily="49" charset="-122"/>
          <a:ea typeface="黑体" panose="02010609060101010101" pitchFamily="49" charset="-122"/>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Lst>
  <p:timing>
    <p:tnLst>
      <p:par>
        <p:cTn id="1" dur="indefinite" restart="never" nodeType="tmRoot"/>
      </p:par>
    </p:tnLst>
  </p:timing>
  <p:txStyles>
    <p:titleStyle>
      <a:lvl1pPr algn="l" rtl="0" fontAlgn="base">
        <a:lnSpc>
          <a:spcPct val="90000"/>
        </a:lnSpc>
        <a:spcBef>
          <a:spcPct val="0"/>
        </a:spcBef>
        <a:spcAft>
          <a:spcPct val="0"/>
        </a:spcAft>
        <a:defRPr sz="2200" kern="1200">
          <a:solidFill>
            <a:schemeClr val="tx1"/>
          </a:solidFill>
          <a:latin typeface="+mj-lt"/>
          <a:ea typeface="+mj-ea"/>
          <a:cs typeface="等线 Light"/>
        </a:defRPr>
      </a:lvl1pPr>
      <a:lvl2pPr algn="l" rtl="0" fontAlgn="base">
        <a:lnSpc>
          <a:spcPct val="90000"/>
        </a:lnSpc>
        <a:spcBef>
          <a:spcPct val="0"/>
        </a:spcBef>
        <a:spcAft>
          <a:spcPct val="0"/>
        </a:spcAft>
        <a:defRPr sz="2200">
          <a:solidFill>
            <a:schemeClr val="tx1"/>
          </a:solidFill>
          <a:latin typeface="等线 Light"/>
          <a:ea typeface="等线 Light"/>
          <a:cs typeface="等线 Light"/>
        </a:defRPr>
      </a:lvl2pPr>
      <a:lvl3pPr algn="l" rtl="0" fontAlgn="base">
        <a:lnSpc>
          <a:spcPct val="90000"/>
        </a:lnSpc>
        <a:spcBef>
          <a:spcPct val="0"/>
        </a:spcBef>
        <a:spcAft>
          <a:spcPct val="0"/>
        </a:spcAft>
        <a:defRPr sz="2200">
          <a:solidFill>
            <a:schemeClr val="tx1"/>
          </a:solidFill>
          <a:latin typeface="等线 Light"/>
          <a:ea typeface="等线 Light"/>
          <a:cs typeface="等线 Light"/>
        </a:defRPr>
      </a:lvl3pPr>
      <a:lvl4pPr algn="l" rtl="0" fontAlgn="base">
        <a:lnSpc>
          <a:spcPct val="90000"/>
        </a:lnSpc>
        <a:spcBef>
          <a:spcPct val="0"/>
        </a:spcBef>
        <a:spcAft>
          <a:spcPct val="0"/>
        </a:spcAft>
        <a:defRPr sz="2200">
          <a:solidFill>
            <a:schemeClr val="tx1"/>
          </a:solidFill>
          <a:latin typeface="等线 Light"/>
          <a:ea typeface="等线 Light"/>
          <a:cs typeface="等线 Light"/>
        </a:defRPr>
      </a:lvl4pPr>
      <a:lvl5pPr algn="l" rtl="0" fontAlgn="base">
        <a:lnSpc>
          <a:spcPct val="90000"/>
        </a:lnSpc>
        <a:spcBef>
          <a:spcPct val="0"/>
        </a:spcBef>
        <a:spcAft>
          <a:spcPct val="0"/>
        </a:spcAft>
        <a:defRPr sz="22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22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22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22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22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A_蓝剑_矩形 67"/>
          <p:cNvSpPr>
            <a:spLocks noChangeArrowheads="1"/>
          </p:cNvSpPr>
          <p:nvPr>
            <p:custDataLst>
              <p:tags r:id="rId1"/>
            </p:custDataLst>
          </p:nvPr>
        </p:nvSpPr>
        <p:spPr bwMode="auto">
          <a:xfrm>
            <a:off x="9917113" y="5181600"/>
            <a:ext cx="16383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a:ea typeface="等线"/>
                <a:cs typeface="等线"/>
              </a:defRPr>
            </a:lvl1pPr>
            <a:lvl2pPr marL="742950" indent="-285750" defTabSz="912813">
              <a:defRPr>
                <a:solidFill>
                  <a:schemeClr val="tx1"/>
                </a:solidFill>
                <a:latin typeface="等线"/>
                <a:ea typeface="等线"/>
                <a:cs typeface="等线"/>
              </a:defRPr>
            </a:lvl2pPr>
            <a:lvl3pPr marL="1143000" indent="-228600" defTabSz="912813">
              <a:defRPr>
                <a:solidFill>
                  <a:schemeClr val="tx1"/>
                </a:solidFill>
                <a:latin typeface="等线"/>
                <a:ea typeface="等线"/>
                <a:cs typeface="等线"/>
              </a:defRPr>
            </a:lvl3pPr>
            <a:lvl4pPr marL="1600200" indent="-228600" defTabSz="912813">
              <a:defRPr>
                <a:solidFill>
                  <a:schemeClr val="tx1"/>
                </a:solidFill>
                <a:latin typeface="等线"/>
                <a:ea typeface="等线"/>
                <a:cs typeface="等线"/>
              </a:defRPr>
            </a:lvl4pPr>
            <a:lvl5pPr marL="2057400" indent="-228600" defTabSz="912813">
              <a:defRPr>
                <a:solidFill>
                  <a:schemeClr val="tx1"/>
                </a:solidFill>
                <a:latin typeface="等线"/>
                <a:ea typeface="等线"/>
                <a:cs typeface="等线"/>
              </a:defRPr>
            </a:lvl5pPr>
            <a:lvl6pPr marL="2514600" indent="-228600" defTabSz="912813" fontAlgn="base">
              <a:spcBef>
                <a:spcPct val="0"/>
              </a:spcBef>
              <a:spcAft>
                <a:spcPct val="0"/>
              </a:spcAft>
              <a:defRPr>
                <a:solidFill>
                  <a:schemeClr val="tx1"/>
                </a:solidFill>
                <a:latin typeface="等线"/>
                <a:ea typeface="等线"/>
                <a:cs typeface="等线"/>
              </a:defRPr>
            </a:lvl6pPr>
            <a:lvl7pPr marL="2971800" indent="-228600" defTabSz="912813" fontAlgn="base">
              <a:spcBef>
                <a:spcPct val="0"/>
              </a:spcBef>
              <a:spcAft>
                <a:spcPct val="0"/>
              </a:spcAft>
              <a:defRPr>
                <a:solidFill>
                  <a:schemeClr val="tx1"/>
                </a:solidFill>
                <a:latin typeface="等线"/>
                <a:ea typeface="等线"/>
                <a:cs typeface="等线"/>
              </a:defRPr>
            </a:lvl7pPr>
            <a:lvl8pPr marL="3429000" indent="-228600" defTabSz="912813" fontAlgn="base">
              <a:spcBef>
                <a:spcPct val="0"/>
              </a:spcBef>
              <a:spcAft>
                <a:spcPct val="0"/>
              </a:spcAft>
              <a:defRPr>
                <a:solidFill>
                  <a:schemeClr val="tx1"/>
                </a:solidFill>
                <a:latin typeface="等线"/>
                <a:ea typeface="等线"/>
                <a:cs typeface="等线"/>
              </a:defRPr>
            </a:lvl8pPr>
            <a:lvl9pPr marL="3886200" indent="-228600" defTabSz="912813" fontAlgn="base">
              <a:spcBef>
                <a:spcPct val="0"/>
              </a:spcBef>
              <a:spcAft>
                <a:spcPct val="0"/>
              </a:spcAft>
              <a:defRPr>
                <a:solidFill>
                  <a:schemeClr val="tx1"/>
                </a:solidFill>
                <a:latin typeface="等线"/>
                <a:ea typeface="等线"/>
                <a:cs typeface="等线"/>
              </a:defRPr>
            </a:lvl9pPr>
          </a:lstStyle>
          <a:p>
            <a:pPr algn="r">
              <a:buClr>
                <a:srgbClr val="00589A"/>
              </a:buClr>
            </a:pPr>
            <a:r>
              <a:rPr lang="zh-CN" altLang="en-US" sz="1200" dirty="0">
                <a:solidFill>
                  <a:srgbClr val="7F7F7F"/>
                </a:solidFill>
                <a:latin typeface="黑体" pitchFamily="49" charset="-122"/>
                <a:ea typeface="黑体" pitchFamily="49" charset="-122"/>
                <a:cs typeface="Arial" pitchFamily="34" charset="0"/>
                <a:sym typeface="+mn-lt"/>
              </a:rPr>
              <a:t>柳晓坤</a:t>
            </a:r>
          </a:p>
        </p:txBody>
      </p:sp>
      <p:sp>
        <p:nvSpPr>
          <p:cNvPr id="15365" name="PA_蓝剑_矩形 67"/>
          <p:cNvSpPr>
            <a:spLocks noChangeArrowheads="1"/>
          </p:cNvSpPr>
          <p:nvPr>
            <p:custDataLst>
              <p:tags r:id="rId2"/>
            </p:custDataLst>
          </p:nvPr>
        </p:nvSpPr>
        <p:spPr bwMode="auto">
          <a:xfrm>
            <a:off x="9917113" y="4767263"/>
            <a:ext cx="1638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a:ea typeface="等线"/>
                <a:cs typeface="等线"/>
              </a:defRPr>
            </a:lvl1pPr>
            <a:lvl2pPr marL="742950" indent="-285750" defTabSz="912813">
              <a:defRPr>
                <a:solidFill>
                  <a:schemeClr val="tx1"/>
                </a:solidFill>
                <a:latin typeface="等线"/>
                <a:ea typeface="等线"/>
                <a:cs typeface="等线"/>
              </a:defRPr>
            </a:lvl2pPr>
            <a:lvl3pPr marL="1143000" indent="-228600" defTabSz="912813">
              <a:defRPr>
                <a:solidFill>
                  <a:schemeClr val="tx1"/>
                </a:solidFill>
                <a:latin typeface="等线"/>
                <a:ea typeface="等线"/>
                <a:cs typeface="等线"/>
              </a:defRPr>
            </a:lvl3pPr>
            <a:lvl4pPr marL="1600200" indent="-228600" defTabSz="912813">
              <a:defRPr>
                <a:solidFill>
                  <a:schemeClr val="tx1"/>
                </a:solidFill>
                <a:latin typeface="等线"/>
                <a:ea typeface="等线"/>
                <a:cs typeface="等线"/>
              </a:defRPr>
            </a:lvl4pPr>
            <a:lvl5pPr marL="2057400" indent="-228600" defTabSz="912813">
              <a:defRPr>
                <a:solidFill>
                  <a:schemeClr val="tx1"/>
                </a:solidFill>
                <a:latin typeface="等线"/>
                <a:ea typeface="等线"/>
                <a:cs typeface="等线"/>
              </a:defRPr>
            </a:lvl5pPr>
            <a:lvl6pPr marL="2514600" indent="-228600" defTabSz="912813" fontAlgn="base">
              <a:spcBef>
                <a:spcPct val="0"/>
              </a:spcBef>
              <a:spcAft>
                <a:spcPct val="0"/>
              </a:spcAft>
              <a:defRPr>
                <a:solidFill>
                  <a:schemeClr val="tx1"/>
                </a:solidFill>
                <a:latin typeface="等线"/>
                <a:ea typeface="等线"/>
                <a:cs typeface="等线"/>
              </a:defRPr>
            </a:lvl6pPr>
            <a:lvl7pPr marL="2971800" indent="-228600" defTabSz="912813" fontAlgn="base">
              <a:spcBef>
                <a:spcPct val="0"/>
              </a:spcBef>
              <a:spcAft>
                <a:spcPct val="0"/>
              </a:spcAft>
              <a:defRPr>
                <a:solidFill>
                  <a:schemeClr val="tx1"/>
                </a:solidFill>
                <a:latin typeface="等线"/>
                <a:ea typeface="等线"/>
                <a:cs typeface="等线"/>
              </a:defRPr>
            </a:lvl7pPr>
            <a:lvl8pPr marL="3429000" indent="-228600" defTabSz="912813" fontAlgn="base">
              <a:spcBef>
                <a:spcPct val="0"/>
              </a:spcBef>
              <a:spcAft>
                <a:spcPct val="0"/>
              </a:spcAft>
              <a:defRPr>
                <a:solidFill>
                  <a:schemeClr val="tx1"/>
                </a:solidFill>
                <a:latin typeface="等线"/>
                <a:ea typeface="等线"/>
                <a:cs typeface="等线"/>
              </a:defRPr>
            </a:lvl8pPr>
            <a:lvl9pPr marL="3886200" indent="-228600" defTabSz="912813" fontAlgn="base">
              <a:spcBef>
                <a:spcPct val="0"/>
              </a:spcBef>
              <a:spcAft>
                <a:spcPct val="0"/>
              </a:spcAft>
              <a:defRPr>
                <a:solidFill>
                  <a:schemeClr val="tx1"/>
                </a:solidFill>
                <a:latin typeface="等线"/>
                <a:ea typeface="等线"/>
                <a:cs typeface="等线"/>
              </a:defRPr>
            </a:lvl9pPr>
          </a:lstStyle>
          <a:p>
            <a:pPr algn="r">
              <a:buClr>
                <a:srgbClr val="00589A"/>
              </a:buClr>
            </a:pPr>
            <a:r>
              <a:rPr lang="en-US" altLang="zh-CN" sz="1200" dirty="0" smtClean="0">
                <a:solidFill>
                  <a:srgbClr val="7F7F7F"/>
                </a:solidFill>
                <a:latin typeface="Arial" pitchFamily="34" charset="0"/>
                <a:ea typeface="黑体" pitchFamily="49" charset="-122"/>
                <a:cs typeface="Arial" pitchFamily="34" charset="0"/>
                <a:sym typeface="+mn-lt"/>
              </a:rPr>
              <a:t>CT ITC</a:t>
            </a:r>
            <a:endParaRPr lang="zh-CN" altLang="en-US" sz="1200" dirty="0">
              <a:solidFill>
                <a:srgbClr val="7F7F7F"/>
              </a:solidFill>
              <a:latin typeface="Arial" pitchFamily="34" charset="0"/>
              <a:ea typeface="黑体" pitchFamily="49" charset="-122"/>
              <a:cs typeface="Arial" pitchFamily="34" charset="0"/>
              <a:sym typeface="+mn-lt"/>
            </a:endParaRPr>
          </a:p>
        </p:txBody>
      </p:sp>
      <p:sp>
        <p:nvSpPr>
          <p:cNvPr id="6" name="PA_蓝剑_文本框 66">
            <a:extLst>
              <a:ext uri="{FF2B5EF4-FFF2-40B4-BE49-F238E27FC236}"/>
            </a:extLst>
          </p:cNvPr>
          <p:cNvSpPr txBox="1"/>
          <p:nvPr>
            <p:custDataLst>
              <p:tags r:id="rId3"/>
            </p:custDataLst>
          </p:nvPr>
        </p:nvSpPr>
        <p:spPr>
          <a:xfrm>
            <a:off x="6769916" y="2448652"/>
            <a:ext cx="5137834" cy="861774"/>
          </a:xfrm>
          <a:prstGeom prst="rect">
            <a:avLst/>
          </a:prstGeom>
          <a:noFill/>
        </p:spPr>
        <p:txBody>
          <a:bodyPr wrap="square">
            <a:spAutoFit/>
          </a:bodyPr>
          <a:lstStyle/>
          <a:p>
            <a:pPr algn="r" fontAlgn="auto">
              <a:lnSpc>
                <a:spcPts val="6000"/>
              </a:lnSpc>
              <a:spcBef>
                <a:spcPts val="0"/>
              </a:spcBef>
              <a:spcAft>
                <a:spcPts val="0"/>
              </a:spcAft>
              <a:defRPr/>
            </a:pPr>
            <a:r>
              <a:rPr lang="zh-CN" altLang="en-US" sz="4800" dirty="0">
                <a:solidFill>
                  <a:srgbClr val="FFFFFF"/>
                </a:solidFill>
                <a:latin typeface="微软雅黑" panose="020B0503020204020204" pitchFamily="34" charset="-122"/>
                <a:ea typeface="微软雅黑" panose="020B0503020204020204" pitchFamily="34" charset="-122"/>
                <a:cs typeface="+mn-cs"/>
                <a:sym typeface="+mn-lt"/>
              </a:rPr>
              <a:t>驾驶行为评分模型</a:t>
            </a:r>
            <a:endParaRPr lang="en-US" altLang="zh-CN" sz="4800" dirty="0">
              <a:solidFill>
                <a:srgbClr val="FFFFFF"/>
              </a:solidFill>
              <a:latin typeface="微软雅黑" panose="020B0503020204020204" pitchFamily="34" charset="-122"/>
              <a:ea typeface="微软雅黑" panose="020B0503020204020204" pitchFamily="34" charset="-122"/>
              <a:cs typeface="+mn-cs"/>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03</a:t>
            </a:r>
            <a:r>
              <a:rPr lang="zh-CN" altLang="en-US" sz="1200" b="1" dirty="0" smtClean="0">
                <a:solidFill>
                  <a:schemeClr val="bg1"/>
                </a:solidFill>
                <a:latin typeface="微软雅黑" pitchFamily="34" charset="-122"/>
                <a:ea typeface="微软雅黑" pitchFamily="34" charset="-122"/>
              </a:rPr>
              <a:t>、如何构建评分模型？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30" name="矩形 10"/>
          <p:cNvSpPr>
            <a:spLocks noChangeArrowheads="1"/>
          </p:cNvSpPr>
          <p:nvPr/>
        </p:nvSpPr>
        <p:spPr bwMode="auto">
          <a:xfrm>
            <a:off x="141404" y="995666"/>
            <a:ext cx="2291847" cy="1369556"/>
          </a:xfrm>
          <a:prstGeom prst="rect">
            <a:avLst/>
          </a:prstGeom>
          <a:solidFill>
            <a:schemeClr val="bg1">
              <a:alpha val="20000"/>
            </a:schemeClr>
          </a:solidFill>
          <a:ln w="25400">
            <a:solidFill>
              <a:schemeClr val="bg1"/>
            </a:solidFill>
            <a:miter lim="800000"/>
            <a:headEnd/>
            <a:tailEnd/>
          </a:ln>
        </p:spPr>
        <p:txBody>
          <a:bodyPr lIns="90170" tIns="46990" rIns="90170" bIns="46990"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a:lnSpc>
                <a:spcPct val="100000"/>
              </a:lnSpc>
              <a:spcBef>
                <a:spcPct val="0"/>
              </a:spcBef>
              <a:buNone/>
            </a:pPr>
            <a:endParaRPr lang="en-US" altLang="zh-CN" sz="1800" b="1" dirty="0">
              <a:solidFill>
                <a:schemeClr val="bg1"/>
              </a:solidFill>
              <a:latin typeface="微软雅黑" pitchFamily="34" charset="-122"/>
              <a:ea typeface="微软雅黑" pitchFamily="34" charset="-122"/>
            </a:endParaRPr>
          </a:p>
        </p:txBody>
      </p:sp>
      <p:sp>
        <p:nvSpPr>
          <p:cNvPr id="31" name="文本框 15"/>
          <p:cNvSpPr txBox="1">
            <a:spLocks noChangeArrowheads="1"/>
          </p:cNvSpPr>
          <p:nvPr/>
        </p:nvSpPr>
        <p:spPr bwMode="auto">
          <a:xfrm>
            <a:off x="0" y="1045429"/>
            <a:ext cx="10795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3200" b="1" dirty="0" smtClean="0">
                <a:solidFill>
                  <a:schemeClr val="bg1"/>
                </a:solidFill>
                <a:latin typeface="微软雅黑" pitchFamily="34" charset="-122"/>
                <a:ea typeface="微软雅黑" pitchFamily="34" charset="-122"/>
              </a:rPr>
              <a:t>02.</a:t>
            </a:r>
            <a:endParaRPr lang="en-US" altLang="zh-CN" sz="3200" b="1" dirty="0">
              <a:solidFill>
                <a:schemeClr val="bg1"/>
              </a:solidFill>
              <a:latin typeface="微软雅黑" pitchFamily="34" charset="-122"/>
              <a:ea typeface="微软雅黑" pitchFamily="34" charset="-122"/>
            </a:endParaRPr>
          </a:p>
          <a:p>
            <a:pPr algn="ctr" eaLnBrk="1" hangingPunct="1">
              <a:lnSpc>
                <a:spcPct val="100000"/>
              </a:lnSpc>
              <a:spcBef>
                <a:spcPct val="0"/>
              </a:spcBef>
              <a:buFont typeface="Arial" charset="0"/>
              <a:buNone/>
            </a:pPr>
            <a:endParaRPr lang="zh-CN" altLang="en-US" sz="2000" b="1" dirty="0">
              <a:solidFill>
                <a:schemeClr val="bg1"/>
              </a:solidFill>
              <a:latin typeface="微软雅黑" pitchFamily="34" charset="-122"/>
              <a:ea typeface="微软雅黑" pitchFamily="34" charset="-122"/>
            </a:endParaRPr>
          </a:p>
        </p:txBody>
      </p:sp>
      <p:grpSp>
        <p:nvGrpSpPr>
          <p:cNvPr id="32" name="Group 6"/>
          <p:cNvGrpSpPr/>
          <p:nvPr/>
        </p:nvGrpSpPr>
        <p:grpSpPr>
          <a:xfrm>
            <a:off x="2327596" y="1444527"/>
            <a:ext cx="1296137" cy="955416"/>
            <a:chOff x="1447800" y="2628900"/>
            <a:chExt cx="5745163" cy="2552700"/>
          </a:xfrm>
        </p:grpSpPr>
        <p:sp>
          <p:nvSpPr>
            <p:cNvPr id="33"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34"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sp>
        <p:nvSpPr>
          <p:cNvPr id="24" name="矩形 10"/>
          <p:cNvSpPr>
            <a:spLocks noChangeArrowheads="1"/>
          </p:cNvSpPr>
          <p:nvPr/>
        </p:nvSpPr>
        <p:spPr bwMode="auto">
          <a:xfrm>
            <a:off x="3612091" y="1764458"/>
            <a:ext cx="2780242" cy="4113384"/>
          </a:xfrm>
          <a:prstGeom prst="rect">
            <a:avLst/>
          </a:prstGeom>
          <a:solidFill>
            <a:schemeClr val="bg1">
              <a:alpha val="20000"/>
            </a:schemeClr>
          </a:solidFill>
          <a:ln w="25400">
            <a:solidFill>
              <a:schemeClr val="bg1"/>
            </a:solidFill>
            <a:miter lim="800000"/>
            <a:headEnd/>
            <a:tailEnd/>
          </a:ln>
        </p:spPr>
        <p:txBody>
          <a:bodyPr lIns="90170" tIns="46990" rIns="90170" bIns="46990"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35" name="矩形 21"/>
          <p:cNvSpPr>
            <a:spLocks noChangeArrowheads="1"/>
          </p:cNvSpPr>
          <p:nvPr/>
        </p:nvSpPr>
        <p:spPr bwMode="auto">
          <a:xfrm>
            <a:off x="3623733" y="2127816"/>
            <a:ext cx="230996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100" dirty="0">
                <a:solidFill>
                  <a:schemeClr val="bg1"/>
                </a:solidFill>
                <a:latin typeface="微软雅黑" pitchFamily="34" charset="-122"/>
                <a:ea typeface="微软雅黑" pitchFamily="34" charset="-122"/>
              </a:rPr>
              <a:t>层次分析法</a:t>
            </a:r>
            <a:r>
              <a:rPr lang="zh-CN" altLang="en-US" sz="1100" dirty="0" smtClean="0">
                <a:solidFill>
                  <a:schemeClr val="bg1"/>
                </a:solidFill>
                <a:latin typeface="微软雅黑" pitchFamily="34" charset="-122"/>
                <a:ea typeface="微软雅黑" pitchFamily="34" charset="-122"/>
              </a:rPr>
              <a:t>（</a:t>
            </a:r>
            <a:r>
              <a:rPr lang="en-US" altLang="zh-CN" sz="1100" dirty="0" smtClean="0">
                <a:solidFill>
                  <a:schemeClr val="bg1"/>
                </a:solidFill>
                <a:latin typeface="微软雅黑" pitchFamily="34" charset="-122"/>
                <a:ea typeface="微软雅黑" pitchFamily="34" charset="-122"/>
              </a:rPr>
              <a:t>AHP</a:t>
            </a:r>
            <a:r>
              <a:rPr lang="zh-CN" altLang="en-US" sz="1100" dirty="0" smtClean="0">
                <a:solidFill>
                  <a:schemeClr val="bg1"/>
                </a:solidFill>
                <a:latin typeface="微软雅黑" pitchFamily="34" charset="-122"/>
                <a:ea typeface="微软雅黑" pitchFamily="34" charset="-122"/>
              </a:rPr>
              <a:t>）</a:t>
            </a:r>
            <a:endParaRPr lang="en-US" altLang="zh-CN" sz="1100" dirty="0" smtClean="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endParaRPr lang="en-US" altLang="zh-CN" sz="1100" dirty="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通过建立由经验值确定的判断矩阵，能够灵活的处理多目标。偏主观。</a:t>
            </a:r>
            <a:endParaRPr lang="en-US" altLang="zh-CN" sz="1100" dirty="0" smtClean="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构造判断矩阵：</a:t>
            </a:r>
            <a:r>
              <a:rPr lang="en-US" altLang="zh-CN" sz="1100" dirty="0" err="1" smtClean="0">
                <a:solidFill>
                  <a:schemeClr val="bg1"/>
                </a:solidFill>
                <a:latin typeface="微软雅黑" pitchFamily="34" charset="-122"/>
                <a:ea typeface="微软雅黑" pitchFamily="34" charset="-122"/>
              </a:rPr>
              <a:t>Aji</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标准化：</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a:solidFill>
                  <a:schemeClr val="bg1"/>
                </a:solidFill>
                <a:latin typeface="微软雅黑" pitchFamily="34" charset="-122"/>
                <a:ea typeface="微软雅黑" pitchFamily="34" charset="-122"/>
              </a:rPr>
              <a:t>求权</a:t>
            </a:r>
            <a:r>
              <a:rPr lang="zh-CN" altLang="en-US" sz="1100" dirty="0" smtClean="0">
                <a:solidFill>
                  <a:schemeClr val="bg1"/>
                </a:solidFill>
                <a:latin typeface="微软雅黑" pitchFamily="34" charset="-122"/>
                <a:ea typeface="微软雅黑" pitchFamily="34" charset="-122"/>
              </a:rPr>
              <a:t>值：</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最大特征根：</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计算</a:t>
            </a:r>
            <a:r>
              <a:rPr lang="en-US" altLang="zh-CN" sz="1100" dirty="0" smtClean="0">
                <a:solidFill>
                  <a:schemeClr val="bg1"/>
                </a:solidFill>
                <a:latin typeface="微软雅黑" pitchFamily="34" charset="-122"/>
                <a:ea typeface="微软雅黑" pitchFamily="34" charset="-122"/>
              </a:rPr>
              <a:t>CI</a:t>
            </a:r>
            <a:r>
              <a:rPr lang="zh-CN" altLang="en-US" sz="1100" dirty="0" smtClean="0">
                <a:solidFill>
                  <a:schemeClr val="bg1"/>
                </a:solidFill>
                <a:latin typeface="微软雅黑" pitchFamily="34" charset="-122"/>
                <a:ea typeface="微软雅黑" pitchFamily="34" charset="-122"/>
              </a:rPr>
              <a:t>：</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计算</a:t>
            </a:r>
            <a:r>
              <a:rPr lang="en-US" altLang="zh-CN" sz="1100" dirty="0" smtClean="0">
                <a:solidFill>
                  <a:schemeClr val="bg1"/>
                </a:solidFill>
                <a:latin typeface="微软雅黑" pitchFamily="34" charset="-122"/>
                <a:ea typeface="微软雅黑" pitchFamily="34" charset="-122"/>
              </a:rPr>
              <a:t>CR</a:t>
            </a:r>
            <a:r>
              <a:rPr lang="zh-CN" altLang="en-US" sz="1100" dirty="0" smtClean="0">
                <a:solidFill>
                  <a:schemeClr val="bg1"/>
                </a:solidFill>
                <a:latin typeface="微软雅黑" pitchFamily="34" charset="-122"/>
                <a:ea typeface="微软雅黑" pitchFamily="34" charset="-122"/>
              </a:rPr>
              <a:t>：</a:t>
            </a:r>
            <a:endParaRPr lang="zh-CN" altLang="en-US" sz="1100" dirty="0">
              <a:solidFill>
                <a:schemeClr val="bg1"/>
              </a:solidFill>
              <a:latin typeface="微软雅黑" pitchFamily="34" charset="-122"/>
              <a:ea typeface="微软雅黑" pitchFamily="34" charset="-122"/>
            </a:endParaRPr>
          </a:p>
        </p:txBody>
      </p:sp>
      <p:grpSp>
        <p:nvGrpSpPr>
          <p:cNvPr id="36" name="Group 6"/>
          <p:cNvGrpSpPr/>
          <p:nvPr/>
        </p:nvGrpSpPr>
        <p:grpSpPr>
          <a:xfrm>
            <a:off x="5627158" y="3842641"/>
            <a:ext cx="1953507" cy="1439333"/>
            <a:chOff x="1447800" y="2628900"/>
            <a:chExt cx="5745163" cy="2552700"/>
          </a:xfrm>
        </p:grpSpPr>
        <p:sp>
          <p:nvSpPr>
            <p:cNvPr id="37"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38"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sp>
        <p:nvSpPr>
          <p:cNvPr id="39" name="矩形 21"/>
          <p:cNvSpPr>
            <a:spLocks noChangeArrowheads="1"/>
          </p:cNvSpPr>
          <p:nvPr/>
        </p:nvSpPr>
        <p:spPr bwMode="auto">
          <a:xfrm>
            <a:off x="141404" y="1637899"/>
            <a:ext cx="234836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这里我们继续介绍</a:t>
            </a:r>
            <a:r>
              <a:rPr lang="en-US" altLang="zh-CN" sz="1100" dirty="0" smtClean="0">
                <a:solidFill>
                  <a:schemeClr val="bg1"/>
                </a:solidFill>
                <a:latin typeface="微软雅黑" pitchFamily="34" charset="-122"/>
                <a:ea typeface="微软雅黑" pitchFamily="34" charset="-122"/>
              </a:rPr>
              <a:t>AHP</a:t>
            </a:r>
            <a:r>
              <a:rPr lang="zh-CN" altLang="en-US" sz="1100" dirty="0" smtClean="0">
                <a:solidFill>
                  <a:schemeClr val="bg1"/>
                </a:solidFill>
                <a:latin typeface="微软雅黑" pitchFamily="34" charset="-122"/>
                <a:ea typeface="微软雅黑" pitchFamily="34" charset="-122"/>
              </a:rPr>
              <a:t>算法，以及代码实现如何去计算各因素的权值的。</a:t>
            </a:r>
            <a:endParaRPr lang="zh-CN" altLang="en-US" sz="1800" dirty="0">
              <a:solidFill>
                <a:schemeClr val="bg1"/>
              </a:solidFill>
            </a:endParaRPr>
          </a:p>
        </p:txBody>
      </p: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9861" y="3210305"/>
            <a:ext cx="852111" cy="50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2997" y="4384896"/>
            <a:ext cx="1186467" cy="402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4275" y="4872488"/>
            <a:ext cx="937697" cy="387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86784" y="5351487"/>
            <a:ext cx="869447" cy="423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0665" y="3246775"/>
            <a:ext cx="3319462" cy="2631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椭圆 28"/>
          <p:cNvSpPr>
            <a:spLocks noChangeArrowheads="1"/>
          </p:cNvSpPr>
          <p:nvPr/>
        </p:nvSpPr>
        <p:spPr bwMode="auto">
          <a:xfrm>
            <a:off x="10698514" y="5616995"/>
            <a:ext cx="403225" cy="434181"/>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47" name="椭圆 28"/>
          <p:cNvSpPr>
            <a:spLocks noChangeArrowheads="1"/>
          </p:cNvSpPr>
          <p:nvPr/>
        </p:nvSpPr>
        <p:spPr bwMode="auto">
          <a:xfrm>
            <a:off x="10698514" y="3000682"/>
            <a:ext cx="403225" cy="434181"/>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1404" y="2683289"/>
            <a:ext cx="3224568" cy="3194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0" name="Group 6"/>
          <p:cNvGrpSpPr/>
          <p:nvPr/>
        </p:nvGrpSpPr>
        <p:grpSpPr>
          <a:xfrm>
            <a:off x="2917881" y="2973581"/>
            <a:ext cx="710675" cy="343261"/>
            <a:chOff x="1447800" y="2628900"/>
            <a:chExt cx="5745163" cy="2552700"/>
          </a:xfrm>
        </p:grpSpPr>
        <p:sp>
          <p:nvSpPr>
            <p:cNvPr id="41"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42"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69861" y="3821150"/>
            <a:ext cx="852244" cy="517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17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2" presetClass="entr" presetSubtype="3"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1000" fill="hold"/>
                                        <p:tgtEl>
                                          <p:spTgt spid="30"/>
                                        </p:tgtEl>
                                        <p:attrNameLst>
                                          <p:attrName>ppt_x</p:attrName>
                                        </p:attrNameLst>
                                      </p:cBhvr>
                                      <p:tavLst>
                                        <p:tav tm="0">
                                          <p:val>
                                            <p:strVal val="1+#ppt_w/2"/>
                                          </p:val>
                                        </p:tav>
                                        <p:tav tm="100000">
                                          <p:val>
                                            <p:strVal val="#ppt_x"/>
                                          </p:val>
                                        </p:tav>
                                      </p:tavLst>
                                    </p:anim>
                                    <p:anim calcmode="lin" valueType="num">
                                      <p:cBhvr additive="base">
                                        <p:cTn id="27" dur="1000" fill="hold"/>
                                        <p:tgtEl>
                                          <p:spTgt spid="30"/>
                                        </p:tgtEl>
                                        <p:attrNameLst>
                                          <p:attrName>ppt_y</p:attrName>
                                        </p:attrNameLst>
                                      </p:cBhvr>
                                      <p:tavLst>
                                        <p:tav tm="0">
                                          <p:val>
                                            <p:strVal val="0-#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1000" fill="hold"/>
                                        <p:tgtEl>
                                          <p:spTgt spid="31"/>
                                        </p:tgtEl>
                                        <p:attrNameLst>
                                          <p:attrName>ppt_x</p:attrName>
                                        </p:attrNameLst>
                                      </p:cBhvr>
                                      <p:tavLst>
                                        <p:tav tm="0">
                                          <p:val>
                                            <p:strVal val="1+#ppt_w/2"/>
                                          </p:val>
                                        </p:tav>
                                        <p:tav tm="100000">
                                          <p:val>
                                            <p:strVal val="#ppt_x"/>
                                          </p:val>
                                        </p:tav>
                                      </p:tavLst>
                                    </p:anim>
                                    <p:anim calcmode="lin" valueType="num">
                                      <p:cBhvr additive="base">
                                        <p:cTn id="31" dur="1000" fill="hold"/>
                                        <p:tgtEl>
                                          <p:spTgt spid="31"/>
                                        </p:tgtEl>
                                        <p:attrNameLst>
                                          <p:attrName>ppt_y</p:attrName>
                                        </p:attrNameLst>
                                      </p:cBhvr>
                                      <p:tavLst>
                                        <p:tav tm="0">
                                          <p:val>
                                            <p:strVal val="0-#ppt_h/2"/>
                                          </p:val>
                                        </p:tav>
                                        <p:tav tm="100000">
                                          <p:val>
                                            <p:strVal val="#ppt_y"/>
                                          </p:val>
                                        </p:tav>
                                      </p:tavLst>
                                    </p:anim>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par>
                                <p:cTn id="36" presetID="2" presetClass="entr" presetSubtype="3"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1000" fill="hold"/>
                                        <p:tgtEl>
                                          <p:spTgt spid="24"/>
                                        </p:tgtEl>
                                        <p:attrNameLst>
                                          <p:attrName>ppt_x</p:attrName>
                                        </p:attrNameLst>
                                      </p:cBhvr>
                                      <p:tavLst>
                                        <p:tav tm="0">
                                          <p:val>
                                            <p:strVal val="1+#ppt_w/2"/>
                                          </p:val>
                                        </p:tav>
                                        <p:tav tm="100000">
                                          <p:val>
                                            <p:strVal val="#ppt_x"/>
                                          </p:val>
                                        </p:tav>
                                      </p:tavLst>
                                    </p:anim>
                                    <p:anim calcmode="lin" valueType="num">
                                      <p:cBhvr additive="base">
                                        <p:cTn id="39" dur="1000" fill="hold"/>
                                        <p:tgtEl>
                                          <p:spTgt spid="24"/>
                                        </p:tgtEl>
                                        <p:attrNameLst>
                                          <p:attrName>ppt_y</p:attrName>
                                        </p:attrNameLst>
                                      </p:cBhvr>
                                      <p:tavLst>
                                        <p:tav tm="0">
                                          <p:val>
                                            <p:strVal val="0-#ppt_h/2"/>
                                          </p:val>
                                        </p:tav>
                                        <p:tav tm="100000">
                                          <p:val>
                                            <p:strVal val="#ppt_y"/>
                                          </p:val>
                                        </p:tav>
                                      </p:tavLst>
                                    </p:anim>
                                  </p:childTnLst>
                                </p:cTn>
                              </p:par>
                            </p:childTnLst>
                          </p:cTn>
                        </p:par>
                        <p:par>
                          <p:cTn id="40" fill="hold">
                            <p:stCondLst>
                              <p:cond delay="3000"/>
                            </p:stCondLst>
                            <p:childTnLst>
                              <p:par>
                                <p:cTn id="41" presetID="26"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80">
                                          <p:stCondLst>
                                            <p:cond delay="0"/>
                                          </p:stCondLst>
                                        </p:cTn>
                                        <p:tgtEl>
                                          <p:spTgt spid="35"/>
                                        </p:tgtEl>
                                      </p:cBhvr>
                                    </p:animEffect>
                                    <p:anim calcmode="lin" valueType="num">
                                      <p:cBhvr>
                                        <p:cTn id="44"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49" dur="26">
                                          <p:stCondLst>
                                            <p:cond delay="650"/>
                                          </p:stCondLst>
                                        </p:cTn>
                                        <p:tgtEl>
                                          <p:spTgt spid="35"/>
                                        </p:tgtEl>
                                      </p:cBhvr>
                                      <p:to x="100000" y="60000"/>
                                    </p:animScale>
                                    <p:animScale>
                                      <p:cBhvr>
                                        <p:cTn id="50" dur="166" decel="50000">
                                          <p:stCondLst>
                                            <p:cond delay="676"/>
                                          </p:stCondLst>
                                        </p:cTn>
                                        <p:tgtEl>
                                          <p:spTgt spid="35"/>
                                        </p:tgtEl>
                                      </p:cBhvr>
                                      <p:to x="100000" y="100000"/>
                                    </p:animScale>
                                    <p:animScale>
                                      <p:cBhvr>
                                        <p:cTn id="51" dur="26">
                                          <p:stCondLst>
                                            <p:cond delay="1312"/>
                                          </p:stCondLst>
                                        </p:cTn>
                                        <p:tgtEl>
                                          <p:spTgt spid="35"/>
                                        </p:tgtEl>
                                      </p:cBhvr>
                                      <p:to x="100000" y="80000"/>
                                    </p:animScale>
                                    <p:animScale>
                                      <p:cBhvr>
                                        <p:cTn id="52" dur="166" decel="50000">
                                          <p:stCondLst>
                                            <p:cond delay="1338"/>
                                          </p:stCondLst>
                                        </p:cTn>
                                        <p:tgtEl>
                                          <p:spTgt spid="35"/>
                                        </p:tgtEl>
                                      </p:cBhvr>
                                      <p:to x="100000" y="100000"/>
                                    </p:animScale>
                                    <p:animScale>
                                      <p:cBhvr>
                                        <p:cTn id="53" dur="26">
                                          <p:stCondLst>
                                            <p:cond delay="1642"/>
                                          </p:stCondLst>
                                        </p:cTn>
                                        <p:tgtEl>
                                          <p:spTgt spid="35"/>
                                        </p:tgtEl>
                                      </p:cBhvr>
                                      <p:to x="100000" y="90000"/>
                                    </p:animScale>
                                    <p:animScale>
                                      <p:cBhvr>
                                        <p:cTn id="54" dur="166" decel="50000">
                                          <p:stCondLst>
                                            <p:cond delay="1668"/>
                                          </p:stCondLst>
                                        </p:cTn>
                                        <p:tgtEl>
                                          <p:spTgt spid="35"/>
                                        </p:tgtEl>
                                      </p:cBhvr>
                                      <p:to x="100000" y="100000"/>
                                    </p:animScale>
                                    <p:animScale>
                                      <p:cBhvr>
                                        <p:cTn id="55" dur="26">
                                          <p:stCondLst>
                                            <p:cond delay="1808"/>
                                          </p:stCondLst>
                                        </p:cTn>
                                        <p:tgtEl>
                                          <p:spTgt spid="35"/>
                                        </p:tgtEl>
                                      </p:cBhvr>
                                      <p:to x="100000" y="95000"/>
                                    </p:animScale>
                                    <p:animScale>
                                      <p:cBhvr>
                                        <p:cTn id="56" dur="166" decel="50000">
                                          <p:stCondLst>
                                            <p:cond delay="1834"/>
                                          </p:stCondLst>
                                        </p:cTn>
                                        <p:tgtEl>
                                          <p:spTgt spid="35"/>
                                        </p:tgtEl>
                                      </p:cBhvr>
                                      <p:to x="100000" y="100000"/>
                                    </p:animScale>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500"/>
                            </p:stCondLst>
                            <p:childTnLst>
                              <p:par>
                                <p:cTn id="62" presetID="26" presetClass="entr" presetSubtype="0"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80">
                                          <p:stCondLst>
                                            <p:cond delay="0"/>
                                          </p:stCondLst>
                                        </p:cTn>
                                        <p:tgtEl>
                                          <p:spTgt spid="39"/>
                                        </p:tgtEl>
                                      </p:cBhvr>
                                    </p:animEffect>
                                    <p:anim calcmode="lin" valueType="num">
                                      <p:cBhvr>
                                        <p:cTn id="65"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70" dur="26">
                                          <p:stCondLst>
                                            <p:cond delay="650"/>
                                          </p:stCondLst>
                                        </p:cTn>
                                        <p:tgtEl>
                                          <p:spTgt spid="39"/>
                                        </p:tgtEl>
                                      </p:cBhvr>
                                      <p:to x="100000" y="60000"/>
                                    </p:animScale>
                                    <p:animScale>
                                      <p:cBhvr>
                                        <p:cTn id="71" dur="166" decel="50000">
                                          <p:stCondLst>
                                            <p:cond delay="676"/>
                                          </p:stCondLst>
                                        </p:cTn>
                                        <p:tgtEl>
                                          <p:spTgt spid="39"/>
                                        </p:tgtEl>
                                      </p:cBhvr>
                                      <p:to x="100000" y="100000"/>
                                    </p:animScale>
                                    <p:animScale>
                                      <p:cBhvr>
                                        <p:cTn id="72" dur="26">
                                          <p:stCondLst>
                                            <p:cond delay="1312"/>
                                          </p:stCondLst>
                                        </p:cTn>
                                        <p:tgtEl>
                                          <p:spTgt spid="39"/>
                                        </p:tgtEl>
                                      </p:cBhvr>
                                      <p:to x="100000" y="80000"/>
                                    </p:animScale>
                                    <p:animScale>
                                      <p:cBhvr>
                                        <p:cTn id="73" dur="166" decel="50000">
                                          <p:stCondLst>
                                            <p:cond delay="1338"/>
                                          </p:stCondLst>
                                        </p:cTn>
                                        <p:tgtEl>
                                          <p:spTgt spid="39"/>
                                        </p:tgtEl>
                                      </p:cBhvr>
                                      <p:to x="100000" y="100000"/>
                                    </p:animScale>
                                    <p:animScale>
                                      <p:cBhvr>
                                        <p:cTn id="74" dur="26">
                                          <p:stCondLst>
                                            <p:cond delay="1642"/>
                                          </p:stCondLst>
                                        </p:cTn>
                                        <p:tgtEl>
                                          <p:spTgt spid="39"/>
                                        </p:tgtEl>
                                      </p:cBhvr>
                                      <p:to x="100000" y="90000"/>
                                    </p:animScale>
                                    <p:animScale>
                                      <p:cBhvr>
                                        <p:cTn id="75" dur="166" decel="50000">
                                          <p:stCondLst>
                                            <p:cond delay="1668"/>
                                          </p:stCondLst>
                                        </p:cTn>
                                        <p:tgtEl>
                                          <p:spTgt spid="39"/>
                                        </p:tgtEl>
                                      </p:cBhvr>
                                      <p:to x="100000" y="100000"/>
                                    </p:animScale>
                                    <p:animScale>
                                      <p:cBhvr>
                                        <p:cTn id="76" dur="26">
                                          <p:stCondLst>
                                            <p:cond delay="1808"/>
                                          </p:stCondLst>
                                        </p:cTn>
                                        <p:tgtEl>
                                          <p:spTgt spid="39"/>
                                        </p:tgtEl>
                                      </p:cBhvr>
                                      <p:to x="100000" y="95000"/>
                                    </p:animScale>
                                    <p:animScale>
                                      <p:cBhvr>
                                        <p:cTn id="77" dur="166" decel="50000">
                                          <p:stCondLst>
                                            <p:cond delay="1834"/>
                                          </p:stCondLst>
                                        </p:cTn>
                                        <p:tgtEl>
                                          <p:spTgt spid="39"/>
                                        </p:tgtEl>
                                      </p:cBhvr>
                                      <p:to x="100000" y="100000"/>
                                    </p:animScale>
                                  </p:childTnLst>
                                </p:cTn>
                              </p:par>
                              <p:par>
                                <p:cTn id="78" presetID="22" presetClass="entr" presetSubtype="4"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down)">
                                      <p:cBhvr>
                                        <p:cTn id="80" dur="500"/>
                                        <p:tgtEl>
                                          <p:spTgt spid="46"/>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down)">
                                      <p:cBhvr>
                                        <p:cTn id="83" dur="500"/>
                                        <p:tgtEl>
                                          <p:spTgt spid="47"/>
                                        </p:tgtEl>
                                      </p:cBhvr>
                                    </p:animEffect>
                                  </p:childTnLst>
                                </p:cTn>
                              </p:par>
                            </p:childTnLst>
                          </p:cTn>
                        </p:par>
                        <p:par>
                          <p:cTn id="84" fill="hold">
                            <p:stCondLst>
                              <p:cond delay="7500"/>
                            </p:stCondLst>
                            <p:childTnLst>
                              <p:par>
                                <p:cTn id="85" presetID="22" presetClass="entr" presetSubtype="8" fill="hold"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30" grpId="0" bldLvl="0" animBg="1" autoUpdateAnimBg="0"/>
      <p:bldP spid="31" grpId="0" autoUpdateAnimBg="0"/>
      <p:bldP spid="24" grpId="0" bldLvl="0" animBg="1" autoUpdateAnimBg="0"/>
      <p:bldP spid="35" grpId="0" autoUpdateAnimBg="0"/>
      <p:bldP spid="39" grpId="0" autoUpdateAnimBg="0"/>
      <p:bldP spid="46" grpId="0" animBg="1" autoUpdateAnimBg="0"/>
      <p:bldP spid="4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03</a:t>
            </a:r>
            <a:r>
              <a:rPr lang="zh-CN" altLang="en-US" sz="1200" b="1" dirty="0" smtClean="0">
                <a:solidFill>
                  <a:schemeClr val="bg1"/>
                </a:solidFill>
                <a:latin typeface="微软雅黑" pitchFamily="34" charset="-122"/>
                <a:ea typeface="微软雅黑" pitchFamily="34" charset="-122"/>
              </a:rPr>
              <a:t>、如何构建评分模型？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30" name="矩形 10"/>
          <p:cNvSpPr>
            <a:spLocks noChangeArrowheads="1"/>
          </p:cNvSpPr>
          <p:nvPr/>
        </p:nvSpPr>
        <p:spPr bwMode="auto">
          <a:xfrm>
            <a:off x="141404" y="1979631"/>
            <a:ext cx="2291847" cy="1369556"/>
          </a:xfrm>
          <a:prstGeom prst="rect">
            <a:avLst/>
          </a:prstGeom>
          <a:solidFill>
            <a:schemeClr val="bg1">
              <a:alpha val="20000"/>
            </a:schemeClr>
          </a:solidFill>
          <a:ln w="25400">
            <a:solidFill>
              <a:schemeClr val="bg1"/>
            </a:solidFill>
            <a:miter lim="800000"/>
            <a:headEnd/>
            <a:tailEnd/>
          </a:ln>
        </p:spPr>
        <p:txBody>
          <a:bodyPr lIns="90170" tIns="46990" rIns="90170" bIns="46990"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a:lnSpc>
                <a:spcPct val="100000"/>
              </a:lnSpc>
              <a:spcBef>
                <a:spcPct val="0"/>
              </a:spcBef>
              <a:buNone/>
            </a:pPr>
            <a:endParaRPr lang="en-US" altLang="zh-CN" sz="1800" b="1" dirty="0">
              <a:solidFill>
                <a:schemeClr val="bg1"/>
              </a:solidFill>
              <a:latin typeface="微软雅黑" pitchFamily="34" charset="-122"/>
              <a:ea typeface="微软雅黑" pitchFamily="34" charset="-122"/>
            </a:endParaRPr>
          </a:p>
        </p:txBody>
      </p:sp>
      <p:sp>
        <p:nvSpPr>
          <p:cNvPr id="31" name="文本框 15"/>
          <p:cNvSpPr txBox="1">
            <a:spLocks noChangeArrowheads="1"/>
          </p:cNvSpPr>
          <p:nvPr/>
        </p:nvSpPr>
        <p:spPr bwMode="auto">
          <a:xfrm>
            <a:off x="0" y="2025139"/>
            <a:ext cx="10795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3200" b="1" dirty="0" smtClean="0">
                <a:solidFill>
                  <a:schemeClr val="bg1"/>
                </a:solidFill>
                <a:latin typeface="微软雅黑" pitchFamily="34" charset="-122"/>
                <a:ea typeface="微软雅黑" pitchFamily="34" charset="-122"/>
              </a:rPr>
              <a:t>03.</a:t>
            </a:r>
          </a:p>
          <a:p>
            <a:pPr algn="ctr" eaLnBrk="1" hangingPunct="1">
              <a:lnSpc>
                <a:spcPct val="100000"/>
              </a:lnSpc>
              <a:spcBef>
                <a:spcPct val="0"/>
              </a:spcBef>
              <a:buFont typeface="Arial" charset="0"/>
              <a:buNone/>
            </a:pPr>
            <a:endParaRPr lang="zh-CN" altLang="en-US" sz="2000" b="1" dirty="0">
              <a:solidFill>
                <a:schemeClr val="bg1"/>
              </a:solidFill>
              <a:latin typeface="微软雅黑" pitchFamily="34" charset="-122"/>
              <a:ea typeface="微软雅黑" pitchFamily="34" charset="-122"/>
            </a:endParaRPr>
          </a:p>
        </p:txBody>
      </p:sp>
      <p:grpSp>
        <p:nvGrpSpPr>
          <p:cNvPr id="32" name="Group 6"/>
          <p:cNvGrpSpPr/>
          <p:nvPr/>
        </p:nvGrpSpPr>
        <p:grpSpPr>
          <a:xfrm>
            <a:off x="1843184" y="1305473"/>
            <a:ext cx="1780549" cy="1420084"/>
            <a:chOff x="1447800" y="2628900"/>
            <a:chExt cx="5745163" cy="2552700"/>
          </a:xfrm>
        </p:grpSpPr>
        <p:sp>
          <p:nvSpPr>
            <p:cNvPr id="33"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34"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sp>
        <p:nvSpPr>
          <p:cNvPr id="24" name="矩形 10"/>
          <p:cNvSpPr>
            <a:spLocks noChangeArrowheads="1"/>
          </p:cNvSpPr>
          <p:nvPr/>
        </p:nvSpPr>
        <p:spPr bwMode="auto">
          <a:xfrm>
            <a:off x="3669841" y="1656420"/>
            <a:ext cx="2527759" cy="4113384"/>
          </a:xfrm>
          <a:prstGeom prst="rect">
            <a:avLst/>
          </a:prstGeom>
          <a:solidFill>
            <a:schemeClr val="bg1">
              <a:alpha val="20000"/>
            </a:schemeClr>
          </a:solidFill>
          <a:ln w="25400">
            <a:solidFill>
              <a:schemeClr val="bg1"/>
            </a:solidFill>
            <a:miter lim="800000"/>
            <a:headEnd/>
            <a:tailEnd/>
          </a:ln>
        </p:spPr>
        <p:txBody>
          <a:bodyPr lIns="90170" tIns="46990" rIns="90170" bIns="46990"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35" name="矩形 21"/>
          <p:cNvSpPr>
            <a:spLocks noChangeArrowheads="1"/>
          </p:cNvSpPr>
          <p:nvPr/>
        </p:nvSpPr>
        <p:spPr bwMode="auto">
          <a:xfrm>
            <a:off x="3669841" y="1864165"/>
            <a:ext cx="2309966"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最终权值如下</a:t>
            </a:r>
            <a:r>
              <a:rPr lang="en-US" altLang="zh-CN" sz="1100" dirty="0" smtClean="0">
                <a:solidFill>
                  <a:schemeClr val="bg1"/>
                </a:solidFill>
                <a:latin typeface="微软雅黑" pitchFamily="34" charset="-122"/>
                <a:ea typeface="微软雅黑" pitchFamily="34" charset="-122"/>
              </a:rPr>
              <a:t>&gt;&gt;</a:t>
            </a: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平均速度：</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en-US" altLang="zh-CN" sz="1100" dirty="0" smtClean="0">
                <a:solidFill>
                  <a:schemeClr val="bg1"/>
                </a:solidFill>
                <a:latin typeface="微软雅黑" pitchFamily="34" charset="-122"/>
                <a:ea typeface="微软雅黑" pitchFamily="34" charset="-122"/>
              </a:rPr>
              <a:t>0.02318401605415826</a:t>
            </a:r>
            <a:r>
              <a:rPr lang="en-US" altLang="zh-CN" sz="1100" dirty="0">
                <a:solidFill>
                  <a:schemeClr val="bg1"/>
                </a:solidFill>
                <a:latin typeface="微软雅黑" pitchFamily="34" charset="-122"/>
                <a:ea typeface="微软雅黑" pitchFamily="34" charset="-122"/>
              </a:rPr>
              <a:t>, </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行驶里程：</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en-US" altLang="zh-CN" sz="1100" dirty="0" smtClean="0">
                <a:solidFill>
                  <a:schemeClr val="bg1"/>
                </a:solidFill>
                <a:latin typeface="微软雅黑" pitchFamily="34" charset="-122"/>
                <a:ea typeface="微软雅黑" pitchFamily="34" charset="-122"/>
              </a:rPr>
              <a:t>0.19858181343155265</a:t>
            </a:r>
            <a:r>
              <a:rPr lang="en-US" altLang="zh-CN" sz="1100" dirty="0">
                <a:solidFill>
                  <a:schemeClr val="bg1"/>
                </a:solidFill>
                <a:latin typeface="微软雅黑" pitchFamily="34" charset="-122"/>
                <a:ea typeface="微软雅黑" pitchFamily="34" charset="-122"/>
              </a:rPr>
              <a:t>, </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疲劳</a:t>
            </a:r>
            <a:r>
              <a:rPr lang="zh-CN" altLang="en-US" sz="1100" dirty="0">
                <a:solidFill>
                  <a:schemeClr val="bg1"/>
                </a:solidFill>
                <a:latin typeface="微软雅黑" pitchFamily="34" charset="-122"/>
                <a:ea typeface="微软雅黑" pitchFamily="34" charset="-122"/>
              </a:rPr>
              <a:t>驾驶</a:t>
            </a:r>
            <a:r>
              <a:rPr lang="zh-CN" altLang="en-US" sz="1100" dirty="0" smtClean="0">
                <a:solidFill>
                  <a:schemeClr val="bg1"/>
                </a:solidFill>
                <a:latin typeface="微软雅黑" pitchFamily="34" charset="-122"/>
                <a:ea typeface="微软雅黑" pitchFamily="34" charset="-122"/>
              </a:rPr>
              <a:t>时间：</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en-US" altLang="zh-CN" sz="1100" dirty="0" smtClean="0">
                <a:solidFill>
                  <a:schemeClr val="bg1"/>
                </a:solidFill>
                <a:latin typeface="微软雅黑" pitchFamily="34" charset="-122"/>
                <a:ea typeface="微软雅黑" pitchFamily="34" charset="-122"/>
              </a:rPr>
              <a:t>0.22983141407992314</a:t>
            </a:r>
            <a:r>
              <a:rPr lang="en-US" altLang="zh-CN" sz="1100" dirty="0">
                <a:solidFill>
                  <a:schemeClr val="bg1"/>
                </a:solidFill>
                <a:latin typeface="微软雅黑" pitchFamily="34" charset="-122"/>
                <a:ea typeface="微软雅黑" pitchFamily="34" charset="-122"/>
              </a:rPr>
              <a:t>, </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超速</a:t>
            </a:r>
            <a:r>
              <a:rPr lang="zh-CN" altLang="en-US" sz="1100" dirty="0">
                <a:solidFill>
                  <a:schemeClr val="bg1"/>
                </a:solidFill>
                <a:latin typeface="微软雅黑" pitchFamily="34" charset="-122"/>
                <a:ea typeface="微软雅黑" pitchFamily="34" charset="-122"/>
              </a:rPr>
              <a:t>次数</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en-US" altLang="zh-CN" sz="1100" dirty="0" smtClean="0">
                <a:solidFill>
                  <a:schemeClr val="bg1"/>
                </a:solidFill>
                <a:latin typeface="微软雅黑" pitchFamily="34" charset="-122"/>
                <a:ea typeface="微软雅黑" pitchFamily="34" charset="-122"/>
              </a:rPr>
              <a:t>0.19246920030328388</a:t>
            </a:r>
            <a:r>
              <a:rPr lang="en-US" altLang="zh-CN" sz="1100" dirty="0">
                <a:solidFill>
                  <a:schemeClr val="bg1"/>
                </a:solidFill>
                <a:latin typeface="微软雅黑" pitchFamily="34" charset="-122"/>
                <a:ea typeface="微软雅黑" pitchFamily="34" charset="-122"/>
              </a:rPr>
              <a:t>, </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急</a:t>
            </a:r>
            <a:r>
              <a:rPr lang="zh-CN" altLang="en-US" sz="1100" dirty="0">
                <a:solidFill>
                  <a:schemeClr val="bg1"/>
                </a:solidFill>
                <a:latin typeface="微软雅黑" pitchFamily="34" charset="-122"/>
                <a:ea typeface="微软雅黑" pitchFamily="34" charset="-122"/>
              </a:rPr>
              <a:t>加速次数</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en-US" altLang="zh-CN" sz="1100" dirty="0" smtClean="0">
                <a:solidFill>
                  <a:schemeClr val="bg1"/>
                </a:solidFill>
                <a:latin typeface="微软雅黑" pitchFamily="34" charset="-122"/>
                <a:ea typeface="微软雅黑" pitchFamily="34" charset="-122"/>
              </a:rPr>
              <a:t>0.10538894601614139</a:t>
            </a:r>
            <a:r>
              <a:rPr lang="en-US" altLang="zh-CN" sz="1100" dirty="0">
                <a:solidFill>
                  <a:schemeClr val="bg1"/>
                </a:solidFill>
                <a:latin typeface="微软雅黑" pitchFamily="34" charset="-122"/>
                <a:ea typeface="微软雅黑" pitchFamily="34" charset="-122"/>
              </a:rPr>
              <a:t>, </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急</a:t>
            </a:r>
            <a:r>
              <a:rPr lang="zh-CN" altLang="en-US" sz="1100" dirty="0">
                <a:solidFill>
                  <a:schemeClr val="bg1"/>
                </a:solidFill>
                <a:latin typeface="微软雅黑" pitchFamily="34" charset="-122"/>
                <a:ea typeface="微软雅黑" pitchFamily="34" charset="-122"/>
              </a:rPr>
              <a:t>减速次数</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en-US" altLang="zh-CN" sz="1100" dirty="0" smtClean="0">
                <a:solidFill>
                  <a:schemeClr val="bg1"/>
                </a:solidFill>
                <a:latin typeface="微软雅黑" pitchFamily="34" charset="-122"/>
                <a:ea typeface="微软雅黑" pitchFamily="34" charset="-122"/>
              </a:rPr>
              <a:t>0.09726285766279773</a:t>
            </a:r>
            <a:r>
              <a:rPr lang="en-US" altLang="zh-CN" sz="1100" dirty="0">
                <a:solidFill>
                  <a:schemeClr val="bg1"/>
                </a:solidFill>
                <a:latin typeface="微软雅黑" pitchFamily="34" charset="-122"/>
                <a:ea typeface="微软雅黑" pitchFamily="34" charset="-122"/>
              </a:rPr>
              <a:t>, </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急转弯</a:t>
            </a:r>
            <a:r>
              <a:rPr lang="zh-CN" altLang="en-US" sz="1100" dirty="0">
                <a:solidFill>
                  <a:schemeClr val="bg1"/>
                </a:solidFill>
                <a:latin typeface="微软雅黑" pitchFamily="34" charset="-122"/>
                <a:ea typeface="微软雅黑" pitchFamily="34" charset="-122"/>
              </a:rPr>
              <a:t>次数</a:t>
            </a: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en-US" altLang="zh-CN" sz="1100" dirty="0" smtClean="0">
                <a:solidFill>
                  <a:schemeClr val="bg1"/>
                </a:solidFill>
                <a:latin typeface="微软雅黑" pitchFamily="34" charset="-122"/>
                <a:ea typeface="微软雅黑" pitchFamily="34" charset="-122"/>
              </a:rPr>
              <a:t>0.15328175245214304</a:t>
            </a:r>
          </a:p>
        </p:txBody>
      </p:sp>
      <p:grpSp>
        <p:nvGrpSpPr>
          <p:cNvPr id="36" name="Group 6"/>
          <p:cNvGrpSpPr/>
          <p:nvPr/>
        </p:nvGrpSpPr>
        <p:grpSpPr>
          <a:xfrm>
            <a:off x="5423958" y="1959084"/>
            <a:ext cx="1953507" cy="1439333"/>
            <a:chOff x="1447800" y="2628900"/>
            <a:chExt cx="5745163" cy="2552700"/>
          </a:xfrm>
        </p:grpSpPr>
        <p:sp>
          <p:nvSpPr>
            <p:cNvPr id="37"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38"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sp>
        <p:nvSpPr>
          <p:cNvPr id="39" name="矩形 21"/>
          <p:cNvSpPr>
            <a:spLocks noChangeArrowheads="1"/>
          </p:cNvSpPr>
          <p:nvPr/>
        </p:nvSpPr>
        <p:spPr bwMode="auto">
          <a:xfrm>
            <a:off x="113146" y="2617609"/>
            <a:ext cx="234836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在得到各个指标的权值之后，我们根据权值对各个指标划定满分，最后，即可对数据进行评分。</a:t>
            </a:r>
            <a:endParaRPr lang="zh-CN" altLang="en-US" sz="1800"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465" y="1853160"/>
            <a:ext cx="4578540" cy="3916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椭圆 28"/>
          <p:cNvSpPr>
            <a:spLocks noChangeArrowheads="1"/>
          </p:cNvSpPr>
          <p:nvPr/>
        </p:nvSpPr>
        <p:spPr bwMode="auto">
          <a:xfrm>
            <a:off x="11754392" y="5463503"/>
            <a:ext cx="403225" cy="434181"/>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41" name="椭圆 28"/>
          <p:cNvSpPr>
            <a:spLocks noChangeArrowheads="1"/>
          </p:cNvSpPr>
          <p:nvPr/>
        </p:nvSpPr>
        <p:spPr bwMode="auto">
          <a:xfrm>
            <a:off x="11754391" y="1656420"/>
            <a:ext cx="403225" cy="434181"/>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42" name="文本框 15"/>
          <p:cNvSpPr txBox="1">
            <a:spLocks noChangeArrowheads="1"/>
          </p:cNvSpPr>
          <p:nvPr/>
        </p:nvSpPr>
        <p:spPr bwMode="auto">
          <a:xfrm>
            <a:off x="808557" y="2037349"/>
            <a:ext cx="10795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3200" b="1" dirty="0" smtClean="0">
                <a:solidFill>
                  <a:schemeClr val="bg1"/>
                </a:solidFill>
                <a:latin typeface="微软雅黑" pitchFamily="34" charset="-122"/>
                <a:ea typeface="微软雅黑" pitchFamily="34" charset="-122"/>
              </a:rPr>
              <a:t>04.</a:t>
            </a:r>
          </a:p>
          <a:p>
            <a:pPr algn="ctr" eaLnBrk="1" hangingPunct="1">
              <a:lnSpc>
                <a:spcPct val="100000"/>
              </a:lnSpc>
              <a:spcBef>
                <a:spcPct val="0"/>
              </a:spcBef>
              <a:buFont typeface="Arial" charset="0"/>
              <a:buNone/>
            </a:pP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547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2" presetClass="entr" presetSubtype="3"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1000" fill="hold"/>
                                        <p:tgtEl>
                                          <p:spTgt spid="30"/>
                                        </p:tgtEl>
                                        <p:attrNameLst>
                                          <p:attrName>ppt_x</p:attrName>
                                        </p:attrNameLst>
                                      </p:cBhvr>
                                      <p:tavLst>
                                        <p:tav tm="0">
                                          <p:val>
                                            <p:strVal val="1+#ppt_w/2"/>
                                          </p:val>
                                        </p:tav>
                                        <p:tav tm="100000">
                                          <p:val>
                                            <p:strVal val="#ppt_x"/>
                                          </p:val>
                                        </p:tav>
                                      </p:tavLst>
                                    </p:anim>
                                    <p:anim calcmode="lin" valueType="num">
                                      <p:cBhvr additive="base">
                                        <p:cTn id="27" dur="1000" fill="hold"/>
                                        <p:tgtEl>
                                          <p:spTgt spid="30"/>
                                        </p:tgtEl>
                                        <p:attrNameLst>
                                          <p:attrName>ppt_y</p:attrName>
                                        </p:attrNameLst>
                                      </p:cBhvr>
                                      <p:tavLst>
                                        <p:tav tm="0">
                                          <p:val>
                                            <p:strVal val="0-#ppt_h/2"/>
                                          </p:val>
                                        </p:tav>
                                        <p:tav tm="100000">
                                          <p:val>
                                            <p:strVal val="#ppt_y"/>
                                          </p:val>
                                        </p:tav>
                                      </p:tavLst>
                                    </p:anim>
                                  </p:childTnLst>
                                </p:cTn>
                              </p:par>
                              <p:par>
                                <p:cTn id="28" presetID="2" presetClass="entr" presetSubtype="3"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1000" fill="hold"/>
                                        <p:tgtEl>
                                          <p:spTgt spid="31"/>
                                        </p:tgtEl>
                                        <p:attrNameLst>
                                          <p:attrName>ppt_x</p:attrName>
                                        </p:attrNameLst>
                                      </p:cBhvr>
                                      <p:tavLst>
                                        <p:tav tm="0">
                                          <p:val>
                                            <p:strVal val="1+#ppt_w/2"/>
                                          </p:val>
                                        </p:tav>
                                        <p:tav tm="100000">
                                          <p:val>
                                            <p:strVal val="#ppt_x"/>
                                          </p:val>
                                        </p:tav>
                                      </p:tavLst>
                                    </p:anim>
                                    <p:anim calcmode="lin" valueType="num">
                                      <p:cBhvr additive="base">
                                        <p:cTn id="31" dur="1000" fill="hold"/>
                                        <p:tgtEl>
                                          <p:spTgt spid="31"/>
                                        </p:tgtEl>
                                        <p:attrNameLst>
                                          <p:attrName>ppt_y</p:attrName>
                                        </p:attrNameLst>
                                      </p:cBhvr>
                                      <p:tavLst>
                                        <p:tav tm="0">
                                          <p:val>
                                            <p:strVal val="0-#ppt_h/2"/>
                                          </p:val>
                                        </p:tav>
                                        <p:tav tm="100000">
                                          <p:val>
                                            <p:strVal val="#ppt_y"/>
                                          </p:val>
                                        </p:tav>
                                      </p:tavLst>
                                    </p:anim>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par>
                                <p:cTn id="36" presetID="2" presetClass="entr" presetSubtype="3"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1000" fill="hold"/>
                                        <p:tgtEl>
                                          <p:spTgt spid="24"/>
                                        </p:tgtEl>
                                        <p:attrNameLst>
                                          <p:attrName>ppt_x</p:attrName>
                                        </p:attrNameLst>
                                      </p:cBhvr>
                                      <p:tavLst>
                                        <p:tav tm="0">
                                          <p:val>
                                            <p:strVal val="1+#ppt_w/2"/>
                                          </p:val>
                                        </p:tav>
                                        <p:tav tm="100000">
                                          <p:val>
                                            <p:strVal val="#ppt_x"/>
                                          </p:val>
                                        </p:tav>
                                      </p:tavLst>
                                    </p:anim>
                                    <p:anim calcmode="lin" valueType="num">
                                      <p:cBhvr additive="base">
                                        <p:cTn id="39" dur="1000" fill="hold"/>
                                        <p:tgtEl>
                                          <p:spTgt spid="24"/>
                                        </p:tgtEl>
                                        <p:attrNameLst>
                                          <p:attrName>ppt_y</p:attrName>
                                        </p:attrNameLst>
                                      </p:cBhvr>
                                      <p:tavLst>
                                        <p:tav tm="0">
                                          <p:val>
                                            <p:strVal val="0-#ppt_h/2"/>
                                          </p:val>
                                        </p:tav>
                                        <p:tav tm="100000">
                                          <p:val>
                                            <p:strVal val="#ppt_y"/>
                                          </p:val>
                                        </p:tav>
                                      </p:tavLst>
                                    </p:anim>
                                  </p:childTnLst>
                                </p:cTn>
                              </p:par>
                            </p:childTnLst>
                          </p:cTn>
                        </p:par>
                        <p:par>
                          <p:cTn id="40" fill="hold">
                            <p:stCondLst>
                              <p:cond delay="3000"/>
                            </p:stCondLst>
                            <p:childTnLst>
                              <p:par>
                                <p:cTn id="41" presetID="26"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80">
                                          <p:stCondLst>
                                            <p:cond delay="0"/>
                                          </p:stCondLst>
                                        </p:cTn>
                                        <p:tgtEl>
                                          <p:spTgt spid="35"/>
                                        </p:tgtEl>
                                      </p:cBhvr>
                                    </p:animEffect>
                                    <p:anim calcmode="lin" valueType="num">
                                      <p:cBhvr>
                                        <p:cTn id="44"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49" dur="26">
                                          <p:stCondLst>
                                            <p:cond delay="650"/>
                                          </p:stCondLst>
                                        </p:cTn>
                                        <p:tgtEl>
                                          <p:spTgt spid="35"/>
                                        </p:tgtEl>
                                      </p:cBhvr>
                                      <p:to x="100000" y="60000"/>
                                    </p:animScale>
                                    <p:animScale>
                                      <p:cBhvr>
                                        <p:cTn id="50" dur="166" decel="50000">
                                          <p:stCondLst>
                                            <p:cond delay="676"/>
                                          </p:stCondLst>
                                        </p:cTn>
                                        <p:tgtEl>
                                          <p:spTgt spid="35"/>
                                        </p:tgtEl>
                                      </p:cBhvr>
                                      <p:to x="100000" y="100000"/>
                                    </p:animScale>
                                    <p:animScale>
                                      <p:cBhvr>
                                        <p:cTn id="51" dur="26">
                                          <p:stCondLst>
                                            <p:cond delay="1312"/>
                                          </p:stCondLst>
                                        </p:cTn>
                                        <p:tgtEl>
                                          <p:spTgt spid="35"/>
                                        </p:tgtEl>
                                      </p:cBhvr>
                                      <p:to x="100000" y="80000"/>
                                    </p:animScale>
                                    <p:animScale>
                                      <p:cBhvr>
                                        <p:cTn id="52" dur="166" decel="50000">
                                          <p:stCondLst>
                                            <p:cond delay="1338"/>
                                          </p:stCondLst>
                                        </p:cTn>
                                        <p:tgtEl>
                                          <p:spTgt spid="35"/>
                                        </p:tgtEl>
                                      </p:cBhvr>
                                      <p:to x="100000" y="100000"/>
                                    </p:animScale>
                                    <p:animScale>
                                      <p:cBhvr>
                                        <p:cTn id="53" dur="26">
                                          <p:stCondLst>
                                            <p:cond delay="1642"/>
                                          </p:stCondLst>
                                        </p:cTn>
                                        <p:tgtEl>
                                          <p:spTgt spid="35"/>
                                        </p:tgtEl>
                                      </p:cBhvr>
                                      <p:to x="100000" y="90000"/>
                                    </p:animScale>
                                    <p:animScale>
                                      <p:cBhvr>
                                        <p:cTn id="54" dur="166" decel="50000">
                                          <p:stCondLst>
                                            <p:cond delay="1668"/>
                                          </p:stCondLst>
                                        </p:cTn>
                                        <p:tgtEl>
                                          <p:spTgt spid="35"/>
                                        </p:tgtEl>
                                      </p:cBhvr>
                                      <p:to x="100000" y="100000"/>
                                    </p:animScale>
                                    <p:animScale>
                                      <p:cBhvr>
                                        <p:cTn id="55" dur="26">
                                          <p:stCondLst>
                                            <p:cond delay="1808"/>
                                          </p:stCondLst>
                                        </p:cTn>
                                        <p:tgtEl>
                                          <p:spTgt spid="35"/>
                                        </p:tgtEl>
                                      </p:cBhvr>
                                      <p:to x="100000" y="95000"/>
                                    </p:animScale>
                                    <p:animScale>
                                      <p:cBhvr>
                                        <p:cTn id="56" dur="166" decel="50000">
                                          <p:stCondLst>
                                            <p:cond delay="1834"/>
                                          </p:stCondLst>
                                        </p:cTn>
                                        <p:tgtEl>
                                          <p:spTgt spid="35"/>
                                        </p:tgtEl>
                                      </p:cBhvr>
                                      <p:to x="100000" y="100000"/>
                                    </p:animScale>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500"/>
                            </p:stCondLst>
                            <p:childTnLst>
                              <p:par>
                                <p:cTn id="62" presetID="26" presetClass="entr" presetSubtype="0"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80">
                                          <p:stCondLst>
                                            <p:cond delay="0"/>
                                          </p:stCondLst>
                                        </p:cTn>
                                        <p:tgtEl>
                                          <p:spTgt spid="39"/>
                                        </p:tgtEl>
                                      </p:cBhvr>
                                    </p:animEffect>
                                    <p:anim calcmode="lin" valueType="num">
                                      <p:cBhvr>
                                        <p:cTn id="65"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70" dur="26">
                                          <p:stCondLst>
                                            <p:cond delay="650"/>
                                          </p:stCondLst>
                                        </p:cTn>
                                        <p:tgtEl>
                                          <p:spTgt spid="39"/>
                                        </p:tgtEl>
                                      </p:cBhvr>
                                      <p:to x="100000" y="60000"/>
                                    </p:animScale>
                                    <p:animScale>
                                      <p:cBhvr>
                                        <p:cTn id="71" dur="166" decel="50000">
                                          <p:stCondLst>
                                            <p:cond delay="676"/>
                                          </p:stCondLst>
                                        </p:cTn>
                                        <p:tgtEl>
                                          <p:spTgt spid="39"/>
                                        </p:tgtEl>
                                      </p:cBhvr>
                                      <p:to x="100000" y="100000"/>
                                    </p:animScale>
                                    <p:animScale>
                                      <p:cBhvr>
                                        <p:cTn id="72" dur="26">
                                          <p:stCondLst>
                                            <p:cond delay="1312"/>
                                          </p:stCondLst>
                                        </p:cTn>
                                        <p:tgtEl>
                                          <p:spTgt spid="39"/>
                                        </p:tgtEl>
                                      </p:cBhvr>
                                      <p:to x="100000" y="80000"/>
                                    </p:animScale>
                                    <p:animScale>
                                      <p:cBhvr>
                                        <p:cTn id="73" dur="166" decel="50000">
                                          <p:stCondLst>
                                            <p:cond delay="1338"/>
                                          </p:stCondLst>
                                        </p:cTn>
                                        <p:tgtEl>
                                          <p:spTgt spid="39"/>
                                        </p:tgtEl>
                                      </p:cBhvr>
                                      <p:to x="100000" y="100000"/>
                                    </p:animScale>
                                    <p:animScale>
                                      <p:cBhvr>
                                        <p:cTn id="74" dur="26">
                                          <p:stCondLst>
                                            <p:cond delay="1642"/>
                                          </p:stCondLst>
                                        </p:cTn>
                                        <p:tgtEl>
                                          <p:spTgt spid="39"/>
                                        </p:tgtEl>
                                      </p:cBhvr>
                                      <p:to x="100000" y="90000"/>
                                    </p:animScale>
                                    <p:animScale>
                                      <p:cBhvr>
                                        <p:cTn id="75" dur="166" decel="50000">
                                          <p:stCondLst>
                                            <p:cond delay="1668"/>
                                          </p:stCondLst>
                                        </p:cTn>
                                        <p:tgtEl>
                                          <p:spTgt spid="39"/>
                                        </p:tgtEl>
                                      </p:cBhvr>
                                      <p:to x="100000" y="100000"/>
                                    </p:animScale>
                                    <p:animScale>
                                      <p:cBhvr>
                                        <p:cTn id="76" dur="26">
                                          <p:stCondLst>
                                            <p:cond delay="1808"/>
                                          </p:stCondLst>
                                        </p:cTn>
                                        <p:tgtEl>
                                          <p:spTgt spid="39"/>
                                        </p:tgtEl>
                                      </p:cBhvr>
                                      <p:to x="100000" y="95000"/>
                                    </p:animScale>
                                    <p:animScale>
                                      <p:cBhvr>
                                        <p:cTn id="77" dur="166" decel="50000">
                                          <p:stCondLst>
                                            <p:cond delay="1834"/>
                                          </p:stCondLst>
                                        </p:cTn>
                                        <p:tgtEl>
                                          <p:spTgt spid="39"/>
                                        </p:tgtEl>
                                      </p:cBhvr>
                                      <p:to x="100000" y="100000"/>
                                    </p:animScale>
                                  </p:childTnLst>
                                </p:cTn>
                              </p:par>
                              <p:par>
                                <p:cTn id="78" presetID="22" presetClass="entr" presetSubtype="4"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down)">
                                      <p:cBhvr>
                                        <p:cTn id="80" dur="500"/>
                                        <p:tgtEl>
                                          <p:spTgt spid="40"/>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par>
                                <p:cTn id="84" presetID="2" presetClass="entr" presetSubtype="3"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1000" fill="hold"/>
                                        <p:tgtEl>
                                          <p:spTgt spid="42"/>
                                        </p:tgtEl>
                                        <p:attrNameLst>
                                          <p:attrName>ppt_x</p:attrName>
                                        </p:attrNameLst>
                                      </p:cBhvr>
                                      <p:tavLst>
                                        <p:tav tm="0">
                                          <p:val>
                                            <p:strVal val="1+#ppt_w/2"/>
                                          </p:val>
                                        </p:tav>
                                        <p:tav tm="100000">
                                          <p:val>
                                            <p:strVal val="#ppt_x"/>
                                          </p:val>
                                        </p:tav>
                                      </p:tavLst>
                                    </p:anim>
                                    <p:anim calcmode="lin" valueType="num">
                                      <p:cBhvr additive="base">
                                        <p:cTn id="87" dur="10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30" grpId="0" bldLvl="0" animBg="1" autoUpdateAnimBg="0"/>
      <p:bldP spid="31" grpId="0" autoUpdateAnimBg="0"/>
      <p:bldP spid="24" grpId="0" bldLvl="0" animBg="1" autoUpdateAnimBg="0"/>
      <p:bldP spid="35" grpId="0" autoUpdateAnimBg="0"/>
      <p:bldP spid="39" grpId="0" autoUpdateAnimBg="0"/>
      <p:bldP spid="40" grpId="0" animBg="1" autoUpdateAnimBg="0"/>
      <p:bldP spid="41" grpId="0" animBg="1" autoUpdateAnimBg="0"/>
      <p:bldP spid="4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2729"/>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04</a:t>
            </a:r>
            <a:r>
              <a:rPr lang="zh-CN" altLang="en-US" sz="1200" b="1" dirty="0" smtClean="0">
                <a:solidFill>
                  <a:schemeClr val="bg1"/>
                </a:solidFill>
                <a:latin typeface="微软雅黑" pitchFamily="34" charset="-122"/>
                <a:ea typeface="微软雅黑" pitchFamily="34" charset="-122"/>
              </a:rPr>
              <a:t>、评分模型验证</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grpSp>
        <p:nvGrpSpPr>
          <p:cNvPr id="75" name="组合 7"/>
          <p:cNvGrpSpPr>
            <a:grpSpLocks/>
          </p:cNvGrpSpPr>
          <p:nvPr/>
        </p:nvGrpSpPr>
        <p:grpSpPr bwMode="auto">
          <a:xfrm>
            <a:off x="557751" y="1157477"/>
            <a:ext cx="2160587" cy="2030413"/>
            <a:chOff x="0" y="0"/>
            <a:chExt cx="2160240" cy="2029502"/>
          </a:xfrm>
        </p:grpSpPr>
        <p:grpSp>
          <p:nvGrpSpPr>
            <p:cNvPr id="76" name="组合 5"/>
            <p:cNvGrpSpPr>
              <a:grpSpLocks/>
            </p:cNvGrpSpPr>
            <p:nvPr/>
          </p:nvGrpSpPr>
          <p:grpSpPr bwMode="auto">
            <a:xfrm>
              <a:off x="0" y="0"/>
              <a:ext cx="2160240" cy="1728012"/>
              <a:chOff x="0" y="0"/>
              <a:chExt cx="2160240" cy="1728012"/>
            </a:xfrm>
          </p:grpSpPr>
          <p:sp>
            <p:nvSpPr>
              <p:cNvPr id="78" name="矩形 10"/>
              <p:cNvSpPr>
                <a:spLocks noChangeArrowheads="1"/>
              </p:cNvSpPr>
              <p:nvPr/>
            </p:nvSpPr>
            <p:spPr bwMode="auto">
              <a:xfrm>
                <a:off x="0" y="0"/>
                <a:ext cx="2160240" cy="1728012"/>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79" name="文本框 8"/>
              <p:cNvSpPr txBox="1">
                <a:spLocks noChangeArrowheads="1"/>
              </p:cNvSpPr>
              <p:nvPr/>
            </p:nvSpPr>
            <p:spPr bwMode="auto">
              <a:xfrm>
                <a:off x="603512" y="308357"/>
                <a:ext cx="1287436" cy="107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3200" dirty="0" smtClean="0">
                    <a:solidFill>
                      <a:srgbClr val="FFFFFF"/>
                    </a:solidFill>
                    <a:latin typeface="微软雅黑" pitchFamily="34" charset="-122"/>
                    <a:ea typeface="微软雅黑" pitchFamily="34" charset="-122"/>
                  </a:rPr>
                  <a:t>模型验证</a:t>
                </a:r>
                <a:endParaRPr lang="zh-CN" altLang="zh-CN" sz="3200" dirty="0">
                  <a:solidFill>
                    <a:srgbClr val="FFFFFF"/>
                  </a:solidFill>
                  <a:latin typeface="微软雅黑" pitchFamily="34" charset="-122"/>
                  <a:ea typeface="微软雅黑" pitchFamily="34" charset="-122"/>
                </a:endParaRPr>
              </a:p>
            </p:txBody>
          </p:sp>
        </p:grpSp>
        <p:sp>
          <p:nvSpPr>
            <p:cNvPr id="77" name="等腰三角形 9"/>
            <p:cNvSpPr>
              <a:spLocks noChangeArrowheads="1"/>
            </p:cNvSpPr>
            <p:nvPr/>
          </p:nvSpPr>
          <p:spPr bwMode="auto">
            <a:xfrm rot="10800000">
              <a:off x="801558" y="1721665"/>
              <a:ext cx="358717" cy="307837"/>
            </a:xfrm>
            <a:prstGeom prst="triangle">
              <a:avLst>
                <a:gd name="adj" fmla="val 50000"/>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45" name="矩形 35"/>
          <p:cNvSpPr>
            <a:spLocks noChangeArrowheads="1"/>
          </p:cNvSpPr>
          <p:nvPr/>
        </p:nvSpPr>
        <p:spPr bwMode="auto">
          <a:xfrm>
            <a:off x="4827333" y="4672205"/>
            <a:ext cx="7169933" cy="171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buNone/>
            </a:pPr>
            <a:r>
              <a:rPr lang="en-US" altLang="zh-CN" sz="900" dirty="0">
                <a:solidFill>
                  <a:schemeClr val="bg1"/>
                </a:solidFill>
                <a:latin typeface="微软雅黑" pitchFamily="34" charset="-122"/>
                <a:ea typeface="微软雅黑" pitchFamily="34" charset="-122"/>
              </a:rPr>
              <a:t>{"serverTime":"2018-02-01 00:00:03","function1":3,"function2":1,"deviceSn":"CG0050161706190004550","vin":"LFV3A23C4C3805202","sourceId":"before_desay","mileageFautyCode":0,"longitude":114.030075,"latitude":22.610962,"swAngle":-1,"swSpeed":0,"speed":50.1,"carTime":"2018-02-01 00:00:00","mileage":1084346,"acceleration":-0.22,"rpm":1546,"insFuel":0,"lateralAcc":0.006002317}</a:t>
            </a:r>
          </a:p>
          <a:p>
            <a:pPr>
              <a:buNone/>
            </a:pPr>
            <a:r>
              <a:rPr lang="en-US" altLang="zh-CN" sz="900" dirty="0">
                <a:solidFill>
                  <a:schemeClr val="bg1"/>
                </a:solidFill>
                <a:latin typeface="微软雅黑" pitchFamily="34" charset="-122"/>
                <a:ea typeface="微软雅黑" pitchFamily="34" charset="-122"/>
              </a:rPr>
              <a:t>{"serverTime":"2018-02-01 00:00:03","function1":3,"function2":1,"deviceSn":"CG0050161706190004550","vin":"LFV3A23C4C3805202","sourceId":"before_desay","mileageFautyCode":0,"longitude":114.030075,"latitude":22.610962,"swAngle":-1,"swSpeed":0,"speed":50.1,"carTime":"2018-02-01 00:00:01","mileage":1084346,"acceleration":0,"rpm":1547,"insFuel":0,"lateralAcc":0.006002317}</a:t>
            </a:r>
          </a:p>
          <a:p>
            <a:pPr>
              <a:buNone/>
            </a:pPr>
            <a:endParaRPr lang="zh-CN" altLang="zh-CN" sz="900" dirty="0">
              <a:solidFill>
                <a:schemeClr val="bg1"/>
              </a:solidFill>
              <a:latin typeface="微软雅黑" pitchFamily="34" charset="-122"/>
              <a:ea typeface="微软雅黑" pitchFamily="34" charset="-122"/>
            </a:endParaRPr>
          </a:p>
        </p:txBody>
      </p:sp>
      <p:sp>
        <p:nvSpPr>
          <p:cNvPr id="53" name="矩形 35"/>
          <p:cNvSpPr>
            <a:spLocks noChangeArrowheads="1"/>
          </p:cNvSpPr>
          <p:nvPr/>
        </p:nvSpPr>
        <p:spPr bwMode="auto">
          <a:xfrm>
            <a:off x="6096000" y="3264512"/>
            <a:ext cx="5901266" cy="121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buNone/>
            </a:pPr>
            <a:r>
              <a:rPr lang="en-US" altLang="zh-CN" sz="900" dirty="0">
                <a:solidFill>
                  <a:schemeClr val="bg1"/>
                </a:solidFill>
                <a:latin typeface="微软雅黑" pitchFamily="34" charset="-122"/>
                <a:ea typeface="微软雅黑" pitchFamily="34" charset="-122"/>
              </a:rPr>
              <a:t>{"vin":"LFV2A21K6G4276034","startTime":"2018-03-06 18:47:40","endTime":"2018-03-21 19:12:03","averageSpeed":22.291888951538006,"mileage":105.0,"journeyDuration":6.6275,"overSpeedSum":0.0,"sharpAccelerationSum":2.0,"sharpDecelerationSum":1.0,"sharpTurningSum":1.0,"tiredDrivingDuration":0.0</a:t>
            </a:r>
            <a:r>
              <a:rPr lang="en-US" altLang="zh-CN" sz="900" dirty="0" smtClean="0">
                <a:solidFill>
                  <a:schemeClr val="bg1"/>
                </a:solidFill>
                <a:latin typeface="微软雅黑" pitchFamily="34" charset="-122"/>
                <a:ea typeface="微软雅黑" pitchFamily="34" charset="-122"/>
              </a:rPr>
              <a:t>}</a:t>
            </a:r>
          </a:p>
          <a:p>
            <a:pPr>
              <a:buNone/>
            </a:pPr>
            <a:r>
              <a:rPr lang="en-US" altLang="zh-CN" sz="900" dirty="0" smtClean="0">
                <a:solidFill>
                  <a:schemeClr val="bg1"/>
                </a:solidFill>
                <a:latin typeface="微软雅黑" pitchFamily="34" charset="-122"/>
                <a:ea typeface="微软雅黑" pitchFamily="34" charset="-122"/>
              </a:rPr>
              <a:t>{"</a:t>
            </a:r>
            <a:r>
              <a:rPr lang="en-US" altLang="zh-CN" sz="900" dirty="0">
                <a:solidFill>
                  <a:schemeClr val="bg1"/>
                </a:solidFill>
                <a:latin typeface="微软雅黑" pitchFamily="34" charset="-122"/>
                <a:ea typeface="微软雅黑" pitchFamily="34" charset="-122"/>
              </a:rPr>
              <a:t>vin":"LFV2A21K6G4276034","startTime":"2018-02-06 18:50:11","endTime":"2018-02-26 17:00:17","averageSpeed":60.27912687754101,"mileage":1235.0,"journeyDuration":17.561666666666667,"overSpeedSum":63.0,"sharpAccelerationSum":1.0,"sharpDecelerationSum":1.0,"sharpTurningSum":2.0,"tiredDrivingDuration":0.0}</a:t>
            </a:r>
            <a:endParaRPr lang="zh-CN" altLang="zh-CN" sz="900" dirty="0">
              <a:solidFill>
                <a:schemeClr val="bg1"/>
              </a:solidFill>
              <a:latin typeface="微软雅黑" pitchFamily="34" charset="-122"/>
              <a:ea typeface="微软雅黑" pitchFamily="34" charset="-122"/>
            </a:endParaRPr>
          </a:p>
        </p:txBody>
      </p:sp>
      <p:sp>
        <p:nvSpPr>
          <p:cNvPr id="54" name="矩形 35"/>
          <p:cNvSpPr>
            <a:spLocks noChangeArrowheads="1"/>
          </p:cNvSpPr>
          <p:nvPr/>
        </p:nvSpPr>
        <p:spPr bwMode="auto">
          <a:xfrm>
            <a:off x="7683724" y="1527823"/>
            <a:ext cx="4313542" cy="14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buNone/>
            </a:pPr>
            <a:r>
              <a:rPr lang="en-US" altLang="zh-CN" sz="900" dirty="0">
                <a:solidFill>
                  <a:schemeClr val="bg1"/>
                </a:solidFill>
                <a:latin typeface="微软雅黑" pitchFamily="34" charset="-122"/>
                <a:ea typeface="微软雅黑" pitchFamily="34" charset="-122"/>
              </a:rPr>
              <a:t>vin: LFV3A23C5G3017017--startTime: 2018-03-01 17:02:44--endTime: 2018-03-26 18:11:41--goal: </a:t>
            </a:r>
            <a:r>
              <a:rPr lang="en-US" altLang="zh-CN" sz="900" dirty="0" smtClean="0">
                <a:solidFill>
                  <a:schemeClr val="bg1"/>
                </a:solidFill>
                <a:latin typeface="微软雅黑" pitchFamily="34" charset="-122"/>
                <a:ea typeface="微软雅黑" pitchFamily="34" charset="-122"/>
              </a:rPr>
              <a:t>82.9109384713042</a:t>
            </a:r>
          </a:p>
          <a:p>
            <a:pPr>
              <a:buNone/>
            </a:pPr>
            <a:r>
              <a:rPr lang="en-US" altLang="zh-CN" sz="900" dirty="0" smtClean="0">
                <a:solidFill>
                  <a:schemeClr val="bg1"/>
                </a:solidFill>
                <a:latin typeface="微软雅黑" pitchFamily="34" charset="-122"/>
                <a:ea typeface="微软雅黑" pitchFamily="34" charset="-122"/>
              </a:rPr>
              <a:t>vin</a:t>
            </a:r>
            <a:r>
              <a:rPr lang="en-US" altLang="zh-CN" sz="900" dirty="0">
                <a:solidFill>
                  <a:schemeClr val="bg1"/>
                </a:solidFill>
                <a:latin typeface="微软雅黑" pitchFamily="34" charset="-122"/>
                <a:ea typeface="微软雅黑" pitchFamily="34" charset="-122"/>
              </a:rPr>
              <a:t>: LFV3A23C5G3017017--startTime: 2018-02-11 08:27:58--endTime: 2018-02-28 20:43:46--goal: </a:t>
            </a:r>
            <a:r>
              <a:rPr lang="en-US" altLang="zh-CN" sz="900" dirty="0" smtClean="0">
                <a:solidFill>
                  <a:schemeClr val="bg1"/>
                </a:solidFill>
                <a:latin typeface="微软雅黑" pitchFamily="34" charset="-122"/>
                <a:ea typeface="微软雅黑" pitchFamily="34" charset="-122"/>
              </a:rPr>
              <a:t>95.4335407155543</a:t>
            </a:r>
          </a:p>
          <a:p>
            <a:pPr>
              <a:buNone/>
            </a:pPr>
            <a:r>
              <a:rPr lang="en-US" altLang="zh-CN" sz="900" dirty="0" smtClean="0">
                <a:solidFill>
                  <a:schemeClr val="bg1"/>
                </a:solidFill>
                <a:latin typeface="微软雅黑" pitchFamily="34" charset="-122"/>
                <a:ea typeface="微软雅黑" pitchFamily="34" charset="-122"/>
              </a:rPr>
              <a:t>vin</a:t>
            </a:r>
            <a:r>
              <a:rPr lang="en-US" altLang="zh-CN" sz="900" dirty="0">
                <a:solidFill>
                  <a:schemeClr val="bg1"/>
                </a:solidFill>
                <a:latin typeface="微软雅黑" pitchFamily="34" charset="-122"/>
                <a:ea typeface="微软雅黑" pitchFamily="34" charset="-122"/>
              </a:rPr>
              <a:t>: LFV3A23C5G3017017--startTime: 2018-04-01 12:26:10--endTime: 2018-04-30 12:43:52--goal: </a:t>
            </a:r>
            <a:r>
              <a:rPr lang="en-US" altLang="zh-CN" sz="900" dirty="0" smtClean="0">
                <a:solidFill>
                  <a:schemeClr val="bg1"/>
                </a:solidFill>
                <a:latin typeface="微软雅黑" pitchFamily="34" charset="-122"/>
                <a:ea typeface="微软雅黑" pitchFamily="34" charset="-122"/>
              </a:rPr>
              <a:t>95.93359554137209</a:t>
            </a:r>
          </a:p>
          <a:p>
            <a:pPr>
              <a:buNone/>
            </a:pPr>
            <a:r>
              <a:rPr lang="en-US" altLang="zh-CN" sz="900" dirty="0" smtClean="0">
                <a:solidFill>
                  <a:schemeClr val="bg1"/>
                </a:solidFill>
                <a:latin typeface="微软雅黑" pitchFamily="34" charset="-122"/>
                <a:ea typeface="微软雅黑" pitchFamily="34" charset="-122"/>
              </a:rPr>
              <a:t>vin</a:t>
            </a:r>
            <a:r>
              <a:rPr lang="en-US" altLang="zh-CN" sz="900" dirty="0">
                <a:solidFill>
                  <a:schemeClr val="bg1"/>
                </a:solidFill>
                <a:latin typeface="微软雅黑" pitchFamily="34" charset="-122"/>
                <a:ea typeface="微软雅黑" pitchFamily="34" charset="-122"/>
              </a:rPr>
              <a:t>: LSVUG25NXC2044994--startTime: 2018-03-01 10:23:26--endTime: 2018-03-31 18:35:49--goal: 97.959518066844</a:t>
            </a:r>
            <a:endParaRPr lang="zh-CN" altLang="zh-CN" sz="900" dirty="0">
              <a:solidFill>
                <a:schemeClr val="bg1"/>
              </a:solidFill>
              <a:latin typeface="微软雅黑" pitchFamily="34" charset="-122"/>
              <a:ea typeface="微软雅黑" pitchFamily="34" charset="-122"/>
            </a:endParaRPr>
          </a:p>
        </p:txBody>
      </p:sp>
      <p:cxnSp>
        <p:nvCxnSpPr>
          <p:cNvPr id="55" name="直接连接符 10"/>
          <p:cNvCxnSpPr>
            <a:cxnSpLocks noChangeShapeType="1"/>
          </p:cNvCxnSpPr>
          <p:nvPr/>
        </p:nvCxnSpPr>
        <p:spPr bwMode="auto">
          <a:xfrm flipV="1">
            <a:off x="6163733" y="3097810"/>
            <a:ext cx="5819553" cy="15848"/>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cxnSp>
        <p:nvCxnSpPr>
          <p:cNvPr id="58" name="直接连接符 10"/>
          <p:cNvCxnSpPr>
            <a:cxnSpLocks noChangeShapeType="1"/>
          </p:cNvCxnSpPr>
          <p:nvPr/>
        </p:nvCxnSpPr>
        <p:spPr bwMode="auto">
          <a:xfrm>
            <a:off x="4737807" y="6158970"/>
            <a:ext cx="7174792" cy="24164"/>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cxnSp>
        <p:nvCxnSpPr>
          <p:cNvPr id="60" name="直接连接符 10"/>
          <p:cNvCxnSpPr>
            <a:cxnSpLocks noChangeShapeType="1"/>
          </p:cNvCxnSpPr>
          <p:nvPr/>
        </p:nvCxnSpPr>
        <p:spPr bwMode="auto">
          <a:xfrm>
            <a:off x="5601407" y="4559752"/>
            <a:ext cx="6311192" cy="48327"/>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cxnSp>
        <p:nvCxnSpPr>
          <p:cNvPr id="62" name="直接连接符 10"/>
          <p:cNvCxnSpPr>
            <a:cxnSpLocks noChangeShapeType="1"/>
          </p:cNvCxnSpPr>
          <p:nvPr/>
        </p:nvCxnSpPr>
        <p:spPr bwMode="auto">
          <a:xfrm flipV="1">
            <a:off x="7383180" y="1505083"/>
            <a:ext cx="4529419" cy="1"/>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grpSp>
        <p:nvGrpSpPr>
          <p:cNvPr id="41" name="PA_f191f848-82d3-424e-912e-0c3ea535267a">
            <a:extLst>
              <a:ext uri="{FF2B5EF4-FFF2-40B4-BE49-F238E27FC236}">
                <a16:creationId xmlns:a16="http://schemas.microsoft.com/office/drawing/2014/main" xmlns="" id="{88EB9BD2-CA79-4834-A1D3-14518F221139}"/>
              </a:ext>
            </a:extLst>
          </p:cNvPr>
          <p:cNvGrpSpPr>
            <a:grpSpLocks noChangeAspect="1"/>
          </p:cNvGrpSpPr>
          <p:nvPr>
            <p:custDataLst>
              <p:tags r:id="rId1"/>
            </p:custDataLst>
          </p:nvPr>
        </p:nvGrpSpPr>
        <p:grpSpPr>
          <a:xfrm>
            <a:off x="141404" y="1556168"/>
            <a:ext cx="7355204" cy="4495008"/>
            <a:chOff x="3541826" y="3269373"/>
            <a:chExt cx="6104293" cy="3730535"/>
          </a:xfrm>
        </p:grpSpPr>
        <p:sp>
          <p:nvSpPr>
            <p:cNvPr id="42" name="任意多边形: 形状 1">
              <a:extLst>
                <a:ext uri="{FF2B5EF4-FFF2-40B4-BE49-F238E27FC236}">
                  <a16:creationId xmlns:a16="http://schemas.microsoft.com/office/drawing/2014/main" xmlns="" id="{69EBA65D-14C2-4C29-BDFB-2B580793F77B}"/>
                </a:ext>
              </a:extLst>
            </p:cNvPr>
            <p:cNvSpPr/>
            <p:nvPr/>
          </p:nvSpPr>
          <p:spPr>
            <a:xfrm>
              <a:off x="6013256" y="3561813"/>
              <a:ext cx="2158248"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a:cs typeface="+mn-ea"/>
                <a:sym typeface="+mn-lt"/>
              </a:endParaRPr>
            </a:p>
          </p:txBody>
        </p:sp>
        <p:sp>
          <p:nvSpPr>
            <p:cNvPr id="43" name="任意多边形: 形状 2">
              <a:extLst>
                <a:ext uri="{FF2B5EF4-FFF2-40B4-BE49-F238E27FC236}">
                  <a16:creationId xmlns:a16="http://schemas.microsoft.com/office/drawing/2014/main" xmlns="" id="{E4C32EE0-A4BE-410C-90BA-2C37BB818BED}"/>
                </a:ext>
              </a:extLst>
            </p:cNvPr>
            <p:cNvSpPr/>
            <p:nvPr/>
          </p:nvSpPr>
          <p:spPr>
            <a:xfrm>
              <a:off x="6803760" y="3269373"/>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a:cs typeface="+mn-ea"/>
                <a:sym typeface="+mn-lt"/>
              </a:endParaRPr>
            </a:p>
          </p:txBody>
        </p:sp>
        <p:sp>
          <p:nvSpPr>
            <p:cNvPr id="44" name="任意多边形: 形状 3">
              <a:extLst>
                <a:ext uri="{FF2B5EF4-FFF2-40B4-BE49-F238E27FC236}">
                  <a16:creationId xmlns:a16="http://schemas.microsoft.com/office/drawing/2014/main" xmlns="" id="{A727DC76-422C-41CD-AAF7-414D05DA6302}"/>
                </a:ext>
              </a:extLst>
            </p:cNvPr>
            <p:cNvSpPr/>
            <p:nvPr/>
          </p:nvSpPr>
          <p:spPr>
            <a:xfrm>
              <a:off x="4719579" y="4841515"/>
              <a:ext cx="2157873"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a:cs typeface="+mn-ea"/>
                <a:sym typeface="+mn-lt"/>
              </a:endParaRPr>
            </a:p>
          </p:txBody>
        </p:sp>
        <p:sp>
          <p:nvSpPr>
            <p:cNvPr id="63" name="任意多边形: 形状 4">
              <a:extLst>
                <a:ext uri="{FF2B5EF4-FFF2-40B4-BE49-F238E27FC236}">
                  <a16:creationId xmlns:a16="http://schemas.microsoft.com/office/drawing/2014/main" xmlns="" id="{3AE344F0-3B67-486E-A8D2-A3F26A12C9BF}"/>
                </a:ext>
              </a:extLst>
            </p:cNvPr>
            <p:cNvSpPr/>
            <p:nvPr/>
          </p:nvSpPr>
          <p:spPr>
            <a:xfrm>
              <a:off x="5845915" y="4549076"/>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a:cs typeface="+mn-ea"/>
                <a:sym typeface="+mn-lt"/>
              </a:endParaRPr>
            </a:p>
          </p:txBody>
        </p:sp>
        <p:sp>
          <p:nvSpPr>
            <p:cNvPr id="64" name="任意多边形: 形状 5">
              <a:extLst>
                <a:ext uri="{FF2B5EF4-FFF2-40B4-BE49-F238E27FC236}">
                  <a16:creationId xmlns:a16="http://schemas.microsoft.com/office/drawing/2014/main" xmlns="" id="{7AA54ED0-5CAD-49A9-8632-C6AEE58908DD}"/>
                </a:ext>
              </a:extLst>
            </p:cNvPr>
            <p:cNvSpPr/>
            <p:nvPr/>
          </p:nvSpPr>
          <p:spPr>
            <a:xfrm>
              <a:off x="3541826" y="6104180"/>
              <a:ext cx="2160355"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a:cs typeface="+mn-ea"/>
                <a:sym typeface="+mn-lt"/>
              </a:endParaRPr>
            </a:p>
          </p:txBody>
        </p:sp>
        <p:sp>
          <p:nvSpPr>
            <p:cNvPr id="65" name="任意多边形: 形状 6">
              <a:extLst>
                <a:ext uri="{FF2B5EF4-FFF2-40B4-BE49-F238E27FC236}">
                  <a16:creationId xmlns:a16="http://schemas.microsoft.com/office/drawing/2014/main" xmlns="" id="{382FF65D-8B32-43F1-9C8A-C12A7E9D5352}"/>
                </a:ext>
              </a:extLst>
            </p:cNvPr>
            <p:cNvSpPr/>
            <p:nvPr/>
          </p:nvSpPr>
          <p:spPr>
            <a:xfrm>
              <a:off x="4522858" y="5824584"/>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a:cs typeface="+mn-ea"/>
                <a:sym typeface="+mn-lt"/>
              </a:endParaRPr>
            </a:p>
          </p:txBody>
        </p:sp>
        <p:sp>
          <p:nvSpPr>
            <p:cNvPr id="67" name="矩形 66">
              <a:extLst>
                <a:ext uri="{FF2B5EF4-FFF2-40B4-BE49-F238E27FC236}">
                  <a16:creationId xmlns:a16="http://schemas.microsoft.com/office/drawing/2014/main" xmlns="" id="{DF0D3660-0ABD-4EB0-A840-233E87FCDEE8}"/>
                </a:ext>
              </a:extLst>
            </p:cNvPr>
            <p:cNvSpPr/>
            <p:nvPr/>
          </p:nvSpPr>
          <p:spPr>
            <a:xfrm>
              <a:off x="5087894" y="6278357"/>
              <a:ext cx="2180336" cy="29197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40000" lnSpcReduction="20000"/>
            </a:bodyPr>
            <a:lstStyle/>
            <a:p>
              <a:pPr algn="ctr"/>
              <a:r>
                <a:rPr lang="en-US" altLang="zh-CN" sz="3200" dirty="0" smtClean="0">
                  <a:solidFill>
                    <a:schemeClr val="bg1"/>
                  </a:solidFill>
                  <a:cs typeface="+mn-ea"/>
                  <a:sym typeface="+mn-lt"/>
                </a:rPr>
                <a:t>1</a:t>
              </a:r>
              <a:r>
                <a:rPr lang="zh-CN" altLang="en-US" sz="3200" dirty="0" smtClean="0">
                  <a:solidFill>
                    <a:schemeClr val="bg1"/>
                  </a:solidFill>
                  <a:cs typeface="+mn-ea"/>
                  <a:sym typeface="+mn-lt"/>
                </a:rPr>
                <a:t>、输入原始数据，对数据进行</a:t>
              </a:r>
              <a:r>
                <a:rPr lang="en-US" altLang="zh-CN" sz="3200" dirty="0" smtClean="0">
                  <a:solidFill>
                    <a:schemeClr val="bg1"/>
                  </a:solidFill>
                  <a:cs typeface="+mn-ea"/>
                  <a:sym typeface="+mn-lt"/>
                </a:rPr>
                <a:t>ETL</a:t>
              </a:r>
              <a:r>
                <a:rPr lang="zh-CN" altLang="en-US" sz="3200" dirty="0" smtClean="0">
                  <a:solidFill>
                    <a:schemeClr val="bg1"/>
                  </a:solidFill>
                  <a:cs typeface="+mn-ea"/>
                  <a:sym typeface="+mn-lt"/>
                </a:rPr>
                <a:t>。</a:t>
              </a:r>
              <a:endParaRPr lang="en-US" altLang="zh-CN" sz="3200" dirty="0">
                <a:solidFill>
                  <a:schemeClr val="bg1"/>
                </a:solidFill>
                <a:cs typeface="+mn-ea"/>
                <a:sym typeface="+mn-lt"/>
              </a:endParaRPr>
            </a:p>
          </p:txBody>
        </p:sp>
        <p:sp>
          <p:nvSpPr>
            <p:cNvPr id="70" name="矩形 69">
              <a:extLst>
                <a:ext uri="{FF2B5EF4-FFF2-40B4-BE49-F238E27FC236}">
                  <a16:creationId xmlns:a16="http://schemas.microsoft.com/office/drawing/2014/main" xmlns="" id="{FDAE6059-14CF-4F0B-8499-DD9E0741DF3C}"/>
                </a:ext>
              </a:extLst>
            </p:cNvPr>
            <p:cNvSpPr/>
            <p:nvPr/>
          </p:nvSpPr>
          <p:spPr>
            <a:xfrm>
              <a:off x="6218832" y="5091007"/>
              <a:ext cx="2130184" cy="29197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25000" lnSpcReduction="20000"/>
            </a:bodyPr>
            <a:lstStyle/>
            <a:p>
              <a:pPr algn="ctr">
                <a:lnSpc>
                  <a:spcPct val="170000"/>
                </a:lnSpc>
              </a:pPr>
              <a:r>
                <a:rPr lang="en-US" altLang="zh-CN" sz="5200" dirty="0">
                  <a:solidFill>
                    <a:schemeClr val="bg1"/>
                  </a:solidFill>
                  <a:cs typeface="+mn-ea"/>
                  <a:sym typeface="+mn-lt"/>
                </a:rPr>
                <a:t>2</a:t>
              </a:r>
              <a:r>
                <a:rPr lang="zh-CN" altLang="en-US" sz="5200" dirty="0" smtClean="0">
                  <a:solidFill>
                    <a:schemeClr val="bg1"/>
                  </a:solidFill>
                  <a:cs typeface="+mn-ea"/>
                  <a:sym typeface="+mn-lt"/>
                </a:rPr>
                <a:t>、通过</a:t>
              </a:r>
              <a:r>
                <a:rPr lang="en-US" altLang="zh-CN" sz="5200" dirty="0" smtClean="0">
                  <a:solidFill>
                    <a:schemeClr val="bg1"/>
                  </a:solidFill>
                  <a:cs typeface="+mn-ea"/>
                  <a:sym typeface="+mn-lt"/>
                </a:rPr>
                <a:t>spark</a:t>
              </a:r>
              <a:r>
                <a:rPr lang="zh-CN" altLang="en-US" sz="5200" dirty="0" smtClean="0">
                  <a:solidFill>
                    <a:schemeClr val="bg1"/>
                  </a:solidFill>
                  <a:cs typeface="+mn-ea"/>
                  <a:sym typeface="+mn-lt"/>
                </a:rPr>
                <a:t>对</a:t>
              </a:r>
              <a:r>
                <a:rPr lang="zh-CN" altLang="en-US" sz="5200" dirty="0">
                  <a:solidFill>
                    <a:schemeClr val="bg1"/>
                  </a:solidFill>
                  <a:cs typeface="+mn-ea"/>
                  <a:sym typeface="+mn-lt"/>
                </a:rPr>
                <a:t>数据做行程划分，然后按月统计特征向量的值。</a:t>
              </a:r>
            </a:p>
            <a:p>
              <a:pPr algn="ctr"/>
              <a:endParaRPr lang="en-US" altLang="zh-CN" sz="3200" dirty="0">
                <a:solidFill>
                  <a:schemeClr val="bg1"/>
                </a:solidFill>
                <a:cs typeface="+mn-ea"/>
                <a:sym typeface="+mn-lt"/>
              </a:endParaRPr>
            </a:p>
          </p:txBody>
        </p:sp>
        <p:sp>
          <p:nvSpPr>
            <p:cNvPr id="71" name="矩形 70">
              <a:extLst>
                <a:ext uri="{FF2B5EF4-FFF2-40B4-BE49-F238E27FC236}">
                  <a16:creationId xmlns:a16="http://schemas.microsoft.com/office/drawing/2014/main" xmlns="" id="{28538A27-3527-4D63-8B0F-B8AB4591421F}"/>
                </a:ext>
              </a:extLst>
            </p:cNvPr>
            <p:cNvSpPr/>
            <p:nvPr/>
          </p:nvSpPr>
          <p:spPr>
            <a:xfrm>
              <a:off x="7536369" y="3763879"/>
              <a:ext cx="2109750" cy="36704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25000" lnSpcReduction="20000"/>
            </a:bodyPr>
            <a:lstStyle/>
            <a:p>
              <a:pPr algn="ctr">
                <a:lnSpc>
                  <a:spcPct val="170000"/>
                </a:lnSpc>
              </a:pPr>
              <a:r>
                <a:rPr lang="en-US" altLang="zh-CN" sz="5200" dirty="0">
                  <a:solidFill>
                    <a:schemeClr val="bg1"/>
                  </a:solidFill>
                  <a:cs typeface="+mn-ea"/>
                  <a:sym typeface="+mn-lt"/>
                </a:rPr>
                <a:t>3</a:t>
              </a:r>
              <a:r>
                <a:rPr lang="zh-CN" altLang="en-US" sz="5200" dirty="0">
                  <a:solidFill>
                    <a:schemeClr val="bg1"/>
                  </a:solidFill>
                  <a:cs typeface="+mn-ea"/>
                  <a:sym typeface="+mn-lt"/>
                </a:rPr>
                <a:t>、将数据输入模型，得出当月的驾驶评分。</a:t>
              </a:r>
            </a:p>
            <a:p>
              <a:pPr algn="ctr"/>
              <a:endParaRPr lang="en-US" altLang="zh-CN" sz="3200" dirty="0">
                <a:solidFill>
                  <a:schemeClr val="bg1"/>
                </a:solidFill>
                <a:cs typeface="+mn-ea"/>
                <a:sym typeface="+mn-lt"/>
              </a:endParaRPr>
            </a:p>
          </p:txBody>
        </p:sp>
        <p:sp>
          <p:nvSpPr>
            <p:cNvPr id="72" name="椭圆 71">
              <a:extLst>
                <a:ext uri="{FF2B5EF4-FFF2-40B4-BE49-F238E27FC236}">
                  <a16:creationId xmlns:a16="http://schemas.microsoft.com/office/drawing/2014/main" xmlns="" id="{36C058BC-B8A3-48F7-B357-BDA751C69C96}"/>
                </a:ext>
              </a:extLst>
            </p:cNvPr>
            <p:cNvSpPr/>
            <p:nvPr/>
          </p:nvSpPr>
          <p:spPr>
            <a:xfrm flipH="1">
              <a:off x="6638272" y="3698271"/>
              <a:ext cx="662158" cy="662158"/>
            </a:xfrm>
            <a:prstGeom prst="ellipse">
              <a:avLst/>
            </a:prstGeom>
            <a:solidFill>
              <a:srgbClr val="FFFFFF"/>
            </a:solidFill>
            <a:ln w="12700">
              <a:miter lim="400000"/>
            </a:ln>
          </p:spPr>
          <p:txBody>
            <a:bodyPr anchor="ctr"/>
            <a:lstStyle/>
            <a:p>
              <a:pPr algn="ctr"/>
              <a:endParaRPr>
                <a:cs typeface="+mn-ea"/>
                <a:sym typeface="+mn-lt"/>
              </a:endParaRPr>
            </a:p>
          </p:txBody>
        </p:sp>
        <p:sp>
          <p:nvSpPr>
            <p:cNvPr id="73" name="椭圆 72">
              <a:extLst>
                <a:ext uri="{FF2B5EF4-FFF2-40B4-BE49-F238E27FC236}">
                  <a16:creationId xmlns:a16="http://schemas.microsoft.com/office/drawing/2014/main" xmlns="" id="{1905AF0C-5900-494A-AFDC-034485AA0B0F}"/>
                </a:ext>
              </a:extLst>
            </p:cNvPr>
            <p:cNvSpPr/>
            <p:nvPr/>
          </p:nvSpPr>
          <p:spPr>
            <a:xfrm flipH="1">
              <a:off x="4156352" y="6238103"/>
              <a:ext cx="662158" cy="662158"/>
            </a:xfrm>
            <a:prstGeom prst="ellipse">
              <a:avLst/>
            </a:prstGeom>
            <a:solidFill>
              <a:srgbClr val="FFFFFF"/>
            </a:solidFill>
            <a:ln w="12700">
              <a:miter lim="400000"/>
            </a:ln>
          </p:spPr>
          <p:txBody>
            <a:bodyPr anchor="ctr"/>
            <a:lstStyle/>
            <a:p>
              <a:pPr algn="ctr"/>
              <a:endParaRPr>
                <a:cs typeface="+mn-ea"/>
                <a:sym typeface="+mn-lt"/>
              </a:endParaRPr>
            </a:p>
          </p:txBody>
        </p:sp>
        <p:sp>
          <p:nvSpPr>
            <p:cNvPr id="74" name="任意多边形: 形状 12">
              <a:extLst>
                <a:ext uri="{FF2B5EF4-FFF2-40B4-BE49-F238E27FC236}">
                  <a16:creationId xmlns:a16="http://schemas.microsoft.com/office/drawing/2014/main" xmlns="" id="{427C14D5-8DDD-4F00-A26E-E1B966C79494}"/>
                </a:ext>
              </a:extLst>
            </p:cNvPr>
            <p:cNvSpPr/>
            <p:nvPr/>
          </p:nvSpPr>
          <p:spPr>
            <a:xfrm>
              <a:off x="4379292" y="6505523"/>
              <a:ext cx="216279" cy="189772"/>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a:cs typeface="+mn-ea"/>
                <a:sym typeface="+mn-lt"/>
              </a:endParaRPr>
            </a:p>
          </p:txBody>
        </p:sp>
        <p:sp>
          <p:nvSpPr>
            <p:cNvPr id="80" name="椭圆 79">
              <a:extLst>
                <a:ext uri="{FF2B5EF4-FFF2-40B4-BE49-F238E27FC236}">
                  <a16:creationId xmlns:a16="http://schemas.microsoft.com/office/drawing/2014/main" xmlns="" id="{6542FFBB-9BE7-42D9-A51F-93A47B8005B1}"/>
                </a:ext>
              </a:extLst>
            </p:cNvPr>
            <p:cNvSpPr/>
            <p:nvPr/>
          </p:nvSpPr>
          <p:spPr>
            <a:xfrm flipH="1">
              <a:off x="5250465" y="5029245"/>
              <a:ext cx="657374" cy="657374"/>
            </a:xfrm>
            <a:prstGeom prst="ellipse">
              <a:avLst/>
            </a:prstGeom>
            <a:solidFill>
              <a:srgbClr val="FFFFFF"/>
            </a:solidFill>
            <a:ln w="12700">
              <a:miter lim="400000"/>
            </a:ln>
          </p:spPr>
          <p:txBody>
            <a:bodyPr anchor="ctr"/>
            <a:lstStyle/>
            <a:p>
              <a:pPr algn="ctr"/>
              <a:endParaRPr>
                <a:cs typeface="+mn-ea"/>
                <a:sym typeface="+mn-lt"/>
              </a:endParaRPr>
            </a:p>
          </p:txBody>
        </p:sp>
        <p:sp>
          <p:nvSpPr>
            <p:cNvPr id="81" name="任意多边形: 形状 14">
              <a:extLst>
                <a:ext uri="{FF2B5EF4-FFF2-40B4-BE49-F238E27FC236}">
                  <a16:creationId xmlns:a16="http://schemas.microsoft.com/office/drawing/2014/main" xmlns="" id="{FA1BFC80-0CD8-48A2-861D-5FE39F857FE5}"/>
                </a:ext>
              </a:extLst>
            </p:cNvPr>
            <p:cNvSpPr/>
            <p:nvPr/>
          </p:nvSpPr>
          <p:spPr>
            <a:xfrm>
              <a:off x="5456124" y="5234904"/>
              <a:ext cx="246057" cy="2460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a:cs typeface="+mn-ea"/>
                <a:sym typeface="+mn-lt"/>
              </a:endParaRPr>
            </a:p>
          </p:txBody>
        </p:sp>
        <p:sp>
          <p:nvSpPr>
            <p:cNvPr id="82" name="任意多边形: 形状 15">
              <a:extLst>
                <a:ext uri="{FF2B5EF4-FFF2-40B4-BE49-F238E27FC236}">
                  <a16:creationId xmlns:a16="http://schemas.microsoft.com/office/drawing/2014/main" xmlns="" id="{82BD3B64-2DEA-4469-9ABC-3795C0CE1EC3}"/>
                </a:ext>
              </a:extLst>
            </p:cNvPr>
            <p:cNvSpPr/>
            <p:nvPr/>
          </p:nvSpPr>
          <p:spPr>
            <a:xfrm>
              <a:off x="6846322" y="3930207"/>
              <a:ext cx="246057" cy="14609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a:cs typeface="+mn-ea"/>
                <a:sym typeface="+mn-lt"/>
              </a:endParaRPr>
            </a:p>
          </p:txBody>
        </p:sp>
      </p:grpSp>
    </p:spTree>
    <p:extLst>
      <p:ext uri="{BB962C8B-B14F-4D97-AF65-F5344CB8AC3E}">
        <p14:creationId xmlns:p14="http://schemas.microsoft.com/office/powerpoint/2010/main" val="9518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250"/>
                                        <p:tgtEl>
                                          <p:spTgt spid="75"/>
                                        </p:tgtEl>
                                      </p:cBhvr>
                                    </p:animEffect>
                                  </p:childTnLst>
                                </p:cTn>
                              </p:par>
                            </p:childTnLst>
                          </p:cTn>
                        </p:par>
                        <p:par>
                          <p:cTn id="28" fill="hold">
                            <p:stCondLst>
                              <p:cond delay="2000"/>
                            </p:stCondLst>
                            <p:childTnLst>
                              <p:par>
                                <p:cTn id="29" presetID="22" presetClass="entr" presetSubtype="2"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right)">
                                      <p:cBhvr>
                                        <p:cTn id="31" dur="500"/>
                                        <p:tgtEl>
                                          <p:spTgt spid="4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right)">
                                      <p:cBhvr>
                                        <p:cTn id="35" dur="500"/>
                                        <p:tgtEl>
                                          <p:spTgt spid="53"/>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right)">
                                      <p:cBhvr>
                                        <p:cTn id="39" dur="500"/>
                                        <p:tgtEl>
                                          <p:spTgt spid="54"/>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par>
                          <p:cTn id="52" fill="hold">
                            <p:stCondLst>
                              <p:cond delay="5000"/>
                            </p:stCondLst>
                            <p:childTnLst>
                              <p:par>
                                <p:cTn id="53" presetID="10" presetClass="entr" presetSubtype="0" fill="hold" nodeType="after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checkerboard(across)">
                                      <p:cBhvr>
                                        <p:cTn id="6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45" grpId="0" autoUpdateAnimBg="0"/>
      <p:bldP spid="53" grpId="0" autoUpdateAnimBg="0"/>
      <p:bldP spid="5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05</a:t>
            </a:r>
            <a:r>
              <a:rPr lang="zh-CN" altLang="en-US" sz="1200" b="1" dirty="0" smtClean="0">
                <a:solidFill>
                  <a:schemeClr val="bg1"/>
                </a:solidFill>
                <a:latin typeface="微软雅黑" pitchFamily="34" charset="-122"/>
                <a:ea typeface="微软雅黑" pitchFamily="34" charset="-122"/>
              </a:rPr>
              <a:t>、总结</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43" name="文本框 32"/>
          <p:cNvSpPr txBox="1">
            <a:spLocks noChangeArrowheads="1"/>
          </p:cNvSpPr>
          <p:nvPr/>
        </p:nvSpPr>
        <p:spPr bwMode="auto">
          <a:xfrm>
            <a:off x="6576263" y="2349516"/>
            <a:ext cx="17589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4400" dirty="0" smtClean="0">
                <a:solidFill>
                  <a:schemeClr val="bg1"/>
                </a:solidFill>
                <a:latin typeface="方正正大黑简体" pitchFamily="2" charset="-122"/>
                <a:ea typeface="方正正大黑简体" pitchFamily="2" charset="-122"/>
              </a:rPr>
              <a:t>96</a:t>
            </a:r>
            <a:endParaRPr lang="zh-CN" altLang="en-US" sz="4400" dirty="0">
              <a:solidFill>
                <a:schemeClr val="bg1"/>
              </a:solidFill>
              <a:latin typeface="方正正大黑简体" pitchFamily="2" charset="-122"/>
              <a:ea typeface="方正正大黑简体" pitchFamily="2" charset="-122"/>
            </a:endParaRPr>
          </a:p>
        </p:txBody>
      </p:sp>
      <p:sp>
        <p:nvSpPr>
          <p:cNvPr id="44" name="矩形 35"/>
          <p:cNvSpPr>
            <a:spLocks noChangeArrowheads="1"/>
          </p:cNvSpPr>
          <p:nvPr/>
        </p:nvSpPr>
        <p:spPr bwMode="auto">
          <a:xfrm>
            <a:off x="5407862" y="3373736"/>
            <a:ext cx="2790144" cy="98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buNone/>
            </a:pPr>
            <a:r>
              <a:rPr lang="en-US" altLang="zh-CN" sz="900" dirty="0">
                <a:solidFill>
                  <a:schemeClr val="bg1"/>
                </a:solidFill>
                <a:latin typeface="微软雅黑" pitchFamily="34" charset="-122"/>
                <a:ea typeface="微软雅黑" pitchFamily="34" charset="-122"/>
              </a:rPr>
              <a:t>{"vin":"LFV2A115XE3013746","startTime":"2018-03-25 13:45:10","endTime":"2018-03-30 13:01:20","averageSpeed":</a:t>
            </a:r>
            <a:r>
              <a:rPr lang="en-US" altLang="zh-CN" sz="900" dirty="0" smtClean="0">
                <a:solidFill>
                  <a:schemeClr val="bg1"/>
                </a:solidFill>
                <a:latin typeface="微软雅黑" pitchFamily="34" charset="-122"/>
                <a:ea typeface="微软雅黑" pitchFamily="34" charset="-122"/>
              </a:rPr>
              <a:t>34.58,"</a:t>
            </a:r>
            <a:r>
              <a:rPr lang="en-US" altLang="zh-CN" sz="900" dirty="0">
                <a:solidFill>
                  <a:schemeClr val="bg1"/>
                </a:solidFill>
                <a:latin typeface="微软雅黑" pitchFamily="34" charset="-122"/>
                <a:ea typeface="微软雅黑" pitchFamily="34" charset="-122"/>
              </a:rPr>
              <a:t>mileage":85.0,"journeyDuration":3.3,"overSpeedSum":1.0,"sharpAccelerationSum":4.0,"sharpDecelerationSum":0.0,"sharpTurningSum":0.0,"tiredDrivingDuration":0.0}</a:t>
            </a:r>
            <a:endParaRPr lang="zh-CN" altLang="zh-CN" sz="900" dirty="0">
              <a:solidFill>
                <a:schemeClr val="bg1"/>
              </a:solidFill>
              <a:latin typeface="微软雅黑" pitchFamily="34" charset="-122"/>
              <a:ea typeface="微软雅黑" pitchFamily="34" charset="-122"/>
            </a:endParaRPr>
          </a:p>
        </p:txBody>
      </p:sp>
      <p:cxnSp>
        <p:nvCxnSpPr>
          <p:cNvPr id="71" name="直接连接符 10"/>
          <p:cNvCxnSpPr>
            <a:cxnSpLocks noChangeShapeType="1"/>
          </p:cNvCxnSpPr>
          <p:nvPr/>
        </p:nvCxnSpPr>
        <p:spPr bwMode="auto">
          <a:xfrm flipV="1">
            <a:off x="214821" y="5950118"/>
            <a:ext cx="11762357" cy="7924"/>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pic>
        <p:nvPicPr>
          <p:cNvPr id="72" name="组合 2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8772" y="2195113"/>
            <a:ext cx="1119473" cy="299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文本框 32"/>
          <p:cNvSpPr txBox="1">
            <a:spLocks noChangeArrowheads="1"/>
          </p:cNvSpPr>
          <p:nvPr/>
        </p:nvSpPr>
        <p:spPr bwMode="auto">
          <a:xfrm>
            <a:off x="2529439" y="2355858"/>
            <a:ext cx="17589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4400" dirty="0" smtClean="0">
                <a:solidFill>
                  <a:schemeClr val="bg1"/>
                </a:solidFill>
                <a:latin typeface="方正正大黑简体" pitchFamily="2" charset="-122"/>
                <a:ea typeface="方正正大黑简体" pitchFamily="2" charset="-122"/>
              </a:rPr>
              <a:t>60</a:t>
            </a:r>
            <a:endParaRPr lang="zh-CN" altLang="en-US" sz="4400" dirty="0">
              <a:solidFill>
                <a:schemeClr val="bg1"/>
              </a:solidFill>
              <a:latin typeface="方正正大黑简体" pitchFamily="2" charset="-122"/>
              <a:ea typeface="方正正大黑简体" pitchFamily="2" charset="-122"/>
            </a:endParaRPr>
          </a:p>
        </p:txBody>
      </p:sp>
      <p:pic>
        <p:nvPicPr>
          <p:cNvPr id="53" name="组合 2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88389" y="2184019"/>
            <a:ext cx="1119473" cy="299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组合 22"/>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198006" y="2184018"/>
            <a:ext cx="1119473" cy="299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32"/>
          <p:cNvSpPr txBox="1">
            <a:spLocks noChangeArrowheads="1"/>
          </p:cNvSpPr>
          <p:nvPr/>
        </p:nvSpPr>
        <p:spPr bwMode="auto">
          <a:xfrm>
            <a:off x="10546235" y="2355858"/>
            <a:ext cx="17589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en-US" altLang="zh-CN" sz="4400" dirty="0" smtClean="0">
                <a:solidFill>
                  <a:schemeClr val="bg1"/>
                </a:solidFill>
                <a:latin typeface="方正正大黑简体" pitchFamily="2" charset="-122"/>
                <a:ea typeface="方正正大黑简体" pitchFamily="2" charset="-122"/>
              </a:rPr>
              <a:t>71</a:t>
            </a:r>
            <a:endParaRPr lang="zh-CN" altLang="en-US" sz="4400" dirty="0">
              <a:solidFill>
                <a:schemeClr val="bg1"/>
              </a:solidFill>
              <a:latin typeface="方正正大黑简体" pitchFamily="2" charset="-122"/>
              <a:ea typeface="方正正大黑简体" pitchFamily="2" charset="-122"/>
            </a:endParaRPr>
          </a:p>
        </p:txBody>
      </p:sp>
      <p:sp>
        <p:nvSpPr>
          <p:cNvPr id="58" name="矩形 35"/>
          <p:cNvSpPr>
            <a:spLocks noChangeArrowheads="1"/>
          </p:cNvSpPr>
          <p:nvPr/>
        </p:nvSpPr>
        <p:spPr bwMode="auto">
          <a:xfrm>
            <a:off x="9401856" y="3388667"/>
            <a:ext cx="2790144" cy="96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buNone/>
            </a:pPr>
            <a:r>
              <a:rPr lang="en-US" altLang="zh-CN" sz="900" dirty="0">
                <a:solidFill>
                  <a:schemeClr val="bg1"/>
                </a:solidFill>
                <a:latin typeface="微软雅黑" pitchFamily="34" charset="-122"/>
                <a:ea typeface="微软雅黑" pitchFamily="34" charset="-122"/>
              </a:rPr>
              <a:t>{"vin":"LFV2B2156H3027733","startTime":"2018-03-22 14:26:43","endTime":"2018-03-31 18:03:19","averageSpeed":</a:t>
            </a:r>
            <a:r>
              <a:rPr lang="en-US" altLang="zh-CN" sz="900" dirty="0" smtClean="0">
                <a:solidFill>
                  <a:schemeClr val="bg1"/>
                </a:solidFill>
                <a:latin typeface="微软雅黑" pitchFamily="34" charset="-122"/>
                <a:ea typeface="微软雅黑" pitchFamily="34" charset="-122"/>
              </a:rPr>
              <a:t>43.52,"</a:t>
            </a:r>
            <a:r>
              <a:rPr lang="en-US" altLang="zh-CN" sz="900" dirty="0">
                <a:solidFill>
                  <a:schemeClr val="bg1"/>
                </a:solidFill>
                <a:latin typeface="微软雅黑" pitchFamily="34" charset="-122"/>
                <a:ea typeface="微软雅黑" pitchFamily="34" charset="-122"/>
              </a:rPr>
              <a:t>mileage":1440.0,"journeyDuration":</a:t>
            </a:r>
            <a:r>
              <a:rPr lang="en-US" altLang="zh-CN" sz="900" dirty="0" smtClean="0">
                <a:solidFill>
                  <a:schemeClr val="bg1"/>
                </a:solidFill>
                <a:latin typeface="微软雅黑" pitchFamily="34" charset="-122"/>
                <a:ea typeface="微软雅黑" pitchFamily="34" charset="-122"/>
              </a:rPr>
              <a:t>30.53,"</a:t>
            </a:r>
            <a:r>
              <a:rPr lang="en-US" altLang="zh-CN" sz="900" dirty="0">
                <a:solidFill>
                  <a:schemeClr val="bg1"/>
                </a:solidFill>
                <a:latin typeface="微软雅黑" pitchFamily="34" charset="-122"/>
                <a:ea typeface="微软雅黑" pitchFamily="34" charset="-122"/>
              </a:rPr>
              <a:t>overSpeedSum":111.0,"sharpAccelerationSum":2.0,"sharpDecelerationSum":1.0,"sharpTurningSum":2.0,"tiredDrivingDuration":0.2180555555555559}</a:t>
            </a:r>
            <a:endParaRPr lang="zh-CN" altLang="zh-CN" sz="900" dirty="0">
              <a:solidFill>
                <a:schemeClr val="bg1"/>
              </a:solidFill>
              <a:latin typeface="微软雅黑" pitchFamily="34" charset="-122"/>
              <a:ea typeface="微软雅黑" pitchFamily="34" charset="-122"/>
            </a:endParaRPr>
          </a:p>
        </p:txBody>
      </p:sp>
      <p:sp>
        <p:nvSpPr>
          <p:cNvPr id="60" name="燕尾形 35"/>
          <p:cNvSpPr>
            <a:spLocks noChangeArrowheads="1"/>
          </p:cNvSpPr>
          <p:nvPr/>
        </p:nvSpPr>
        <p:spPr bwMode="auto">
          <a:xfrm>
            <a:off x="1498245" y="2546089"/>
            <a:ext cx="1988609" cy="454025"/>
          </a:xfrm>
          <a:prstGeom prst="chevron">
            <a:avLst>
              <a:gd name="adj" fmla="val 50104"/>
            </a:avLst>
          </a:prstGeom>
          <a:solidFill>
            <a:schemeClr val="bg1">
              <a:alpha val="50195"/>
            </a:schemeClr>
          </a:solidFill>
          <a:ln w="28575">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p>
        </p:txBody>
      </p:sp>
      <p:sp>
        <p:nvSpPr>
          <p:cNvPr id="62" name="燕尾形 35"/>
          <p:cNvSpPr>
            <a:spLocks noChangeArrowheads="1"/>
          </p:cNvSpPr>
          <p:nvPr/>
        </p:nvSpPr>
        <p:spPr bwMode="auto">
          <a:xfrm>
            <a:off x="5407862" y="2546089"/>
            <a:ext cx="1988609" cy="454025"/>
          </a:xfrm>
          <a:prstGeom prst="chevron">
            <a:avLst>
              <a:gd name="adj" fmla="val 50104"/>
            </a:avLst>
          </a:prstGeom>
          <a:solidFill>
            <a:schemeClr val="bg1">
              <a:alpha val="50195"/>
            </a:schemeClr>
          </a:solidFill>
          <a:ln w="28575">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p>
        </p:txBody>
      </p:sp>
      <p:sp>
        <p:nvSpPr>
          <p:cNvPr id="63" name="燕尾形 35"/>
          <p:cNvSpPr>
            <a:spLocks noChangeArrowheads="1"/>
          </p:cNvSpPr>
          <p:nvPr/>
        </p:nvSpPr>
        <p:spPr bwMode="auto">
          <a:xfrm>
            <a:off x="9348731" y="2546089"/>
            <a:ext cx="1988609" cy="454025"/>
          </a:xfrm>
          <a:prstGeom prst="chevron">
            <a:avLst>
              <a:gd name="adj" fmla="val 50104"/>
            </a:avLst>
          </a:prstGeom>
          <a:solidFill>
            <a:schemeClr val="bg1">
              <a:alpha val="50195"/>
            </a:schemeClr>
          </a:solidFill>
          <a:ln w="28575">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p>
        </p:txBody>
      </p:sp>
      <p:sp>
        <p:nvSpPr>
          <p:cNvPr id="64" name="矩形 14"/>
          <p:cNvSpPr>
            <a:spLocks noChangeArrowheads="1"/>
          </p:cNvSpPr>
          <p:nvPr/>
        </p:nvSpPr>
        <p:spPr bwMode="auto">
          <a:xfrm>
            <a:off x="1498245" y="3370428"/>
            <a:ext cx="2790144" cy="1232700"/>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65" name="矩形 14"/>
          <p:cNvSpPr>
            <a:spLocks noChangeArrowheads="1"/>
          </p:cNvSpPr>
          <p:nvPr/>
        </p:nvSpPr>
        <p:spPr bwMode="auto">
          <a:xfrm>
            <a:off x="9328929" y="3373736"/>
            <a:ext cx="2790144" cy="1232700"/>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67" name="矩形 14"/>
          <p:cNvSpPr>
            <a:spLocks noChangeArrowheads="1"/>
          </p:cNvSpPr>
          <p:nvPr/>
        </p:nvSpPr>
        <p:spPr bwMode="auto">
          <a:xfrm>
            <a:off x="5407862" y="3350622"/>
            <a:ext cx="2790144" cy="1232700"/>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70" name="矩形 11"/>
          <p:cNvSpPr>
            <a:spLocks noChangeArrowheads="1"/>
          </p:cNvSpPr>
          <p:nvPr/>
        </p:nvSpPr>
        <p:spPr bwMode="auto">
          <a:xfrm>
            <a:off x="264493" y="875687"/>
            <a:ext cx="6577082" cy="834755"/>
          </a:xfrm>
          <a:prstGeom prst="rect">
            <a:avLst/>
          </a:prstGeom>
          <a:solidFill>
            <a:schemeClr val="bg1">
              <a:alpha val="20000"/>
            </a:schemeClr>
          </a:solidFill>
          <a:ln w="1905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80" name="文本框 14"/>
          <p:cNvSpPr txBox="1">
            <a:spLocks noChangeArrowheads="1"/>
          </p:cNvSpPr>
          <p:nvPr/>
        </p:nvSpPr>
        <p:spPr bwMode="auto">
          <a:xfrm>
            <a:off x="302948" y="875687"/>
            <a:ext cx="649998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400" b="1" dirty="0" smtClean="0">
                <a:solidFill>
                  <a:schemeClr val="bg1"/>
                </a:solidFill>
                <a:latin typeface="微软雅黑" pitchFamily="34" charset="-122"/>
                <a:ea typeface="微软雅黑" pitchFamily="34" charset="-122"/>
              </a:rPr>
              <a:t>从统计项和对应分数来看，评分模型可以正确的反映出某一段时间内驾驶人员的驾驶好坏，并且也避免了某一特征在特别大时对整体分数的影响，权值越大的特征，所对应的满分越高，所以最终得出的分数满足实际客观规律。</a:t>
            </a:r>
            <a:endParaRPr lang="zh-CN" altLang="en-US" sz="1400" b="1" dirty="0">
              <a:solidFill>
                <a:schemeClr val="bg1"/>
              </a:solidFill>
              <a:latin typeface="微软雅黑" pitchFamily="34" charset="-122"/>
              <a:ea typeface="微软雅黑" pitchFamily="34" charset="-122"/>
            </a:endParaRPr>
          </a:p>
        </p:txBody>
      </p:sp>
      <p:sp>
        <p:nvSpPr>
          <p:cNvPr id="74" name="矩形 35"/>
          <p:cNvSpPr>
            <a:spLocks noChangeArrowheads="1"/>
          </p:cNvSpPr>
          <p:nvPr/>
        </p:nvSpPr>
        <p:spPr bwMode="auto">
          <a:xfrm>
            <a:off x="1441741" y="3393650"/>
            <a:ext cx="2790144" cy="121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buNone/>
            </a:pPr>
            <a:r>
              <a:rPr lang="en-US" altLang="zh-CN" sz="900" dirty="0" smtClean="0">
                <a:solidFill>
                  <a:schemeClr val="bg1"/>
                </a:solidFill>
                <a:latin typeface="微软雅黑" pitchFamily="34" charset="-122"/>
                <a:ea typeface="微软雅黑" pitchFamily="34" charset="-122"/>
              </a:rPr>
              <a:t>{"</a:t>
            </a:r>
            <a:r>
              <a:rPr lang="en-US" altLang="zh-CN" sz="900" dirty="0">
                <a:solidFill>
                  <a:schemeClr val="bg1"/>
                </a:solidFill>
                <a:latin typeface="微软雅黑" pitchFamily="34" charset="-122"/>
                <a:ea typeface="微软雅黑" pitchFamily="34" charset="-122"/>
              </a:rPr>
              <a:t>vin":"LFV2A115XE3013746","startTime":"2018-04-03 14:17:57","endTime":"2018-04-30 18:00:34","averageSpeed":</a:t>
            </a:r>
            <a:r>
              <a:rPr lang="en-US" altLang="zh-CN" sz="900" dirty="0" smtClean="0">
                <a:solidFill>
                  <a:schemeClr val="bg1"/>
                </a:solidFill>
                <a:latin typeface="微软雅黑" pitchFamily="34" charset="-122"/>
                <a:ea typeface="微软雅黑" pitchFamily="34" charset="-122"/>
              </a:rPr>
              <a:t>40.68,"</a:t>
            </a:r>
            <a:r>
              <a:rPr lang="en-US" altLang="zh-CN" sz="900" dirty="0">
                <a:solidFill>
                  <a:schemeClr val="bg1"/>
                </a:solidFill>
                <a:latin typeface="微软雅黑" pitchFamily="34" charset="-122"/>
                <a:ea typeface="微软雅黑" pitchFamily="34" charset="-122"/>
              </a:rPr>
              <a:t>mileage":1055.0,"journeyDuration":</a:t>
            </a:r>
            <a:r>
              <a:rPr lang="en-US" altLang="zh-CN" sz="900" dirty="0" smtClean="0">
                <a:solidFill>
                  <a:schemeClr val="bg1"/>
                </a:solidFill>
                <a:latin typeface="微软雅黑" pitchFamily="34" charset="-122"/>
                <a:ea typeface="微软雅黑" pitchFamily="34" charset="-122"/>
              </a:rPr>
              <a:t>36.26,"</a:t>
            </a:r>
            <a:r>
              <a:rPr lang="en-US" altLang="zh-CN" sz="900" dirty="0">
                <a:solidFill>
                  <a:schemeClr val="bg1"/>
                </a:solidFill>
                <a:latin typeface="微软雅黑" pitchFamily="34" charset="-122"/>
                <a:ea typeface="微软雅黑" pitchFamily="34" charset="-122"/>
              </a:rPr>
              <a:t>overSpeedSum":46.0,"sharpAccelerationSum":2.0,"sharpDecelerationSum":1.0,"sharpTurningSum":16.0,"tiredDrivingDuration":0.0}</a:t>
            </a:r>
            <a:endParaRPr lang="zh-CN" altLang="zh-CN" sz="900" dirty="0">
              <a:solidFill>
                <a:schemeClr val="bg1"/>
              </a:solidFill>
              <a:latin typeface="微软雅黑" pitchFamily="34" charset="-122"/>
              <a:ea typeface="微软雅黑" pitchFamily="34" charset="-122"/>
            </a:endParaRPr>
          </a:p>
          <a:p>
            <a:pPr>
              <a:buNone/>
            </a:pPr>
            <a:endParaRPr lang="zh-CN" altLang="zh-CN" sz="900" dirty="0">
              <a:solidFill>
                <a:schemeClr val="bg1"/>
              </a:solidFill>
              <a:latin typeface="微软雅黑" pitchFamily="34" charset="-122"/>
              <a:ea typeface="微软雅黑" pitchFamily="34" charset="-122"/>
            </a:endParaRPr>
          </a:p>
        </p:txBody>
      </p:sp>
      <p:cxnSp>
        <p:nvCxnSpPr>
          <p:cNvPr id="31" name="直接连接符 10"/>
          <p:cNvCxnSpPr>
            <a:cxnSpLocks noChangeShapeType="1"/>
          </p:cNvCxnSpPr>
          <p:nvPr/>
        </p:nvCxnSpPr>
        <p:spPr bwMode="auto">
          <a:xfrm flipV="1">
            <a:off x="259653" y="1987718"/>
            <a:ext cx="11762357" cy="7924"/>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746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right)">
                                      <p:cBhvr>
                                        <p:cTn id="32" dur="500"/>
                                        <p:tgtEl>
                                          <p:spTgt spid="44"/>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72"/>
                                        </p:tgtEl>
                                        <p:attrNameLst>
                                          <p:attrName>style.visibility</p:attrName>
                                        </p:attrNameLst>
                                      </p:cBhvr>
                                      <p:to>
                                        <p:strVal val="visible"/>
                                      </p:to>
                                    </p:set>
                                    <p:anim calcmode="lin" valueType="num">
                                      <p:cBhvr>
                                        <p:cTn id="40" dur="500" fill="hold"/>
                                        <p:tgtEl>
                                          <p:spTgt spid="72"/>
                                        </p:tgtEl>
                                        <p:attrNameLst>
                                          <p:attrName>ppt_w</p:attrName>
                                        </p:attrNameLst>
                                      </p:cBhvr>
                                      <p:tavLst>
                                        <p:tav tm="0">
                                          <p:val>
                                            <p:fltVal val="0"/>
                                          </p:val>
                                        </p:tav>
                                        <p:tav tm="100000">
                                          <p:val>
                                            <p:strVal val="#ppt_w"/>
                                          </p:val>
                                        </p:tav>
                                      </p:tavLst>
                                    </p:anim>
                                    <p:anim calcmode="lin" valueType="num">
                                      <p:cBhvr>
                                        <p:cTn id="41" dur="500" fill="hold"/>
                                        <p:tgtEl>
                                          <p:spTgt spid="72"/>
                                        </p:tgtEl>
                                        <p:attrNameLst>
                                          <p:attrName>ppt_h</p:attrName>
                                        </p:attrNameLst>
                                      </p:cBhvr>
                                      <p:tavLst>
                                        <p:tav tm="0">
                                          <p:val>
                                            <p:fltVal val="0"/>
                                          </p:val>
                                        </p:tav>
                                        <p:tav tm="100000">
                                          <p:val>
                                            <p:strVal val="#ppt_h"/>
                                          </p:val>
                                        </p:tav>
                                      </p:tavLst>
                                    </p:anim>
                                    <p:animEffect transition="in" filter="fade">
                                      <p:cBhvr>
                                        <p:cTn id="42" dur="500"/>
                                        <p:tgtEl>
                                          <p:spTgt spid="72"/>
                                        </p:tgtEl>
                                      </p:cBhvr>
                                    </p:animEffect>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additive="base">
                                        <p:cTn id="46" dur="500" fill="hold"/>
                                        <p:tgtEl>
                                          <p:spTgt spid="73"/>
                                        </p:tgtEl>
                                        <p:attrNameLst>
                                          <p:attrName>ppt_x</p:attrName>
                                        </p:attrNameLst>
                                      </p:cBhvr>
                                      <p:tavLst>
                                        <p:tav tm="0">
                                          <p:val>
                                            <p:strVal val="#ppt_x"/>
                                          </p:val>
                                        </p:tav>
                                        <p:tav tm="100000">
                                          <p:val>
                                            <p:strVal val="#ppt_x"/>
                                          </p:val>
                                        </p:tav>
                                      </p:tavLst>
                                    </p:anim>
                                    <p:anim calcmode="lin" valueType="num">
                                      <p:cBhvr additive="base">
                                        <p:cTn id="47" dur="500" fill="hold"/>
                                        <p:tgtEl>
                                          <p:spTgt spid="7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2" presetClass="entr" presetSubtype="2" fill="hold" grpId="0"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right)">
                                      <p:cBhvr>
                                        <p:cTn id="51" dur="500"/>
                                        <p:tgtEl>
                                          <p:spTgt spid="74"/>
                                        </p:tgtEl>
                                      </p:cBhvr>
                                    </p:animEffect>
                                  </p:childTnLst>
                                </p:cTn>
                              </p:par>
                            </p:childTnLst>
                          </p:cTn>
                        </p:par>
                        <p:par>
                          <p:cTn id="52" fill="hold">
                            <p:stCondLst>
                              <p:cond delay="4500"/>
                            </p:stCondLst>
                            <p:childTnLst>
                              <p:par>
                                <p:cTn id="53" presetID="10" presetClass="entr" presetSubtype="0"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5000"/>
                            </p:stCondLst>
                            <p:childTnLst>
                              <p:par>
                                <p:cTn id="59" presetID="10" presetClass="entr" presetSubtype="0"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childTnLst>
                          </p:cTn>
                        </p:par>
                        <p:par>
                          <p:cTn id="64" fill="hold">
                            <p:stCondLst>
                              <p:cond delay="5500"/>
                            </p:stCondLst>
                            <p:childTnLst>
                              <p:par>
                                <p:cTn id="65" presetID="2" presetClass="entr" presetSubtype="4"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ppt_x"/>
                                          </p:val>
                                        </p:tav>
                                        <p:tav tm="100000">
                                          <p:val>
                                            <p:strVal val="#ppt_x"/>
                                          </p:val>
                                        </p:tav>
                                      </p:tavLst>
                                    </p:anim>
                                    <p:anim calcmode="lin" valueType="num">
                                      <p:cBhvr additive="base">
                                        <p:cTn id="68" dur="500" fill="hold"/>
                                        <p:tgtEl>
                                          <p:spTgt spid="55"/>
                                        </p:tgtEl>
                                        <p:attrNameLst>
                                          <p:attrName>ppt_y</p:attrName>
                                        </p:attrNameLst>
                                      </p:cBhvr>
                                      <p:tavLst>
                                        <p:tav tm="0">
                                          <p:val>
                                            <p:strVal val="1+#ppt_h/2"/>
                                          </p:val>
                                        </p:tav>
                                        <p:tav tm="100000">
                                          <p:val>
                                            <p:strVal val="#ppt_y"/>
                                          </p:val>
                                        </p:tav>
                                      </p:tavLst>
                                    </p:anim>
                                  </p:childTnLst>
                                </p:cTn>
                              </p:par>
                            </p:childTnLst>
                          </p:cTn>
                        </p:par>
                        <p:par>
                          <p:cTn id="69" fill="hold">
                            <p:stCondLst>
                              <p:cond delay="6000"/>
                            </p:stCondLst>
                            <p:childTnLst>
                              <p:par>
                                <p:cTn id="70" presetID="22" presetClass="entr" presetSubtype="2" fill="hold" grpId="0" nodeType="after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right)">
                                      <p:cBhvr>
                                        <p:cTn id="72" dur="500"/>
                                        <p:tgtEl>
                                          <p:spTgt spid="58"/>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left)">
                                      <p:cBhvr>
                                        <p:cTn id="75" dur="500"/>
                                        <p:tgtEl>
                                          <p:spTgt spid="60"/>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wipe(left)">
                                      <p:cBhvr>
                                        <p:cTn id="78" dur="500"/>
                                        <p:tgtEl>
                                          <p:spTgt spid="6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wipe(left)">
                                      <p:cBhvr>
                                        <p:cTn id="81" dur="500"/>
                                        <p:tgtEl>
                                          <p:spTgt spid="6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 calcmode="lin" valueType="num">
                                      <p:cBhvr>
                                        <p:cTn id="84" dur="1000" fill="hold"/>
                                        <p:tgtEl>
                                          <p:spTgt spid="64"/>
                                        </p:tgtEl>
                                        <p:attrNameLst>
                                          <p:attrName>ppt_w</p:attrName>
                                        </p:attrNameLst>
                                      </p:cBhvr>
                                      <p:tavLst>
                                        <p:tav tm="0">
                                          <p:val>
                                            <p:fltVal val="0"/>
                                          </p:val>
                                        </p:tav>
                                        <p:tav tm="100000">
                                          <p:val>
                                            <p:strVal val="#ppt_w"/>
                                          </p:val>
                                        </p:tav>
                                      </p:tavLst>
                                    </p:anim>
                                    <p:anim calcmode="lin" valueType="num">
                                      <p:cBhvr>
                                        <p:cTn id="85" dur="1000" fill="hold"/>
                                        <p:tgtEl>
                                          <p:spTgt spid="64"/>
                                        </p:tgtEl>
                                        <p:attrNameLst>
                                          <p:attrName>ppt_h</p:attrName>
                                        </p:attrNameLst>
                                      </p:cBhvr>
                                      <p:tavLst>
                                        <p:tav tm="0">
                                          <p:val>
                                            <p:fltVal val="0"/>
                                          </p:val>
                                        </p:tav>
                                        <p:tav tm="100000">
                                          <p:val>
                                            <p:strVal val="#ppt_h"/>
                                          </p:val>
                                        </p:tav>
                                      </p:tavLst>
                                    </p:anim>
                                    <p:animEffect transition="in" filter="fade">
                                      <p:cBhvr>
                                        <p:cTn id="86" dur="1000"/>
                                        <p:tgtEl>
                                          <p:spTgt spid="6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5"/>
                                        </p:tgtEl>
                                        <p:attrNameLst>
                                          <p:attrName>style.visibility</p:attrName>
                                        </p:attrNameLst>
                                      </p:cBhvr>
                                      <p:to>
                                        <p:strVal val="visible"/>
                                      </p:to>
                                    </p:set>
                                    <p:anim calcmode="lin" valueType="num">
                                      <p:cBhvr>
                                        <p:cTn id="89" dur="1000" fill="hold"/>
                                        <p:tgtEl>
                                          <p:spTgt spid="65"/>
                                        </p:tgtEl>
                                        <p:attrNameLst>
                                          <p:attrName>ppt_w</p:attrName>
                                        </p:attrNameLst>
                                      </p:cBhvr>
                                      <p:tavLst>
                                        <p:tav tm="0">
                                          <p:val>
                                            <p:fltVal val="0"/>
                                          </p:val>
                                        </p:tav>
                                        <p:tav tm="100000">
                                          <p:val>
                                            <p:strVal val="#ppt_w"/>
                                          </p:val>
                                        </p:tav>
                                      </p:tavLst>
                                    </p:anim>
                                    <p:anim calcmode="lin" valueType="num">
                                      <p:cBhvr>
                                        <p:cTn id="90" dur="1000" fill="hold"/>
                                        <p:tgtEl>
                                          <p:spTgt spid="65"/>
                                        </p:tgtEl>
                                        <p:attrNameLst>
                                          <p:attrName>ppt_h</p:attrName>
                                        </p:attrNameLst>
                                      </p:cBhvr>
                                      <p:tavLst>
                                        <p:tav tm="0">
                                          <p:val>
                                            <p:fltVal val="0"/>
                                          </p:val>
                                        </p:tav>
                                        <p:tav tm="100000">
                                          <p:val>
                                            <p:strVal val="#ppt_h"/>
                                          </p:val>
                                        </p:tav>
                                      </p:tavLst>
                                    </p:anim>
                                    <p:animEffect transition="in" filter="fade">
                                      <p:cBhvr>
                                        <p:cTn id="91" dur="1000"/>
                                        <p:tgtEl>
                                          <p:spTgt spid="6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7"/>
                                        </p:tgtEl>
                                        <p:attrNameLst>
                                          <p:attrName>style.visibility</p:attrName>
                                        </p:attrNameLst>
                                      </p:cBhvr>
                                      <p:to>
                                        <p:strVal val="visible"/>
                                      </p:to>
                                    </p:set>
                                    <p:anim calcmode="lin" valueType="num">
                                      <p:cBhvr>
                                        <p:cTn id="94" dur="1000" fill="hold"/>
                                        <p:tgtEl>
                                          <p:spTgt spid="67"/>
                                        </p:tgtEl>
                                        <p:attrNameLst>
                                          <p:attrName>ppt_w</p:attrName>
                                        </p:attrNameLst>
                                      </p:cBhvr>
                                      <p:tavLst>
                                        <p:tav tm="0">
                                          <p:val>
                                            <p:fltVal val="0"/>
                                          </p:val>
                                        </p:tav>
                                        <p:tav tm="100000">
                                          <p:val>
                                            <p:strVal val="#ppt_w"/>
                                          </p:val>
                                        </p:tav>
                                      </p:tavLst>
                                    </p:anim>
                                    <p:anim calcmode="lin" valueType="num">
                                      <p:cBhvr>
                                        <p:cTn id="95" dur="1000" fill="hold"/>
                                        <p:tgtEl>
                                          <p:spTgt spid="67"/>
                                        </p:tgtEl>
                                        <p:attrNameLst>
                                          <p:attrName>ppt_h</p:attrName>
                                        </p:attrNameLst>
                                      </p:cBhvr>
                                      <p:tavLst>
                                        <p:tav tm="0">
                                          <p:val>
                                            <p:fltVal val="0"/>
                                          </p:val>
                                        </p:tav>
                                        <p:tav tm="100000">
                                          <p:val>
                                            <p:strVal val="#ppt_h"/>
                                          </p:val>
                                        </p:tav>
                                      </p:tavLst>
                                    </p:anim>
                                    <p:animEffect transition="in" filter="fade">
                                      <p:cBhvr>
                                        <p:cTn id="96" dur="1000"/>
                                        <p:tgtEl>
                                          <p:spTgt spid="67"/>
                                        </p:tgtEl>
                                      </p:cBhvr>
                                    </p:animEffect>
                                  </p:childTnLst>
                                </p:cTn>
                              </p:par>
                            </p:childTnLst>
                          </p:cTn>
                        </p:par>
                        <p:par>
                          <p:cTn id="97" fill="hold">
                            <p:stCondLst>
                              <p:cond delay="7000"/>
                            </p:stCondLst>
                            <p:childTnLst>
                              <p:par>
                                <p:cTn id="98" presetID="22" presetClass="entr" presetSubtype="4" fill="hold" grpId="0" nodeType="afterEffect">
                                  <p:stCondLst>
                                    <p:cond delay="0"/>
                                  </p:stCondLst>
                                  <p:childTnLst>
                                    <p:set>
                                      <p:cBhvr>
                                        <p:cTn id="99" dur="1" fill="hold">
                                          <p:stCondLst>
                                            <p:cond delay="0"/>
                                          </p:stCondLst>
                                        </p:cTn>
                                        <p:tgtEl>
                                          <p:spTgt spid="70"/>
                                        </p:tgtEl>
                                        <p:attrNameLst>
                                          <p:attrName>style.visibility</p:attrName>
                                        </p:attrNameLst>
                                      </p:cBhvr>
                                      <p:to>
                                        <p:strVal val="visible"/>
                                      </p:to>
                                    </p:set>
                                    <p:animEffect transition="in" filter="wipe(down)">
                                      <p:cBhvr>
                                        <p:cTn id="100" dur="500"/>
                                        <p:tgtEl>
                                          <p:spTgt spid="70"/>
                                        </p:tgtEl>
                                      </p:cBhvr>
                                    </p:animEffect>
                                  </p:childTnLst>
                                </p:cTn>
                              </p:par>
                            </p:childTnLst>
                          </p:cTn>
                        </p:par>
                        <p:par>
                          <p:cTn id="101" fill="hold">
                            <p:stCondLst>
                              <p:cond delay="7500"/>
                            </p:stCondLst>
                            <p:childTnLst>
                              <p:par>
                                <p:cTn id="102" presetID="22" presetClass="entr" presetSubtype="4" fill="hold" grpId="0" nodeType="afterEffect">
                                  <p:stCondLst>
                                    <p:cond delay="0"/>
                                  </p:stCondLst>
                                  <p:childTnLst>
                                    <p:set>
                                      <p:cBhvr>
                                        <p:cTn id="103" dur="1" fill="hold">
                                          <p:stCondLst>
                                            <p:cond delay="0"/>
                                          </p:stCondLst>
                                        </p:cTn>
                                        <p:tgtEl>
                                          <p:spTgt spid="80"/>
                                        </p:tgtEl>
                                        <p:attrNameLst>
                                          <p:attrName>style.visibility</p:attrName>
                                        </p:attrNameLst>
                                      </p:cBhvr>
                                      <p:to>
                                        <p:strVal val="visible"/>
                                      </p:to>
                                    </p:set>
                                    <p:animEffect transition="in" filter="wipe(down)">
                                      <p:cBhvr>
                                        <p:cTn id="104" dur="500"/>
                                        <p:tgtEl>
                                          <p:spTgt spid="80"/>
                                        </p:tgtEl>
                                      </p:cBhvr>
                                    </p:animEffect>
                                  </p:childTnLst>
                                </p:cTn>
                              </p:par>
                            </p:childTnLst>
                          </p:cTn>
                        </p:par>
                        <p:par>
                          <p:cTn id="105" fill="hold">
                            <p:stCondLst>
                              <p:cond delay="8000"/>
                            </p:stCondLst>
                            <p:childTnLst>
                              <p:par>
                                <p:cTn id="106" presetID="10" presetClass="entr" presetSubtype="0" fill="hold" nodeType="after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43" grpId="0" autoUpdateAnimBg="0"/>
      <p:bldP spid="44" grpId="0" autoUpdateAnimBg="0"/>
      <p:bldP spid="73" grpId="0" autoUpdateAnimBg="0"/>
      <p:bldP spid="55" grpId="0" autoUpdateAnimBg="0"/>
      <p:bldP spid="58" grpId="0" autoUpdateAnimBg="0"/>
      <p:bldP spid="60" grpId="0" animBg="1" autoUpdateAnimBg="0"/>
      <p:bldP spid="62" grpId="0" animBg="1" autoUpdateAnimBg="0"/>
      <p:bldP spid="63" grpId="0" animBg="1" autoUpdateAnimBg="0"/>
      <p:bldP spid="64" grpId="0" animBg="1" autoUpdateAnimBg="0"/>
      <p:bldP spid="65" grpId="0" animBg="1" autoUpdateAnimBg="0"/>
      <p:bldP spid="67" grpId="0" animBg="1" autoUpdateAnimBg="0"/>
      <p:bldP spid="70" grpId="0" animBg="1" autoUpdateAnimBg="0"/>
      <p:bldP spid="80" grpId="0" autoUpdateAnimBg="0"/>
      <p:bldP spid="7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68300" y="2271713"/>
            <a:ext cx="9988550" cy="1004887"/>
          </a:xfrm>
          <a:prstGeom prst="rect">
            <a:avLst/>
          </a:prstGeom>
          <a:gradFill>
            <a:gsLst>
              <a:gs pos="100000">
                <a:schemeClr val="tx1">
                  <a:alpha val="75000"/>
                </a:schemeClr>
              </a:gs>
              <a:gs pos="5000">
                <a:srgbClr val="0055A2">
                  <a:alpha val="85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indent="0" algn="ctr" fontAlgn="auto">
              <a:spcAft>
                <a:spcPts val="0"/>
              </a:spcAft>
              <a:buFont typeface="Arial" pitchFamily="34" charset="0"/>
              <a:buNone/>
              <a:defRPr/>
            </a:pPr>
            <a:r>
              <a:rPr lang="en-US" sz="1800" dirty="0">
                <a:sym typeface="+mn-lt"/>
              </a:rPr>
              <a:t> </a:t>
            </a:r>
          </a:p>
        </p:txBody>
      </p:sp>
      <p:cxnSp>
        <p:nvCxnSpPr>
          <p:cNvPr id="7" name="直接连接符 6">
            <a:extLst>
              <a:ext uri="{FF2B5EF4-FFF2-40B4-BE49-F238E27FC236}"/>
            </a:extLst>
          </p:cNvPr>
          <p:cNvCxnSpPr>
            <a:cxnSpLocks/>
          </p:cNvCxnSpPr>
          <p:nvPr/>
        </p:nvCxnSpPr>
        <p:spPr>
          <a:xfrm>
            <a:off x="368300" y="3406775"/>
            <a:ext cx="9974263" cy="0"/>
          </a:xfrm>
          <a:prstGeom prst="line">
            <a:avLst/>
          </a:prstGeom>
          <a:ln w="9525">
            <a:solidFill>
              <a:srgbClr val="0055A2"/>
            </a:solidFill>
          </a:ln>
        </p:spPr>
        <p:style>
          <a:lnRef idx="1">
            <a:schemeClr val="accent1"/>
          </a:lnRef>
          <a:fillRef idx="0">
            <a:schemeClr val="accent1"/>
          </a:fillRef>
          <a:effectRef idx="0">
            <a:schemeClr val="accent1"/>
          </a:effectRef>
          <a:fontRef idx="minor">
            <a:schemeClr val="tx1"/>
          </a:fontRef>
        </p:style>
      </p:cxnSp>
      <p:sp>
        <p:nvSpPr>
          <p:cNvPr id="18438" name="矩形 1"/>
          <p:cNvSpPr>
            <a:spLocks noChangeArrowheads="1"/>
          </p:cNvSpPr>
          <p:nvPr/>
        </p:nvSpPr>
        <p:spPr bwMode="auto">
          <a:xfrm>
            <a:off x="784225" y="2433638"/>
            <a:ext cx="48037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lnSpc>
                <a:spcPct val="90000"/>
              </a:lnSpc>
              <a:spcBef>
                <a:spcPts val="1000"/>
              </a:spcBef>
            </a:pPr>
            <a:r>
              <a:rPr lang="zh-CN" altLang="en-US" sz="4800" b="1">
                <a:solidFill>
                  <a:srgbClr val="FFFFFF"/>
                </a:solidFill>
                <a:latin typeface="黑体" pitchFamily="49" charset="-122"/>
                <a:ea typeface="黑体" pitchFamily="49" charset="-122"/>
                <a:cs typeface="Arial" pitchFamily="34" charset="0"/>
                <a:sym typeface="+mn-lt"/>
              </a:rPr>
              <a:t>谢  谢</a:t>
            </a:r>
            <a:endParaRPr lang="en-US" altLang="zh-CN" sz="4800" b="1">
              <a:solidFill>
                <a:srgbClr val="FFFFFF"/>
              </a:solidFill>
              <a:latin typeface="黑体" pitchFamily="49" charset="-122"/>
              <a:ea typeface="黑体" pitchFamily="49" charset="-122"/>
              <a:cs typeface="Arial" pitchFamily="34" charset="0"/>
              <a:sym typeface="+mn-lt"/>
            </a:endParaRPr>
          </a:p>
        </p:txBody>
      </p:sp>
      <p:sp>
        <p:nvSpPr>
          <p:cNvPr id="18439" name="矩形 8"/>
          <p:cNvSpPr>
            <a:spLocks noChangeArrowheads="1"/>
          </p:cNvSpPr>
          <p:nvPr/>
        </p:nvSpPr>
        <p:spPr bwMode="auto">
          <a:xfrm>
            <a:off x="368300" y="4225925"/>
            <a:ext cx="4029075"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endParaRPr lang="en-US" altLang="zh-CN" sz="1200">
              <a:solidFill>
                <a:srgbClr val="7F7F7F"/>
              </a:solidFill>
              <a:latin typeface="Arial" pitchFamily="34" charset="0"/>
              <a:ea typeface="黑体" pitchFamily="49" charset="-122"/>
              <a:cs typeface="Arial" pitchFamily="34" charset="0"/>
              <a:sym typeface="+mn-lt"/>
            </a:endParaRPr>
          </a:p>
          <a:p>
            <a:endParaRPr lang="en-US" altLang="zh-CN" sz="1100">
              <a:solidFill>
                <a:srgbClr val="7F7F7F"/>
              </a:solidFill>
              <a:latin typeface="Arial" pitchFamily="34" charset="0"/>
              <a:ea typeface="黑体" pitchFamily="49" charset="-122"/>
              <a:cs typeface="Arial" pitchFamily="34" charset="0"/>
              <a:sym typeface="+mn-lt"/>
            </a:endParaRPr>
          </a:p>
          <a:p>
            <a:endParaRPr lang="en-US" altLang="zh-CN" sz="1100">
              <a:solidFill>
                <a:srgbClr val="7F7F7F"/>
              </a:solidFill>
              <a:latin typeface="Arial" pitchFamily="34" charset="0"/>
              <a:ea typeface="黑体" pitchFamily="49" charset="-122"/>
              <a:cs typeface="Arial" pitchFamily="34" charset="0"/>
              <a:sym typeface="+mn-lt"/>
            </a:endParaRPr>
          </a:p>
          <a:p>
            <a:endParaRPr lang="en-US" altLang="zh-CN" sz="1100">
              <a:solidFill>
                <a:srgbClr val="7F7F7F"/>
              </a:solidFill>
              <a:latin typeface="Arial" pitchFamily="34" charset="0"/>
              <a:ea typeface="黑体" pitchFamily="49" charset="-122"/>
              <a:cs typeface="Arial" pitchFamily="34" charset="0"/>
              <a:sym typeface="+mn-lt"/>
            </a:endParaRPr>
          </a:p>
          <a:p>
            <a:endParaRPr lang="en-US" altLang="zh-CN" sz="1100">
              <a:solidFill>
                <a:srgbClr val="7F7F7F"/>
              </a:solidFill>
              <a:latin typeface="Arial" pitchFamily="34" charset="0"/>
              <a:ea typeface="黑体" pitchFamily="49" charset="-122"/>
              <a:cs typeface="Arial" pitchFamily="34" charset="0"/>
              <a:sym typeface="+mn-lt"/>
            </a:endParaRPr>
          </a:p>
          <a:p>
            <a:endParaRPr lang="en-US" altLang="zh-CN" sz="1100">
              <a:solidFill>
                <a:srgbClr val="7F7F7F"/>
              </a:solidFill>
              <a:latin typeface="Arial" pitchFamily="34" charset="0"/>
              <a:ea typeface="黑体" pitchFamily="49" charset="-122"/>
              <a:cs typeface="Arial" pitchFamily="34" charset="0"/>
              <a:sym typeface="+mn-lt"/>
            </a:endParaRPr>
          </a:p>
          <a:p>
            <a:endParaRPr lang="en-US" altLang="zh-CN" sz="1100">
              <a:solidFill>
                <a:srgbClr val="7F7F7F"/>
              </a:solidFill>
              <a:latin typeface="Arial" pitchFamily="34" charset="0"/>
              <a:ea typeface="黑体" pitchFamily="49" charset="-122"/>
              <a:cs typeface="Arial" pitchFamily="34" charset="0"/>
              <a:sym typeface="+mn-lt"/>
            </a:endParaRPr>
          </a:p>
          <a:p>
            <a:endParaRPr lang="en-US" altLang="zh-CN" sz="1100">
              <a:solidFill>
                <a:srgbClr val="7F7F7F"/>
              </a:solidFill>
              <a:latin typeface="Arial" pitchFamily="34" charset="0"/>
              <a:ea typeface="黑体" pitchFamily="49" charset="-122"/>
              <a:cs typeface="Arial" pitchFamily="34" charset="0"/>
              <a:sym typeface="+mn-lt"/>
            </a:endParaRPr>
          </a:p>
          <a:p>
            <a:endParaRPr lang="en-US" altLang="zh-CN" sz="1100">
              <a:solidFill>
                <a:srgbClr val="7F7F7F"/>
              </a:solidFill>
              <a:latin typeface="Arial" pitchFamily="34" charset="0"/>
              <a:cs typeface="Arial" pitchFamily="34" charset="0"/>
              <a:sym typeface="+mn-lt"/>
            </a:endParaRPr>
          </a:p>
          <a:p>
            <a:endParaRPr lang="en-US" altLang="zh-CN" sz="1100">
              <a:solidFill>
                <a:srgbClr val="7F7F7F"/>
              </a:solidFill>
              <a:latin typeface="Arial" pitchFamily="34" charset="0"/>
              <a:ea typeface="黑体" pitchFamily="49" charset="-122"/>
              <a:sym typeface="+mn-lt"/>
            </a:endParaRPr>
          </a:p>
          <a:p>
            <a:r>
              <a:rPr lang="zh-CN" altLang="en-US" sz="1100">
                <a:solidFill>
                  <a:srgbClr val="7F7F7F"/>
                </a:solidFill>
                <a:latin typeface="Arial" pitchFamily="34" charset="0"/>
                <a:ea typeface="黑体" pitchFamily="49" charset="-122"/>
                <a:sym typeface="+mn-lt"/>
              </a:rPr>
              <a:t>      </a:t>
            </a:r>
            <a:r>
              <a:rPr lang="zh-CN" altLang="en-US" sz="1200">
                <a:solidFill>
                  <a:srgbClr val="7F7F7F"/>
                </a:solidFill>
                <a:latin typeface="黑体" pitchFamily="49" charset="-122"/>
                <a:ea typeface="黑体" pitchFamily="49" charset="-122"/>
                <a:sym typeface="+mn-lt"/>
              </a:rPr>
              <a:t>官方网站</a:t>
            </a:r>
            <a:r>
              <a:rPr lang="en-US" altLang="zh-CN" sz="1200">
                <a:solidFill>
                  <a:srgbClr val="7F7F7F"/>
                </a:solidFill>
                <a:latin typeface="黑体" pitchFamily="49" charset="-122"/>
                <a:ea typeface="黑体" pitchFamily="49" charset="-122"/>
                <a:sym typeface="+mn-lt"/>
              </a:rPr>
              <a:t>                </a:t>
            </a:r>
            <a:r>
              <a:rPr lang="zh-CN" altLang="en-US" sz="1200">
                <a:solidFill>
                  <a:srgbClr val="7F7F7F"/>
                </a:solidFill>
                <a:latin typeface="黑体" pitchFamily="49" charset="-122"/>
                <a:ea typeface="黑体" pitchFamily="49" charset="-122"/>
                <a:sym typeface="+mn-lt"/>
              </a:rPr>
              <a:t>微信公众号</a:t>
            </a:r>
            <a:endParaRPr lang="en-US" altLang="zh-CN" sz="1200">
              <a:solidFill>
                <a:srgbClr val="7F7F7F"/>
              </a:solidFill>
              <a:latin typeface="黑体" pitchFamily="49" charset="-122"/>
              <a:ea typeface="黑体" pitchFamily="49" charset="-122"/>
              <a:sym typeface="+mn-lt"/>
            </a:endParaRPr>
          </a:p>
        </p:txBody>
      </p:sp>
      <p:pic>
        <p:nvPicPr>
          <p:cNvPr id="184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4516438"/>
            <a:ext cx="1216025" cy="121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038" y="4418013"/>
            <a:ext cx="13144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2" name="Picture 2" descr="D:\uidp3221\2018年6月前工作\20180225\新版PPT\最终瑞普版本\德赛西威LOGO2017\德赛西威中文标志PNG格式（透明底）\德赛西威logo标准.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2100" y="6186488"/>
            <a:ext cx="13747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2871"/>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a:extLst>
              <a:ext uri="{FF2B5EF4-FFF2-40B4-BE49-F238E27FC236}"/>
            </a:extLst>
          </p:cNvPr>
          <p:cNvCxnSpPr>
            <a:cxnSpLocks/>
          </p:cNvCxnSpPr>
          <p:nvPr/>
        </p:nvCxnSpPr>
        <p:spPr>
          <a:xfrm>
            <a:off x="2755900" y="1108075"/>
            <a:ext cx="0" cy="4514850"/>
          </a:xfrm>
          <a:prstGeom prst="line">
            <a:avLst/>
          </a:prstGeom>
          <a:ln>
            <a:solidFill>
              <a:schemeClr val="accent1">
                <a:alpha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10"/>
          <p:cNvSpPr txBox="1"/>
          <p:nvPr/>
        </p:nvSpPr>
        <p:spPr>
          <a:xfrm>
            <a:off x="53975" y="1296988"/>
            <a:ext cx="2608263" cy="646331"/>
          </a:xfrm>
          <a:prstGeom prst="rect">
            <a:avLst/>
          </a:prstGeom>
          <a:noFill/>
        </p:spPr>
        <p:txBody>
          <a:bodyPr>
            <a:spAutoFit/>
          </a:bodyPr>
          <a:lstStyle/>
          <a:p>
            <a:pPr algn="ctr" fontAlgn="auto">
              <a:spcBef>
                <a:spcPts val="0"/>
              </a:spcBef>
              <a:spcAft>
                <a:spcPts val="0"/>
              </a:spcAft>
              <a:defRPr/>
            </a:pPr>
            <a:r>
              <a:rPr lang="en-US" altLang="zh-CN" sz="3600" b="1" dirty="0" smtClean="0">
                <a:solidFill>
                  <a:schemeClr val="bg2">
                    <a:lumMod val="90000"/>
                  </a:schemeClr>
                </a:solidFill>
                <a:latin typeface="Arial" panose="020B0604020202020204" pitchFamily="34" charset="0"/>
                <a:ea typeface="黑体" panose="02010609060101010101" charset="-122"/>
                <a:cs typeface="Arial" panose="020B0604020202020204" pitchFamily="34" charset="0"/>
              </a:rPr>
              <a:t>Contents</a:t>
            </a:r>
            <a:endParaRPr lang="zh-CN" altLang="en-US" sz="3600" b="1" dirty="0">
              <a:solidFill>
                <a:schemeClr val="bg2">
                  <a:lumMod val="90000"/>
                </a:schemeClr>
              </a:solidFill>
              <a:latin typeface="Arial" panose="020B0604020202020204" pitchFamily="34" charset="0"/>
              <a:ea typeface="黑体" panose="02010609060101010101" charset="-122"/>
              <a:cs typeface="Arial" panose="020B0604020202020204" pitchFamily="34" charset="0"/>
            </a:endParaRPr>
          </a:p>
        </p:txBody>
      </p:sp>
      <p:sp>
        <p:nvSpPr>
          <p:cNvPr id="16388" name="文本框 35"/>
          <p:cNvSpPr txBox="1">
            <a:spLocks noChangeArrowheads="1"/>
          </p:cNvSpPr>
          <p:nvPr/>
        </p:nvSpPr>
        <p:spPr bwMode="auto">
          <a:xfrm>
            <a:off x="3287713" y="1228725"/>
            <a:ext cx="40915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9263" indent="-449263">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buClr>
                <a:srgbClr val="164D84"/>
              </a:buClr>
              <a:buSzPct val="88000"/>
              <a:buFont typeface="Wingdings" pitchFamily="2" charset="2"/>
              <a:buChar char="l"/>
            </a:pPr>
            <a:r>
              <a:rPr lang="en-US" altLang="zh-CN" sz="2400" dirty="0" smtClean="0">
                <a:latin typeface="Arial" pitchFamily="34" charset="0"/>
                <a:ea typeface="黑体" pitchFamily="49" charset="-122"/>
                <a:cs typeface="Arial" pitchFamily="34" charset="0"/>
              </a:rPr>
              <a:t>What - </a:t>
            </a:r>
            <a:r>
              <a:rPr lang="zh-CN" altLang="en-US" sz="2400" dirty="0" smtClean="0">
                <a:latin typeface="Arial" pitchFamily="34" charset="0"/>
                <a:ea typeface="黑体" pitchFamily="49" charset="-122"/>
                <a:cs typeface="Arial" pitchFamily="34" charset="0"/>
              </a:rPr>
              <a:t>什么是评分模型？</a:t>
            </a:r>
            <a:endParaRPr lang="en-US" altLang="zh-CN" sz="2400" dirty="0">
              <a:latin typeface="Arial" pitchFamily="34" charset="0"/>
              <a:ea typeface="黑体" pitchFamily="49" charset="-122"/>
              <a:cs typeface="Arial" pitchFamily="34" charset="0"/>
            </a:endParaRPr>
          </a:p>
        </p:txBody>
      </p:sp>
      <p:sp>
        <p:nvSpPr>
          <p:cNvPr id="16389" name="文本框 35"/>
          <p:cNvSpPr txBox="1">
            <a:spLocks noChangeArrowheads="1"/>
          </p:cNvSpPr>
          <p:nvPr/>
        </p:nvSpPr>
        <p:spPr bwMode="auto">
          <a:xfrm>
            <a:off x="3287713" y="2012950"/>
            <a:ext cx="42966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9263" indent="-449263">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buClr>
                <a:srgbClr val="164D84"/>
              </a:buClr>
              <a:buSzPct val="88000"/>
              <a:buFont typeface="Wingdings" pitchFamily="2" charset="2"/>
              <a:buChar char="l"/>
            </a:pPr>
            <a:r>
              <a:rPr kumimoji="0" lang="en-US" altLang="zh-CN" sz="2400" b="0" i="0" u="none" strike="noStrike" kern="0" cap="none" spc="0" normalizeH="0" baseline="0" noProof="0" dirty="0" smtClean="0">
                <a:ln>
                  <a:noFill/>
                </a:ln>
                <a:solidFill>
                  <a:srgbClr val="000000"/>
                </a:solidFill>
                <a:effectLst/>
                <a:uLnTx/>
                <a:uFillTx/>
                <a:latin typeface="Arial" charset="0"/>
                <a:ea typeface="黑体" pitchFamily="2" charset="-122"/>
              </a:rPr>
              <a:t>Why - </a:t>
            </a:r>
            <a:r>
              <a:rPr kumimoji="0" lang="zh-CN" altLang="en-US" sz="2400" b="0" i="0" u="none" strike="noStrike" kern="0" cap="none" spc="0" normalizeH="0" baseline="0" noProof="0" dirty="0" smtClean="0">
                <a:ln>
                  <a:noFill/>
                </a:ln>
                <a:solidFill>
                  <a:srgbClr val="000000"/>
                </a:solidFill>
                <a:effectLst/>
                <a:uLnTx/>
                <a:uFillTx/>
                <a:latin typeface="Arial" charset="0"/>
                <a:ea typeface="黑体" pitchFamily="2" charset="-122"/>
              </a:rPr>
              <a:t>为什么要评分模型？</a:t>
            </a:r>
            <a:endParaRPr lang="en-US" altLang="zh-CN" sz="2400" dirty="0">
              <a:latin typeface="Arial" pitchFamily="34" charset="0"/>
              <a:ea typeface="黑体" pitchFamily="49" charset="-122"/>
              <a:cs typeface="Arial" pitchFamily="34" charset="0"/>
            </a:endParaRPr>
          </a:p>
        </p:txBody>
      </p:sp>
      <p:sp>
        <p:nvSpPr>
          <p:cNvPr id="16390" name="文本框 35"/>
          <p:cNvSpPr txBox="1">
            <a:spLocks noChangeArrowheads="1"/>
          </p:cNvSpPr>
          <p:nvPr/>
        </p:nvSpPr>
        <p:spPr bwMode="auto">
          <a:xfrm>
            <a:off x="3287713" y="2797175"/>
            <a:ext cx="42982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9263" indent="-449263">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buClr>
                <a:srgbClr val="164D84"/>
              </a:buClr>
              <a:buSzPct val="88000"/>
              <a:buFont typeface="Wingdings" pitchFamily="2" charset="2"/>
              <a:buChar char="l"/>
            </a:pPr>
            <a:r>
              <a:rPr kumimoji="0" lang="en-US" altLang="zh-CN" sz="2400" b="0" i="0" u="none" strike="noStrike" kern="0" cap="none" spc="0" normalizeH="0" baseline="0" noProof="0" dirty="0" smtClean="0">
                <a:ln>
                  <a:noFill/>
                </a:ln>
                <a:solidFill>
                  <a:srgbClr val="000000"/>
                </a:solidFill>
                <a:effectLst/>
                <a:uLnTx/>
                <a:uFillTx/>
                <a:latin typeface="Arial" charset="0"/>
                <a:ea typeface="黑体" pitchFamily="2" charset="-122"/>
              </a:rPr>
              <a:t>How - </a:t>
            </a:r>
            <a:r>
              <a:rPr kumimoji="0" lang="zh-CN" altLang="en-US" sz="2400" b="0" i="0" u="none" strike="noStrike" kern="0" cap="none" spc="0" normalizeH="0" baseline="0" noProof="0" dirty="0" smtClean="0">
                <a:ln>
                  <a:noFill/>
                </a:ln>
                <a:solidFill>
                  <a:srgbClr val="000000"/>
                </a:solidFill>
                <a:effectLst/>
                <a:uLnTx/>
                <a:uFillTx/>
                <a:latin typeface="Arial" charset="0"/>
                <a:ea typeface="黑体" pitchFamily="2" charset="-122"/>
              </a:rPr>
              <a:t>如何构建评分模型？</a:t>
            </a:r>
            <a:endParaRPr lang="en-US" altLang="zh-CN" sz="2400" dirty="0">
              <a:latin typeface="Arial" pitchFamily="34" charset="0"/>
              <a:ea typeface="黑体" pitchFamily="49" charset="-122"/>
              <a:cs typeface="Arial" pitchFamily="34" charset="0"/>
            </a:endParaRPr>
          </a:p>
        </p:txBody>
      </p:sp>
      <p:sp>
        <p:nvSpPr>
          <p:cNvPr id="16391" name="文本框 35"/>
          <p:cNvSpPr txBox="1">
            <a:spLocks noChangeArrowheads="1"/>
          </p:cNvSpPr>
          <p:nvPr/>
        </p:nvSpPr>
        <p:spPr bwMode="auto">
          <a:xfrm>
            <a:off x="3287713" y="3581400"/>
            <a:ext cx="2929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9263" indent="-449263">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buClr>
                <a:srgbClr val="164D84"/>
              </a:buClr>
              <a:buSzPct val="88000"/>
              <a:buFont typeface="Wingdings" pitchFamily="2" charset="2"/>
              <a:buChar char="l"/>
            </a:pPr>
            <a:r>
              <a:rPr lang="en-US" altLang="zh-CN" sz="2400" kern="0" dirty="0" smtClean="0">
                <a:solidFill>
                  <a:srgbClr val="000000"/>
                </a:solidFill>
                <a:latin typeface="Arial" charset="0"/>
                <a:ea typeface="黑体" pitchFamily="2" charset="-122"/>
              </a:rPr>
              <a:t>Verify - </a:t>
            </a:r>
            <a:r>
              <a:rPr lang="zh-CN" altLang="en-US" sz="2400" kern="0" dirty="0" smtClean="0">
                <a:solidFill>
                  <a:srgbClr val="000000"/>
                </a:solidFill>
                <a:latin typeface="Arial" charset="0"/>
                <a:ea typeface="黑体" pitchFamily="2" charset="-122"/>
              </a:rPr>
              <a:t>模型</a:t>
            </a:r>
            <a:r>
              <a:rPr kumimoji="0" lang="zh-CN" altLang="en-US" sz="2400" b="0" i="0" u="none" strike="noStrike" kern="0" cap="none" spc="0" normalizeH="0" baseline="0" noProof="0" dirty="0" smtClean="0">
                <a:ln>
                  <a:noFill/>
                </a:ln>
                <a:solidFill>
                  <a:srgbClr val="000000"/>
                </a:solidFill>
                <a:effectLst/>
                <a:uLnTx/>
                <a:uFillTx/>
                <a:latin typeface="Arial" charset="0"/>
                <a:ea typeface="黑体" pitchFamily="2" charset="-122"/>
              </a:rPr>
              <a:t>验证</a:t>
            </a:r>
            <a:endParaRPr lang="en-US" altLang="zh-CN" sz="2400" dirty="0">
              <a:latin typeface="Arial" pitchFamily="34" charset="0"/>
              <a:ea typeface="黑体" pitchFamily="49" charset="-122"/>
              <a:cs typeface="Arial" pitchFamily="34" charset="0"/>
            </a:endParaRPr>
          </a:p>
        </p:txBody>
      </p:sp>
      <p:sp>
        <p:nvSpPr>
          <p:cNvPr id="16392" name="文本框 35"/>
          <p:cNvSpPr txBox="1">
            <a:spLocks noChangeArrowheads="1"/>
          </p:cNvSpPr>
          <p:nvPr/>
        </p:nvSpPr>
        <p:spPr bwMode="auto">
          <a:xfrm>
            <a:off x="3287713" y="4365625"/>
            <a:ext cx="2964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49263" indent="-449263">
              <a:defRPr>
                <a:solidFill>
                  <a:schemeClr val="tx1"/>
                </a:solidFill>
                <a:latin typeface="等线"/>
                <a:ea typeface="等线"/>
                <a:cs typeface="等线"/>
              </a:defRPr>
            </a:lvl1pPr>
            <a:lvl2pPr marL="742950" indent="-285750">
              <a:defRPr>
                <a:solidFill>
                  <a:schemeClr val="tx1"/>
                </a:solidFill>
                <a:latin typeface="等线"/>
                <a:ea typeface="等线"/>
                <a:cs typeface="等线"/>
              </a:defRPr>
            </a:lvl2pPr>
            <a:lvl3pPr marL="1143000" indent="-228600">
              <a:defRPr>
                <a:solidFill>
                  <a:schemeClr val="tx1"/>
                </a:solidFill>
                <a:latin typeface="等线"/>
                <a:ea typeface="等线"/>
                <a:cs typeface="等线"/>
              </a:defRPr>
            </a:lvl3pPr>
            <a:lvl4pPr marL="1600200" indent="-228600">
              <a:defRPr>
                <a:solidFill>
                  <a:schemeClr val="tx1"/>
                </a:solidFill>
                <a:latin typeface="等线"/>
                <a:ea typeface="等线"/>
                <a:cs typeface="等线"/>
              </a:defRPr>
            </a:lvl4pPr>
            <a:lvl5pPr marL="2057400" indent="-228600">
              <a:defRPr>
                <a:solidFill>
                  <a:schemeClr val="tx1"/>
                </a:solidFill>
                <a:latin typeface="等线"/>
                <a:ea typeface="等线"/>
                <a:cs typeface="等线"/>
              </a:defRPr>
            </a:lvl5pPr>
            <a:lvl6pPr marL="2514600" indent="-228600" fontAlgn="base">
              <a:spcBef>
                <a:spcPct val="0"/>
              </a:spcBef>
              <a:spcAft>
                <a:spcPct val="0"/>
              </a:spcAft>
              <a:defRPr>
                <a:solidFill>
                  <a:schemeClr val="tx1"/>
                </a:solidFill>
                <a:latin typeface="等线"/>
                <a:ea typeface="等线"/>
                <a:cs typeface="等线"/>
              </a:defRPr>
            </a:lvl6pPr>
            <a:lvl7pPr marL="2971800" indent="-228600" fontAlgn="base">
              <a:spcBef>
                <a:spcPct val="0"/>
              </a:spcBef>
              <a:spcAft>
                <a:spcPct val="0"/>
              </a:spcAft>
              <a:defRPr>
                <a:solidFill>
                  <a:schemeClr val="tx1"/>
                </a:solidFill>
                <a:latin typeface="等线"/>
                <a:ea typeface="等线"/>
                <a:cs typeface="等线"/>
              </a:defRPr>
            </a:lvl7pPr>
            <a:lvl8pPr marL="3429000" indent="-228600" fontAlgn="base">
              <a:spcBef>
                <a:spcPct val="0"/>
              </a:spcBef>
              <a:spcAft>
                <a:spcPct val="0"/>
              </a:spcAft>
              <a:defRPr>
                <a:solidFill>
                  <a:schemeClr val="tx1"/>
                </a:solidFill>
                <a:latin typeface="等线"/>
                <a:ea typeface="等线"/>
                <a:cs typeface="等线"/>
              </a:defRPr>
            </a:lvl8pPr>
            <a:lvl9pPr marL="3886200" indent="-228600" fontAlgn="base">
              <a:spcBef>
                <a:spcPct val="0"/>
              </a:spcBef>
              <a:spcAft>
                <a:spcPct val="0"/>
              </a:spcAft>
              <a:defRPr>
                <a:solidFill>
                  <a:schemeClr val="tx1"/>
                </a:solidFill>
                <a:latin typeface="等线"/>
                <a:ea typeface="等线"/>
                <a:cs typeface="等线"/>
              </a:defRPr>
            </a:lvl9pPr>
          </a:lstStyle>
          <a:p>
            <a:pPr>
              <a:buClr>
                <a:srgbClr val="164D84"/>
              </a:buClr>
              <a:buSzPct val="88000"/>
              <a:buFont typeface="Wingdings" pitchFamily="2" charset="2"/>
              <a:buChar char="l"/>
            </a:pPr>
            <a:r>
              <a:rPr kumimoji="0" lang="en-US" altLang="zh-CN" sz="2400" b="0" i="0" u="none" strike="noStrike" kern="0" cap="none" spc="0" normalizeH="0" baseline="0" noProof="0" dirty="0" smtClean="0">
                <a:ln>
                  <a:noFill/>
                </a:ln>
                <a:solidFill>
                  <a:srgbClr val="000000"/>
                </a:solidFill>
                <a:effectLst/>
                <a:uLnTx/>
                <a:uFillTx/>
                <a:latin typeface="Arial" charset="0"/>
                <a:ea typeface="黑体" pitchFamily="2" charset="-122"/>
              </a:rPr>
              <a:t>Share - </a:t>
            </a:r>
            <a:r>
              <a:rPr kumimoji="0" lang="zh-CN" altLang="en-US" sz="2400" b="0" i="0" u="none" strike="noStrike" kern="0" cap="none" spc="0" normalizeH="0" baseline="0" noProof="0" dirty="0" smtClean="0">
                <a:ln>
                  <a:noFill/>
                </a:ln>
                <a:solidFill>
                  <a:srgbClr val="000000"/>
                </a:solidFill>
                <a:effectLst/>
                <a:uLnTx/>
                <a:uFillTx/>
                <a:latin typeface="Arial" charset="0"/>
                <a:ea typeface="黑体" pitchFamily="2" charset="-122"/>
              </a:rPr>
              <a:t>总结分享</a:t>
            </a:r>
            <a:endParaRPr lang="en-US" altLang="zh-CN" sz="2400" dirty="0">
              <a:latin typeface="Arial" pitchFamily="34" charset="0"/>
              <a:ea typeface="黑体" pitchFamily="49" charset="-122"/>
              <a:cs typeface="Arial" pitchFamily="34" charset="0"/>
            </a:endParaRPr>
          </a:p>
        </p:txBody>
      </p:sp>
      <p:grpSp>
        <p:nvGrpSpPr>
          <p:cNvPr id="10" name="组合 4"/>
          <p:cNvGrpSpPr>
            <a:grpSpLocks/>
          </p:cNvGrpSpPr>
          <p:nvPr/>
        </p:nvGrpSpPr>
        <p:grpSpPr bwMode="auto">
          <a:xfrm>
            <a:off x="2141775" y="347133"/>
            <a:ext cx="5682164" cy="5275792"/>
            <a:chOff x="0" y="0"/>
            <a:chExt cx="4956930" cy="4870495"/>
          </a:xfrm>
        </p:grpSpPr>
        <p:grpSp>
          <p:nvGrpSpPr>
            <p:cNvPr id="11" name="组合 3"/>
            <p:cNvGrpSpPr>
              <a:grpSpLocks/>
            </p:cNvGrpSpPr>
            <p:nvPr/>
          </p:nvGrpSpPr>
          <p:grpSpPr bwMode="auto">
            <a:xfrm>
              <a:off x="362756" y="0"/>
              <a:ext cx="4594174" cy="4706233"/>
              <a:chOff x="0" y="0"/>
              <a:chExt cx="4911907" cy="4959490"/>
            </a:xfrm>
          </p:grpSpPr>
          <p:sp>
            <p:nvSpPr>
              <p:cNvPr id="13" name="椭圆 25"/>
              <p:cNvSpPr>
                <a:spLocks noChangeArrowheads="1"/>
              </p:cNvSpPr>
              <p:nvPr/>
            </p:nvSpPr>
            <p:spPr bwMode="auto">
              <a:xfrm>
                <a:off x="0" y="0"/>
                <a:ext cx="4823994" cy="4823994"/>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4" name="空心弧 2"/>
              <p:cNvSpPr>
                <a:spLocks/>
              </p:cNvSpPr>
              <p:nvPr/>
            </p:nvSpPr>
            <p:spPr bwMode="auto">
              <a:xfrm>
                <a:off x="87914" y="135496"/>
                <a:ext cx="4823993" cy="4823994"/>
              </a:xfrm>
              <a:custGeom>
                <a:avLst/>
                <a:gdLst>
                  <a:gd name="T0" fmla="*/ 324266 w 4823993"/>
                  <a:gd name="T1" fmla="*/ 1204060 h 4823994"/>
                  <a:gd name="T2" fmla="*/ 2077499 w 4823993"/>
                  <a:gd name="T3" fmla="*/ 23307 h 4823994"/>
                  <a:gd name="T4" fmla="*/ 2094010 w 4823993"/>
                  <a:gd name="T5" fmla="*/ 141212 h 4823994"/>
                  <a:gd name="T6" fmla="*/ 427317 w 4823993"/>
                  <a:gd name="T7" fmla="*/ 1263684 h 4823994"/>
                  <a:gd name="T8" fmla="*/ 324266 w 4823993"/>
                  <a:gd name="T9" fmla="*/ 1204060 h 48239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2" name="空心弧 10"/>
            <p:cNvSpPr>
              <a:spLocks/>
            </p:cNvSpPr>
            <p:nvPr/>
          </p:nvSpPr>
          <p:spPr bwMode="auto">
            <a:xfrm rot="-6506396">
              <a:off x="-1" y="46499"/>
              <a:ext cx="4823993" cy="4823994"/>
            </a:xfrm>
            <a:custGeom>
              <a:avLst/>
              <a:gdLst>
                <a:gd name="T0" fmla="*/ 1024484 w 4823993"/>
                <a:gd name="T1" fmla="*/ 439046 h 4823994"/>
                <a:gd name="T2" fmla="*/ 2479666 w 4823993"/>
                <a:gd name="T3" fmla="*/ 950 h 4823994"/>
                <a:gd name="T4" fmla="*/ 2476232 w 4823993"/>
                <a:gd name="T5" fmla="*/ 123286 h 4823994"/>
                <a:gd name="T6" fmla="*/ 1094886 w 4823993"/>
                <a:gd name="T7" fmla="*/ 539153 h 4823994"/>
                <a:gd name="T8" fmla="*/ 1024484 w 4823993"/>
                <a:gd name="T9" fmla="*/ 439046 h 48239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5" name="椭圆 27"/>
          <p:cNvSpPr>
            <a:spLocks noChangeArrowheads="1"/>
          </p:cNvSpPr>
          <p:nvPr/>
        </p:nvSpPr>
        <p:spPr bwMode="auto">
          <a:xfrm>
            <a:off x="6834127" y="4081755"/>
            <a:ext cx="1223962"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6" name="椭圆 28"/>
          <p:cNvSpPr>
            <a:spLocks noChangeArrowheads="1"/>
          </p:cNvSpPr>
          <p:nvPr/>
        </p:nvSpPr>
        <p:spPr bwMode="auto">
          <a:xfrm>
            <a:off x="7379218" y="3581400"/>
            <a:ext cx="806450" cy="86836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7" name="椭圆 11"/>
          <p:cNvSpPr>
            <a:spLocks noChangeArrowheads="1"/>
          </p:cNvSpPr>
          <p:nvPr/>
        </p:nvSpPr>
        <p:spPr bwMode="auto">
          <a:xfrm>
            <a:off x="373591" y="969813"/>
            <a:ext cx="366712" cy="36671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8" name="椭圆 12"/>
          <p:cNvSpPr>
            <a:spLocks noChangeArrowheads="1"/>
          </p:cNvSpPr>
          <p:nvPr/>
        </p:nvSpPr>
        <p:spPr bwMode="auto">
          <a:xfrm>
            <a:off x="965464" y="1090464"/>
            <a:ext cx="246062" cy="24606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9" name="椭圆 13"/>
          <p:cNvSpPr>
            <a:spLocks noChangeArrowheads="1"/>
          </p:cNvSpPr>
          <p:nvPr/>
        </p:nvSpPr>
        <p:spPr bwMode="auto">
          <a:xfrm>
            <a:off x="187854" y="1477963"/>
            <a:ext cx="185737" cy="185738"/>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21" name="任意多边形: 形状 21"/>
          <p:cNvSpPr/>
          <p:nvPr/>
        </p:nvSpPr>
        <p:spPr>
          <a:xfrm flipH="1">
            <a:off x="7832483" y="-98677"/>
            <a:ext cx="1040584" cy="1576640"/>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2" name="任意多边形: 形状 22"/>
          <p:cNvSpPr/>
          <p:nvPr/>
        </p:nvSpPr>
        <p:spPr>
          <a:xfrm rot="10800000">
            <a:off x="7797893" y="-162640"/>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23" name="矩形 22"/>
          <p:cNvSpPr/>
          <p:nvPr/>
        </p:nvSpPr>
        <p:spPr>
          <a:xfrm flipH="1">
            <a:off x="9134892" y="145462"/>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par>
                          <p:cTn id="15" fill="hold">
                            <p:stCondLst>
                              <p:cond delay="1000"/>
                            </p:stCondLst>
                            <p:childTnLst>
                              <p:par>
                                <p:cTn id="16" presetID="2" presetClass="entr" presetSubtype="9"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0-#ppt_w/2"/>
                                          </p:val>
                                        </p:tav>
                                        <p:tav tm="100000">
                                          <p:val>
                                            <p:strVal val="#ppt_x"/>
                                          </p:val>
                                        </p:tav>
                                      </p:tavLst>
                                    </p:anim>
                                    <p:anim calcmode="lin" valueType="num">
                                      <p:cBhvr additive="base">
                                        <p:cTn id="19" dur="500" fill="hold"/>
                                        <p:tgtEl>
                                          <p:spTgt spid="17"/>
                                        </p:tgtEl>
                                        <p:attrNameLst>
                                          <p:attrName>ppt_y</p:attrName>
                                        </p:attrNameLst>
                                      </p:cBhvr>
                                      <p:tavLst>
                                        <p:tav tm="0">
                                          <p:val>
                                            <p:strVal val="0-#ppt_h/2"/>
                                          </p:val>
                                        </p:tav>
                                        <p:tav tm="100000">
                                          <p:val>
                                            <p:strVal val="#ppt_y"/>
                                          </p:val>
                                        </p:tav>
                                      </p:tavLst>
                                    </p:anim>
                                  </p:childTnLst>
                                </p:cTn>
                              </p:par>
                              <p:par>
                                <p:cTn id="20" presetID="2" presetClass="entr" presetSubtype="9"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0-#ppt_w/2"/>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0-#ppt_w/2"/>
                                          </p:val>
                                        </p:tav>
                                        <p:tav tm="100000">
                                          <p:val>
                                            <p:strVal val="#ppt_x"/>
                                          </p:val>
                                        </p:tav>
                                      </p:tavLst>
                                    </p:anim>
                                    <p:anim calcmode="lin" valueType="num">
                                      <p:cBhvr additive="base">
                                        <p:cTn id="27"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18" grpId="0" animBg="1" autoUpdateAnimBg="0"/>
      <p:bldP spid="1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8"/>
          <p:cNvSpPr>
            <a:spLocks noChangeArrowheads="1"/>
          </p:cNvSpPr>
          <p:nvPr/>
        </p:nvSpPr>
        <p:spPr bwMode="auto">
          <a:xfrm>
            <a:off x="1416050" y="2627727"/>
            <a:ext cx="78464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400" dirty="0" smtClean="0">
                <a:solidFill>
                  <a:schemeClr val="bg1"/>
                </a:solidFill>
                <a:latin typeface="微软雅黑" pitchFamily="34" charset="-122"/>
                <a:ea typeface="微软雅黑" pitchFamily="34" charset="-122"/>
              </a:rPr>
              <a:t>简单来说，评分模型是一个根据各项特征向量的权值以及评分规则来对</a:t>
            </a:r>
            <a:r>
              <a:rPr lang="zh-CN" altLang="en-US" sz="1400" dirty="0">
                <a:solidFill>
                  <a:schemeClr val="bg1"/>
                </a:solidFill>
                <a:latin typeface="微软雅黑" pitchFamily="34" charset="-122"/>
                <a:ea typeface="微软雅黑" pitchFamily="34" charset="-122"/>
              </a:rPr>
              <a:t>车辆</a:t>
            </a:r>
            <a:r>
              <a:rPr lang="zh-CN" altLang="en-US" sz="1400" dirty="0" smtClean="0">
                <a:solidFill>
                  <a:schemeClr val="bg1"/>
                </a:solidFill>
                <a:latin typeface="微软雅黑" pitchFamily="34" charset="-122"/>
                <a:ea typeface="微软雅黑" pitchFamily="34" charset="-122"/>
              </a:rPr>
              <a:t>在一定时间段内的驾驶行为数据给出评分的模型，从而可以判断出车辆驾驶员的驾驶行为是好还是坏。</a:t>
            </a:r>
            <a:endParaRPr lang="zh-CN" altLang="en-US" sz="1400" dirty="0">
              <a:solidFill>
                <a:schemeClr val="bg1"/>
              </a:solidFill>
            </a:endParaRPr>
          </a:p>
        </p:txBody>
      </p:sp>
      <p:cxnSp>
        <p:nvCxnSpPr>
          <p:cNvPr id="8" name="直接连接符 10"/>
          <p:cNvCxnSpPr>
            <a:cxnSpLocks noChangeShapeType="1"/>
          </p:cNvCxnSpPr>
          <p:nvPr/>
        </p:nvCxnSpPr>
        <p:spPr bwMode="auto">
          <a:xfrm>
            <a:off x="1514475" y="2349500"/>
            <a:ext cx="2070100" cy="0"/>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sp>
        <p:nvSpPr>
          <p:cNvPr id="9" name="矩形 16"/>
          <p:cNvSpPr>
            <a:spLocks noChangeArrowheads="1"/>
          </p:cNvSpPr>
          <p:nvPr/>
        </p:nvSpPr>
        <p:spPr bwMode="auto">
          <a:xfrm>
            <a:off x="865187" y="275909"/>
            <a:ext cx="1684338"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9" y="292956"/>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01</a:t>
            </a:r>
            <a:r>
              <a:rPr lang="zh-CN" altLang="en-US" sz="1200" b="1" dirty="0" smtClean="0">
                <a:solidFill>
                  <a:schemeClr val="bg1"/>
                </a:solidFill>
                <a:latin typeface="微软雅黑" pitchFamily="34" charset="-122"/>
                <a:ea typeface="微软雅黑" pitchFamily="34" charset="-122"/>
              </a:rPr>
              <a:t>、什么是评分模型？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cxnSp>
        <p:nvCxnSpPr>
          <p:cNvPr id="14" name="直接连接符 13"/>
          <p:cNvCxnSpPr/>
          <p:nvPr/>
        </p:nvCxnSpPr>
        <p:spPr>
          <a:xfrm>
            <a:off x="1416050" y="1765669"/>
            <a:ext cx="483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1294029" y="1888504"/>
            <a:ext cx="2440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9"/>
          <p:cNvSpPr txBox="1">
            <a:spLocks noChangeArrowheads="1"/>
          </p:cNvSpPr>
          <p:nvPr/>
        </p:nvSpPr>
        <p:spPr bwMode="auto">
          <a:xfrm>
            <a:off x="1416050" y="1839913"/>
            <a:ext cx="2058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2000" b="1" dirty="0" smtClean="0">
                <a:solidFill>
                  <a:schemeClr val="bg1"/>
                </a:solidFill>
                <a:latin typeface="微软雅黑" pitchFamily="34" charset="-122"/>
                <a:ea typeface="微软雅黑" pitchFamily="34" charset="-122"/>
              </a:rPr>
              <a:t>模型介绍</a:t>
            </a:r>
            <a:endParaRPr lang="zh-CN" altLang="en-US" sz="2000" b="1" dirty="0">
              <a:solidFill>
                <a:schemeClr val="bg1"/>
              </a:solidFill>
              <a:latin typeface="微软雅黑" pitchFamily="34" charset="-122"/>
              <a:ea typeface="微软雅黑" pitchFamily="34" charset="-122"/>
            </a:endParaRPr>
          </a:p>
        </p:txBody>
      </p:sp>
      <p:pic>
        <p:nvPicPr>
          <p:cNvPr id="18" name="Picture 7" descr="D:\uidq1238\My Pictures\u=4170089602,546567478&amp;fm=200&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7535" y="3631386"/>
            <a:ext cx="1203865" cy="8715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D:\uidq1238\My Pictures\timg (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4045" y="4804827"/>
            <a:ext cx="1227355" cy="821101"/>
          </a:xfrm>
          <a:prstGeom prst="rect">
            <a:avLst/>
          </a:prstGeom>
          <a:noFill/>
          <a:extLst>
            <a:ext uri="{909E8E84-426E-40DD-AFC4-6F175D3DCCD1}">
              <a14:hiddenFill xmlns:a14="http://schemas.microsoft.com/office/drawing/2010/main">
                <a:solidFill>
                  <a:srgbClr val="FFFFFF"/>
                </a:solidFill>
              </a14:hiddenFill>
            </a:ext>
          </a:extLst>
        </p:spPr>
      </p:pic>
      <p:sp>
        <p:nvSpPr>
          <p:cNvPr id="21" name="燕尾形 20"/>
          <p:cNvSpPr/>
          <p:nvPr/>
        </p:nvSpPr>
        <p:spPr>
          <a:xfrm>
            <a:off x="2912661" y="4321744"/>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2" name="Picture 8" descr="D:\uidq1238\My Pictures\捕获.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5037" y="3874127"/>
            <a:ext cx="1791759" cy="1515704"/>
          </a:xfrm>
          <a:prstGeom prst="rect">
            <a:avLst/>
          </a:prstGeom>
          <a:noFill/>
          <a:extLst>
            <a:ext uri="{909E8E84-426E-40DD-AFC4-6F175D3DCCD1}">
              <a14:hiddenFill xmlns:a14="http://schemas.microsoft.com/office/drawing/2010/main">
                <a:solidFill>
                  <a:srgbClr val="FFFFFF"/>
                </a:solidFill>
              </a14:hiddenFill>
            </a:ext>
          </a:extLst>
        </p:spPr>
      </p:pic>
      <p:sp>
        <p:nvSpPr>
          <p:cNvPr id="27" name="右箭头 26"/>
          <p:cNvSpPr/>
          <p:nvPr/>
        </p:nvSpPr>
        <p:spPr>
          <a:xfrm>
            <a:off x="5437054" y="4315170"/>
            <a:ext cx="635267" cy="489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334012" y="3934565"/>
            <a:ext cx="714002" cy="461665"/>
          </a:xfrm>
          <a:prstGeom prst="rect">
            <a:avLst/>
          </a:prstGeom>
        </p:spPr>
        <p:txBody>
          <a:bodyPr wrap="square">
            <a:spAutoFit/>
          </a:bodyPr>
          <a:lstStyle/>
          <a:p>
            <a:r>
              <a:rPr lang="en-US" altLang="zh-CN" sz="2400" b="1" dirty="0" smtClean="0">
                <a:solidFill>
                  <a:schemeClr val="bg1"/>
                </a:solidFill>
                <a:latin typeface="微软雅黑" pitchFamily="34" charset="-122"/>
                <a:ea typeface="微软雅黑" pitchFamily="34" charset="-122"/>
              </a:rPr>
              <a:t>65</a:t>
            </a:r>
            <a:endParaRPr lang="zh-CN" altLang="en-US" sz="2400" dirty="0"/>
          </a:p>
        </p:txBody>
      </p:sp>
      <p:sp>
        <p:nvSpPr>
          <p:cNvPr id="29" name="矩形 28"/>
          <p:cNvSpPr/>
          <p:nvPr/>
        </p:nvSpPr>
        <p:spPr>
          <a:xfrm>
            <a:off x="6334012" y="4651240"/>
            <a:ext cx="714002" cy="461665"/>
          </a:xfrm>
          <a:prstGeom prst="rect">
            <a:avLst/>
          </a:prstGeom>
        </p:spPr>
        <p:txBody>
          <a:bodyPr wrap="square">
            <a:spAutoFit/>
          </a:bodyPr>
          <a:lstStyle/>
          <a:p>
            <a:r>
              <a:rPr lang="en-US" altLang="zh-CN" sz="2400" b="1" dirty="0" smtClean="0">
                <a:solidFill>
                  <a:schemeClr val="bg1"/>
                </a:solidFill>
                <a:latin typeface="微软雅黑" pitchFamily="34" charset="-122"/>
                <a:ea typeface="微软雅黑" pitchFamily="34" charset="-122"/>
              </a:rPr>
              <a:t>91</a:t>
            </a:r>
            <a:endParaRPr lang="zh-CN" altLang="en-US" sz="2400" dirty="0"/>
          </a:p>
        </p:txBody>
      </p:sp>
      <p:sp>
        <p:nvSpPr>
          <p:cNvPr id="30" name="椭圆 28"/>
          <p:cNvSpPr>
            <a:spLocks noChangeArrowheads="1"/>
          </p:cNvSpPr>
          <p:nvPr/>
        </p:nvSpPr>
        <p:spPr bwMode="auto">
          <a:xfrm>
            <a:off x="6295912" y="4564060"/>
            <a:ext cx="637802" cy="66443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32" name="椭圆 28"/>
          <p:cNvSpPr>
            <a:spLocks noChangeArrowheads="1"/>
          </p:cNvSpPr>
          <p:nvPr/>
        </p:nvSpPr>
        <p:spPr bwMode="auto">
          <a:xfrm>
            <a:off x="6295912" y="3833181"/>
            <a:ext cx="637802" cy="66443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35"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36" name="矩形 35"/>
          <p:cNvSpPr/>
          <p:nvPr/>
        </p:nvSpPr>
        <p:spPr>
          <a:xfrm flipH="1">
            <a:off x="9160292" y="228250"/>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34" name="任意多边形: 形状 22"/>
          <p:cNvSpPr/>
          <p:nvPr/>
        </p:nvSpPr>
        <p:spPr>
          <a:xfrm rot="10800000">
            <a:off x="7840759" y="-133733"/>
            <a:ext cx="1108318" cy="1573066"/>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31" name="椭圆 30"/>
          <p:cNvSpPr/>
          <p:nvPr/>
        </p:nvSpPr>
        <p:spPr>
          <a:xfrm>
            <a:off x="9160292" y="1449500"/>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pic>
        <p:nvPicPr>
          <p:cNvPr id="33" name="图片占位符 45"/>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9314665" y="1603873"/>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Effect transition="in" filter="fade">
                                      <p:cBhvr>
                                        <p:cTn id="17" dur="1000"/>
                                        <p:tgtEl>
                                          <p:spTgt spid="9"/>
                                        </p:tgtEl>
                                      </p:cBhvr>
                                    </p:animEffect>
                                  </p:childTnLst>
                                </p:cTn>
                              </p:par>
                              <p:par>
                                <p:cTn id="18" presetID="25"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3" dur="1000" fill="hold"/>
                                        <p:tgtEl>
                                          <p:spTgt spid="10"/>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1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down)">
                                      <p:cBhvr>
                                        <p:cTn id="38" dur="500"/>
                                        <p:tgtEl>
                                          <p:spTgt spid="3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500" fill="hold"/>
                                        <p:tgtEl>
                                          <p:spTgt spid="31"/>
                                        </p:tgtEl>
                                        <p:attrNameLst>
                                          <p:attrName>ppt_w</p:attrName>
                                        </p:attrNameLst>
                                      </p:cBhvr>
                                      <p:tavLst>
                                        <p:tav tm="0">
                                          <p:val>
                                            <p:fltVal val="0"/>
                                          </p:val>
                                        </p:tav>
                                        <p:tav tm="100000">
                                          <p:val>
                                            <p:strVal val="#ppt_w"/>
                                          </p:val>
                                        </p:tav>
                                      </p:tavLst>
                                    </p:anim>
                                    <p:anim calcmode="lin" valueType="num">
                                      <p:cBhvr>
                                        <p:cTn id="45" dur="500" fill="hold"/>
                                        <p:tgtEl>
                                          <p:spTgt spid="31"/>
                                        </p:tgtEl>
                                        <p:attrNameLst>
                                          <p:attrName>ppt_h</p:attrName>
                                        </p:attrNameLst>
                                      </p:cBhvr>
                                      <p:tavLst>
                                        <p:tav tm="0">
                                          <p:val>
                                            <p:fltVal val="0"/>
                                          </p:val>
                                        </p:tav>
                                        <p:tav tm="100000">
                                          <p:val>
                                            <p:strVal val="#ppt_h"/>
                                          </p:val>
                                        </p:tav>
                                      </p:tavLst>
                                    </p:anim>
                                    <p:animEffect transition="in" filter="fade">
                                      <p:cBhvr>
                                        <p:cTn id="46" dur="500"/>
                                        <p:tgtEl>
                                          <p:spTgt spid="31"/>
                                        </p:tgtEl>
                                      </p:cBhvr>
                                    </p:animEffect>
                                  </p:childTnLst>
                                </p:cTn>
                              </p:par>
                              <p:par>
                                <p:cTn id="47" presetID="53" presetClass="entr" presetSubtype="16"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P spid="10" grpId="0" autoUpdateAnimBg="0"/>
      <p:bldP spid="17" grpId="0" autoUpdateAnimBg="0"/>
      <p:bldP spid="30" grpId="0" animBg="1" autoUpdateAnimBg="0"/>
      <p:bldP spid="32" grpId="0" animBg="1" autoUpdateAnimBg="0"/>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8"/>
          <p:cNvSpPr>
            <a:spLocks noChangeArrowheads="1"/>
          </p:cNvSpPr>
          <p:nvPr/>
        </p:nvSpPr>
        <p:spPr bwMode="auto">
          <a:xfrm>
            <a:off x="1416049" y="2435225"/>
            <a:ext cx="730461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nSpc>
                <a:spcPct val="150000"/>
              </a:lnSpc>
              <a:spcBef>
                <a:spcPct val="0"/>
              </a:spcBef>
              <a:buNone/>
            </a:pPr>
            <a:r>
              <a:rPr lang="zh-CN" altLang="en-US" sz="1400" dirty="0">
                <a:solidFill>
                  <a:schemeClr val="bg1"/>
                </a:solidFill>
                <a:latin typeface="微软雅黑" pitchFamily="34" charset="-122"/>
                <a:ea typeface="微软雅黑" pitchFamily="34" charset="-122"/>
              </a:rPr>
              <a:t>驾驶行为评分模型，已经不是一个新鲜的话题，在美国，私家车车主拿着</a:t>
            </a:r>
            <a:r>
              <a:rPr lang="en-US" altLang="zh-CN" sz="1400" dirty="0">
                <a:solidFill>
                  <a:schemeClr val="bg1"/>
                </a:solidFill>
                <a:latin typeface="微软雅黑" pitchFamily="34" charset="-122"/>
                <a:ea typeface="微软雅黑" pitchFamily="34" charset="-122"/>
              </a:rPr>
              <a:t>Verisk Analytics</a:t>
            </a:r>
            <a:r>
              <a:rPr lang="zh-CN" altLang="en-US" sz="1400" dirty="0">
                <a:solidFill>
                  <a:schemeClr val="bg1"/>
                </a:solidFill>
                <a:latin typeface="微软雅黑" pitchFamily="34" charset="-122"/>
                <a:ea typeface="微软雅黑" pitchFamily="34" charset="-122"/>
              </a:rPr>
              <a:t>驾驶评分模型算出的驾驶评分，可以去任何保险公司打折。</a:t>
            </a:r>
            <a:r>
              <a:rPr lang="zh-CN" altLang="en-US" sz="1400" dirty="0" smtClean="0">
                <a:solidFill>
                  <a:schemeClr val="bg1"/>
                </a:solidFill>
                <a:latin typeface="微软雅黑" pitchFamily="34" charset="-122"/>
                <a:ea typeface="微软雅黑" pitchFamily="34" charset="-122"/>
              </a:rPr>
              <a:t>然而在国内，能够获得大众市场广泛认可的驾驶行为</a:t>
            </a:r>
            <a:r>
              <a:rPr lang="zh-CN" altLang="en-US" sz="1400" dirty="0">
                <a:solidFill>
                  <a:schemeClr val="bg1"/>
                </a:solidFill>
                <a:latin typeface="微软雅黑" pitchFamily="34" charset="-122"/>
                <a:ea typeface="微软雅黑" pitchFamily="34" charset="-122"/>
              </a:rPr>
              <a:t>评分</a:t>
            </a:r>
            <a:r>
              <a:rPr lang="zh-CN" altLang="en-US" sz="1400" dirty="0" smtClean="0">
                <a:solidFill>
                  <a:schemeClr val="bg1"/>
                </a:solidFill>
                <a:latin typeface="微软雅黑" pitchFamily="34" charset="-122"/>
                <a:ea typeface="微软雅黑" pitchFamily="34" charset="-122"/>
              </a:rPr>
              <a:t>模型的还很少见。</a:t>
            </a:r>
            <a:r>
              <a:rPr lang="zh-CN" altLang="en-US" sz="1400" dirty="0">
                <a:solidFill>
                  <a:schemeClr val="bg1"/>
                </a:solidFill>
                <a:latin typeface="微软雅黑" pitchFamily="34" charset="-122"/>
                <a:ea typeface="微软雅黑" pitchFamily="34" charset="-122"/>
              </a:rPr>
              <a:t>现阶段市场</a:t>
            </a:r>
            <a:r>
              <a:rPr lang="zh-CN" altLang="en-US" sz="1400" dirty="0" smtClean="0">
                <a:solidFill>
                  <a:schemeClr val="bg1"/>
                </a:solidFill>
                <a:latin typeface="微软雅黑" pitchFamily="34" charset="-122"/>
                <a:ea typeface="微软雅黑" pitchFamily="34" charset="-122"/>
              </a:rPr>
              <a:t>上已经存在一些</a:t>
            </a:r>
            <a:r>
              <a:rPr lang="zh-CN" altLang="en-US" sz="1400" dirty="0">
                <a:solidFill>
                  <a:schemeClr val="bg1"/>
                </a:solidFill>
                <a:latin typeface="微软雅黑" pitchFamily="34" charset="-122"/>
                <a:ea typeface="微软雅黑" pitchFamily="34" charset="-122"/>
              </a:rPr>
              <a:t>做驾驶行为分析的企业，如车友宝（</a:t>
            </a:r>
            <a:r>
              <a:rPr lang="en-US" altLang="zh-CN" sz="1400" dirty="0">
                <a:solidFill>
                  <a:schemeClr val="bg1"/>
                </a:solidFill>
                <a:latin typeface="微软雅黑" pitchFamily="34" charset="-122"/>
                <a:ea typeface="微软雅黑" pitchFamily="34" charset="-122"/>
              </a:rPr>
              <a:t>APP</a:t>
            </a:r>
            <a:r>
              <a:rPr lang="zh-CN" altLang="en-US" sz="1400" dirty="0">
                <a:solidFill>
                  <a:schemeClr val="bg1"/>
                </a:solidFill>
                <a:latin typeface="微软雅黑" pitchFamily="34" charset="-122"/>
                <a:ea typeface="微软雅黑" pitchFamily="34" charset="-122"/>
              </a:rPr>
              <a:t>），评</a:t>
            </a:r>
            <a:r>
              <a:rPr lang="zh-CN" altLang="en-US" sz="1400" dirty="0" smtClean="0">
                <a:solidFill>
                  <a:schemeClr val="bg1"/>
                </a:solidFill>
                <a:latin typeface="微软雅黑" pitchFamily="34" charset="-122"/>
                <a:ea typeface="微软雅黑" pitchFamily="34" charset="-122"/>
              </a:rPr>
              <a:t>驾以及百度地图等</a:t>
            </a:r>
            <a:r>
              <a:rPr lang="zh-CN" altLang="en-US" sz="1400" dirty="0">
                <a:solidFill>
                  <a:schemeClr val="bg1"/>
                </a:solidFill>
                <a:latin typeface="微软雅黑" pitchFamily="34" charset="-122"/>
                <a:ea typeface="微软雅黑" pitchFamily="34" charset="-122"/>
              </a:rPr>
              <a:t>，但是</a:t>
            </a:r>
            <a:r>
              <a:rPr lang="zh-CN" altLang="en-US" sz="1400" dirty="0" smtClean="0">
                <a:solidFill>
                  <a:schemeClr val="bg1"/>
                </a:solidFill>
                <a:latin typeface="微软雅黑" pitchFamily="34" charset="-122"/>
                <a:ea typeface="微软雅黑" pitchFamily="34" charset="-122"/>
              </a:rPr>
              <a:t>这些企业</a:t>
            </a:r>
            <a:r>
              <a:rPr lang="zh-CN" altLang="en-US" sz="1400" dirty="0">
                <a:solidFill>
                  <a:schemeClr val="bg1"/>
                </a:solidFill>
                <a:latin typeface="微软雅黑" pitchFamily="34" charset="-122"/>
                <a:ea typeface="微软雅黑" pitchFamily="34" charset="-122"/>
              </a:rPr>
              <a:t>一般都是通过</a:t>
            </a:r>
            <a:r>
              <a:rPr lang="en-US" altLang="zh-CN" sz="1400" dirty="0" smtClean="0">
                <a:solidFill>
                  <a:schemeClr val="bg1"/>
                </a:solidFill>
                <a:latin typeface="微软雅黑" pitchFamily="34" charset="-122"/>
                <a:ea typeface="微软雅黑" pitchFamily="34" charset="-122"/>
              </a:rPr>
              <a:t>OBD</a:t>
            </a:r>
            <a:r>
              <a:rPr lang="zh-CN" altLang="en-US" sz="1400" dirty="0" smtClean="0">
                <a:solidFill>
                  <a:schemeClr val="bg1"/>
                </a:solidFill>
                <a:latin typeface="微软雅黑" pitchFamily="34" charset="-122"/>
                <a:ea typeface="微软雅黑" pitchFamily="34" charset="-122"/>
              </a:rPr>
              <a:t>或者</a:t>
            </a:r>
            <a:r>
              <a:rPr lang="en-US" altLang="zh-CN" sz="1400" dirty="0" smtClean="0">
                <a:solidFill>
                  <a:schemeClr val="bg1"/>
                </a:solidFill>
                <a:latin typeface="微软雅黑" pitchFamily="34" charset="-122"/>
                <a:ea typeface="微软雅黑" pitchFamily="34" charset="-122"/>
              </a:rPr>
              <a:t>GPS</a:t>
            </a:r>
            <a:r>
              <a:rPr lang="zh-CN" altLang="en-US" sz="1400" dirty="0" smtClean="0">
                <a:solidFill>
                  <a:schemeClr val="bg1"/>
                </a:solidFill>
                <a:latin typeface="微软雅黑" pitchFamily="34" charset="-122"/>
                <a:ea typeface="微软雅黑" pitchFamily="34" charset="-122"/>
              </a:rPr>
              <a:t>信息采集或者推测驾驶行为</a:t>
            </a:r>
            <a:r>
              <a:rPr lang="zh-CN" altLang="en-US" sz="1400" dirty="0">
                <a:solidFill>
                  <a:schemeClr val="bg1"/>
                </a:solidFill>
                <a:latin typeface="微软雅黑" pitchFamily="34" charset="-122"/>
                <a:ea typeface="微软雅黑" pitchFamily="34" charset="-122"/>
              </a:rPr>
              <a:t>数据，得出每一次行程的</a:t>
            </a:r>
            <a:r>
              <a:rPr lang="zh-CN" altLang="en-US" sz="1400" dirty="0" smtClean="0">
                <a:solidFill>
                  <a:schemeClr val="bg1"/>
                </a:solidFill>
                <a:latin typeface="微软雅黑" pitchFamily="34" charset="-122"/>
                <a:ea typeface="微软雅黑" pitchFamily="34" charset="-122"/>
              </a:rPr>
              <a:t>分析</a:t>
            </a:r>
            <a:r>
              <a:rPr lang="zh-CN" altLang="en-US" sz="1400" dirty="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这些方式的弊端在于得到的行车数据会存在一些误差，而这些误差会对用户行为画像的刻画产生直接的影响。</a:t>
            </a:r>
            <a:endParaRPr lang="zh-CN" altLang="en-US" sz="1400" dirty="0">
              <a:solidFill>
                <a:schemeClr val="bg1"/>
              </a:solidFill>
            </a:endParaRPr>
          </a:p>
        </p:txBody>
      </p:sp>
      <p:cxnSp>
        <p:nvCxnSpPr>
          <p:cNvPr id="8" name="直接连接符 10"/>
          <p:cNvCxnSpPr>
            <a:cxnSpLocks noChangeShapeType="1"/>
          </p:cNvCxnSpPr>
          <p:nvPr/>
        </p:nvCxnSpPr>
        <p:spPr bwMode="auto">
          <a:xfrm>
            <a:off x="1514475" y="2349500"/>
            <a:ext cx="2070100" cy="0"/>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sp>
        <p:nvSpPr>
          <p:cNvPr id="9" name="矩形 16"/>
          <p:cNvSpPr>
            <a:spLocks noChangeArrowheads="1"/>
          </p:cNvSpPr>
          <p:nvPr/>
        </p:nvSpPr>
        <p:spPr bwMode="auto">
          <a:xfrm>
            <a:off x="865187" y="275909"/>
            <a:ext cx="1684338"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9" y="292956"/>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01</a:t>
            </a:r>
            <a:r>
              <a:rPr lang="zh-CN" altLang="en-US" sz="1200" b="1" dirty="0" smtClean="0">
                <a:solidFill>
                  <a:schemeClr val="bg1"/>
                </a:solidFill>
                <a:latin typeface="微软雅黑" pitchFamily="34" charset="-122"/>
                <a:ea typeface="微软雅黑" pitchFamily="34" charset="-122"/>
              </a:rPr>
              <a:t>、什么是评分模型？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cxnSp>
        <p:nvCxnSpPr>
          <p:cNvPr id="14" name="直接连接符 13"/>
          <p:cNvCxnSpPr/>
          <p:nvPr/>
        </p:nvCxnSpPr>
        <p:spPr>
          <a:xfrm>
            <a:off x="1416050" y="1765669"/>
            <a:ext cx="483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1294029" y="1888504"/>
            <a:ext cx="2440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9"/>
          <p:cNvSpPr txBox="1">
            <a:spLocks noChangeArrowheads="1"/>
          </p:cNvSpPr>
          <p:nvPr/>
        </p:nvSpPr>
        <p:spPr bwMode="auto">
          <a:xfrm>
            <a:off x="1416050" y="1839913"/>
            <a:ext cx="2058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2000" b="1" dirty="0" smtClean="0">
                <a:solidFill>
                  <a:schemeClr val="bg1"/>
                </a:solidFill>
                <a:latin typeface="微软雅黑" pitchFamily="34" charset="-122"/>
                <a:ea typeface="微软雅黑" pitchFamily="34" charset="-122"/>
              </a:rPr>
              <a:t>行业情况</a:t>
            </a:r>
            <a:endParaRPr lang="zh-CN" altLang="en-US" sz="2000" b="1" dirty="0">
              <a:solidFill>
                <a:schemeClr val="bg1"/>
              </a:solidFill>
              <a:latin typeface="微软雅黑" pitchFamily="34" charset="-122"/>
              <a:ea typeface="微软雅黑" pitchFamily="34" charset="-122"/>
            </a:endParaRPr>
          </a:p>
        </p:txBody>
      </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18" name="椭圆 17"/>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pic>
        <p:nvPicPr>
          <p:cNvPr id="19" name="图片占位符 4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pic>
    </p:spTree>
    <p:extLst>
      <p:ext uri="{BB962C8B-B14F-4D97-AF65-F5344CB8AC3E}">
        <p14:creationId xmlns:p14="http://schemas.microsoft.com/office/powerpoint/2010/main" val="138758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Effect transition="in" filter="fade">
                                      <p:cBhvr>
                                        <p:cTn id="17" dur="1000"/>
                                        <p:tgtEl>
                                          <p:spTgt spid="9"/>
                                        </p:tgtEl>
                                      </p:cBhvr>
                                    </p:animEffect>
                                  </p:childTnLst>
                                </p:cTn>
                              </p:par>
                              <p:par>
                                <p:cTn id="18" presetID="25"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3" dur="1000" fill="hold"/>
                                        <p:tgtEl>
                                          <p:spTgt spid="10"/>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1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par>
                                <p:cTn id="41" presetID="53" presetClass="entr" presetSubtype="16"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autoUpdateAnimBg="0"/>
      <p:bldP spid="10" grpId="0" autoUpdateAnimBg="0"/>
      <p:bldP spid="17" grpId="0" autoUpdateAnimBg="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557212"/>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02</a:t>
            </a:r>
            <a:r>
              <a:rPr lang="zh-CN" altLang="en-US" sz="1200" b="1" dirty="0" smtClean="0">
                <a:solidFill>
                  <a:schemeClr val="bg1"/>
                </a:solidFill>
                <a:latin typeface="微软雅黑" pitchFamily="34" charset="-122"/>
                <a:ea typeface="微软雅黑" pitchFamily="34" charset="-122"/>
              </a:rPr>
              <a:t>、为什么要评分模型？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48" name="矩形: 圆角 12">
            <a:extLst>
              <a:ext uri="{FF2B5EF4-FFF2-40B4-BE49-F238E27FC236}">
                <a16:creationId xmlns:a16="http://schemas.microsoft.com/office/drawing/2014/main" xmlns="" id="{E507BA95-C433-4EA3-A695-BFB42954540B}"/>
              </a:ext>
            </a:extLst>
          </p:cNvPr>
          <p:cNvSpPr/>
          <p:nvPr/>
        </p:nvSpPr>
        <p:spPr>
          <a:xfrm>
            <a:off x="765014" y="1416757"/>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任意多边形: 形状 43">
            <a:extLst>
              <a:ext uri="{FF2B5EF4-FFF2-40B4-BE49-F238E27FC236}">
                <a16:creationId xmlns:a16="http://schemas.microsoft.com/office/drawing/2014/main" xmlns="" id="{99AC7181-4159-4F14-B6AF-A2558F194D2B}"/>
              </a:ext>
            </a:extLst>
          </p:cNvPr>
          <p:cNvSpPr>
            <a:spLocks/>
          </p:cNvSpPr>
          <p:nvPr/>
        </p:nvSpPr>
        <p:spPr bwMode="auto">
          <a:xfrm>
            <a:off x="1118875" y="1653765"/>
            <a:ext cx="1152747" cy="1280400"/>
          </a:xfrm>
          <a:custGeom>
            <a:avLst/>
            <a:gdLst>
              <a:gd name="T0" fmla="*/ 408 w 596"/>
              <a:gd name="T1" fmla="*/ 488 h 662"/>
              <a:gd name="T2" fmla="*/ 294 w 596"/>
              <a:gd name="T3" fmla="*/ 646 h 662"/>
              <a:gd name="T4" fmla="*/ 174 w 596"/>
              <a:gd name="T5" fmla="*/ 474 h 662"/>
              <a:gd name="T6" fmla="*/ 232 w 596"/>
              <a:gd name="T7" fmla="*/ 432 h 662"/>
              <a:gd name="T8" fmla="*/ 278 w 596"/>
              <a:gd name="T9" fmla="*/ 410 h 662"/>
              <a:gd name="T10" fmla="*/ 310 w 596"/>
              <a:gd name="T11" fmla="*/ 412 h 662"/>
              <a:gd name="T12" fmla="*/ 358 w 596"/>
              <a:gd name="T13" fmla="*/ 438 h 662"/>
              <a:gd name="T14" fmla="*/ 398 w 596"/>
              <a:gd name="T15" fmla="*/ 478 h 662"/>
              <a:gd name="T16" fmla="*/ 370 w 596"/>
              <a:gd name="T17" fmla="*/ 458 h 662"/>
              <a:gd name="T18" fmla="*/ 382 w 596"/>
              <a:gd name="T19" fmla="*/ 344 h 662"/>
              <a:gd name="T20" fmla="*/ 424 w 596"/>
              <a:gd name="T21" fmla="*/ 384 h 662"/>
              <a:gd name="T22" fmla="*/ 404 w 596"/>
              <a:gd name="T23" fmla="*/ 336 h 662"/>
              <a:gd name="T24" fmla="*/ 448 w 596"/>
              <a:gd name="T25" fmla="*/ 352 h 662"/>
              <a:gd name="T26" fmla="*/ 434 w 596"/>
              <a:gd name="T27" fmla="*/ 338 h 662"/>
              <a:gd name="T28" fmla="*/ 444 w 596"/>
              <a:gd name="T29" fmla="*/ 332 h 662"/>
              <a:gd name="T30" fmla="*/ 436 w 596"/>
              <a:gd name="T31" fmla="*/ 308 h 662"/>
              <a:gd name="T32" fmla="*/ 486 w 596"/>
              <a:gd name="T33" fmla="*/ 318 h 662"/>
              <a:gd name="T34" fmla="*/ 448 w 596"/>
              <a:gd name="T35" fmla="*/ 278 h 662"/>
              <a:gd name="T36" fmla="*/ 478 w 596"/>
              <a:gd name="T37" fmla="*/ 188 h 662"/>
              <a:gd name="T38" fmla="*/ 458 w 596"/>
              <a:gd name="T39" fmla="*/ 106 h 662"/>
              <a:gd name="T40" fmla="*/ 378 w 596"/>
              <a:gd name="T41" fmla="*/ 44 h 662"/>
              <a:gd name="T42" fmla="*/ 306 w 596"/>
              <a:gd name="T43" fmla="*/ 6 h 662"/>
              <a:gd name="T44" fmla="*/ 204 w 596"/>
              <a:gd name="T45" fmla="*/ 20 h 662"/>
              <a:gd name="T46" fmla="*/ 148 w 596"/>
              <a:gd name="T47" fmla="*/ 68 h 662"/>
              <a:gd name="T48" fmla="*/ 106 w 596"/>
              <a:gd name="T49" fmla="*/ 122 h 662"/>
              <a:gd name="T50" fmla="*/ 114 w 596"/>
              <a:gd name="T51" fmla="*/ 198 h 662"/>
              <a:gd name="T52" fmla="*/ 84 w 596"/>
              <a:gd name="T53" fmla="*/ 232 h 662"/>
              <a:gd name="T54" fmla="*/ 114 w 596"/>
              <a:gd name="T55" fmla="*/ 234 h 662"/>
              <a:gd name="T56" fmla="*/ 146 w 596"/>
              <a:gd name="T57" fmla="*/ 308 h 662"/>
              <a:gd name="T58" fmla="*/ 136 w 596"/>
              <a:gd name="T59" fmla="*/ 338 h 662"/>
              <a:gd name="T60" fmla="*/ 162 w 596"/>
              <a:gd name="T61" fmla="*/ 334 h 662"/>
              <a:gd name="T62" fmla="*/ 182 w 596"/>
              <a:gd name="T63" fmla="*/ 298 h 662"/>
              <a:gd name="T64" fmla="*/ 168 w 596"/>
              <a:gd name="T65" fmla="*/ 356 h 662"/>
              <a:gd name="T66" fmla="*/ 194 w 596"/>
              <a:gd name="T67" fmla="*/ 346 h 662"/>
              <a:gd name="T68" fmla="*/ 152 w 596"/>
              <a:gd name="T69" fmla="*/ 362 h 662"/>
              <a:gd name="T70" fmla="*/ 196 w 596"/>
              <a:gd name="T71" fmla="*/ 358 h 662"/>
              <a:gd name="T72" fmla="*/ 226 w 596"/>
              <a:gd name="T73" fmla="*/ 366 h 662"/>
              <a:gd name="T74" fmla="*/ 218 w 596"/>
              <a:gd name="T75" fmla="*/ 448 h 662"/>
              <a:gd name="T76" fmla="*/ 150 w 596"/>
              <a:gd name="T77" fmla="*/ 474 h 662"/>
              <a:gd name="T78" fmla="*/ 38 w 596"/>
              <a:gd name="T79" fmla="*/ 544 h 662"/>
              <a:gd name="T80" fmla="*/ 572 w 596"/>
              <a:gd name="T81" fmla="*/ 582 h 662"/>
              <a:gd name="T82" fmla="*/ 206 w 596"/>
              <a:gd name="T83" fmla="*/ 324 h 662"/>
              <a:gd name="T84" fmla="*/ 174 w 596"/>
              <a:gd name="T85" fmla="*/ 214 h 662"/>
              <a:gd name="T86" fmla="*/ 220 w 596"/>
              <a:gd name="T87" fmla="*/ 142 h 662"/>
              <a:gd name="T88" fmla="*/ 192 w 596"/>
              <a:gd name="T89" fmla="*/ 198 h 662"/>
              <a:gd name="T90" fmla="*/ 248 w 596"/>
              <a:gd name="T91" fmla="*/ 152 h 662"/>
              <a:gd name="T92" fmla="*/ 274 w 596"/>
              <a:gd name="T93" fmla="*/ 160 h 662"/>
              <a:gd name="T94" fmla="*/ 316 w 596"/>
              <a:gd name="T95" fmla="*/ 116 h 662"/>
              <a:gd name="T96" fmla="*/ 278 w 596"/>
              <a:gd name="T97" fmla="*/ 212 h 662"/>
              <a:gd name="T98" fmla="*/ 356 w 596"/>
              <a:gd name="T99" fmla="*/ 116 h 662"/>
              <a:gd name="T100" fmla="*/ 374 w 596"/>
              <a:gd name="T101" fmla="*/ 148 h 662"/>
              <a:gd name="T102" fmla="*/ 414 w 596"/>
              <a:gd name="T103" fmla="*/ 180 h 662"/>
              <a:gd name="T104" fmla="*/ 396 w 596"/>
              <a:gd name="T105" fmla="*/ 224 h 662"/>
              <a:gd name="T106" fmla="*/ 404 w 596"/>
              <a:gd name="T107" fmla="*/ 282 h 662"/>
              <a:gd name="T108" fmla="*/ 380 w 596"/>
              <a:gd name="T109" fmla="*/ 338 h 662"/>
              <a:gd name="T110" fmla="*/ 294 w 596"/>
              <a:gd name="T111" fmla="*/ 408 h 662"/>
              <a:gd name="T112" fmla="*/ 212 w 596"/>
              <a:gd name="T113" fmla="*/ 336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6" h="662">
                <a:moveTo>
                  <a:pt x="548" y="538"/>
                </a:moveTo>
                <a:lnTo>
                  <a:pt x="548" y="538"/>
                </a:lnTo>
                <a:lnTo>
                  <a:pt x="520" y="522"/>
                </a:lnTo>
                <a:lnTo>
                  <a:pt x="476" y="502"/>
                </a:lnTo>
                <a:lnTo>
                  <a:pt x="414" y="472"/>
                </a:lnTo>
                <a:lnTo>
                  <a:pt x="414" y="472"/>
                </a:lnTo>
                <a:lnTo>
                  <a:pt x="408" y="488"/>
                </a:lnTo>
                <a:lnTo>
                  <a:pt x="400" y="506"/>
                </a:lnTo>
                <a:lnTo>
                  <a:pt x="382" y="536"/>
                </a:lnTo>
                <a:lnTo>
                  <a:pt x="364" y="566"/>
                </a:lnTo>
                <a:lnTo>
                  <a:pt x="344" y="592"/>
                </a:lnTo>
                <a:lnTo>
                  <a:pt x="324" y="614"/>
                </a:lnTo>
                <a:lnTo>
                  <a:pt x="308" y="632"/>
                </a:lnTo>
                <a:lnTo>
                  <a:pt x="294" y="646"/>
                </a:lnTo>
                <a:lnTo>
                  <a:pt x="294" y="646"/>
                </a:lnTo>
                <a:lnTo>
                  <a:pt x="276" y="628"/>
                </a:lnTo>
                <a:lnTo>
                  <a:pt x="256" y="604"/>
                </a:lnTo>
                <a:lnTo>
                  <a:pt x="238" y="580"/>
                </a:lnTo>
                <a:lnTo>
                  <a:pt x="220" y="554"/>
                </a:lnTo>
                <a:lnTo>
                  <a:pt x="192" y="508"/>
                </a:lnTo>
                <a:lnTo>
                  <a:pt x="174" y="474"/>
                </a:lnTo>
                <a:lnTo>
                  <a:pt x="174" y="474"/>
                </a:lnTo>
                <a:lnTo>
                  <a:pt x="212" y="464"/>
                </a:lnTo>
                <a:lnTo>
                  <a:pt x="214" y="462"/>
                </a:lnTo>
                <a:lnTo>
                  <a:pt x="214" y="462"/>
                </a:lnTo>
                <a:lnTo>
                  <a:pt x="222" y="454"/>
                </a:lnTo>
                <a:lnTo>
                  <a:pt x="228" y="444"/>
                </a:lnTo>
                <a:lnTo>
                  <a:pt x="232" y="432"/>
                </a:lnTo>
                <a:lnTo>
                  <a:pt x="234" y="420"/>
                </a:lnTo>
                <a:lnTo>
                  <a:pt x="234" y="394"/>
                </a:lnTo>
                <a:lnTo>
                  <a:pt x="234" y="374"/>
                </a:lnTo>
                <a:lnTo>
                  <a:pt x="234" y="374"/>
                </a:lnTo>
                <a:lnTo>
                  <a:pt x="248" y="388"/>
                </a:lnTo>
                <a:lnTo>
                  <a:pt x="264" y="402"/>
                </a:lnTo>
                <a:lnTo>
                  <a:pt x="278" y="410"/>
                </a:lnTo>
                <a:lnTo>
                  <a:pt x="286" y="414"/>
                </a:lnTo>
                <a:lnTo>
                  <a:pt x="294" y="414"/>
                </a:lnTo>
                <a:lnTo>
                  <a:pt x="294" y="414"/>
                </a:lnTo>
                <a:lnTo>
                  <a:pt x="296" y="414"/>
                </a:lnTo>
                <a:lnTo>
                  <a:pt x="296" y="414"/>
                </a:lnTo>
                <a:lnTo>
                  <a:pt x="302" y="414"/>
                </a:lnTo>
                <a:lnTo>
                  <a:pt x="310" y="412"/>
                </a:lnTo>
                <a:lnTo>
                  <a:pt x="326" y="404"/>
                </a:lnTo>
                <a:lnTo>
                  <a:pt x="342" y="390"/>
                </a:lnTo>
                <a:lnTo>
                  <a:pt x="356" y="376"/>
                </a:lnTo>
                <a:lnTo>
                  <a:pt x="356" y="376"/>
                </a:lnTo>
                <a:lnTo>
                  <a:pt x="356" y="396"/>
                </a:lnTo>
                <a:lnTo>
                  <a:pt x="356" y="424"/>
                </a:lnTo>
                <a:lnTo>
                  <a:pt x="358" y="438"/>
                </a:lnTo>
                <a:lnTo>
                  <a:pt x="360" y="450"/>
                </a:lnTo>
                <a:lnTo>
                  <a:pt x="364" y="460"/>
                </a:lnTo>
                <a:lnTo>
                  <a:pt x="370" y="468"/>
                </a:lnTo>
                <a:lnTo>
                  <a:pt x="370" y="470"/>
                </a:lnTo>
                <a:lnTo>
                  <a:pt x="370" y="470"/>
                </a:lnTo>
                <a:lnTo>
                  <a:pt x="370" y="470"/>
                </a:lnTo>
                <a:lnTo>
                  <a:pt x="398" y="478"/>
                </a:lnTo>
                <a:lnTo>
                  <a:pt x="410" y="480"/>
                </a:lnTo>
                <a:lnTo>
                  <a:pt x="412" y="474"/>
                </a:lnTo>
                <a:lnTo>
                  <a:pt x="412" y="474"/>
                </a:lnTo>
                <a:lnTo>
                  <a:pt x="400" y="472"/>
                </a:lnTo>
                <a:lnTo>
                  <a:pt x="374" y="464"/>
                </a:lnTo>
                <a:lnTo>
                  <a:pt x="374" y="464"/>
                </a:lnTo>
                <a:lnTo>
                  <a:pt x="370" y="458"/>
                </a:lnTo>
                <a:lnTo>
                  <a:pt x="366" y="448"/>
                </a:lnTo>
                <a:lnTo>
                  <a:pt x="362" y="424"/>
                </a:lnTo>
                <a:lnTo>
                  <a:pt x="362" y="396"/>
                </a:lnTo>
                <a:lnTo>
                  <a:pt x="362" y="368"/>
                </a:lnTo>
                <a:lnTo>
                  <a:pt x="362" y="368"/>
                </a:lnTo>
                <a:lnTo>
                  <a:pt x="382" y="344"/>
                </a:lnTo>
                <a:lnTo>
                  <a:pt x="382" y="344"/>
                </a:lnTo>
                <a:lnTo>
                  <a:pt x="384" y="352"/>
                </a:lnTo>
                <a:lnTo>
                  <a:pt x="388" y="360"/>
                </a:lnTo>
                <a:lnTo>
                  <a:pt x="392" y="366"/>
                </a:lnTo>
                <a:lnTo>
                  <a:pt x="398" y="370"/>
                </a:lnTo>
                <a:lnTo>
                  <a:pt x="412" y="380"/>
                </a:lnTo>
                <a:lnTo>
                  <a:pt x="424" y="384"/>
                </a:lnTo>
                <a:lnTo>
                  <a:pt x="424" y="384"/>
                </a:lnTo>
                <a:lnTo>
                  <a:pt x="414" y="378"/>
                </a:lnTo>
                <a:lnTo>
                  <a:pt x="408" y="370"/>
                </a:lnTo>
                <a:lnTo>
                  <a:pt x="404" y="362"/>
                </a:lnTo>
                <a:lnTo>
                  <a:pt x="400" y="356"/>
                </a:lnTo>
                <a:lnTo>
                  <a:pt x="400" y="348"/>
                </a:lnTo>
                <a:lnTo>
                  <a:pt x="402" y="342"/>
                </a:lnTo>
                <a:lnTo>
                  <a:pt x="404" y="336"/>
                </a:lnTo>
                <a:lnTo>
                  <a:pt x="408" y="332"/>
                </a:lnTo>
                <a:lnTo>
                  <a:pt x="408" y="332"/>
                </a:lnTo>
                <a:lnTo>
                  <a:pt x="412" y="336"/>
                </a:lnTo>
                <a:lnTo>
                  <a:pt x="418" y="342"/>
                </a:lnTo>
                <a:lnTo>
                  <a:pt x="424" y="346"/>
                </a:lnTo>
                <a:lnTo>
                  <a:pt x="432" y="348"/>
                </a:lnTo>
                <a:lnTo>
                  <a:pt x="448" y="352"/>
                </a:lnTo>
                <a:lnTo>
                  <a:pt x="454" y="350"/>
                </a:lnTo>
                <a:lnTo>
                  <a:pt x="458" y="350"/>
                </a:lnTo>
                <a:lnTo>
                  <a:pt x="458" y="350"/>
                </a:lnTo>
                <a:lnTo>
                  <a:pt x="448" y="348"/>
                </a:lnTo>
                <a:lnTo>
                  <a:pt x="442" y="346"/>
                </a:lnTo>
                <a:lnTo>
                  <a:pt x="438" y="342"/>
                </a:lnTo>
                <a:lnTo>
                  <a:pt x="434" y="338"/>
                </a:lnTo>
                <a:lnTo>
                  <a:pt x="434" y="338"/>
                </a:lnTo>
                <a:lnTo>
                  <a:pt x="442" y="340"/>
                </a:lnTo>
                <a:lnTo>
                  <a:pt x="450" y="340"/>
                </a:lnTo>
                <a:lnTo>
                  <a:pt x="456" y="336"/>
                </a:lnTo>
                <a:lnTo>
                  <a:pt x="456" y="336"/>
                </a:lnTo>
                <a:lnTo>
                  <a:pt x="450" y="336"/>
                </a:lnTo>
                <a:lnTo>
                  <a:pt x="444" y="332"/>
                </a:lnTo>
                <a:lnTo>
                  <a:pt x="440" y="328"/>
                </a:lnTo>
                <a:lnTo>
                  <a:pt x="436" y="324"/>
                </a:lnTo>
                <a:lnTo>
                  <a:pt x="432" y="312"/>
                </a:lnTo>
                <a:lnTo>
                  <a:pt x="432" y="306"/>
                </a:lnTo>
                <a:lnTo>
                  <a:pt x="434" y="302"/>
                </a:lnTo>
                <a:lnTo>
                  <a:pt x="434" y="302"/>
                </a:lnTo>
                <a:lnTo>
                  <a:pt x="436" y="308"/>
                </a:lnTo>
                <a:lnTo>
                  <a:pt x="442" y="314"/>
                </a:lnTo>
                <a:lnTo>
                  <a:pt x="448" y="318"/>
                </a:lnTo>
                <a:lnTo>
                  <a:pt x="456" y="320"/>
                </a:lnTo>
                <a:lnTo>
                  <a:pt x="466" y="322"/>
                </a:lnTo>
                <a:lnTo>
                  <a:pt x="474" y="322"/>
                </a:lnTo>
                <a:lnTo>
                  <a:pt x="480" y="320"/>
                </a:lnTo>
                <a:lnTo>
                  <a:pt x="486" y="318"/>
                </a:lnTo>
                <a:lnTo>
                  <a:pt x="486" y="318"/>
                </a:lnTo>
                <a:lnTo>
                  <a:pt x="472" y="316"/>
                </a:lnTo>
                <a:lnTo>
                  <a:pt x="462" y="310"/>
                </a:lnTo>
                <a:lnTo>
                  <a:pt x="454" y="304"/>
                </a:lnTo>
                <a:lnTo>
                  <a:pt x="450" y="296"/>
                </a:lnTo>
                <a:lnTo>
                  <a:pt x="448" y="286"/>
                </a:lnTo>
                <a:lnTo>
                  <a:pt x="448" y="278"/>
                </a:lnTo>
                <a:lnTo>
                  <a:pt x="450" y="272"/>
                </a:lnTo>
                <a:lnTo>
                  <a:pt x="450" y="268"/>
                </a:lnTo>
                <a:lnTo>
                  <a:pt x="450" y="268"/>
                </a:lnTo>
                <a:lnTo>
                  <a:pt x="456" y="260"/>
                </a:lnTo>
                <a:lnTo>
                  <a:pt x="462" y="250"/>
                </a:lnTo>
                <a:lnTo>
                  <a:pt x="468" y="228"/>
                </a:lnTo>
                <a:lnTo>
                  <a:pt x="478" y="188"/>
                </a:lnTo>
                <a:lnTo>
                  <a:pt x="478" y="188"/>
                </a:lnTo>
                <a:lnTo>
                  <a:pt x="478" y="176"/>
                </a:lnTo>
                <a:lnTo>
                  <a:pt x="480" y="166"/>
                </a:lnTo>
                <a:lnTo>
                  <a:pt x="478" y="154"/>
                </a:lnTo>
                <a:lnTo>
                  <a:pt x="476" y="144"/>
                </a:lnTo>
                <a:lnTo>
                  <a:pt x="468" y="124"/>
                </a:lnTo>
                <a:lnTo>
                  <a:pt x="458" y="106"/>
                </a:lnTo>
                <a:lnTo>
                  <a:pt x="448" y="92"/>
                </a:lnTo>
                <a:lnTo>
                  <a:pt x="436" y="78"/>
                </a:lnTo>
                <a:lnTo>
                  <a:pt x="420" y="64"/>
                </a:lnTo>
                <a:lnTo>
                  <a:pt x="420" y="64"/>
                </a:lnTo>
                <a:lnTo>
                  <a:pt x="408" y="56"/>
                </a:lnTo>
                <a:lnTo>
                  <a:pt x="394" y="50"/>
                </a:lnTo>
                <a:lnTo>
                  <a:pt x="378" y="44"/>
                </a:lnTo>
                <a:lnTo>
                  <a:pt x="360" y="40"/>
                </a:lnTo>
                <a:lnTo>
                  <a:pt x="360" y="40"/>
                </a:lnTo>
                <a:lnTo>
                  <a:pt x="356" y="32"/>
                </a:lnTo>
                <a:lnTo>
                  <a:pt x="348" y="24"/>
                </a:lnTo>
                <a:lnTo>
                  <a:pt x="336" y="16"/>
                </a:lnTo>
                <a:lnTo>
                  <a:pt x="322" y="10"/>
                </a:lnTo>
                <a:lnTo>
                  <a:pt x="306" y="6"/>
                </a:lnTo>
                <a:lnTo>
                  <a:pt x="286" y="2"/>
                </a:lnTo>
                <a:lnTo>
                  <a:pt x="268" y="0"/>
                </a:lnTo>
                <a:lnTo>
                  <a:pt x="250" y="2"/>
                </a:lnTo>
                <a:lnTo>
                  <a:pt x="250" y="2"/>
                </a:lnTo>
                <a:lnTo>
                  <a:pt x="232" y="6"/>
                </a:lnTo>
                <a:lnTo>
                  <a:pt x="218" y="12"/>
                </a:lnTo>
                <a:lnTo>
                  <a:pt x="204" y="20"/>
                </a:lnTo>
                <a:lnTo>
                  <a:pt x="192" y="30"/>
                </a:lnTo>
                <a:lnTo>
                  <a:pt x="184" y="38"/>
                </a:lnTo>
                <a:lnTo>
                  <a:pt x="176" y="46"/>
                </a:lnTo>
                <a:lnTo>
                  <a:pt x="164" y="62"/>
                </a:lnTo>
                <a:lnTo>
                  <a:pt x="164" y="62"/>
                </a:lnTo>
                <a:lnTo>
                  <a:pt x="158" y="64"/>
                </a:lnTo>
                <a:lnTo>
                  <a:pt x="148" y="68"/>
                </a:lnTo>
                <a:lnTo>
                  <a:pt x="138" y="76"/>
                </a:lnTo>
                <a:lnTo>
                  <a:pt x="132" y="82"/>
                </a:lnTo>
                <a:lnTo>
                  <a:pt x="128" y="90"/>
                </a:lnTo>
                <a:lnTo>
                  <a:pt x="128" y="90"/>
                </a:lnTo>
                <a:lnTo>
                  <a:pt x="118" y="98"/>
                </a:lnTo>
                <a:lnTo>
                  <a:pt x="110" y="110"/>
                </a:lnTo>
                <a:lnTo>
                  <a:pt x="106" y="122"/>
                </a:lnTo>
                <a:lnTo>
                  <a:pt x="104" y="136"/>
                </a:lnTo>
                <a:lnTo>
                  <a:pt x="104" y="150"/>
                </a:lnTo>
                <a:lnTo>
                  <a:pt x="106" y="164"/>
                </a:lnTo>
                <a:lnTo>
                  <a:pt x="112" y="176"/>
                </a:lnTo>
                <a:lnTo>
                  <a:pt x="120" y="186"/>
                </a:lnTo>
                <a:lnTo>
                  <a:pt x="120" y="186"/>
                </a:lnTo>
                <a:lnTo>
                  <a:pt x="114" y="198"/>
                </a:lnTo>
                <a:lnTo>
                  <a:pt x="106" y="212"/>
                </a:lnTo>
                <a:lnTo>
                  <a:pt x="100" y="218"/>
                </a:lnTo>
                <a:lnTo>
                  <a:pt x="92" y="224"/>
                </a:lnTo>
                <a:lnTo>
                  <a:pt x="86" y="226"/>
                </a:lnTo>
                <a:lnTo>
                  <a:pt x="78" y="228"/>
                </a:lnTo>
                <a:lnTo>
                  <a:pt x="78" y="228"/>
                </a:lnTo>
                <a:lnTo>
                  <a:pt x="84" y="232"/>
                </a:lnTo>
                <a:lnTo>
                  <a:pt x="92" y="234"/>
                </a:lnTo>
                <a:lnTo>
                  <a:pt x="98" y="234"/>
                </a:lnTo>
                <a:lnTo>
                  <a:pt x="104" y="232"/>
                </a:lnTo>
                <a:lnTo>
                  <a:pt x="110" y="228"/>
                </a:lnTo>
                <a:lnTo>
                  <a:pt x="116" y="224"/>
                </a:lnTo>
                <a:lnTo>
                  <a:pt x="116" y="224"/>
                </a:lnTo>
                <a:lnTo>
                  <a:pt x="114" y="234"/>
                </a:lnTo>
                <a:lnTo>
                  <a:pt x="114" y="246"/>
                </a:lnTo>
                <a:lnTo>
                  <a:pt x="116" y="260"/>
                </a:lnTo>
                <a:lnTo>
                  <a:pt x="120" y="272"/>
                </a:lnTo>
                <a:lnTo>
                  <a:pt x="126" y="282"/>
                </a:lnTo>
                <a:lnTo>
                  <a:pt x="134" y="292"/>
                </a:lnTo>
                <a:lnTo>
                  <a:pt x="146" y="308"/>
                </a:lnTo>
                <a:lnTo>
                  <a:pt x="146" y="308"/>
                </a:lnTo>
                <a:lnTo>
                  <a:pt x="144" y="320"/>
                </a:lnTo>
                <a:lnTo>
                  <a:pt x="138" y="328"/>
                </a:lnTo>
                <a:lnTo>
                  <a:pt x="132" y="334"/>
                </a:lnTo>
                <a:lnTo>
                  <a:pt x="120" y="336"/>
                </a:lnTo>
                <a:lnTo>
                  <a:pt x="120" y="336"/>
                </a:lnTo>
                <a:lnTo>
                  <a:pt x="128" y="338"/>
                </a:lnTo>
                <a:lnTo>
                  <a:pt x="136" y="338"/>
                </a:lnTo>
                <a:lnTo>
                  <a:pt x="142" y="338"/>
                </a:lnTo>
                <a:lnTo>
                  <a:pt x="148" y="336"/>
                </a:lnTo>
                <a:lnTo>
                  <a:pt x="156" y="328"/>
                </a:lnTo>
                <a:lnTo>
                  <a:pt x="164" y="320"/>
                </a:lnTo>
                <a:lnTo>
                  <a:pt x="164" y="320"/>
                </a:lnTo>
                <a:lnTo>
                  <a:pt x="164" y="328"/>
                </a:lnTo>
                <a:lnTo>
                  <a:pt x="162" y="334"/>
                </a:lnTo>
                <a:lnTo>
                  <a:pt x="162" y="334"/>
                </a:lnTo>
                <a:lnTo>
                  <a:pt x="168" y="328"/>
                </a:lnTo>
                <a:lnTo>
                  <a:pt x="174" y="318"/>
                </a:lnTo>
                <a:lnTo>
                  <a:pt x="176" y="304"/>
                </a:lnTo>
                <a:lnTo>
                  <a:pt x="176" y="288"/>
                </a:lnTo>
                <a:lnTo>
                  <a:pt x="176" y="288"/>
                </a:lnTo>
                <a:lnTo>
                  <a:pt x="182" y="298"/>
                </a:lnTo>
                <a:lnTo>
                  <a:pt x="184" y="310"/>
                </a:lnTo>
                <a:lnTo>
                  <a:pt x="184" y="320"/>
                </a:lnTo>
                <a:lnTo>
                  <a:pt x="182" y="330"/>
                </a:lnTo>
                <a:lnTo>
                  <a:pt x="180" y="338"/>
                </a:lnTo>
                <a:lnTo>
                  <a:pt x="176" y="346"/>
                </a:lnTo>
                <a:lnTo>
                  <a:pt x="172" y="352"/>
                </a:lnTo>
                <a:lnTo>
                  <a:pt x="168" y="356"/>
                </a:lnTo>
                <a:lnTo>
                  <a:pt x="168" y="356"/>
                </a:lnTo>
                <a:lnTo>
                  <a:pt x="176" y="352"/>
                </a:lnTo>
                <a:lnTo>
                  <a:pt x="184" y="346"/>
                </a:lnTo>
                <a:lnTo>
                  <a:pt x="190" y="338"/>
                </a:lnTo>
                <a:lnTo>
                  <a:pt x="196" y="332"/>
                </a:lnTo>
                <a:lnTo>
                  <a:pt x="196" y="332"/>
                </a:lnTo>
                <a:lnTo>
                  <a:pt x="194" y="346"/>
                </a:lnTo>
                <a:lnTo>
                  <a:pt x="190" y="356"/>
                </a:lnTo>
                <a:lnTo>
                  <a:pt x="186" y="362"/>
                </a:lnTo>
                <a:lnTo>
                  <a:pt x="178" y="366"/>
                </a:lnTo>
                <a:lnTo>
                  <a:pt x="172" y="366"/>
                </a:lnTo>
                <a:lnTo>
                  <a:pt x="164" y="366"/>
                </a:lnTo>
                <a:lnTo>
                  <a:pt x="152" y="362"/>
                </a:lnTo>
                <a:lnTo>
                  <a:pt x="152" y="362"/>
                </a:lnTo>
                <a:lnTo>
                  <a:pt x="156" y="366"/>
                </a:lnTo>
                <a:lnTo>
                  <a:pt x="162" y="368"/>
                </a:lnTo>
                <a:lnTo>
                  <a:pt x="168" y="370"/>
                </a:lnTo>
                <a:lnTo>
                  <a:pt x="176" y="370"/>
                </a:lnTo>
                <a:lnTo>
                  <a:pt x="184" y="368"/>
                </a:lnTo>
                <a:lnTo>
                  <a:pt x="190" y="364"/>
                </a:lnTo>
                <a:lnTo>
                  <a:pt x="196" y="358"/>
                </a:lnTo>
                <a:lnTo>
                  <a:pt x="202" y="348"/>
                </a:lnTo>
                <a:lnTo>
                  <a:pt x="202" y="348"/>
                </a:lnTo>
                <a:lnTo>
                  <a:pt x="204" y="334"/>
                </a:lnTo>
                <a:lnTo>
                  <a:pt x="204" y="334"/>
                </a:lnTo>
                <a:lnTo>
                  <a:pt x="206" y="338"/>
                </a:lnTo>
                <a:lnTo>
                  <a:pt x="206" y="338"/>
                </a:lnTo>
                <a:lnTo>
                  <a:pt x="226" y="366"/>
                </a:lnTo>
                <a:lnTo>
                  <a:pt x="226" y="366"/>
                </a:lnTo>
                <a:lnTo>
                  <a:pt x="226" y="366"/>
                </a:lnTo>
                <a:lnTo>
                  <a:pt x="228" y="384"/>
                </a:lnTo>
                <a:lnTo>
                  <a:pt x="228" y="410"/>
                </a:lnTo>
                <a:lnTo>
                  <a:pt x="228" y="424"/>
                </a:lnTo>
                <a:lnTo>
                  <a:pt x="224" y="436"/>
                </a:lnTo>
                <a:lnTo>
                  <a:pt x="218" y="448"/>
                </a:lnTo>
                <a:lnTo>
                  <a:pt x="210" y="458"/>
                </a:lnTo>
                <a:lnTo>
                  <a:pt x="210" y="458"/>
                </a:lnTo>
                <a:lnTo>
                  <a:pt x="172" y="470"/>
                </a:lnTo>
                <a:lnTo>
                  <a:pt x="172" y="470"/>
                </a:lnTo>
                <a:lnTo>
                  <a:pt x="170" y="466"/>
                </a:lnTo>
                <a:lnTo>
                  <a:pt x="170" y="466"/>
                </a:lnTo>
                <a:lnTo>
                  <a:pt x="150" y="474"/>
                </a:lnTo>
                <a:lnTo>
                  <a:pt x="108" y="494"/>
                </a:lnTo>
                <a:lnTo>
                  <a:pt x="84" y="506"/>
                </a:lnTo>
                <a:lnTo>
                  <a:pt x="62" y="520"/>
                </a:lnTo>
                <a:lnTo>
                  <a:pt x="46" y="532"/>
                </a:lnTo>
                <a:lnTo>
                  <a:pt x="42" y="540"/>
                </a:lnTo>
                <a:lnTo>
                  <a:pt x="38" y="544"/>
                </a:lnTo>
                <a:lnTo>
                  <a:pt x="38" y="544"/>
                </a:lnTo>
                <a:lnTo>
                  <a:pt x="16" y="614"/>
                </a:lnTo>
                <a:lnTo>
                  <a:pt x="0" y="662"/>
                </a:lnTo>
                <a:lnTo>
                  <a:pt x="596" y="662"/>
                </a:lnTo>
                <a:lnTo>
                  <a:pt x="596" y="662"/>
                </a:lnTo>
                <a:lnTo>
                  <a:pt x="592" y="644"/>
                </a:lnTo>
                <a:lnTo>
                  <a:pt x="580" y="604"/>
                </a:lnTo>
                <a:lnTo>
                  <a:pt x="572" y="582"/>
                </a:lnTo>
                <a:lnTo>
                  <a:pt x="564" y="562"/>
                </a:lnTo>
                <a:lnTo>
                  <a:pt x="556" y="546"/>
                </a:lnTo>
                <a:lnTo>
                  <a:pt x="552" y="540"/>
                </a:lnTo>
                <a:lnTo>
                  <a:pt x="548" y="538"/>
                </a:lnTo>
                <a:lnTo>
                  <a:pt x="548" y="538"/>
                </a:lnTo>
                <a:close/>
                <a:moveTo>
                  <a:pt x="206" y="324"/>
                </a:moveTo>
                <a:lnTo>
                  <a:pt x="206" y="324"/>
                </a:lnTo>
                <a:lnTo>
                  <a:pt x="204" y="308"/>
                </a:lnTo>
                <a:lnTo>
                  <a:pt x="202" y="294"/>
                </a:lnTo>
                <a:lnTo>
                  <a:pt x="194" y="266"/>
                </a:lnTo>
                <a:lnTo>
                  <a:pt x="194" y="266"/>
                </a:lnTo>
                <a:lnTo>
                  <a:pt x="188" y="248"/>
                </a:lnTo>
                <a:lnTo>
                  <a:pt x="182" y="230"/>
                </a:lnTo>
                <a:lnTo>
                  <a:pt x="174" y="214"/>
                </a:lnTo>
                <a:lnTo>
                  <a:pt x="166" y="206"/>
                </a:lnTo>
                <a:lnTo>
                  <a:pt x="166" y="206"/>
                </a:lnTo>
                <a:lnTo>
                  <a:pt x="174" y="198"/>
                </a:lnTo>
                <a:lnTo>
                  <a:pt x="188" y="184"/>
                </a:lnTo>
                <a:lnTo>
                  <a:pt x="204" y="164"/>
                </a:lnTo>
                <a:lnTo>
                  <a:pt x="220" y="142"/>
                </a:lnTo>
                <a:lnTo>
                  <a:pt x="220" y="142"/>
                </a:lnTo>
                <a:lnTo>
                  <a:pt x="212" y="158"/>
                </a:lnTo>
                <a:lnTo>
                  <a:pt x="204" y="176"/>
                </a:lnTo>
                <a:lnTo>
                  <a:pt x="194" y="192"/>
                </a:lnTo>
                <a:lnTo>
                  <a:pt x="188" y="198"/>
                </a:lnTo>
                <a:lnTo>
                  <a:pt x="180" y="204"/>
                </a:lnTo>
                <a:lnTo>
                  <a:pt x="180" y="204"/>
                </a:lnTo>
                <a:lnTo>
                  <a:pt x="192" y="198"/>
                </a:lnTo>
                <a:lnTo>
                  <a:pt x="202" y="192"/>
                </a:lnTo>
                <a:lnTo>
                  <a:pt x="212" y="184"/>
                </a:lnTo>
                <a:lnTo>
                  <a:pt x="222" y="174"/>
                </a:lnTo>
                <a:lnTo>
                  <a:pt x="238" y="154"/>
                </a:lnTo>
                <a:lnTo>
                  <a:pt x="256" y="132"/>
                </a:lnTo>
                <a:lnTo>
                  <a:pt x="256" y="132"/>
                </a:lnTo>
                <a:lnTo>
                  <a:pt x="248" y="152"/>
                </a:lnTo>
                <a:lnTo>
                  <a:pt x="242" y="174"/>
                </a:lnTo>
                <a:lnTo>
                  <a:pt x="234" y="214"/>
                </a:lnTo>
                <a:lnTo>
                  <a:pt x="234" y="214"/>
                </a:lnTo>
                <a:lnTo>
                  <a:pt x="248" y="200"/>
                </a:lnTo>
                <a:lnTo>
                  <a:pt x="260" y="188"/>
                </a:lnTo>
                <a:lnTo>
                  <a:pt x="268" y="174"/>
                </a:lnTo>
                <a:lnTo>
                  <a:pt x="274" y="160"/>
                </a:lnTo>
                <a:lnTo>
                  <a:pt x="274" y="160"/>
                </a:lnTo>
                <a:lnTo>
                  <a:pt x="282" y="148"/>
                </a:lnTo>
                <a:lnTo>
                  <a:pt x="290" y="134"/>
                </a:lnTo>
                <a:lnTo>
                  <a:pt x="304" y="118"/>
                </a:lnTo>
                <a:lnTo>
                  <a:pt x="320" y="102"/>
                </a:lnTo>
                <a:lnTo>
                  <a:pt x="320" y="102"/>
                </a:lnTo>
                <a:lnTo>
                  <a:pt x="316" y="116"/>
                </a:lnTo>
                <a:lnTo>
                  <a:pt x="314" y="128"/>
                </a:lnTo>
                <a:lnTo>
                  <a:pt x="312" y="152"/>
                </a:lnTo>
                <a:lnTo>
                  <a:pt x="310" y="166"/>
                </a:lnTo>
                <a:lnTo>
                  <a:pt x="304" y="180"/>
                </a:lnTo>
                <a:lnTo>
                  <a:pt x="294" y="194"/>
                </a:lnTo>
                <a:lnTo>
                  <a:pt x="278" y="212"/>
                </a:lnTo>
                <a:lnTo>
                  <a:pt x="278" y="212"/>
                </a:lnTo>
                <a:lnTo>
                  <a:pt x="294" y="204"/>
                </a:lnTo>
                <a:lnTo>
                  <a:pt x="308" y="194"/>
                </a:lnTo>
                <a:lnTo>
                  <a:pt x="322" y="180"/>
                </a:lnTo>
                <a:lnTo>
                  <a:pt x="334" y="166"/>
                </a:lnTo>
                <a:lnTo>
                  <a:pt x="344" y="148"/>
                </a:lnTo>
                <a:lnTo>
                  <a:pt x="350" y="132"/>
                </a:lnTo>
                <a:lnTo>
                  <a:pt x="356" y="116"/>
                </a:lnTo>
                <a:lnTo>
                  <a:pt x="358" y="100"/>
                </a:lnTo>
                <a:lnTo>
                  <a:pt x="358" y="100"/>
                </a:lnTo>
                <a:lnTo>
                  <a:pt x="360" y="126"/>
                </a:lnTo>
                <a:lnTo>
                  <a:pt x="360" y="126"/>
                </a:lnTo>
                <a:lnTo>
                  <a:pt x="360" y="132"/>
                </a:lnTo>
                <a:lnTo>
                  <a:pt x="364" y="138"/>
                </a:lnTo>
                <a:lnTo>
                  <a:pt x="374" y="148"/>
                </a:lnTo>
                <a:lnTo>
                  <a:pt x="386" y="156"/>
                </a:lnTo>
                <a:lnTo>
                  <a:pt x="398" y="162"/>
                </a:lnTo>
                <a:lnTo>
                  <a:pt x="398" y="162"/>
                </a:lnTo>
                <a:lnTo>
                  <a:pt x="402" y="164"/>
                </a:lnTo>
                <a:lnTo>
                  <a:pt x="408" y="170"/>
                </a:lnTo>
                <a:lnTo>
                  <a:pt x="410" y="174"/>
                </a:lnTo>
                <a:lnTo>
                  <a:pt x="414" y="180"/>
                </a:lnTo>
                <a:lnTo>
                  <a:pt x="414" y="188"/>
                </a:lnTo>
                <a:lnTo>
                  <a:pt x="414" y="194"/>
                </a:lnTo>
                <a:lnTo>
                  <a:pt x="412" y="202"/>
                </a:lnTo>
                <a:lnTo>
                  <a:pt x="406" y="208"/>
                </a:lnTo>
                <a:lnTo>
                  <a:pt x="406" y="208"/>
                </a:lnTo>
                <a:lnTo>
                  <a:pt x="400" y="216"/>
                </a:lnTo>
                <a:lnTo>
                  <a:pt x="396" y="224"/>
                </a:lnTo>
                <a:lnTo>
                  <a:pt x="392" y="234"/>
                </a:lnTo>
                <a:lnTo>
                  <a:pt x="392" y="244"/>
                </a:lnTo>
                <a:lnTo>
                  <a:pt x="392" y="254"/>
                </a:lnTo>
                <a:lnTo>
                  <a:pt x="394" y="264"/>
                </a:lnTo>
                <a:lnTo>
                  <a:pt x="398" y="274"/>
                </a:lnTo>
                <a:lnTo>
                  <a:pt x="404" y="282"/>
                </a:lnTo>
                <a:lnTo>
                  <a:pt x="404" y="282"/>
                </a:lnTo>
                <a:lnTo>
                  <a:pt x="398" y="292"/>
                </a:lnTo>
                <a:lnTo>
                  <a:pt x="390" y="306"/>
                </a:lnTo>
                <a:lnTo>
                  <a:pt x="384" y="328"/>
                </a:lnTo>
                <a:lnTo>
                  <a:pt x="384" y="328"/>
                </a:lnTo>
                <a:lnTo>
                  <a:pt x="382" y="334"/>
                </a:lnTo>
                <a:lnTo>
                  <a:pt x="382" y="334"/>
                </a:lnTo>
                <a:lnTo>
                  <a:pt x="380" y="338"/>
                </a:lnTo>
                <a:lnTo>
                  <a:pt x="380" y="338"/>
                </a:lnTo>
                <a:lnTo>
                  <a:pt x="358" y="364"/>
                </a:lnTo>
                <a:lnTo>
                  <a:pt x="338" y="386"/>
                </a:lnTo>
                <a:lnTo>
                  <a:pt x="326" y="396"/>
                </a:lnTo>
                <a:lnTo>
                  <a:pt x="316" y="404"/>
                </a:lnTo>
                <a:lnTo>
                  <a:pt x="304" y="408"/>
                </a:lnTo>
                <a:lnTo>
                  <a:pt x="294" y="408"/>
                </a:lnTo>
                <a:lnTo>
                  <a:pt x="294" y="408"/>
                </a:lnTo>
                <a:lnTo>
                  <a:pt x="284" y="406"/>
                </a:lnTo>
                <a:lnTo>
                  <a:pt x="272" y="402"/>
                </a:lnTo>
                <a:lnTo>
                  <a:pt x="260" y="394"/>
                </a:lnTo>
                <a:lnTo>
                  <a:pt x="250" y="384"/>
                </a:lnTo>
                <a:lnTo>
                  <a:pt x="228" y="360"/>
                </a:lnTo>
                <a:lnTo>
                  <a:pt x="212" y="336"/>
                </a:lnTo>
                <a:lnTo>
                  <a:pt x="212" y="336"/>
                </a:lnTo>
                <a:lnTo>
                  <a:pt x="206" y="324"/>
                </a:lnTo>
                <a:lnTo>
                  <a:pt x="206" y="324"/>
                </a:lnTo>
                <a:close/>
              </a:path>
            </a:pathLst>
          </a:custGeom>
          <a:solidFill>
            <a:schemeClr val="accent4">
              <a:lumMod val="100000"/>
            </a:schemeClr>
          </a:solidFill>
          <a:ln>
            <a:noFill/>
          </a:ln>
        </p:spPr>
        <p:txBody>
          <a:bodyPr anchor="ctr"/>
          <a:lstStyle/>
          <a:p>
            <a:pPr algn="ctr"/>
            <a:endParaRPr>
              <a:cs typeface="+mn-ea"/>
              <a:sym typeface="+mn-lt"/>
            </a:endParaRPr>
          </a:p>
        </p:txBody>
      </p:sp>
      <p:sp>
        <p:nvSpPr>
          <p:cNvPr id="51" name="Freeform 28"/>
          <p:cNvSpPr>
            <a:spLocks/>
          </p:cNvSpPr>
          <p:nvPr/>
        </p:nvSpPr>
        <p:spPr bwMode="auto">
          <a:xfrm>
            <a:off x="2112220" y="1903347"/>
            <a:ext cx="255043" cy="410897"/>
          </a:xfrm>
          <a:custGeom>
            <a:avLst/>
            <a:gdLst>
              <a:gd name="T0" fmla="*/ 22 w 44"/>
              <a:gd name="T1" fmla="*/ 62 h 62"/>
              <a:gd name="T2" fmla="*/ 19 w 44"/>
              <a:gd name="T3" fmla="*/ 58 h 62"/>
              <a:gd name="T4" fmla="*/ 19 w 44"/>
              <a:gd name="T5" fmla="*/ 37 h 62"/>
              <a:gd name="T6" fmla="*/ 22 w 44"/>
              <a:gd name="T7" fmla="*/ 37 h 62"/>
              <a:gd name="T8" fmla="*/ 37 w 44"/>
              <a:gd name="T9" fmla="*/ 22 h 62"/>
              <a:gd name="T10" fmla="*/ 22 w 44"/>
              <a:gd name="T11" fmla="*/ 7 h 62"/>
              <a:gd name="T12" fmla="*/ 8 w 44"/>
              <a:gd name="T13" fmla="*/ 22 h 62"/>
              <a:gd name="T14" fmla="*/ 4 w 44"/>
              <a:gd name="T15" fmla="*/ 26 h 62"/>
              <a:gd name="T16" fmla="*/ 0 w 44"/>
              <a:gd name="T17" fmla="*/ 22 h 62"/>
              <a:gd name="T18" fmla="*/ 22 w 44"/>
              <a:gd name="T19" fmla="*/ 0 h 62"/>
              <a:gd name="T20" fmla="*/ 44 w 44"/>
              <a:gd name="T21" fmla="*/ 22 h 62"/>
              <a:gd name="T22" fmla="*/ 26 w 44"/>
              <a:gd name="T23" fmla="*/ 44 h 62"/>
              <a:gd name="T24" fmla="*/ 26 w 44"/>
              <a:gd name="T25" fmla="*/ 58 h 62"/>
              <a:gd name="T26" fmla="*/ 22 w 44"/>
              <a:gd name="T2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62">
                <a:moveTo>
                  <a:pt x="22" y="62"/>
                </a:moveTo>
                <a:cubicBezTo>
                  <a:pt x="20" y="62"/>
                  <a:pt x="19" y="60"/>
                  <a:pt x="19" y="58"/>
                </a:cubicBezTo>
                <a:cubicBezTo>
                  <a:pt x="19" y="37"/>
                  <a:pt x="19" y="37"/>
                  <a:pt x="19" y="37"/>
                </a:cubicBezTo>
                <a:cubicBezTo>
                  <a:pt x="22" y="37"/>
                  <a:pt x="22" y="37"/>
                  <a:pt x="22" y="37"/>
                </a:cubicBezTo>
                <a:cubicBezTo>
                  <a:pt x="31" y="37"/>
                  <a:pt x="37" y="30"/>
                  <a:pt x="37" y="22"/>
                </a:cubicBezTo>
                <a:cubicBezTo>
                  <a:pt x="37" y="14"/>
                  <a:pt x="31" y="7"/>
                  <a:pt x="22" y="7"/>
                </a:cubicBezTo>
                <a:cubicBezTo>
                  <a:pt x="14" y="7"/>
                  <a:pt x="8" y="14"/>
                  <a:pt x="8" y="22"/>
                </a:cubicBezTo>
                <a:cubicBezTo>
                  <a:pt x="8" y="24"/>
                  <a:pt x="6" y="26"/>
                  <a:pt x="4" y="26"/>
                </a:cubicBezTo>
                <a:cubicBezTo>
                  <a:pt x="2" y="26"/>
                  <a:pt x="0" y="24"/>
                  <a:pt x="0" y="22"/>
                </a:cubicBezTo>
                <a:cubicBezTo>
                  <a:pt x="0" y="10"/>
                  <a:pt x="10" y="0"/>
                  <a:pt x="22" y="0"/>
                </a:cubicBezTo>
                <a:cubicBezTo>
                  <a:pt x="34" y="0"/>
                  <a:pt x="44" y="10"/>
                  <a:pt x="44" y="22"/>
                </a:cubicBezTo>
                <a:cubicBezTo>
                  <a:pt x="44" y="33"/>
                  <a:pt x="36" y="42"/>
                  <a:pt x="26" y="44"/>
                </a:cubicBezTo>
                <a:cubicBezTo>
                  <a:pt x="26" y="58"/>
                  <a:pt x="26" y="58"/>
                  <a:pt x="26" y="58"/>
                </a:cubicBezTo>
                <a:cubicBezTo>
                  <a:pt x="26" y="60"/>
                  <a:pt x="24" y="62"/>
                  <a:pt x="22" y="62"/>
                </a:cubicBezTo>
              </a:path>
            </a:pathLst>
          </a:custGeom>
          <a:solidFill>
            <a:srgbClr val="1C5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29"/>
          <p:cNvSpPr>
            <a:spLocks noChangeArrowheads="1"/>
          </p:cNvSpPr>
          <p:nvPr/>
        </p:nvSpPr>
        <p:spPr bwMode="auto">
          <a:xfrm flipV="1">
            <a:off x="2207862" y="2358827"/>
            <a:ext cx="63760" cy="77192"/>
          </a:xfrm>
          <a:prstGeom prst="ellipse">
            <a:avLst/>
          </a:prstGeom>
          <a:solidFill>
            <a:srgbClr val="1C5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矩形 11"/>
          <p:cNvSpPr>
            <a:spLocks noChangeArrowheads="1"/>
          </p:cNvSpPr>
          <p:nvPr/>
        </p:nvSpPr>
        <p:spPr bwMode="auto">
          <a:xfrm>
            <a:off x="765014" y="3874029"/>
            <a:ext cx="9324975" cy="1492250"/>
          </a:xfrm>
          <a:prstGeom prst="rect">
            <a:avLst/>
          </a:prstGeom>
          <a:solidFill>
            <a:schemeClr val="bg1">
              <a:alpha val="20000"/>
            </a:schemeClr>
          </a:solidFill>
          <a:ln w="1905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54" name="文本框 14"/>
          <p:cNvSpPr txBox="1">
            <a:spLocks noChangeArrowheads="1"/>
          </p:cNvSpPr>
          <p:nvPr/>
        </p:nvSpPr>
        <p:spPr bwMode="auto">
          <a:xfrm>
            <a:off x="941687" y="4287826"/>
            <a:ext cx="8998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2000" b="1" dirty="0" smtClean="0">
                <a:solidFill>
                  <a:schemeClr val="bg1"/>
                </a:solidFill>
                <a:latin typeface="微软雅黑" pitchFamily="34" charset="-122"/>
                <a:ea typeface="微软雅黑" pitchFamily="34" charset="-122"/>
              </a:rPr>
              <a:t>基于</a:t>
            </a:r>
            <a:r>
              <a:rPr lang="zh-CN" altLang="en-US" sz="2000" b="1" dirty="0" smtClean="0">
                <a:solidFill>
                  <a:schemeClr val="bg1"/>
                </a:solidFill>
                <a:latin typeface="微软雅黑" pitchFamily="34" charset="-122"/>
                <a:ea typeface="微软雅黑" pitchFamily="34" charset="-122"/>
              </a:rPr>
              <a:t>用户驾驶行为的评分有什么用处，意义，以及价值？</a:t>
            </a:r>
            <a:endParaRPr lang="zh-CN" altLang="en-US" sz="2000" b="1" dirty="0">
              <a:solidFill>
                <a:schemeClr val="bg1"/>
              </a:solidFill>
              <a:latin typeface="微软雅黑" pitchFamily="34" charset="-122"/>
              <a:ea typeface="微软雅黑" pitchFamily="34" charset="-122"/>
            </a:endParaRPr>
          </a:p>
        </p:txBody>
      </p:sp>
      <p:cxnSp>
        <p:nvCxnSpPr>
          <p:cNvPr id="55" name="直接连接符 15"/>
          <p:cNvCxnSpPr>
            <a:cxnSpLocks noChangeShapeType="1"/>
          </p:cNvCxnSpPr>
          <p:nvPr/>
        </p:nvCxnSpPr>
        <p:spPr bwMode="auto">
          <a:xfrm>
            <a:off x="1026355" y="4991100"/>
            <a:ext cx="7762045" cy="0"/>
          </a:xfrm>
          <a:prstGeom prst="line">
            <a:avLst/>
          </a:prstGeom>
          <a:noFill/>
          <a:ln w="12700">
            <a:solidFill>
              <a:schemeClr val="bg1"/>
            </a:solidFill>
            <a:round/>
            <a:headEnd/>
            <a:tailEnd type="oval" w="med" len="med"/>
          </a:ln>
          <a:extLst>
            <a:ext uri="{909E8E84-426E-40DD-AFC4-6F175D3DCCD1}">
              <a14:hiddenFill xmlns:a14="http://schemas.microsoft.com/office/drawing/2010/main">
                <a:noFill/>
              </a14:hiddenFill>
            </a:ext>
          </a:extLst>
        </p:spPr>
      </p:cxnSp>
      <p:grpSp>
        <p:nvGrpSpPr>
          <p:cNvPr id="57" name="组合 56"/>
          <p:cNvGrpSpPr/>
          <p:nvPr/>
        </p:nvGrpSpPr>
        <p:grpSpPr>
          <a:xfrm>
            <a:off x="7731221" y="1889353"/>
            <a:ext cx="3429000" cy="3179762"/>
            <a:chOff x="4406900" y="2401888"/>
            <a:chExt cx="3429000" cy="3179762"/>
          </a:xfrm>
        </p:grpSpPr>
        <p:sp>
          <p:nvSpPr>
            <p:cNvPr id="58"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9"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0"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2"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3" name="任意多边形 21"/>
            <p:cNvSpPr>
              <a:spLocks noChangeArrowheads="1"/>
            </p:cNvSpPr>
            <p:nvPr/>
          </p:nvSpPr>
          <p:spPr bwMode="auto">
            <a:xfrm rot="2844970" flipH="1" flipV="1">
              <a:off x="6092032" y="4294981"/>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4" name="组合 69"/>
            <p:cNvGrpSpPr>
              <a:grpSpLocks/>
            </p:cNvGrpSpPr>
            <p:nvPr/>
          </p:nvGrpSpPr>
          <p:grpSpPr bwMode="auto">
            <a:xfrm>
              <a:off x="5330825" y="2720975"/>
              <a:ext cx="395288" cy="381000"/>
              <a:chOff x="0" y="0"/>
              <a:chExt cx="645684" cy="620945"/>
            </a:xfrm>
            <a:solidFill>
              <a:schemeClr val="bg1"/>
            </a:solidFill>
          </p:grpSpPr>
          <p:sp>
            <p:nvSpPr>
              <p:cNvPr id="8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8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65" name="组合 72"/>
            <p:cNvGrpSpPr>
              <a:grpSpLocks/>
            </p:cNvGrpSpPr>
            <p:nvPr/>
          </p:nvGrpSpPr>
          <p:grpSpPr bwMode="auto">
            <a:xfrm>
              <a:off x="4657725" y="3832225"/>
              <a:ext cx="533400" cy="404813"/>
              <a:chOff x="0" y="0"/>
              <a:chExt cx="509646" cy="387231"/>
            </a:xfrm>
            <a:solidFill>
              <a:schemeClr val="bg1"/>
            </a:solidFill>
          </p:grpSpPr>
          <p:sp>
            <p:nvSpPr>
              <p:cNvPr id="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66" name="组合 75"/>
            <p:cNvGrpSpPr>
              <a:grpSpLocks/>
            </p:cNvGrpSpPr>
            <p:nvPr/>
          </p:nvGrpSpPr>
          <p:grpSpPr bwMode="auto">
            <a:xfrm>
              <a:off x="5365750" y="4833938"/>
              <a:ext cx="301625" cy="387350"/>
              <a:chOff x="0" y="0"/>
              <a:chExt cx="563562" cy="720725"/>
            </a:xfrm>
            <a:solidFill>
              <a:schemeClr val="bg1"/>
            </a:solidFill>
          </p:grpSpPr>
          <p:sp>
            <p:nvSpPr>
              <p:cNvPr id="7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7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7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67" name="组合 79"/>
            <p:cNvGrpSpPr>
              <a:grpSpLocks/>
            </p:cNvGrpSpPr>
            <p:nvPr/>
          </p:nvGrpSpPr>
          <p:grpSpPr bwMode="auto">
            <a:xfrm>
              <a:off x="6588125" y="2790825"/>
              <a:ext cx="346075" cy="342900"/>
              <a:chOff x="0" y="0"/>
              <a:chExt cx="453105" cy="448433"/>
            </a:xfrm>
            <a:solidFill>
              <a:schemeClr val="bg1"/>
            </a:solidFill>
          </p:grpSpPr>
          <p:sp>
            <p:nvSpPr>
              <p:cNvPr id="7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7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68" name="组合 82"/>
            <p:cNvGrpSpPr>
              <a:grpSpLocks/>
            </p:cNvGrpSpPr>
            <p:nvPr/>
          </p:nvGrpSpPr>
          <p:grpSpPr bwMode="auto">
            <a:xfrm>
              <a:off x="7189788" y="3895725"/>
              <a:ext cx="357187" cy="341313"/>
              <a:chOff x="0" y="0"/>
              <a:chExt cx="2438400" cy="2332038"/>
            </a:xfrm>
            <a:solidFill>
              <a:schemeClr val="bg1"/>
            </a:solidFill>
          </p:grpSpPr>
          <p:sp>
            <p:nvSpPr>
              <p:cNvPr id="73"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74"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69" name="组合 85"/>
            <p:cNvGrpSpPr>
              <a:grpSpLocks/>
            </p:cNvGrpSpPr>
            <p:nvPr/>
          </p:nvGrpSpPr>
          <p:grpSpPr bwMode="auto">
            <a:xfrm>
              <a:off x="6556375" y="4833938"/>
              <a:ext cx="387350" cy="438150"/>
              <a:chOff x="0" y="0"/>
              <a:chExt cx="406393" cy="459645"/>
            </a:xfrm>
            <a:solidFill>
              <a:schemeClr val="bg1"/>
            </a:solidFill>
          </p:grpSpPr>
          <p:sp>
            <p:nvSpPr>
              <p:cNvPr id="70"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71"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72"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spTree>
    <p:extLst>
      <p:ext uri="{BB962C8B-B14F-4D97-AF65-F5344CB8AC3E}">
        <p14:creationId xmlns:p14="http://schemas.microsoft.com/office/powerpoint/2010/main" val="26683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down)">
                                      <p:cBhvr>
                                        <p:cTn id="27" dur="500"/>
                                        <p:tgtEl>
                                          <p:spTgt spid="53"/>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1000"/>
                                        <p:tgtEl>
                                          <p:spTgt spid="55"/>
                                        </p:tgtEl>
                                      </p:cBhvr>
                                    </p:animEffect>
                                    <p:anim calcmode="lin" valueType="num">
                                      <p:cBhvr>
                                        <p:cTn id="36" dur="1000" fill="hold"/>
                                        <p:tgtEl>
                                          <p:spTgt spid="55"/>
                                        </p:tgtEl>
                                        <p:attrNameLst>
                                          <p:attrName>ppt_x</p:attrName>
                                        </p:attrNameLst>
                                      </p:cBhvr>
                                      <p:tavLst>
                                        <p:tav tm="0">
                                          <p:val>
                                            <p:strVal val="#ppt_x"/>
                                          </p:val>
                                        </p:tav>
                                        <p:tav tm="100000">
                                          <p:val>
                                            <p:strVal val="#ppt_x"/>
                                          </p:val>
                                        </p:tav>
                                      </p:tavLst>
                                    </p:anim>
                                    <p:anim calcmode="lin" valueType="num">
                                      <p:cBhvr>
                                        <p:cTn id="37" dur="1000" fill="hold"/>
                                        <p:tgtEl>
                                          <p:spTgt spid="5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p:cTn id="41" dur="500" fill="hold"/>
                                        <p:tgtEl>
                                          <p:spTgt spid="57"/>
                                        </p:tgtEl>
                                        <p:attrNameLst>
                                          <p:attrName>ppt_w</p:attrName>
                                        </p:attrNameLst>
                                      </p:cBhvr>
                                      <p:tavLst>
                                        <p:tav tm="0">
                                          <p:val>
                                            <p:fltVal val="0"/>
                                          </p:val>
                                        </p:tav>
                                        <p:tav tm="100000">
                                          <p:val>
                                            <p:strVal val="#ppt_w"/>
                                          </p:val>
                                        </p:tav>
                                      </p:tavLst>
                                    </p:anim>
                                    <p:anim calcmode="lin" valueType="num">
                                      <p:cBhvr>
                                        <p:cTn id="42" dur="500" fill="hold"/>
                                        <p:tgtEl>
                                          <p:spTgt spid="57"/>
                                        </p:tgtEl>
                                        <p:attrNameLst>
                                          <p:attrName>ppt_h</p:attrName>
                                        </p:attrNameLst>
                                      </p:cBhvr>
                                      <p:tavLst>
                                        <p:tav tm="0">
                                          <p:val>
                                            <p:fltVal val="0"/>
                                          </p:val>
                                        </p:tav>
                                        <p:tav tm="100000">
                                          <p:val>
                                            <p:strVal val="#ppt_h"/>
                                          </p:val>
                                        </p:tav>
                                      </p:tavLst>
                                    </p:anim>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53" grpId="0" animBg="1" autoUpdateAnimBg="0"/>
      <p:bldP spid="5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02</a:t>
            </a:r>
            <a:r>
              <a:rPr lang="zh-CN" altLang="en-US" sz="1200" b="1" dirty="0" smtClean="0">
                <a:solidFill>
                  <a:schemeClr val="bg1"/>
                </a:solidFill>
                <a:latin typeface="微软雅黑" pitchFamily="34" charset="-122"/>
                <a:ea typeface="微软雅黑" pitchFamily="34" charset="-122"/>
              </a:rPr>
              <a:t>、为什么要评分模型？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18" name="菱形 6"/>
          <p:cNvSpPr>
            <a:spLocks noChangeArrowheads="1"/>
          </p:cNvSpPr>
          <p:nvPr/>
        </p:nvSpPr>
        <p:spPr bwMode="auto">
          <a:xfrm>
            <a:off x="809625" y="2325688"/>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20" name="直角三角形 15"/>
          <p:cNvSpPr>
            <a:spLocks noChangeArrowheads="1"/>
          </p:cNvSpPr>
          <p:nvPr/>
        </p:nvSpPr>
        <p:spPr bwMode="auto">
          <a:xfrm rot="2777327">
            <a:off x="1076325" y="3489325"/>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21" name="文本框 10"/>
          <p:cNvSpPr txBox="1">
            <a:spLocks noChangeArrowheads="1"/>
          </p:cNvSpPr>
          <p:nvPr/>
        </p:nvSpPr>
        <p:spPr bwMode="auto">
          <a:xfrm>
            <a:off x="1593850" y="3243263"/>
            <a:ext cx="12525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zh-CN" altLang="en-US" sz="3200" b="1" dirty="0" smtClean="0">
                <a:solidFill>
                  <a:srgbClr val="FFFFFF"/>
                </a:solidFill>
                <a:latin typeface="微软雅黑" pitchFamily="34" charset="-122"/>
                <a:ea typeface="微软雅黑" pitchFamily="34" charset="-122"/>
              </a:rPr>
              <a:t>评分模型</a:t>
            </a:r>
            <a:endParaRPr lang="zh-CN" altLang="en-US" sz="3200" b="1" dirty="0">
              <a:solidFill>
                <a:srgbClr val="FFFFFF"/>
              </a:solidFill>
              <a:latin typeface="微软雅黑" pitchFamily="34" charset="-122"/>
              <a:ea typeface="微软雅黑" pitchFamily="34" charset="-122"/>
            </a:endParaRPr>
          </a:p>
        </p:txBody>
      </p:sp>
      <p:sp>
        <p:nvSpPr>
          <p:cNvPr id="22" name="菱形 7"/>
          <p:cNvSpPr>
            <a:spLocks noChangeArrowheads="1"/>
          </p:cNvSpPr>
          <p:nvPr/>
        </p:nvSpPr>
        <p:spPr bwMode="auto">
          <a:xfrm>
            <a:off x="2846388" y="1701800"/>
            <a:ext cx="1954212" cy="1955800"/>
          </a:xfrm>
          <a:prstGeom prst="diamond">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800">
                <a:solidFill>
                  <a:srgbClr val="FFFFFF"/>
                </a:solidFill>
              </a:rPr>
              <a:t> </a:t>
            </a:r>
            <a:endParaRPr lang="zh-CN" altLang="en-US" sz="1800">
              <a:solidFill>
                <a:srgbClr val="FFFFFF"/>
              </a:solidFill>
            </a:endParaRPr>
          </a:p>
        </p:txBody>
      </p:sp>
      <p:sp>
        <p:nvSpPr>
          <p:cNvPr id="23" name="文本框 11"/>
          <p:cNvSpPr txBox="1">
            <a:spLocks noChangeArrowheads="1"/>
          </p:cNvSpPr>
          <p:nvPr/>
        </p:nvSpPr>
        <p:spPr bwMode="auto">
          <a:xfrm>
            <a:off x="3271838" y="2205038"/>
            <a:ext cx="1146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zh-CN" altLang="en-US" b="1" dirty="0">
                <a:solidFill>
                  <a:srgbClr val="FFFFFF"/>
                </a:solidFill>
                <a:latin typeface="微软雅黑" pitchFamily="34" charset="-122"/>
                <a:ea typeface="微软雅黑" pitchFamily="34" charset="-122"/>
              </a:rPr>
              <a:t>用途</a:t>
            </a:r>
          </a:p>
        </p:txBody>
      </p:sp>
      <p:sp>
        <p:nvSpPr>
          <p:cNvPr id="24" name="直角三角形 17"/>
          <p:cNvSpPr>
            <a:spLocks noChangeArrowheads="1"/>
          </p:cNvSpPr>
          <p:nvPr/>
        </p:nvSpPr>
        <p:spPr bwMode="auto">
          <a:xfrm rot="2777327">
            <a:off x="3028950" y="2527300"/>
            <a:ext cx="330200" cy="330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27" name="菱形 9"/>
          <p:cNvSpPr>
            <a:spLocks noChangeArrowheads="1"/>
          </p:cNvSpPr>
          <p:nvPr/>
        </p:nvSpPr>
        <p:spPr bwMode="auto">
          <a:xfrm>
            <a:off x="3894138" y="3040063"/>
            <a:ext cx="1481137" cy="148272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800">
                <a:solidFill>
                  <a:srgbClr val="FFFFFF"/>
                </a:solidFill>
              </a:rPr>
              <a:t> </a:t>
            </a:r>
            <a:endParaRPr lang="zh-CN" altLang="en-US" sz="1800">
              <a:solidFill>
                <a:srgbClr val="FFFFFF"/>
              </a:solidFill>
            </a:endParaRPr>
          </a:p>
        </p:txBody>
      </p:sp>
      <p:sp>
        <p:nvSpPr>
          <p:cNvPr id="29" name="直角三角形 20"/>
          <p:cNvSpPr>
            <a:spLocks noChangeArrowheads="1"/>
          </p:cNvSpPr>
          <p:nvPr/>
        </p:nvSpPr>
        <p:spPr bwMode="auto">
          <a:xfrm rot="2777327">
            <a:off x="4054475" y="3714750"/>
            <a:ext cx="166688" cy="166688"/>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30" name="文本框 14"/>
          <p:cNvSpPr txBox="1">
            <a:spLocks noChangeArrowheads="1"/>
          </p:cNvSpPr>
          <p:nvPr/>
        </p:nvSpPr>
        <p:spPr bwMode="auto">
          <a:xfrm>
            <a:off x="4129087" y="3580755"/>
            <a:ext cx="1011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zh-CN" altLang="en-US" sz="2400" b="1" dirty="0" smtClean="0">
                <a:solidFill>
                  <a:srgbClr val="FFFFFF"/>
                </a:solidFill>
                <a:latin typeface="微软雅黑" pitchFamily="34" charset="-122"/>
                <a:ea typeface="微软雅黑" pitchFamily="34" charset="-122"/>
              </a:rPr>
              <a:t>意义</a:t>
            </a:r>
            <a:endParaRPr lang="zh-CN" altLang="en-US" sz="2400" b="1" dirty="0">
              <a:solidFill>
                <a:srgbClr val="FFFFFF"/>
              </a:solidFill>
              <a:latin typeface="微软雅黑" pitchFamily="34" charset="-122"/>
              <a:ea typeface="微软雅黑" pitchFamily="34" charset="-122"/>
            </a:endParaRPr>
          </a:p>
        </p:txBody>
      </p:sp>
      <p:sp>
        <p:nvSpPr>
          <p:cNvPr id="31" name="菱形 8"/>
          <p:cNvSpPr>
            <a:spLocks noChangeArrowheads="1"/>
          </p:cNvSpPr>
          <p:nvPr/>
        </p:nvSpPr>
        <p:spPr bwMode="auto">
          <a:xfrm>
            <a:off x="2792413" y="3894138"/>
            <a:ext cx="1955800" cy="1955800"/>
          </a:xfrm>
          <a:prstGeom prst="diamond">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800">
                <a:solidFill>
                  <a:srgbClr val="FFFFFF"/>
                </a:solidFill>
              </a:rPr>
              <a:t> </a:t>
            </a:r>
            <a:endParaRPr lang="zh-CN" altLang="en-US" sz="1800">
              <a:solidFill>
                <a:srgbClr val="FFFFFF"/>
              </a:solidFill>
            </a:endParaRPr>
          </a:p>
        </p:txBody>
      </p:sp>
      <p:sp>
        <p:nvSpPr>
          <p:cNvPr id="32" name="直角三角形 19"/>
          <p:cNvSpPr>
            <a:spLocks noChangeArrowheads="1"/>
          </p:cNvSpPr>
          <p:nvPr/>
        </p:nvSpPr>
        <p:spPr bwMode="auto">
          <a:xfrm rot="2777327">
            <a:off x="3028950" y="4706938"/>
            <a:ext cx="330200" cy="330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33" name="文本框 12"/>
          <p:cNvSpPr txBox="1">
            <a:spLocks noChangeArrowheads="1"/>
          </p:cNvSpPr>
          <p:nvPr/>
        </p:nvSpPr>
        <p:spPr bwMode="auto">
          <a:xfrm>
            <a:off x="3197225" y="4848880"/>
            <a:ext cx="1146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zh-CN" altLang="en-US" b="1" dirty="0">
                <a:solidFill>
                  <a:srgbClr val="FFFFFF"/>
                </a:solidFill>
                <a:latin typeface="微软雅黑" pitchFamily="34" charset="-122"/>
                <a:ea typeface="微软雅黑" pitchFamily="34" charset="-122"/>
              </a:rPr>
              <a:t>价值</a:t>
            </a:r>
          </a:p>
        </p:txBody>
      </p:sp>
      <p:sp>
        <p:nvSpPr>
          <p:cNvPr id="34" name="文本框 23"/>
          <p:cNvSpPr txBox="1">
            <a:spLocks noChangeArrowheads="1"/>
          </p:cNvSpPr>
          <p:nvPr/>
        </p:nvSpPr>
        <p:spPr bwMode="auto">
          <a:xfrm>
            <a:off x="6096000" y="1873254"/>
            <a:ext cx="395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1600" b="1" dirty="0" smtClean="0">
                <a:solidFill>
                  <a:schemeClr val="bg1"/>
                </a:solidFill>
                <a:latin typeface="微软雅黑" pitchFamily="34" charset="-122"/>
                <a:ea typeface="微软雅黑" pitchFamily="34" charset="-122"/>
              </a:rPr>
              <a:t>1. UBI</a:t>
            </a:r>
            <a:r>
              <a:rPr lang="zh-CN" altLang="en-US" sz="1600" b="1" dirty="0" smtClean="0">
                <a:solidFill>
                  <a:schemeClr val="bg1"/>
                </a:solidFill>
                <a:latin typeface="微软雅黑" pitchFamily="34" charset="-122"/>
                <a:ea typeface="微软雅黑" pitchFamily="34" charset="-122"/>
              </a:rPr>
              <a:t>（基于用户行为保险）的基础</a:t>
            </a:r>
            <a:endParaRPr lang="zh-CN" altLang="en-US" sz="1600" b="1" dirty="0">
              <a:solidFill>
                <a:schemeClr val="bg1"/>
              </a:solidFill>
              <a:latin typeface="微软雅黑" pitchFamily="34" charset="-122"/>
              <a:ea typeface="微软雅黑" pitchFamily="34" charset="-122"/>
            </a:endParaRPr>
          </a:p>
        </p:txBody>
      </p:sp>
      <p:cxnSp>
        <p:nvCxnSpPr>
          <p:cNvPr id="35" name="直接连接符 22"/>
          <p:cNvCxnSpPr>
            <a:cxnSpLocks noChangeShapeType="1"/>
          </p:cNvCxnSpPr>
          <p:nvPr/>
        </p:nvCxnSpPr>
        <p:spPr bwMode="auto">
          <a:xfrm>
            <a:off x="6118225" y="2205038"/>
            <a:ext cx="4314825"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sp>
        <p:nvSpPr>
          <p:cNvPr id="36" name="矩形 21"/>
          <p:cNvSpPr>
            <a:spLocks noChangeArrowheads="1"/>
          </p:cNvSpPr>
          <p:nvPr/>
        </p:nvSpPr>
        <p:spPr bwMode="auto">
          <a:xfrm>
            <a:off x="6053138" y="2325687"/>
            <a:ext cx="4902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200" dirty="0" smtClean="0">
                <a:solidFill>
                  <a:schemeClr val="bg1"/>
                </a:solidFill>
                <a:latin typeface="微软雅黑" pitchFamily="34" charset="-122"/>
                <a:ea typeface="微软雅黑" pitchFamily="34" charset="-122"/>
              </a:rPr>
              <a:t>基于驾驶行为的评分模型是一种实现</a:t>
            </a:r>
            <a:r>
              <a:rPr lang="en-US" altLang="zh-CN" sz="1200" dirty="0" smtClean="0">
                <a:solidFill>
                  <a:schemeClr val="bg1"/>
                </a:solidFill>
                <a:latin typeface="微软雅黑" pitchFamily="34" charset="-122"/>
                <a:ea typeface="微软雅黑" pitchFamily="34" charset="-122"/>
              </a:rPr>
              <a:t>UBI</a:t>
            </a:r>
            <a:r>
              <a:rPr lang="zh-CN" altLang="en-US" sz="1200" dirty="0" smtClean="0">
                <a:solidFill>
                  <a:schemeClr val="bg1"/>
                </a:solidFill>
                <a:latin typeface="微软雅黑" pitchFamily="34" charset="-122"/>
                <a:ea typeface="微软雅黑" pitchFamily="34" charset="-122"/>
              </a:rPr>
              <a:t>的途径，</a:t>
            </a:r>
            <a:r>
              <a:rPr lang="en-US" altLang="zh-CN" sz="1200" dirty="0" smtClean="0">
                <a:solidFill>
                  <a:schemeClr val="bg1"/>
                </a:solidFill>
                <a:latin typeface="微软雅黑" pitchFamily="34" charset="-122"/>
                <a:ea typeface="微软雅黑" pitchFamily="34" charset="-122"/>
              </a:rPr>
              <a:t>UBI</a:t>
            </a:r>
            <a:r>
              <a:rPr lang="zh-CN" altLang="en-US" sz="1200" dirty="0">
                <a:solidFill>
                  <a:schemeClr val="bg1"/>
                </a:solidFill>
                <a:latin typeface="微软雅黑" pitchFamily="34" charset="-122"/>
                <a:ea typeface="微软雅黑" pitchFamily="34" charset="-122"/>
              </a:rPr>
              <a:t>相对</a:t>
            </a:r>
            <a:r>
              <a:rPr lang="zh-CN" altLang="en-US" sz="1200" dirty="0" smtClean="0">
                <a:solidFill>
                  <a:schemeClr val="bg1"/>
                </a:solidFill>
                <a:latin typeface="微软雅黑" pitchFamily="34" charset="-122"/>
                <a:ea typeface="微软雅黑" pitchFamily="34" charset="-122"/>
              </a:rPr>
              <a:t>于传统车险的进步在于前者是根据不同的用户驾驶行为去区别化汽车所应支付的保险金额，驾驶行为良好的驾驶员理应比驾驶行为糟糕的驾驶员所付出的代价少。因此，我们可以通过评分模型给出的分数去区别哪些驾驶行为是好的，哪些是糟糕的</a:t>
            </a:r>
            <a:r>
              <a:rPr lang="zh-CN" altLang="en-US" sz="1200" dirty="0">
                <a:solidFill>
                  <a:schemeClr val="bg1"/>
                </a:solidFill>
                <a:latin typeface="微软雅黑" pitchFamily="34" charset="-122"/>
                <a:ea typeface="微软雅黑" pitchFamily="34" charset="-122"/>
              </a:rPr>
              <a:t>。</a:t>
            </a:r>
            <a:endParaRPr lang="zh-CN" altLang="en-US" sz="2000" dirty="0">
              <a:solidFill>
                <a:schemeClr val="bg1"/>
              </a:solidFill>
            </a:endParaRPr>
          </a:p>
        </p:txBody>
      </p:sp>
      <p:sp>
        <p:nvSpPr>
          <p:cNvPr id="37" name="文本框 26"/>
          <p:cNvSpPr txBox="1">
            <a:spLocks noChangeArrowheads="1"/>
          </p:cNvSpPr>
          <p:nvPr/>
        </p:nvSpPr>
        <p:spPr bwMode="auto">
          <a:xfrm>
            <a:off x="6096000" y="3450905"/>
            <a:ext cx="3956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1600" b="1" dirty="0">
                <a:solidFill>
                  <a:schemeClr val="bg1"/>
                </a:solidFill>
                <a:latin typeface="微软雅黑" pitchFamily="34" charset="-122"/>
                <a:ea typeface="微软雅黑" pitchFamily="34" charset="-122"/>
              </a:rPr>
              <a:t>2</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改善用户的不良驾驶习惯</a:t>
            </a:r>
            <a:endParaRPr lang="zh-CN" altLang="en-US" sz="1600" b="1" dirty="0">
              <a:solidFill>
                <a:schemeClr val="bg1"/>
              </a:solidFill>
              <a:latin typeface="微软雅黑" pitchFamily="34" charset="-122"/>
              <a:ea typeface="微软雅黑" pitchFamily="34" charset="-122"/>
            </a:endParaRPr>
          </a:p>
        </p:txBody>
      </p:sp>
      <p:cxnSp>
        <p:nvCxnSpPr>
          <p:cNvPr id="38" name="直接连接符 25"/>
          <p:cNvCxnSpPr>
            <a:cxnSpLocks noChangeShapeType="1"/>
          </p:cNvCxnSpPr>
          <p:nvPr/>
        </p:nvCxnSpPr>
        <p:spPr bwMode="auto">
          <a:xfrm>
            <a:off x="6096000" y="3779741"/>
            <a:ext cx="4314825"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sp>
        <p:nvSpPr>
          <p:cNvPr id="39" name="矩形 24"/>
          <p:cNvSpPr>
            <a:spLocks noChangeArrowheads="1"/>
          </p:cNvSpPr>
          <p:nvPr/>
        </p:nvSpPr>
        <p:spPr bwMode="auto">
          <a:xfrm>
            <a:off x="6053138" y="3858518"/>
            <a:ext cx="4902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1200" dirty="0" smtClean="0">
                <a:solidFill>
                  <a:schemeClr val="bg1"/>
                </a:solidFill>
                <a:latin typeface="微软雅黑" pitchFamily="34" charset="-122"/>
                <a:ea typeface="微软雅黑" pitchFamily="34" charset="-122"/>
              </a:rPr>
              <a:t>一旦将驾驶行为评分与用户利益挂钩，驾驶员就会变得</a:t>
            </a:r>
            <a:r>
              <a:rPr lang="zh-CN" altLang="en-US" sz="1200" dirty="0">
                <a:solidFill>
                  <a:schemeClr val="bg1"/>
                </a:solidFill>
                <a:latin typeface="微软雅黑" pitchFamily="34" charset="-122"/>
                <a:ea typeface="微软雅黑" pitchFamily="34" charset="-122"/>
              </a:rPr>
              <a:t>重视起来。全世界每年因道路交通事故死亡人数约有</a:t>
            </a:r>
            <a:r>
              <a:rPr lang="en-US" altLang="zh-CN" sz="1200" dirty="0">
                <a:solidFill>
                  <a:schemeClr val="bg1"/>
                </a:solidFill>
                <a:latin typeface="微软雅黑" pitchFamily="34" charset="-122"/>
                <a:ea typeface="微软雅黑" pitchFamily="34" charset="-122"/>
              </a:rPr>
              <a:t>125</a:t>
            </a:r>
            <a:r>
              <a:rPr lang="zh-CN" altLang="en-US" sz="1200" dirty="0">
                <a:solidFill>
                  <a:schemeClr val="bg1"/>
                </a:solidFill>
                <a:latin typeface="微软雅黑" pitchFamily="34" charset="-122"/>
                <a:ea typeface="微软雅黑" pitchFamily="34" charset="-122"/>
              </a:rPr>
              <a:t>万，相当于全球每天有</a:t>
            </a:r>
            <a:r>
              <a:rPr lang="en-US" altLang="zh-CN" sz="1200" dirty="0">
                <a:solidFill>
                  <a:schemeClr val="bg1"/>
                </a:solidFill>
                <a:latin typeface="微软雅黑" pitchFamily="34" charset="-122"/>
                <a:ea typeface="微软雅黑" pitchFamily="34" charset="-122"/>
              </a:rPr>
              <a:t>3500</a:t>
            </a:r>
            <a:r>
              <a:rPr lang="zh-CN" altLang="en-US" sz="1200" dirty="0">
                <a:solidFill>
                  <a:schemeClr val="bg1"/>
                </a:solidFill>
                <a:latin typeface="微软雅黑" pitchFamily="34" charset="-122"/>
                <a:ea typeface="微软雅黑" pitchFamily="34" charset="-122"/>
              </a:rPr>
              <a:t>人因交通事故死亡，</a:t>
            </a:r>
            <a:r>
              <a:rPr lang="en-US" altLang="zh-CN" sz="1200" dirty="0" smtClean="0">
                <a:solidFill>
                  <a:schemeClr val="bg1"/>
                </a:solidFill>
                <a:latin typeface="微软雅黑" pitchFamily="34" charset="-122"/>
                <a:ea typeface="微软雅黑" pitchFamily="34" charset="-122"/>
              </a:rPr>
              <a:t>90%</a:t>
            </a:r>
            <a:r>
              <a:rPr lang="zh-CN" altLang="en-US" sz="1200" dirty="0" smtClean="0">
                <a:solidFill>
                  <a:schemeClr val="bg1"/>
                </a:solidFill>
                <a:latin typeface="微软雅黑" pitchFamily="34" charset="-122"/>
                <a:ea typeface="微软雅黑" pitchFamily="34" charset="-122"/>
              </a:rPr>
              <a:t>以上</a:t>
            </a:r>
            <a:r>
              <a:rPr lang="zh-CN" altLang="en-US" sz="1200" dirty="0">
                <a:solidFill>
                  <a:schemeClr val="bg1"/>
                </a:solidFill>
                <a:latin typeface="微软雅黑" pitchFamily="34" charset="-122"/>
                <a:ea typeface="微软雅黑" pitchFamily="34" charset="-122"/>
              </a:rPr>
              <a:t>的交通事故都是由于不正确的驾驶行为导致的。不管</a:t>
            </a:r>
            <a:r>
              <a:rPr lang="zh-CN" altLang="en-US" sz="1200" dirty="0" smtClean="0">
                <a:solidFill>
                  <a:schemeClr val="bg1"/>
                </a:solidFill>
                <a:latin typeface="微软雅黑" pitchFamily="34" charset="-122"/>
                <a:ea typeface="微软雅黑" pitchFamily="34" charset="-122"/>
              </a:rPr>
              <a:t>从微观上还是宏观上来讲，交通事故率将会大大降低。</a:t>
            </a:r>
            <a:endParaRPr lang="zh-CN" altLang="en-US" sz="2000" dirty="0">
              <a:solidFill>
                <a:schemeClr val="bg1"/>
              </a:solidFill>
            </a:endParaRPr>
          </a:p>
        </p:txBody>
      </p:sp>
      <p:sp>
        <p:nvSpPr>
          <p:cNvPr id="40" name="文本框 30"/>
          <p:cNvSpPr txBox="1">
            <a:spLocks noChangeArrowheads="1"/>
          </p:cNvSpPr>
          <p:nvPr/>
        </p:nvSpPr>
        <p:spPr bwMode="auto">
          <a:xfrm>
            <a:off x="6118225" y="4898623"/>
            <a:ext cx="395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1600" b="1" dirty="0">
                <a:solidFill>
                  <a:schemeClr val="bg1"/>
                </a:solidFill>
                <a:latin typeface="微软雅黑" pitchFamily="34" charset="-122"/>
                <a:ea typeface="微软雅黑" pitchFamily="34" charset="-122"/>
              </a:rPr>
              <a:t>3</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潜在的社交话题点</a:t>
            </a:r>
            <a:endParaRPr lang="zh-CN" altLang="en-US" sz="1600" b="1" dirty="0">
              <a:solidFill>
                <a:schemeClr val="bg1"/>
              </a:solidFill>
              <a:latin typeface="微软雅黑" pitchFamily="34" charset="-122"/>
              <a:ea typeface="微软雅黑" pitchFamily="34" charset="-122"/>
            </a:endParaRPr>
          </a:p>
        </p:txBody>
      </p:sp>
      <p:cxnSp>
        <p:nvCxnSpPr>
          <p:cNvPr id="41" name="直接连接符 28"/>
          <p:cNvCxnSpPr>
            <a:cxnSpLocks noChangeShapeType="1"/>
          </p:cNvCxnSpPr>
          <p:nvPr/>
        </p:nvCxnSpPr>
        <p:spPr bwMode="auto">
          <a:xfrm>
            <a:off x="6118225" y="5236761"/>
            <a:ext cx="4314825"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sp>
        <p:nvSpPr>
          <p:cNvPr id="42" name="矩形 27"/>
          <p:cNvSpPr>
            <a:spLocks noChangeArrowheads="1"/>
          </p:cNvSpPr>
          <p:nvPr/>
        </p:nvSpPr>
        <p:spPr bwMode="auto">
          <a:xfrm>
            <a:off x="6096000" y="5264944"/>
            <a:ext cx="490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200" dirty="0" smtClean="0">
                <a:solidFill>
                  <a:schemeClr val="bg1"/>
                </a:solidFill>
                <a:latin typeface="微软雅黑" pitchFamily="34" charset="-122"/>
                <a:ea typeface="微软雅黑" pitchFamily="34" charset="-122"/>
              </a:rPr>
              <a:t>在社交圈，大家热衷于分享“我今天走了多少步”，本质上是源于大家对健康的重视。而驾驶评分是源自于对安全的重视，所以随着大众对驾驶评分熟知之后，分数也会伴随着社交价值出现在人们的生活中。</a:t>
            </a:r>
            <a:endParaRPr lang="zh-CN" altLang="en-US" sz="2000" dirty="0">
              <a:solidFill>
                <a:schemeClr val="bg1"/>
              </a:solidFill>
            </a:endParaRPr>
          </a:p>
        </p:txBody>
      </p:sp>
    </p:spTree>
    <p:extLst>
      <p:ext uri="{BB962C8B-B14F-4D97-AF65-F5344CB8AC3E}">
        <p14:creationId xmlns:p14="http://schemas.microsoft.com/office/powerpoint/2010/main" val="221898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left)">
                                      <p:cBhvr>
                                        <p:cTn id="62" dur="500"/>
                                        <p:tgtEl>
                                          <p:spTgt spid="3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par>
                                <p:cTn id="66" presetID="4" presetClass="entr" presetSubtype="32"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box(out)">
                                      <p:cBhvr>
                                        <p:cTn id="68" dur="2000"/>
                                        <p:tgtEl>
                                          <p:spTgt spid="34"/>
                                        </p:tgtEl>
                                      </p:cBhvr>
                                    </p:animEffect>
                                  </p:childTnLst>
                                </p:cTn>
                              </p:par>
                              <p:par>
                                <p:cTn id="69" presetID="4" presetClass="entr" presetSubtype="32"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ox(out)">
                                      <p:cBhvr>
                                        <p:cTn id="71" dur="2000"/>
                                        <p:tgtEl>
                                          <p:spTgt spid="35"/>
                                        </p:tgtEl>
                                      </p:cBhvr>
                                    </p:animEffect>
                                  </p:childTnLst>
                                </p:cTn>
                              </p:par>
                              <p:par>
                                <p:cTn id="72" presetID="4" presetClass="entr" presetSubtype="32"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ox(out)">
                                      <p:cBhvr>
                                        <p:cTn id="74" dur="2000"/>
                                        <p:tgtEl>
                                          <p:spTgt spid="36"/>
                                        </p:tgtEl>
                                      </p:cBhvr>
                                    </p:animEffect>
                                  </p:childTnLst>
                                </p:cTn>
                              </p:par>
                              <p:par>
                                <p:cTn id="75" presetID="4" presetClass="entr" presetSubtype="32"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ox(out)">
                                      <p:cBhvr>
                                        <p:cTn id="77" dur="2000"/>
                                        <p:tgtEl>
                                          <p:spTgt spid="37"/>
                                        </p:tgtEl>
                                      </p:cBhvr>
                                    </p:animEffect>
                                  </p:childTnLst>
                                </p:cTn>
                              </p:par>
                              <p:par>
                                <p:cTn id="78" presetID="4" presetClass="entr" presetSubtype="32" fill="hold"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box(out)">
                                      <p:cBhvr>
                                        <p:cTn id="80" dur="2000"/>
                                        <p:tgtEl>
                                          <p:spTgt spid="38"/>
                                        </p:tgtEl>
                                      </p:cBhvr>
                                    </p:animEffect>
                                  </p:childTnLst>
                                </p:cTn>
                              </p:par>
                              <p:par>
                                <p:cTn id="81" presetID="4" presetClass="entr" presetSubtype="32"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box(out)">
                                      <p:cBhvr>
                                        <p:cTn id="83" dur="2000"/>
                                        <p:tgtEl>
                                          <p:spTgt spid="39"/>
                                        </p:tgtEl>
                                      </p:cBhvr>
                                    </p:animEffect>
                                  </p:childTnLst>
                                </p:cTn>
                              </p:par>
                              <p:par>
                                <p:cTn id="84" presetID="4" presetClass="entr" presetSubtype="32"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box(out)">
                                      <p:cBhvr>
                                        <p:cTn id="86" dur="2000"/>
                                        <p:tgtEl>
                                          <p:spTgt spid="40"/>
                                        </p:tgtEl>
                                      </p:cBhvr>
                                    </p:animEffect>
                                  </p:childTnLst>
                                </p:cTn>
                              </p:par>
                              <p:par>
                                <p:cTn id="87" presetID="4" presetClass="entr" presetSubtype="32"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out)">
                                      <p:cBhvr>
                                        <p:cTn id="89" dur="2000"/>
                                        <p:tgtEl>
                                          <p:spTgt spid="41"/>
                                        </p:tgtEl>
                                      </p:cBhvr>
                                    </p:animEffect>
                                  </p:childTnLst>
                                </p:cTn>
                              </p:par>
                              <p:par>
                                <p:cTn id="90" presetID="4" presetClass="entr" presetSubtype="32"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box(out)">
                                      <p:cBhvr>
                                        <p:cTn id="9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18" grpId="0" animBg="1" autoUpdateAnimBg="0"/>
      <p:bldP spid="20" grpId="0" animBg="1" autoUpdateAnimBg="0"/>
      <p:bldP spid="21" grpId="0" autoUpdateAnimBg="0"/>
      <p:bldP spid="22" grpId="0" animBg="1" autoUpdateAnimBg="0"/>
      <p:bldP spid="23" grpId="0" autoUpdateAnimBg="0"/>
      <p:bldP spid="24" grpId="0" animBg="1" autoUpdateAnimBg="0"/>
      <p:bldP spid="27" grpId="0" animBg="1" autoUpdateAnimBg="0"/>
      <p:bldP spid="29" grpId="0" animBg="1" autoUpdateAnimBg="0"/>
      <p:bldP spid="30" grpId="0" autoUpdateAnimBg="0"/>
      <p:bldP spid="31" grpId="0" animBg="1" autoUpdateAnimBg="0"/>
      <p:bldP spid="32" grpId="0" animBg="1" autoUpdateAnimBg="0"/>
      <p:bldP spid="33" grpId="0" autoUpdateAnimBg="0"/>
      <p:bldP spid="34" grpId="0" autoUpdateAnimBg="0"/>
      <p:bldP spid="36" grpId="0" autoUpdateAnimBg="0"/>
      <p:bldP spid="37" grpId="0" autoUpdateAnimBg="0"/>
      <p:bldP spid="39" grpId="0" autoUpdateAnimBg="0"/>
      <p:bldP spid="40" grpId="0" autoUpdateAnimBg="0"/>
      <p:bldP spid="4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03</a:t>
            </a:r>
            <a:r>
              <a:rPr lang="zh-CN" altLang="en-US" sz="1200" b="1" dirty="0" smtClean="0">
                <a:solidFill>
                  <a:schemeClr val="bg1"/>
                </a:solidFill>
                <a:latin typeface="微软雅黑" pitchFamily="34" charset="-122"/>
                <a:ea typeface="微软雅黑" pitchFamily="34" charset="-122"/>
              </a:rPr>
              <a:t>、如何构建评分模型？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grpSp>
        <p:nvGrpSpPr>
          <p:cNvPr id="43" name="组合 42"/>
          <p:cNvGrpSpPr/>
          <p:nvPr/>
        </p:nvGrpSpPr>
        <p:grpSpPr>
          <a:xfrm>
            <a:off x="718556" y="760893"/>
            <a:ext cx="10389182" cy="5396226"/>
            <a:chOff x="718556" y="672787"/>
            <a:chExt cx="10389182" cy="5396226"/>
          </a:xfrm>
        </p:grpSpPr>
        <p:sp>
          <p:nvSpPr>
            <p:cNvPr id="44" name="任意多边形 59"/>
            <p:cNvSpPr>
              <a:spLocks noChangeArrowheads="1"/>
            </p:cNvSpPr>
            <p:nvPr/>
          </p:nvSpPr>
          <p:spPr bwMode="auto">
            <a:xfrm>
              <a:off x="5584825" y="148907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45"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46"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7"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8"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49"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0"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2"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3"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4"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5"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8" name="Freeform 112"/>
            <p:cNvSpPr>
              <a:spLocks noEditPoints="1" noChangeArrowheads="1"/>
            </p:cNvSpPr>
            <p:nvPr/>
          </p:nvSpPr>
          <p:spPr bwMode="auto">
            <a:xfrm>
              <a:off x="718556" y="672787"/>
              <a:ext cx="374650" cy="419100"/>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5" name="Rectangle 155"/>
            <p:cNvSpPr>
              <a:spLocks noChangeArrowheads="1"/>
            </p:cNvSpPr>
            <p:nvPr/>
          </p:nvSpPr>
          <p:spPr bwMode="auto">
            <a:xfrm>
              <a:off x="6075211" y="4186513"/>
              <a:ext cx="7190" cy="25142"/>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0" name="矩形 59"/>
            <p:cNvSpPr/>
            <p:nvPr/>
          </p:nvSpPr>
          <p:spPr>
            <a:xfrm>
              <a:off x="1333518" y="1922000"/>
              <a:ext cx="3538501" cy="1126462"/>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white"/>
                  </a:solidFill>
                  <a:effectLst/>
                  <a:uLnTx/>
                  <a:uFillTx/>
                  <a:cs typeface="+mn-ea"/>
                  <a:sym typeface="+mn-lt"/>
                </a:rPr>
                <a:t>OK</a:t>
              </a:r>
              <a:r>
                <a:rPr lang="zh-CN" altLang="en-US" sz="1400" dirty="0" smtClean="0">
                  <a:solidFill>
                    <a:prstClr val="white"/>
                  </a:solidFill>
                  <a:cs typeface="+mn-ea"/>
                  <a:sym typeface="+mn-lt"/>
                </a:rPr>
                <a:t>，现在我们</a:t>
              </a:r>
              <a:r>
                <a:rPr lang="zh-CN" altLang="en-US" sz="1400" dirty="0" smtClean="0">
                  <a:solidFill>
                    <a:prstClr val="white"/>
                  </a:solidFill>
                  <a:cs typeface="+mn-ea"/>
                  <a:sym typeface="+mn-lt"/>
                </a:rPr>
                <a:t>需要一</a:t>
              </a:r>
              <a:r>
                <a:rPr lang="zh-CN" altLang="en-US" sz="1400" dirty="0" smtClean="0">
                  <a:solidFill>
                    <a:prstClr val="white"/>
                  </a:solidFill>
                  <a:cs typeface="+mn-ea"/>
                  <a:sym typeface="+mn-lt"/>
                </a:rPr>
                <a:t>个评分模型，这个模型一定是客观，准确，并且能够从整体上反映驾驶行为的好坏。那么第一个问题：如何将分数和驾驶行为结合起来？</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1" name="矩形 60"/>
            <p:cNvSpPr/>
            <p:nvPr/>
          </p:nvSpPr>
          <p:spPr>
            <a:xfrm>
              <a:off x="1382748" y="3953206"/>
              <a:ext cx="3538501" cy="1126462"/>
            </a:xfrm>
            <a:prstGeom prst="rect">
              <a:avLst/>
            </a:prstGeom>
          </p:spPr>
          <p:txBody>
            <a:bodyPr wrap="square">
              <a:spAutoFit/>
              <a:scene3d>
                <a:camera prst="orthographicFront"/>
                <a:lightRig rig="threePt" dir="t"/>
              </a:scene3d>
              <a:sp3d contourW="12700"/>
            </a:bodyPr>
            <a:lstStyle/>
            <a:p>
              <a:pPr lvl="0" algn="just" fontAlgn="auto">
                <a:lnSpc>
                  <a:spcPct val="120000"/>
                </a:lnSpc>
                <a:spcBef>
                  <a:spcPts val="0"/>
                </a:spcBef>
                <a:spcAft>
                  <a:spcPts val="0"/>
                </a:spcAft>
                <a:defRPr/>
              </a:pPr>
              <a:r>
                <a:rPr lang="zh-CN" altLang="en-US" sz="1400" dirty="0" smtClean="0">
                  <a:solidFill>
                    <a:prstClr val="white"/>
                  </a:solidFill>
                  <a:cs typeface="+mn-ea"/>
                  <a:sym typeface="+mn-lt"/>
                </a:rPr>
                <a:t>扣分时有些个别因素可能会对整体分数产生极端影响，会直接影响分数的整体客观性，如何避免？还有就是每个因素可能重要性不同，如何体现？</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2" name="矩形 61"/>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white"/>
                  </a:solidFill>
                  <a:effectLst/>
                  <a:uLnTx/>
                  <a:uFillTx/>
                  <a:cs typeface="+mn-ea"/>
                  <a:sym typeface="+mn-lt"/>
                </a:rPr>
                <a:t>结合起来之后，假如我们采用百分制，又如何根据驾驶行为的好坏去扣分？</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3" name="矩形 62"/>
            <p:cNvSpPr/>
            <p:nvPr/>
          </p:nvSpPr>
          <p:spPr>
            <a:xfrm>
              <a:off x="7270128" y="5130595"/>
              <a:ext cx="3538501"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white"/>
                  </a:solidFill>
                  <a:effectLst/>
                  <a:uLnTx/>
                  <a:uFillTx/>
                  <a:cs typeface="+mn-ea"/>
                  <a:sym typeface="+mn-lt"/>
                </a:rPr>
                <a:t>最后，最重要的问题在于哪些因素会是我们目前可以采集到的影响驾驶行为的直接数据？</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
        <p:nvSpPr>
          <p:cNvPr id="79" name="文本框 23"/>
          <p:cNvSpPr txBox="1"/>
          <p:nvPr/>
        </p:nvSpPr>
        <p:spPr>
          <a:xfrm>
            <a:off x="905880" y="817850"/>
            <a:ext cx="6815619"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prstClr val="white"/>
                </a:solidFill>
                <a:cs typeface="+mn-ea"/>
                <a:sym typeface="+mn-lt"/>
              </a:rPr>
              <a:t>  人脑总是在遇到问题是变得清醒起来</a:t>
            </a:r>
            <a:r>
              <a:rPr lang="en-US" altLang="zh-CN" sz="1400" b="1" dirty="0" smtClean="0">
                <a:solidFill>
                  <a:prstClr val="white"/>
                </a:solidFill>
                <a:cs typeface="+mn-ea"/>
                <a:sym typeface="+mn-lt"/>
              </a:rPr>
              <a:t>,</a:t>
            </a:r>
            <a:r>
              <a:rPr lang="zh-CN" altLang="en-US" sz="1400" b="1" dirty="0" smtClean="0">
                <a:solidFill>
                  <a:prstClr val="white"/>
                </a:solidFill>
                <a:cs typeface="+mn-ea"/>
                <a:sym typeface="+mn-lt"/>
              </a:rPr>
              <a:t>所以我们不防采用逆向思维来分析这个问题</a:t>
            </a:r>
            <a:endParaRPr kumimoji="0" lang="zh-CN" altLang="en-US" sz="1400" b="1" i="0" u="none" strike="noStrike" kern="1200" cap="none" spc="0" normalizeH="0" baseline="0" noProof="0" dirty="0">
              <a:ln>
                <a:noFill/>
              </a:ln>
              <a:solidFill>
                <a:prstClr val="white"/>
              </a:solidFill>
              <a:effectLst/>
              <a:uLnTx/>
              <a:uFillTx/>
              <a:cs typeface="+mn-ea"/>
              <a:sym typeface="+mn-lt"/>
            </a:endParaRPr>
          </a:p>
        </p:txBody>
      </p:sp>
      <p:sp>
        <p:nvSpPr>
          <p:cNvPr id="80" name="燕尾形 35"/>
          <p:cNvSpPr>
            <a:spLocks noChangeArrowheads="1"/>
          </p:cNvSpPr>
          <p:nvPr/>
        </p:nvSpPr>
        <p:spPr bwMode="auto">
          <a:xfrm>
            <a:off x="991658" y="744726"/>
            <a:ext cx="7403260" cy="454025"/>
          </a:xfrm>
          <a:prstGeom prst="chevron">
            <a:avLst>
              <a:gd name="adj" fmla="val 50104"/>
            </a:avLst>
          </a:prstGeom>
          <a:solidFill>
            <a:schemeClr val="bg1">
              <a:alpha val="50195"/>
            </a:schemeClr>
          </a:solidFill>
          <a:ln w="28575">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p>
        </p:txBody>
      </p:sp>
      <p:sp>
        <p:nvSpPr>
          <p:cNvPr id="81" name="文本框 34"/>
          <p:cNvSpPr txBox="1">
            <a:spLocks noChangeArrowheads="1"/>
          </p:cNvSpPr>
          <p:nvPr/>
        </p:nvSpPr>
        <p:spPr bwMode="auto">
          <a:xfrm>
            <a:off x="5719276" y="1821799"/>
            <a:ext cx="926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3200" dirty="0" smtClean="0">
                <a:solidFill>
                  <a:srgbClr val="FFFFFF"/>
                </a:solidFill>
                <a:latin typeface="微软雅黑" pitchFamily="34" charset="-122"/>
                <a:ea typeface="微软雅黑" pitchFamily="34" charset="-122"/>
              </a:rPr>
              <a:t>04</a:t>
            </a:r>
            <a:endParaRPr lang="zh-CN" altLang="en-US" sz="3200" dirty="0">
              <a:solidFill>
                <a:srgbClr val="FFFFFF"/>
              </a:solidFill>
              <a:latin typeface="微软雅黑" pitchFamily="34" charset="-122"/>
              <a:ea typeface="微软雅黑" pitchFamily="34" charset="-122"/>
            </a:endParaRPr>
          </a:p>
        </p:txBody>
      </p:sp>
      <p:sp>
        <p:nvSpPr>
          <p:cNvPr id="82" name="文本框 34"/>
          <p:cNvSpPr txBox="1">
            <a:spLocks noChangeArrowheads="1"/>
          </p:cNvSpPr>
          <p:nvPr/>
        </p:nvSpPr>
        <p:spPr bwMode="auto">
          <a:xfrm>
            <a:off x="5766453" y="2798474"/>
            <a:ext cx="926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3200" dirty="0" smtClean="0">
                <a:solidFill>
                  <a:srgbClr val="FFFFFF"/>
                </a:solidFill>
                <a:latin typeface="微软雅黑" pitchFamily="34" charset="-122"/>
                <a:ea typeface="微软雅黑" pitchFamily="34" charset="-122"/>
              </a:rPr>
              <a:t>03</a:t>
            </a:r>
            <a:endParaRPr lang="zh-CN" altLang="en-US" sz="3200" dirty="0">
              <a:solidFill>
                <a:srgbClr val="FFFFFF"/>
              </a:solidFill>
              <a:latin typeface="微软雅黑" pitchFamily="34" charset="-122"/>
              <a:ea typeface="微软雅黑" pitchFamily="34" charset="-122"/>
            </a:endParaRPr>
          </a:p>
        </p:txBody>
      </p:sp>
      <p:sp>
        <p:nvSpPr>
          <p:cNvPr id="83" name="任意多边形 33"/>
          <p:cNvSpPr>
            <a:spLocks/>
          </p:cNvSpPr>
          <p:nvPr/>
        </p:nvSpPr>
        <p:spPr bwMode="auto">
          <a:xfrm>
            <a:off x="5674687" y="1711144"/>
            <a:ext cx="733780" cy="806084"/>
          </a:xfrm>
          <a:custGeom>
            <a:avLst/>
            <a:gdLst>
              <a:gd name="T0" fmla="*/ 611510 w 860313"/>
              <a:gd name="T1" fmla="*/ 0 h 864158"/>
              <a:gd name="T2" fmla="*/ 1228509 w 860313"/>
              <a:gd name="T3" fmla="*/ 432079 h 864158"/>
              <a:gd name="T4" fmla="*/ 611510 w 860313"/>
              <a:gd name="T5" fmla="*/ 864158 h 864158"/>
              <a:gd name="T6" fmla="*/ 7044 w 860313"/>
              <a:gd name="T7" fmla="*/ 519158 h 864158"/>
              <a:gd name="T8" fmla="*/ 0 w 860313"/>
              <a:gd name="T9" fmla="*/ 470222 h 864158"/>
              <a:gd name="T10" fmla="*/ 267107 w 860313"/>
              <a:gd name="T11" fmla="*/ 401935 h 864158"/>
              <a:gd name="T12" fmla="*/ 10848 w 860313"/>
              <a:gd name="T13" fmla="*/ 336421 h 864158"/>
              <a:gd name="T14" fmla="*/ 42996 w 860313"/>
              <a:gd name="T15" fmla="*/ 263894 h 864158"/>
              <a:gd name="T16" fmla="*/ 611510 w 860313"/>
              <a:gd name="T17" fmla="*/ 0 h 864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0313" h="864158">
                <a:moveTo>
                  <a:pt x="428234" y="0"/>
                </a:moveTo>
                <a:cubicBezTo>
                  <a:pt x="666865" y="0"/>
                  <a:pt x="860313" y="193448"/>
                  <a:pt x="860313" y="432079"/>
                </a:cubicBezTo>
                <a:cubicBezTo>
                  <a:pt x="860313" y="670710"/>
                  <a:pt x="666865" y="864158"/>
                  <a:pt x="428234" y="864158"/>
                </a:cubicBezTo>
                <a:cubicBezTo>
                  <a:pt x="219432" y="864158"/>
                  <a:pt x="45223" y="716050"/>
                  <a:pt x="4933" y="519158"/>
                </a:cubicBezTo>
                <a:lnTo>
                  <a:pt x="0" y="470222"/>
                </a:lnTo>
                <a:lnTo>
                  <a:pt x="187052" y="401935"/>
                </a:lnTo>
                <a:lnTo>
                  <a:pt x="7596" y="336421"/>
                </a:lnTo>
                <a:lnTo>
                  <a:pt x="30110" y="263894"/>
                </a:lnTo>
                <a:cubicBezTo>
                  <a:pt x="95703" y="108815"/>
                  <a:pt x="249261" y="0"/>
                  <a:pt x="428234" y="0"/>
                </a:cubicBezTo>
                <a:close/>
              </a:path>
            </a:pathLst>
          </a:custGeom>
          <a:solidFill>
            <a:schemeClr val="bg1">
              <a:alpha val="29803"/>
            </a:schemeClr>
          </a:solidFill>
          <a:ln w="12700" cap="flat" cmpd="sng">
            <a:solidFill>
              <a:schemeClr val="bg1">
                <a:alpha val="27843"/>
              </a:schemeClr>
            </a:solidFill>
            <a:round/>
            <a:headEnd/>
            <a:tailEnd/>
          </a:ln>
        </p:spPr>
        <p:txBody>
          <a:bodyPr anchor="ctr"/>
          <a:lstStyle/>
          <a:p>
            <a:endParaRPr lang="zh-CN" altLang="en-US"/>
          </a:p>
        </p:txBody>
      </p:sp>
      <p:sp>
        <p:nvSpPr>
          <p:cNvPr id="85" name="文本框 34"/>
          <p:cNvSpPr txBox="1">
            <a:spLocks noChangeArrowheads="1"/>
          </p:cNvSpPr>
          <p:nvPr/>
        </p:nvSpPr>
        <p:spPr bwMode="auto">
          <a:xfrm>
            <a:off x="5781952" y="3798024"/>
            <a:ext cx="926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3200" dirty="0" smtClean="0">
                <a:solidFill>
                  <a:srgbClr val="FFFFFF"/>
                </a:solidFill>
                <a:latin typeface="微软雅黑" pitchFamily="34" charset="-122"/>
                <a:ea typeface="微软雅黑" pitchFamily="34" charset="-122"/>
              </a:rPr>
              <a:t>02</a:t>
            </a:r>
            <a:endParaRPr lang="zh-CN" altLang="en-US" sz="3200" dirty="0">
              <a:solidFill>
                <a:srgbClr val="FFFFFF"/>
              </a:solidFill>
              <a:latin typeface="微软雅黑" pitchFamily="34" charset="-122"/>
              <a:ea typeface="微软雅黑" pitchFamily="34" charset="-122"/>
            </a:endParaRPr>
          </a:p>
        </p:txBody>
      </p:sp>
      <p:sp>
        <p:nvSpPr>
          <p:cNvPr id="86" name="文本框 34"/>
          <p:cNvSpPr txBox="1">
            <a:spLocks noChangeArrowheads="1"/>
          </p:cNvSpPr>
          <p:nvPr/>
        </p:nvSpPr>
        <p:spPr bwMode="auto">
          <a:xfrm>
            <a:off x="5825720" y="4843970"/>
            <a:ext cx="926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3200" dirty="0" smtClean="0">
                <a:solidFill>
                  <a:srgbClr val="FFFFFF"/>
                </a:solidFill>
                <a:latin typeface="微软雅黑" pitchFamily="34" charset="-122"/>
                <a:ea typeface="微软雅黑" pitchFamily="34" charset="-122"/>
              </a:rPr>
              <a:t>01</a:t>
            </a:r>
            <a:endParaRPr lang="zh-CN" altLang="en-US" sz="3200" dirty="0">
              <a:solidFill>
                <a:srgbClr val="FFFFFF"/>
              </a:solidFill>
              <a:latin typeface="微软雅黑" pitchFamily="34" charset="-122"/>
              <a:ea typeface="微软雅黑" pitchFamily="34" charset="-122"/>
            </a:endParaRPr>
          </a:p>
        </p:txBody>
      </p:sp>
      <p:sp>
        <p:nvSpPr>
          <p:cNvPr id="87" name="泪滴形 6"/>
          <p:cNvSpPr>
            <a:spLocks/>
          </p:cNvSpPr>
          <p:nvPr/>
        </p:nvSpPr>
        <p:spPr bwMode="auto">
          <a:xfrm>
            <a:off x="5668433" y="2633011"/>
            <a:ext cx="855133" cy="915699"/>
          </a:xfrm>
          <a:custGeom>
            <a:avLst/>
            <a:gdLst>
              <a:gd name="T0" fmla="*/ 0 w 1930400"/>
              <a:gd name="T1" fmla="*/ 965200 h 1930400"/>
              <a:gd name="T2" fmla="*/ 965200 w 1930400"/>
              <a:gd name="T3" fmla="*/ 0 h 1930400"/>
              <a:gd name="T4" fmla="*/ 1930400 w 1930400"/>
              <a:gd name="T5" fmla="*/ 0 h 1930400"/>
              <a:gd name="T6" fmla="*/ 1930400 w 1930400"/>
              <a:gd name="T7" fmla="*/ 965200 h 1930400"/>
              <a:gd name="T8" fmla="*/ 965200 w 1930400"/>
              <a:gd name="T9" fmla="*/ 1930400 h 1930400"/>
              <a:gd name="T10" fmla="*/ 0 w 1930400"/>
              <a:gd name="T11" fmla="*/ 965200 h 1930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8" name="泪滴形 6"/>
          <p:cNvSpPr>
            <a:spLocks/>
          </p:cNvSpPr>
          <p:nvPr/>
        </p:nvSpPr>
        <p:spPr bwMode="auto">
          <a:xfrm>
            <a:off x="5707143" y="4693587"/>
            <a:ext cx="855133" cy="915699"/>
          </a:xfrm>
          <a:custGeom>
            <a:avLst/>
            <a:gdLst>
              <a:gd name="T0" fmla="*/ 0 w 1930400"/>
              <a:gd name="T1" fmla="*/ 965200 h 1930400"/>
              <a:gd name="T2" fmla="*/ 965200 w 1930400"/>
              <a:gd name="T3" fmla="*/ 0 h 1930400"/>
              <a:gd name="T4" fmla="*/ 1930400 w 1930400"/>
              <a:gd name="T5" fmla="*/ 0 h 1930400"/>
              <a:gd name="T6" fmla="*/ 1930400 w 1930400"/>
              <a:gd name="T7" fmla="*/ 965200 h 1930400"/>
              <a:gd name="T8" fmla="*/ 965200 w 1930400"/>
              <a:gd name="T9" fmla="*/ 1930400 h 1930400"/>
              <a:gd name="T10" fmla="*/ 0 w 1930400"/>
              <a:gd name="T11" fmla="*/ 965200 h 1930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9" name="任意多边形 33"/>
          <p:cNvSpPr>
            <a:spLocks/>
          </p:cNvSpPr>
          <p:nvPr/>
        </p:nvSpPr>
        <p:spPr bwMode="auto">
          <a:xfrm>
            <a:off x="5737047" y="3687369"/>
            <a:ext cx="733780" cy="806084"/>
          </a:xfrm>
          <a:custGeom>
            <a:avLst/>
            <a:gdLst>
              <a:gd name="T0" fmla="*/ 611510 w 860313"/>
              <a:gd name="T1" fmla="*/ 0 h 864158"/>
              <a:gd name="T2" fmla="*/ 1228509 w 860313"/>
              <a:gd name="T3" fmla="*/ 432079 h 864158"/>
              <a:gd name="T4" fmla="*/ 611510 w 860313"/>
              <a:gd name="T5" fmla="*/ 864158 h 864158"/>
              <a:gd name="T6" fmla="*/ 7044 w 860313"/>
              <a:gd name="T7" fmla="*/ 519158 h 864158"/>
              <a:gd name="T8" fmla="*/ 0 w 860313"/>
              <a:gd name="T9" fmla="*/ 470222 h 864158"/>
              <a:gd name="T10" fmla="*/ 267107 w 860313"/>
              <a:gd name="T11" fmla="*/ 401935 h 864158"/>
              <a:gd name="T12" fmla="*/ 10848 w 860313"/>
              <a:gd name="T13" fmla="*/ 336421 h 864158"/>
              <a:gd name="T14" fmla="*/ 42996 w 860313"/>
              <a:gd name="T15" fmla="*/ 263894 h 864158"/>
              <a:gd name="T16" fmla="*/ 611510 w 860313"/>
              <a:gd name="T17" fmla="*/ 0 h 864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0313" h="864158">
                <a:moveTo>
                  <a:pt x="428234" y="0"/>
                </a:moveTo>
                <a:cubicBezTo>
                  <a:pt x="666865" y="0"/>
                  <a:pt x="860313" y="193448"/>
                  <a:pt x="860313" y="432079"/>
                </a:cubicBezTo>
                <a:cubicBezTo>
                  <a:pt x="860313" y="670710"/>
                  <a:pt x="666865" y="864158"/>
                  <a:pt x="428234" y="864158"/>
                </a:cubicBezTo>
                <a:cubicBezTo>
                  <a:pt x="219432" y="864158"/>
                  <a:pt x="45223" y="716050"/>
                  <a:pt x="4933" y="519158"/>
                </a:cubicBezTo>
                <a:lnTo>
                  <a:pt x="0" y="470222"/>
                </a:lnTo>
                <a:lnTo>
                  <a:pt x="187052" y="401935"/>
                </a:lnTo>
                <a:lnTo>
                  <a:pt x="7596" y="336421"/>
                </a:lnTo>
                <a:lnTo>
                  <a:pt x="30110" y="263894"/>
                </a:lnTo>
                <a:cubicBezTo>
                  <a:pt x="95703" y="108815"/>
                  <a:pt x="249261" y="0"/>
                  <a:pt x="428234" y="0"/>
                </a:cubicBezTo>
                <a:close/>
              </a:path>
            </a:pathLst>
          </a:custGeom>
          <a:solidFill>
            <a:schemeClr val="bg1">
              <a:alpha val="29803"/>
            </a:schemeClr>
          </a:solidFill>
          <a:ln w="12700" cap="flat" cmpd="sng">
            <a:solidFill>
              <a:schemeClr val="bg1">
                <a:alpha val="27843"/>
              </a:schemeClr>
            </a:solidFill>
            <a:round/>
            <a:headEnd/>
            <a:tailEnd/>
          </a:ln>
        </p:spPr>
        <p:txBody>
          <a:bodyPr anchor="ctr"/>
          <a:lstStyle/>
          <a:p>
            <a:endParaRPr lang="zh-CN" altLang="en-US"/>
          </a:p>
        </p:txBody>
      </p:sp>
    </p:spTree>
    <p:extLst>
      <p:ext uri="{BB962C8B-B14F-4D97-AF65-F5344CB8AC3E}">
        <p14:creationId xmlns:p14="http://schemas.microsoft.com/office/powerpoint/2010/main" val="74852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31" presetClass="entr" presetSubtype="0"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1000" fill="hold"/>
                                        <p:tgtEl>
                                          <p:spTgt spid="43"/>
                                        </p:tgtEl>
                                        <p:attrNameLst>
                                          <p:attrName>ppt_w</p:attrName>
                                        </p:attrNameLst>
                                      </p:cBhvr>
                                      <p:tavLst>
                                        <p:tav tm="0">
                                          <p:val>
                                            <p:fltVal val="0"/>
                                          </p:val>
                                        </p:tav>
                                        <p:tav tm="100000">
                                          <p:val>
                                            <p:strVal val="#ppt_w"/>
                                          </p:val>
                                        </p:tav>
                                      </p:tavLst>
                                    </p:anim>
                                    <p:anim calcmode="lin" valueType="num">
                                      <p:cBhvr>
                                        <p:cTn id="27" dur="1000" fill="hold"/>
                                        <p:tgtEl>
                                          <p:spTgt spid="43"/>
                                        </p:tgtEl>
                                        <p:attrNameLst>
                                          <p:attrName>ppt_h</p:attrName>
                                        </p:attrNameLst>
                                      </p:cBhvr>
                                      <p:tavLst>
                                        <p:tav tm="0">
                                          <p:val>
                                            <p:fltVal val="0"/>
                                          </p:val>
                                        </p:tav>
                                        <p:tav tm="100000">
                                          <p:val>
                                            <p:strVal val="#ppt_h"/>
                                          </p:val>
                                        </p:tav>
                                      </p:tavLst>
                                    </p:anim>
                                    <p:anim calcmode="lin" valueType="num">
                                      <p:cBhvr>
                                        <p:cTn id="28" dur="1000" fill="hold"/>
                                        <p:tgtEl>
                                          <p:spTgt spid="43"/>
                                        </p:tgtEl>
                                        <p:attrNameLst>
                                          <p:attrName>style.rotation</p:attrName>
                                        </p:attrNameLst>
                                      </p:cBhvr>
                                      <p:tavLst>
                                        <p:tav tm="0">
                                          <p:val>
                                            <p:fltVal val="90"/>
                                          </p:val>
                                        </p:tav>
                                        <p:tav tm="100000">
                                          <p:val>
                                            <p:fltVal val="0"/>
                                          </p:val>
                                        </p:tav>
                                      </p:tavLst>
                                    </p:anim>
                                    <p:animEffect transition="in" filter="fade">
                                      <p:cBhvr>
                                        <p:cTn id="29" dur="1000"/>
                                        <p:tgtEl>
                                          <p:spTgt spid="4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wipe(left)">
                                      <p:cBhvr>
                                        <p:cTn id="32" dur="500"/>
                                        <p:tgtEl>
                                          <p:spTgt spid="80"/>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circle(in)">
                                      <p:cBhvr>
                                        <p:cTn id="35" dur="2000"/>
                                        <p:tgtEl>
                                          <p:spTgt spid="87"/>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circle(in)">
                                      <p:cBhvr>
                                        <p:cTn id="38" dur="2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80" grpId="0" animBg="1" autoUpdateAnimBg="0"/>
      <p:bldP spid="87" grpId="0" animBg="1"/>
      <p:bldP spid="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03</a:t>
            </a:r>
            <a:r>
              <a:rPr lang="zh-CN" altLang="en-US" sz="1200" b="1" dirty="0" smtClean="0">
                <a:solidFill>
                  <a:schemeClr val="bg1"/>
                </a:solidFill>
                <a:latin typeface="微软雅黑" pitchFamily="34" charset="-122"/>
                <a:ea typeface="微软雅黑" pitchFamily="34" charset="-122"/>
              </a:rPr>
              <a:t>、如何构建评分模型？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79" name="文本框 23"/>
          <p:cNvSpPr txBox="1"/>
          <p:nvPr/>
        </p:nvSpPr>
        <p:spPr>
          <a:xfrm>
            <a:off x="259653" y="2735448"/>
            <a:ext cx="3428639"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prstClr val="white"/>
                </a:solidFill>
                <a:cs typeface="+mn-ea"/>
                <a:sym typeface="+mn-lt"/>
              </a:rPr>
              <a:t>  下面，我们对刚刚的问题一一解答</a:t>
            </a:r>
            <a:endParaRPr kumimoji="0" lang="zh-CN" altLang="en-US" sz="1400" b="1" i="0" u="none" strike="noStrike" kern="1200" cap="none" spc="0" normalizeH="0" baseline="0" noProof="0" dirty="0">
              <a:ln>
                <a:noFill/>
              </a:ln>
              <a:solidFill>
                <a:prstClr val="white"/>
              </a:solidFill>
              <a:effectLst/>
              <a:uLnTx/>
              <a:uFillTx/>
              <a:cs typeface="+mn-ea"/>
              <a:sym typeface="+mn-lt"/>
            </a:endParaRPr>
          </a:p>
        </p:txBody>
      </p:sp>
      <p:sp>
        <p:nvSpPr>
          <p:cNvPr id="81" name="文本框 34"/>
          <p:cNvSpPr txBox="1">
            <a:spLocks noChangeArrowheads="1"/>
          </p:cNvSpPr>
          <p:nvPr/>
        </p:nvSpPr>
        <p:spPr bwMode="auto">
          <a:xfrm>
            <a:off x="5470641" y="2583292"/>
            <a:ext cx="926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3200" dirty="0" smtClean="0">
                <a:solidFill>
                  <a:srgbClr val="FFFFFF"/>
                </a:solidFill>
                <a:latin typeface="微软雅黑" pitchFamily="34" charset="-122"/>
                <a:ea typeface="微软雅黑" pitchFamily="34" charset="-122"/>
              </a:rPr>
              <a:t>04</a:t>
            </a:r>
            <a:endParaRPr lang="zh-CN" altLang="en-US" sz="3200" dirty="0">
              <a:solidFill>
                <a:srgbClr val="FFFFFF"/>
              </a:solidFill>
              <a:latin typeface="微软雅黑" pitchFamily="34" charset="-122"/>
              <a:ea typeface="微软雅黑" pitchFamily="34" charset="-122"/>
            </a:endParaRPr>
          </a:p>
        </p:txBody>
      </p:sp>
      <p:sp>
        <p:nvSpPr>
          <p:cNvPr id="82" name="文本框 34"/>
          <p:cNvSpPr txBox="1">
            <a:spLocks noChangeArrowheads="1"/>
          </p:cNvSpPr>
          <p:nvPr/>
        </p:nvSpPr>
        <p:spPr bwMode="auto">
          <a:xfrm>
            <a:off x="3898203" y="3562201"/>
            <a:ext cx="926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3200" dirty="0" smtClean="0">
                <a:solidFill>
                  <a:srgbClr val="FFFFFF"/>
                </a:solidFill>
                <a:latin typeface="微软雅黑" pitchFamily="34" charset="-122"/>
                <a:ea typeface="微软雅黑" pitchFamily="34" charset="-122"/>
              </a:rPr>
              <a:t>03</a:t>
            </a:r>
            <a:endParaRPr lang="zh-CN" altLang="en-US" sz="3200" dirty="0">
              <a:solidFill>
                <a:srgbClr val="FFFFFF"/>
              </a:solidFill>
              <a:latin typeface="微软雅黑" pitchFamily="34" charset="-122"/>
              <a:ea typeface="微软雅黑" pitchFamily="34" charset="-122"/>
            </a:endParaRPr>
          </a:p>
        </p:txBody>
      </p:sp>
      <p:sp>
        <p:nvSpPr>
          <p:cNvPr id="85" name="文本框 34"/>
          <p:cNvSpPr txBox="1">
            <a:spLocks noChangeArrowheads="1"/>
          </p:cNvSpPr>
          <p:nvPr/>
        </p:nvSpPr>
        <p:spPr bwMode="auto">
          <a:xfrm>
            <a:off x="5007583" y="4473454"/>
            <a:ext cx="926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3200" dirty="0" smtClean="0">
                <a:solidFill>
                  <a:srgbClr val="FFFFFF"/>
                </a:solidFill>
                <a:latin typeface="微软雅黑" pitchFamily="34" charset="-122"/>
                <a:ea typeface="微软雅黑" pitchFamily="34" charset="-122"/>
              </a:rPr>
              <a:t>02</a:t>
            </a:r>
            <a:endParaRPr lang="zh-CN" altLang="en-US" sz="3200" dirty="0">
              <a:solidFill>
                <a:srgbClr val="FFFFFF"/>
              </a:solidFill>
              <a:latin typeface="微软雅黑" pitchFamily="34" charset="-122"/>
              <a:ea typeface="微软雅黑" pitchFamily="34" charset="-122"/>
            </a:endParaRPr>
          </a:p>
        </p:txBody>
      </p:sp>
      <p:sp>
        <p:nvSpPr>
          <p:cNvPr id="86" name="文本框 34"/>
          <p:cNvSpPr txBox="1">
            <a:spLocks noChangeArrowheads="1"/>
          </p:cNvSpPr>
          <p:nvPr/>
        </p:nvSpPr>
        <p:spPr bwMode="auto">
          <a:xfrm>
            <a:off x="6387350" y="5489332"/>
            <a:ext cx="9261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en-US" altLang="zh-CN" sz="3200" dirty="0" smtClean="0">
                <a:solidFill>
                  <a:srgbClr val="FFFFFF"/>
                </a:solidFill>
                <a:latin typeface="微软雅黑" pitchFamily="34" charset="-122"/>
                <a:ea typeface="微软雅黑" pitchFamily="34" charset="-122"/>
              </a:rPr>
              <a:t>01</a:t>
            </a:r>
            <a:endParaRPr lang="zh-CN" altLang="en-US" sz="3200" dirty="0">
              <a:solidFill>
                <a:srgbClr val="FFFFFF"/>
              </a:solidFill>
              <a:latin typeface="微软雅黑" pitchFamily="34" charset="-122"/>
              <a:ea typeface="微软雅黑" pitchFamily="34" charset="-122"/>
            </a:endParaRPr>
          </a:p>
        </p:txBody>
      </p:sp>
      <p:sp>
        <p:nvSpPr>
          <p:cNvPr id="42" name="Freeform 6"/>
          <p:cNvSpPr>
            <a:spLocks/>
          </p:cNvSpPr>
          <p:nvPr/>
        </p:nvSpPr>
        <p:spPr bwMode="auto">
          <a:xfrm>
            <a:off x="259653" y="1312333"/>
            <a:ext cx="3638550" cy="1270959"/>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56" name="直接连接符 10"/>
          <p:cNvCxnSpPr>
            <a:cxnSpLocks noChangeShapeType="1"/>
          </p:cNvCxnSpPr>
          <p:nvPr/>
        </p:nvCxnSpPr>
        <p:spPr bwMode="auto">
          <a:xfrm>
            <a:off x="648237" y="3047458"/>
            <a:ext cx="2848496" cy="0"/>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sp>
        <p:nvSpPr>
          <p:cNvPr id="57" name="矩形 21"/>
          <p:cNvSpPr>
            <a:spLocks noChangeArrowheads="1"/>
          </p:cNvSpPr>
          <p:nvPr/>
        </p:nvSpPr>
        <p:spPr bwMode="auto">
          <a:xfrm>
            <a:off x="6141817" y="2628759"/>
            <a:ext cx="44180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1100" dirty="0">
                <a:solidFill>
                  <a:schemeClr val="bg1"/>
                </a:solidFill>
                <a:latin typeface="微软雅黑" pitchFamily="34" charset="-122"/>
                <a:ea typeface="微软雅黑" pitchFamily="34" charset="-122"/>
              </a:rPr>
              <a:t>我们可以通过抽取一些和驾驶行为强</a:t>
            </a:r>
            <a:r>
              <a:rPr lang="zh-CN" altLang="en-US" sz="1100" dirty="0" smtClean="0">
                <a:solidFill>
                  <a:schemeClr val="bg1"/>
                </a:solidFill>
                <a:latin typeface="微软雅黑" pitchFamily="34" charset="-122"/>
                <a:ea typeface="微软雅黑" pitchFamily="34" charset="-122"/>
              </a:rPr>
              <a:t>相关的特征向量来刻画一个用户的驾驶行为画像。</a:t>
            </a:r>
            <a:endParaRPr lang="zh-CN" altLang="en-US" sz="1800" dirty="0">
              <a:solidFill>
                <a:schemeClr val="bg1"/>
              </a:solidFill>
            </a:endParaRPr>
          </a:p>
        </p:txBody>
      </p:sp>
      <p:sp>
        <p:nvSpPr>
          <p:cNvPr id="58" name="矩形 21"/>
          <p:cNvSpPr>
            <a:spLocks noChangeArrowheads="1"/>
          </p:cNvSpPr>
          <p:nvPr/>
        </p:nvSpPr>
        <p:spPr bwMode="auto">
          <a:xfrm>
            <a:off x="4641402" y="3639147"/>
            <a:ext cx="44180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扣分时，可以采用超过标准一次，扣一定的分数，最终把该扣项扣完就是最终的整体得分。</a:t>
            </a:r>
            <a:endParaRPr lang="zh-CN" altLang="en-US" sz="1800" dirty="0">
              <a:solidFill>
                <a:schemeClr val="bg1"/>
              </a:solidFill>
            </a:endParaRPr>
          </a:p>
        </p:txBody>
      </p:sp>
      <p:sp>
        <p:nvSpPr>
          <p:cNvPr id="59" name="矩形 21"/>
          <p:cNvSpPr>
            <a:spLocks noChangeArrowheads="1"/>
          </p:cNvSpPr>
          <p:nvPr/>
        </p:nvSpPr>
        <p:spPr bwMode="auto">
          <a:xfrm>
            <a:off x="5706306" y="4458065"/>
            <a:ext cx="441801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要解决这两个问题，可以通过加权算法算出每个因素的权值，从而根据权重去得出每个特征的满分。这里将介绍两个算法，熵权法（</a:t>
            </a:r>
            <a:r>
              <a:rPr lang="en-US" altLang="zh-CN" sz="1100" dirty="0" smtClean="0">
                <a:solidFill>
                  <a:schemeClr val="bg1"/>
                </a:solidFill>
                <a:latin typeface="微软雅黑" pitchFamily="34" charset="-122"/>
                <a:ea typeface="微软雅黑" pitchFamily="34" charset="-122"/>
              </a:rPr>
              <a:t>EW</a:t>
            </a:r>
            <a:r>
              <a:rPr lang="zh-CN" altLang="en-US" sz="1100" dirty="0" smtClean="0">
                <a:solidFill>
                  <a:schemeClr val="bg1"/>
                </a:solidFill>
                <a:latin typeface="微软雅黑" pitchFamily="34" charset="-122"/>
                <a:ea typeface="微软雅黑" pitchFamily="34" charset="-122"/>
              </a:rPr>
              <a:t>），层次分析法（</a:t>
            </a:r>
            <a:r>
              <a:rPr lang="en-US" altLang="zh-CN" sz="1100" dirty="0" smtClean="0">
                <a:solidFill>
                  <a:schemeClr val="bg1"/>
                </a:solidFill>
                <a:latin typeface="微软雅黑" pitchFamily="34" charset="-122"/>
                <a:ea typeface="微软雅黑" pitchFamily="34" charset="-122"/>
              </a:rPr>
              <a:t>AHP</a:t>
            </a:r>
            <a:r>
              <a:rPr lang="zh-CN" altLang="en-US" sz="1100" dirty="0" smtClean="0">
                <a:solidFill>
                  <a:schemeClr val="bg1"/>
                </a:solidFill>
                <a:latin typeface="微软雅黑" pitchFamily="34" charset="-122"/>
                <a:ea typeface="微软雅黑" pitchFamily="34" charset="-122"/>
              </a:rPr>
              <a:t>）。</a:t>
            </a:r>
            <a:endParaRPr lang="zh-CN" altLang="en-US" sz="1800" dirty="0">
              <a:solidFill>
                <a:schemeClr val="bg1"/>
              </a:solidFill>
            </a:endParaRPr>
          </a:p>
        </p:txBody>
      </p:sp>
      <p:sp>
        <p:nvSpPr>
          <p:cNvPr id="64" name="矩形 21"/>
          <p:cNvSpPr>
            <a:spLocks noChangeArrowheads="1"/>
          </p:cNvSpPr>
          <p:nvPr/>
        </p:nvSpPr>
        <p:spPr bwMode="auto">
          <a:xfrm>
            <a:off x="7092670" y="5566275"/>
            <a:ext cx="44180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这里我们主要根据行业经验以及专业人员的经验去抽取特征向量。并且被抽取的特征遵循可操作，客观，独立，系统四大</a:t>
            </a:r>
            <a:r>
              <a:rPr lang="zh-CN" altLang="en-US" sz="1100" dirty="0">
                <a:solidFill>
                  <a:schemeClr val="bg1"/>
                </a:solidFill>
                <a:latin typeface="微软雅黑" pitchFamily="34" charset="-122"/>
                <a:ea typeface="微软雅黑" pitchFamily="34" charset="-122"/>
              </a:rPr>
              <a:t>原则</a:t>
            </a:r>
            <a:r>
              <a:rPr lang="zh-CN" altLang="en-US" sz="1100" dirty="0" smtClean="0">
                <a:solidFill>
                  <a:schemeClr val="bg1"/>
                </a:solidFill>
                <a:latin typeface="微软雅黑" pitchFamily="34" charset="-122"/>
                <a:ea typeface="微软雅黑" pitchFamily="34" charset="-122"/>
              </a:rPr>
              <a:t>。</a:t>
            </a:r>
            <a:endParaRPr lang="zh-CN" altLang="en-US" sz="1800" dirty="0">
              <a:solidFill>
                <a:schemeClr val="bg1"/>
              </a:solidFill>
            </a:endParaRPr>
          </a:p>
        </p:txBody>
      </p:sp>
      <p:pic>
        <p:nvPicPr>
          <p:cNvPr id="24" name="图片占位符 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268248" y="3689229"/>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pic>
      <p:sp>
        <p:nvSpPr>
          <p:cNvPr id="27" name="六边形 10"/>
          <p:cNvSpPr>
            <a:spLocks noChangeArrowheads="1"/>
          </p:cNvSpPr>
          <p:nvPr/>
        </p:nvSpPr>
        <p:spPr bwMode="auto">
          <a:xfrm rot="5400000">
            <a:off x="568956" y="3488867"/>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Tree>
    <p:extLst>
      <p:ext uri="{BB962C8B-B14F-4D97-AF65-F5344CB8AC3E}">
        <p14:creationId xmlns:p14="http://schemas.microsoft.com/office/powerpoint/2010/main" val="41191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1500"/>
                            </p:stCondLst>
                            <p:childTnLst>
                              <p:par>
                                <p:cTn id="25" presetID="47"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3000"/>
                            </p:stCondLst>
                            <p:childTnLst>
                              <p:par>
                                <p:cTn id="35" presetID="26"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80">
                                          <p:stCondLst>
                                            <p:cond delay="0"/>
                                          </p:stCondLst>
                                        </p:cTn>
                                        <p:tgtEl>
                                          <p:spTgt spid="57"/>
                                        </p:tgtEl>
                                      </p:cBhvr>
                                    </p:animEffect>
                                    <p:anim calcmode="lin" valueType="num">
                                      <p:cBhvr>
                                        <p:cTn id="38"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43" dur="26">
                                          <p:stCondLst>
                                            <p:cond delay="650"/>
                                          </p:stCondLst>
                                        </p:cTn>
                                        <p:tgtEl>
                                          <p:spTgt spid="57"/>
                                        </p:tgtEl>
                                      </p:cBhvr>
                                      <p:to x="100000" y="60000"/>
                                    </p:animScale>
                                    <p:animScale>
                                      <p:cBhvr>
                                        <p:cTn id="44" dur="166" decel="50000">
                                          <p:stCondLst>
                                            <p:cond delay="676"/>
                                          </p:stCondLst>
                                        </p:cTn>
                                        <p:tgtEl>
                                          <p:spTgt spid="57"/>
                                        </p:tgtEl>
                                      </p:cBhvr>
                                      <p:to x="100000" y="100000"/>
                                    </p:animScale>
                                    <p:animScale>
                                      <p:cBhvr>
                                        <p:cTn id="45" dur="26">
                                          <p:stCondLst>
                                            <p:cond delay="1312"/>
                                          </p:stCondLst>
                                        </p:cTn>
                                        <p:tgtEl>
                                          <p:spTgt spid="57"/>
                                        </p:tgtEl>
                                      </p:cBhvr>
                                      <p:to x="100000" y="80000"/>
                                    </p:animScale>
                                    <p:animScale>
                                      <p:cBhvr>
                                        <p:cTn id="46" dur="166" decel="50000">
                                          <p:stCondLst>
                                            <p:cond delay="1338"/>
                                          </p:stCondLst>
                                        </p:cTn>
                                        <p:tgtEl>
                                          <p:spTgt spid="57"/>
                                        </p:tgtEl>
                                      </p:cBhvr>
                                      <p:to x="100000" y="100000"/>
                                    </p:animScale>
                                    <p:animScale>
                                      <p:cBhvr>
                                        <p:cTn id="47" dur="26">
                                          <p:stCondLst>
                                            <p:cond delay="1642"/>
                                          </p:stCondLst>
                                        </p:cTn>
                                        <p:tgtEl>
                                          <p:spTgt spid="57"/>
                                        </p:tgtEl>
                                      </p:cBhvr>
                                      <p:to x="100000" y="90000"/>
                                    </p:animScale>
                                    <p:animScale>
                                      <p:cBhvr>
                                        <p:cTn id="48" dur="166" decel="50000">
                                          <p:stCondLst>
                                            <p:cond delay="1668"/>
                                          </p:stCondLst>
                                        </p:cTn>
                                        <p:tgtEl>
                                          <p:spTgt spid="57"/>
                                        </p:tgtEl>
                                      </p:cBhvr>
                                      <p:to x="100000" y="100000"/>
                                    </p:animScale>
                                    <p:animScale>
                                      <p:cBhvr>
                                        <p:cTn id="49" dur="26">
                                          <p:stCondLst>
                                            <p:cond delay="1808"/>
                                          </p:stCondLst>
                                        </p:cTn>
                                        <p:tgtEl>
                                          <p:spTgt spid="57"/>
                                        </p:tgtEl>
                                      </p:cBhvr>
                                      <p:to x="100000" y="95000"/>
                                    </p:animScale>
                                    <p:animScale>
                                      <p:cBhvr>
                                        <p:cTn id="50" dur="166" decel="50000">
                                          <p:stCondLst>
                                            <p:cond delay="1834"/>
                                          </p:stCondLst>
                                        </p:cTn>
                                        <p:tgtEl>
                                          <p:spTgt spid="57"/>
                                        </p:tgtEl>
                                      </p:cBhvr>
                                      <p:to x="100000" y="100000"/>
                                    </p:animScale>
                                  </p:childTnLst>
                                </p:cTn>
                              </p:par>
                            </p:childTnLst>
                          </p:cTn>
                        </p:par>
                        <p:par>
                          <p:cTn id="51" fill="hold">
                            <p:stCondLst>
                              <p:cond delay="5000"/>
                            </p:stCondLst>
                            <p:childTnLst>
                              <p:par>
                                <p:cTn id="52" presetID="26" presetClass="entr" presetSubtype="0" fill="hold" grpId="0"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down)">
                                      <p:cBhvr>
                                        <p:cTn id="54" dur="580">
                                          <p:stCondLst>
                                            <p:cond delay="0"/>
                                          </p:stCondLst>
                                        </p:cTn>
                                        <p:tgtEl>
                                          <p:spTgt spid="58"/>
                                        </p:tgtEl>
                                      </p:cBhvr>
                                    </p:animEffect>
                                    <p:anim calcmode="lin" valueType="num">
                                      <p:cBhvr>
                                        <p:cTn id="55"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60" dur="26">
                                          <p:stCondLst>
                                            <p:cond delay="650"/>
                                          </p:stCondLst>
                                        </p:cTn>
                                        <p:tgtEl>
                                          <p:spTgt spid="58"/>
                                        </p:tgtEl>
                                      </p:cBhvr>
                                      <p:to x="100000" y="60000"/>
                                    </p:animScale>
                                    <p:animScale>
                                      <p:cBhvr>
                                        <p:cTn id="61" dur="166" decel="50000">
                                          <p:stCondLst>
                                            <p:cond delay="676"/>
                                          </p:stCondLst>
                                        </p:cTn>
                                        <p:tgtEl>
                                          <p:spTgt spid="58"/>
                                        </p:tgtEl>
                                      </p:cBhvr>
                                      <p:to x="100000" y="100000"/>
                                    </p:animScale>
                                    <p:animScale>
                                      <p:cBhvr>
                                        <p:cTn id="62" dur="26">
                                          <p:stCondLst>
                                            <p:cond delay="1312"/>
                                          </p:stCondLst>
                                        </p:cTn>
                                        <p:tgtEl>
                                          <p:spTgt spid="58"/>
                                        </p:tgtEl>
                                      </p:cBhvr>
                                      <p:to x="100000" y="80000"/>
                                    </p:animScale>
                                    <p:animScale>
                                      <p:cBhvr>
                                        <p:cTn id="63" dur="166" decel="50000">
                                          <p:stCondLst>
                                            <p:cond delay="1338"/>
                                          </p:stCondLst>
                                        </p:cTn>
                                        <p:tgtEl>
                                          <p:spTgt spid="58"/>
                                        </p:tgtEl>
                                      </p:cBhvr>
                                      <p:to x="100000" y="100000"/>
                                    </p:animScale>
                                    <p:animScale>
                                      <p:cBhvr>
                                        <p:cTn id="64" dur="26">
                                          <p:stCondLst>
                                            <p:cond delay="1642"/>
                                          </p:stCondLst>
                                        </p:cTn>
                                        <p:tgtEl>
                                          <p:spTgt spid="58"/>
                                        </p:tgtEl>
                                      </p:cBhvr>
                                      <p:to x="100000" y="90000"/>
                                    </p:animScale>
                                    <p:animScale>
                                      <p:cBhvr>
                                        <p:cTn id="65" dur="166" decel="50000">
                                          <p:stCondLst>
                                            <p:cond delay="1668"/>
                                          </p:stCondLst>
                                        </p:cTn>
                                        <p:tgtEl>
                                          <p:spTgt spid="58"/>
                                        </p:tgtEl>
                                      </p:cBhvr>
                                      <p:to x="100000" y="100000"/>
                                    </p:animScale>
                                    <p:animScale>
                                      <p:cBhvr>
                                        <p:cTn id="66" dur="26">
                                          <p:stCondLst>
                                            <p:cond delay="1808"/>
                                          </p:stCondLst>
                                        </p:cTn>
                                        <p:tgtEl>
                                          <p:spTgt spid="58"/>
                                        </p:tgtEl>
                                      </p:cBhvr>
                                      <p:to x="100000" y="95000"/>
                                    </p:animScale>
                                    <p:animScale>
                                      <p:cBhvr>
                                        <p:cTn id="67" dur="166" decel="50000">
                                          <p:stCondLst>
                                            <p:cond delay="1834"/>
                                          </p:stCondLst>
                                        </p:cTn>
                                        <p:tgtEl>
                                          <p:spTgt spid="58"/>
                                        </p:tgtEl>
                                      </p:cBhvr>
                                      <p:to x="100000" y="100000"/>
                                    </p:animScale>
                                  </p:childTnLst>
                                </p:cTn>
                              </p:par>
                            </p:childTnLst>
                          </p:cTn>
                        </p:par>
                        <p:par>
                          <p:cTn id="68" fill="hold">
                            <p:stCondLst>
                              <p:cond delay="7000"/>
                            </p:stCondLst>
                            <p:childTnLst>
                              <p:par>
                                <p:cTn id="69" presetID="26" presetClass="entr" presetSubtype="0" fill="hold" grpId="0"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down)">
                                      <p:cBhvr>
                                        <p:cTn id="71" dur="580">
                                          <p:stCondLst>
                                            <p:cond delay="0"/>
                                          </p:stCondLst>
                                        </p:cTn>
                                        <p:tgtEl>
                                          <p:spTgt spid="59"/>
                                        </p:tgtEl>
                                      </p:cBhvr>
                                    </p:animEffect>
                                    <p:anim calcmode="lin" valueType="num">
                                      <p:cBhvr>
                                        <p:cTn id="72"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77" dur="26">
                                          <p:stCondLst>
                                            <p:cond delay="650"/>
                                          </p:stCondLst>
                                        </p:cTn>
                                        <p:tgtEl>
                                          <p:spTgt spid="59"/>
                                        </p:tgtEl>
                                      </p:cBhvr>
                                      <p:to x="100000" y="60000"/>
                                    </p:animScale>
                                    <p:animScale>
                                      <p:cBhvr>
                                        <p:cTn id="78" dur="166" decel="50000">
                                          <p:stCondLst>
                                            <p:cond delay="676"/>
                                          </p:stCondLst>
                                        </p:cTn>
                                        <p:tgtEl>
                                          <p:spTgt spid="59"/>
                                        </p:tgtEl>
                                      </p:cBhvr>
                                      <p:to x="100000" y="100000"/>
                                    </p:animScale>
                                    <p:animScale>
                                      <p:cBhvr>
                                        <p:cTn id="79" dur="26">
                                          <p:stCondLst>
                                            <p:cond delay="1312"/>
                                          </p:stCondLst>
                                        </p:cTn>
                                        <p:tgtEl>
                                          <p:spTgt spid="59"/>
                                        </p:tgtEl>
                                      </p:cBhvr>
                                      <p:to x="100000" y="80000"/>
                                    </p:animScale>
                                    <p:animScale>
                                      <p:cBhvr>
                                        <p:cTn id="80" dur="166" decel="50000">
                                          <p:stCondLst>
                                            <p:cond delay="1338"/>
                                          </p:stCondLst>
                                        </p:cTn>
                                        <p:tgtEl>
                                          <p:spTgt spid="59"/>
                                        </p:tgtEl>
                                      </p:cBhvr>
                                      <p:to x="100000" y="100000"/>
                                    </p:animScale>
                                    <p:animScale>
                                      <p:cBhvr>
                                        <p:cTn id="81" dur="26">
                                          <p:stCondLst>
                                            <p:cond delay="1642"/>
                                          </p:stCondLst>
                                        </p:cTn>
                                        <p:tgtEl>
                                          <p:spTgt spid="59"/>
                                        </p:tgtEl>
                                      </p:cBhvr>
                                      <p:to x="100000" y="90000"/>
                                    </p:animScale>
                                    <p:animScale>
                                      <p:cBhvr>
                                        <p:cTn id="82" dur="166" decel="50000">
                                          <p:stCondLst>
                                            <p:cond delay="1668"/>
                                          </p:stCondLst>
                                        </p:cTn>
                                        <p:tgtEl>
                                          <p:spTgt spid="59"/>
                                        </p:tgtEl>
                                      </p:cBhvr>
                                      <p:to x="100000" y="100000"/>
                                    </p:animScale>
                                    <p:animScale>
                                      <p:cBhvr>
                                        <p:cTn id="83" dur="26">
                                          <p:stCondLst>
                                            <p:cond delay="1808"/>
                                          </p:stCondLst>
                                        </p:cTn>
                                        <p:tgtEl>
                                          <p:spTgt spid="59"/>
                                        </p:tgtEl>
                                      </p:cBhvr>
                                      <p:to x="100000" y="95000"/>
                                    </p:animScale>
                                    <p:animScale>
                                      <p:cBhvr>
                                        <p:cTn id="84" dur="166" decel="50000">
                                          <p:stCondLst>
                                            <p:cond delay="1834"/>
                                          </p:stCondLst>
                                        </p:cTn>
                                        <p:tgtEl>
                                          <p:spTgt spid="59"/>
                                        </p:tgtEl>
                                      </p:cBhvr>
                                      <p:to x="100000" y="100000"/>
                                    </p:animScale>
                                  </p:childTnLst>
                                </p:cTn>
                              </p:par>
                            </p:childTnLst>
                          </p:cTn>
                        </p:par>
                        <p:par>
                          <p:cTn id="85" fill="hold">
                            <p:stCondLst>
                              <p:cond delay="9000"/>
                            </p:stCondLst>
                            <p:childTnLst>
                              <p:par>
                                <p:cTn id="86" presetID="26" presetClass="entr" presetSubtype="0" fill="hold" grpId="0" nodeType="after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wipe(down)">
                                      <p:cBhvr>
                                        <p:cTn id="88" dur="580">
                                          <p:stCondLst>
                                            <p:cond delay="0"/>
                                          </p:stCondLst>
                                        </p:cTn>
                                        <p:tgtEl>
                                          <p:spTgt spid="64"/>
                                        </p:tgtEl>
                                      </p:cBhvr>
                                    </p:animEffect>
                                    <p:anim calcmode="lin" valueType="num">
                                      <p:cBhvr>
                                        <p:cTn id="89"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94" dur="26">
                                          <p:stCondLst>
                                            <p:cond delay="650"/>
                                          </p:stCondLst>
                                        </p:cTn>
                                        <p:tgtEl>
                                          <p:spTgt spid="64"/>
                                        </p:tgtEl>
                                      </p:cBhvr>
                                      <p:to x="100000" y="60000"/>
                                    </p:animScale>
                                    <p:animScale>
                                      <p:cBhvr>
                                        <p:cTn id="95" dur="166" decel="50000">
                                          <p:stCondLst>
                                            <p:cond delay="676"/>
                                          </p:stCondLst>
                                        </p:cTn>
                                        <p:tgtEl>
                                          <p:spTgt spid="64"/>
                                        </p:tgtEl>
                                      </p:cBhvr>
                                      <p:to x="100000" y="100000"/>
                                    </p:animScale>
                                    <p:animScale>
                                      <p:cBhvr>
                                        <p:cTn id="96" dur="26">
                                          <p:stCondLst>
                                            <p:cond delay="1312"/>
                                          </p:stCondLst>
                                        </p:cTn>
                                        <p:tgtEl>
                                          <p:spTgt spid="64"/>
                                        </p:tgtEl>
                                      </p:cBhvr>
                                      <p:to x="100000" y="80000"/>
                                    </p:animScale>
                                    <p:animScale>
                                      <p:cBhvr>
                                        <p:cTn id="97" dur="166" decel="50000">
                                          <p:stCondLst>
                                            <p:cond delay="1338"/>
                                          </p:stCondLst>
                                        </p:cTn>
                                        <p:tgtEl>
                                          <p:spTgt spid="64"/>
                                        </p:tgtEl>
                                      </p:cBhvr>
                                      <p:to x="100000" y="100000"/>
                                    </p:animScale>
                                    <p:animScale>
                                      <p:cBhvr>
                                        <p:cTn id="98" dur="26">
                                          <p:stCondLst>
                                            <p:cond delay="1642"/>
                                          </p:stCondLst>
                                        </p:cTn>
                                        <p:tgtEl>
                                          <p:spTgt spid="64"/>
                                        </p:tgtEl>
                                      </p:cBhvr>
                                      <p:to x="100000" y="90000"/>
                                    </p:animScale>
                                    <p:animScale>
                                      <p:cBhvr>
                                        <p:cTn id="99" dur="166" decel="50000">
                                          <p:stCondLst>
                                            <p:cond delay="1668"/>
                                          </p:stCondLst>
                                        </p:cTn>
                                        <p:tgtEl>
                                          <p:spTgt spid="64"/>
                                        </p:tgtEl>
                                      </p:cBhvr>
                                      <p:to x="100000" y="100000"/>
                                    </p:animScale>
                                    <p:animScale>
                                      <p:cBhvr>
                                        <p:cTn id="100" dur="26">
                                          <p:stCondLst>
                                            <p:cond delay="1808"/>
                                          </p:stCondLst>
                                        </p:cTn>
                                        <p:tgtEl>
                                          <p:spTgt spid="64"/>
                                        </p:tgtEl>
                                      </p:cBhvr>
                                      <p:to x="100000" y="95000"/>
                                    </p:animScale>
                                    <p:animScale>
                                      <p:cBhvr>
                                        <p:cTn id="101" dur="166" decel="50000">
                                          <p:stCondLst>
                                            <p:cond delay="1834"/>
                                          </p:stCondLst>
                                        </p:cTn>
                                        <p:tgtEl>
                                          <p:spTgt spid="64"/>
                                        </p:tgtEl>
                                      </p:cBhvr>
                                      <p:to x="100000" y="100000"/>
                                    </p:animScale>
                                  </p:childTnLst>
                                </p:cTn>
                              </p:par>
                              <p:par>
                                <p:cTn id="102" presetID="42"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1000"/>
                                        <p:tgtEl>
                                          <p:spTgt spid="24"/>
                                        </p:tgtEl>
                                      </p:cBhvr>
                                    </p:animEffect>
                                    <p:anim calcmode="lin" valueType="num">
                                      <p:cBhvr>
                                        <p:cTn id="105" dur="1000" fill="hold"/>
                                        <p:tgtEl>
                                          <p:spTgt spid="24"/>
                                        </p:tgtEl>
                                        <p:attrNameLst>
                                          <p:attrName>ppt_x</p:attrName>
                                        </p:attrNameLst>
                                      </p:cBhvr>
                                      <p:tavLst>
                                        <p:tav tm="0">
                                          <p:val>
                                            <p:strVal val="#ppt_x"/>
                                          </p:val>
                                        </p:tav>
                                        <p:tav tm="100000">
                                          <p:val>
                                            <p:strVal val="#ppt_x"/>
                                          </p:val>
                                        </p:tav>
                                      </p:tavLst>
                                    </p:anim>
                                    <p:anim calcmode="lin" valueType="num">
                                      <p:cBhvr>
                                        <p:cTn id="106" dur="1000" fill="hold"/>
                                        <p:tgtEl>
                                          <p:spTgt spid="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1000"/>
                                        <p:tgtEl>
                                          <p:spTgt spid="27"/>
                                        </p:tgtEl>
                                      </p:cBhvr>
                                    </p:animEffect>
                                    <p:anim calcmode="lin" valueType="num">
                                      <p:cBhvr>
                                        <p:cTn id="110" dur="1000" fill="hold"/>
                                        <p:tgtEl>
                                          <p:spTgt spid="27"/>
                                        </p:tgtEl>
                                        <p:attrNameLst>
                                          <p:attrName>ppt_x</p:attrName>
                                        </p:attrNameLst>
                                      </p:cBhvr>
                                      <p:tavLst>
                                        <p:tav tm="0">
                                          <p:val>
                                            <p:strVal val="#ppt_x"/>
                                          </p:val>
                                        </p:tav>
                                        <p:tav tm="100000">
                                          <p:val>
                                            <p:strVal val="#ppt_x"/>
                                          </p:val>
                                        </p:tav>
                                      </p:tavLst>
                                    </p:anim>
                                    <p:anim calcmode="lin" valueType="num">
                                      <p:cBhvr>
                                        <p:cTn id="11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42" grpId="0" animBg="1"/>
      <p:bldP spid="57" grpId="0" autoUpdateAnimBg="0"/>
      <p:bldP spid="58" grpId="0" autoUpdateAnimBg="0"/>
      <p:bldP spid="59" grpId="0" autoUpdateAnimBg="0"/>
      <p:bldP spid="64" grpId="0" autoUpdateAnimBg="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extLst>
          </p:cNvPr>
          <p:cNvSpPr>
            <a:spLocks noGrp="1"/>
          </p:cNvSpPr>
          <p:nvPr>
            <p:ph type="body" sz="quarter" idx="10"/>
          </p:nvPr>
        </p:nvSpPr>
        <p:spPr>
          <a:xfrm>
            <a:off x="295275" y="209550"/>
            <a:ext cx="4327525" cy="331788"/>
          </a:xfrm>
        </p:spPr>
        <p:txBody>
          <a:bodyPr>
            <a:normAutofit fontScale="92500" lnSpcReduction="10000"/>
          </a:bodyPr>
          <a:lstStyle/>
          <a:p>
            <a:pPr>
              <a:defRPr/>
            </a:pPr>
            <a:r>
              <a:rPr lang="zh-CN" altLang="en-US" dirty="0"/>
              <a:t>问题描述</a:t>
            </a:r>
          </a:p>
          <a:p>
            <a:pPr>
              <a:defRPr/>
            </a:pPr>
            <a:endParaRPr dirty="0"/>
          </a:p>
        </p:txBody>
      </p:sp>
      <p:sp>
        <p:nvSpPr>
          <p:cNvPr id="3" name="Rectangle 3"/>
          <p:cNvSpPr txBox="1">
            <a:spLocks noChangeArrowheads="1"/>
          </p:cNvSpPr>
          <p:nvPr/>
        </p:nvSpPr>
        <p:spPr bwMode="auto">
          <a:xfrm>
            <a:off x="356716" y="971739"/>
            <a:ext cx="11153966" cy="50794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0"/>
              </a:spcBef>
              <a:spcAft>
                <a:spcPct val="0"/>
              </a:spcAft>
              <a:buChar char="•"/>
              <a:defRPr lang="zh-CN" altLang="en-US" sz="2400" b="0" dirty="0" smtClean="0">
                <a:solidFill>
                  <a:srgbClr val="336699"/>
                </a:solidFill>
                <a:latin typeface="黑体" panose="02010609060101010101" pitchFamily="49" charset="-122"/>
                <a:ea typeface="黑体" panose="02010609060101010101" pitchFamily="49" charset="-122"/>
                <a:cs typeface="+mj-cs"/>
              </a:defRPr>
            </a:lvl1pPr>
            <a:lvl2pPr marL="742950" indent="-285750" algn="l" rtl="0" eaLnBrk="0" fontAlgn="base" hangingPunct="0">
              <a:spcBef>
                <a:spcPct val="20000"/>
              </a:spcBef>
              <a:spcAft>
                <a:spcPct val="0"/>
              </a:spcAft>
              <a:buChar char="–"/>
              <a:defRPr sz="2800">
                <a:solidFill>
                  <a:schemeClr val="bg2"/>
                </a:solidFill>
                <a:latin typeface="+mn-lt"/>
                <a:ea typeface="+mn-ea"/>
              </a:defRPr>
            </a:lvl2pPr>
            <a:lvl3pPr marL="1143000" indent="-228600" algn="l" rtl="0" eaLnBrk="0" fontAlgn="base" hangingPunct="0">
              <a:spcBef>
                <a:spcPct val="20000"/>
              </a:spcBef>
              <a:spcAft>
                <a:spcPct val="0"/>
              </a:spcAft>
              <a:buChar char="•"/>
              <a:defRPr sz="2400">
                <a:solidFill>
                  <a:schemeClr val="bg2"/>
                </a:solidFill>
                <a:latin typeface="+mn-lt"/>
                <a:ea typeface="+mn-ea"/>
              </a:defRPr>
            </a:lvl3pPr>
            <a:lvl4pPr marL="1600200" indent="-228600" algn="l" rtl="0" eaLnBrk="0" fontAlgn="base" hangingPunct="0">
              <a:spcBef>
                <a:spcPct val="20000"/>
              </a:spcBef>
              <a:spcAft>
                <a:spcPct val="0"/>
              </a:spcAft>
              <a:buChar char="–"/>
              <a:defRPr sz="2000">
                <a:solidFill>
                  <a:schemeClr val="bg2"/>
                </a:solidFill>
                <a:latin typeface="+mn-lt"/>
                <a:ea typeface="+mn-ea"/>
              </a:defRPr>
            </a:lvl4pPr>
            <a:lvl5pPr marL="2057400" indent="-228600" algn="l" rtl="0" eaLnBrk="0" fontAlgn="base" hangingPunct="0">
              <a:spcBef>
                <a:spcPct val="20000"/>
              </a:spcBef>
              <a:spcAft>
                <a:spcPct val="0"/>
              </a:spcAft>
              <a:buChar char="»"/>
              <a:defRPr sz="2000">
                <a:solidFill>
                  <a:schemeClr val="bg2"/>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zh-CN" altLang="en-US" sz="1800" i="1" kern="0" dirty="0" smtClean="0"/>
              <a:t>必体现的项：</a:t>
            </a:r>
            <a:endParaRPr lang="en-US" altLang="zh-CN" sz="1800" i="1" kern="0" dirty="0" smtClean="0"/>
          </a:p>
          <a:p>
            <a:pPr eaLnBrk="1" hangingPunct="1">
              <a:buFontTx/>
              <a:buNone/>
            </a:pPr>
            <a:r>
              <a:rPr lang="zh-CN" altLang="en-US" sz="1800" i="1" kern="0" dirty="0" smtClean="0"/>
              <a:t>发生问题的项目</a:t>
            </a:r>
            <a:r>
              <a:rPr lang="en-US" altLang="zh-CN" sz="1800" i="1" kern="0" dirty="0" smtClean="0"/>
              <a:t>/</a:t>
            </a:r>
            <a:r>
              <a:rPr lang="zh-CN" altLang="en-US" sz="1800" i="1" kern="0" dirty="0" smtClean="0"/>
              <a:t>版本</a:t>
            </a:r>
            <a:r>
              <a:rPr lang="en-US" altLang="zh-CN" sz="1800" i="1" kern="0" dirty="0" smtClean="0"/>
              <a:t>/</a:t>
            </a:r>
            <a:r>
              <a:rPr lang="zh-CN" altLang="en-US" sz="1800" i="1" kern="0" dirty="0" smtClean="0"/>
              <a:t>具体的问题描述</a:t>
            </a:r>
            <a:endParaRPr lang="en-US" altLang="zh-CN" sz="1800" i="1" kern="0" dirty="0" smtClean="0"/>
          </a:p>
          <a:p>
            <a:pPr eaLnBrk="1" hangingPunct="1">
              <a:buFontTx/>
              <a:buNone/>
            </a:pPr>
            <a:endParaRPr lang="en-US" altLang="zh-CN" sz="1800" i="1" kern="0" dirty="0"/>
          </a:p>
          <a:p>
            <a:pPr eaLnBrk="1" hangingPunct="1">
              <a:buFontTx/>
              <a:buNone/>
            </a:pPr>
            <a:endParaRPr lang="zh-CN" altLang="en-US" sz="1800" i="1" kern="0" dirty="0" smtClean="0"/>
          </a:p>
          <a:p>
            <a:pPr eaLnBrk="1" hangingPunct="1">
              <a:buFontTx/>
              <a:buNone/>
            </a:pPr>
            <a:r>
              <a:rPr lang="zh-CN" altLang="en-US" sz="1800" i="1" kern="0" dirty="0" smtClean="0"/>
              <a:t>注：问题要描述清楚，一页无法说明清楚的话，可多页展示</a:t>
            </a:r>
            <a:endParaRPr lang="en-US" altLang="zh-CN" sz="1800" i="1" kern="0" dirty="0" smtClean="0"/>
          </a:p>
        </p:txBody>
      </p:sp>
      <p:pic>
        <p:nvPicPr>
          <p:cNvPr id="2050" name="Picture 2" descr="D:\uidq1238\My Pictures\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663"/>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16"/>
          <p:cNvSpPr>
            <a:spLocks noChangeArrowheads="1"/>
          </p:cNvSpPr>
          <p:nvPr/>
        </p:nvSpPr>
        <p:spPr bwMode="auto">
          <a:xfrm>
            <a:off x="831845" y="275909"/>
            <a:ext cx="1751013" cy="294046"/>
          </a:xfrm>
          <a:prstGeom prst="rect">
            <a:avLst/>
          </a:prstGeom>
          <a:solidFill>
            <a:schemeClr val="bg1">
              <a:alpha val="29803"/>
            </a:schemeClr>
          </a:solidFill>
          <a:ln w="12700">
            <a:solidFill>
              <a:schemeClr val="bg1"/>
            </a:solidFill>
            <a:miter lim="800000"/>
            <a:headEnd/>
            <a:tailEnd/>
          </a:ln>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0" name="文本框 18"/>
          <p:cNvSpPr txBox="1">
            <a:spLocks noChangeArrowheads="1"/>
          </p:cNvSpPr>
          <p:nvPr/>
        </p:nvSpPr>
        <p:spPr bwMode="auto">
          <a:xfrm>
            <a:off x="696367" y="284432"/>
            <a:ext cx="20219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1200" b="1" dirty="0" smtClean="0">
                <a:solidFill>
                  <a:schemeClr val="bg1"/>
                </a:solidFill>
                <a:latin typeface="微软雅黑" pitchFamily="34" charset="-122"/>
                <a:ea typeface="微软雅黑" pitchFamily="34" charset="-122"/>
              </a:rPr>
              <a:t> 03</a:t>
            </a:r>
            <a:r>
              <a:rPr lang="zh-CN" altLang="en-US" sz="1200" b="1" dirty="0" smtClean="0">
                <a:solidFill>
                  <a:schemeClr val="bg1"/>
                </a:solidFill>
                <a:latin typeface="微软雅黑" pitchFamily="34" charset="-122"/>
                <a:ea typeface="微软雅黑" pitchFamily="34" charset="-122"/>
              </a:rPr>
              <a:t>、如何构建评分模型？</a:t>
            </a:r>
            <a:endParaRPr lang="zh-CN" altLang="en-US" sz="1200" b="1" dirty="0">
              <a:solidFill>
                <a:schemeClr val="bg1"/>
              </a:solidFill>
              <a:latin typeface="微软雅黑" pitchFamily="34" charset="-122"/>
              <a:ea typeface="微软雅黑" pitchFamily="34" charset="-122"/>
            </a:endParaRPr>
          </a:p>
        </p:txBody>
      </p:sp>
      <p:grpSp>
        <p:nvGrpSpPr>
          <p:cNvPr id="11" name="组合 1"/>
          <p:cNvGrpSpPr>
            <a:grpSpLocks/>
          </p:cNvGrpSpPr>
          <p:nvPr/>
        </p:nvGrpSpPr>
        <p:grpSpPr bwMode="auto">
          <a:xfrm>
            <a:off x="141404" y="152587"/>
            <a:ext cx="654050" cy="573087"/>
            <a:chOff x="0" y="0"/>
            <a:chExt cx="3252297" cy="2844316"/>
          </a:xfrm>
        </p:grpSpPr>
        <p:sp>
          <p:nvSpPr>
            <p:cNvPr id="1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1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grpSp>
      <p:sp>
        <p:nvSpPr>
          <p:cNvPr id="26" name="任意多边形: 形状 21"/>
          <p:cNvSpPr/>
          <p:nvPr/>
        </p:nvSpPr>
        <p:spPr>
          <a:xfrm flipH="1">
            <a:off x="7925236" y="-98677"/>
            <a:ext cx="939364" cy="1538012"/>
          </a:xfrm>
          <a:custGeom>
            <a:avLst/>
            <a:gdLst>
              <a:gd name="connsiteX0" fmla="*/ 0 w 21600"/>
              <a:gd name="connsiteY0" fmla="*/ 7 h 21607"/>
              <a:gd name="connsiteX1" fmla="*/ 11937 w 21600"/>
              <a:gd name="connsiteY1" fmla="*/ 21607 h 21607"/>
              <a:gd name="connsiteX2" fmla="*/ 21600 w 21600"/>
              <a:gd name="connsiteY2" fmla="*/ 10558 h 21607"/>
              <a:gd name="connsiteX3" fmla="*/ 11937 w 21600"/>
              <a:gd name="connsiteY3" fmla="*/ 0 h 21607"/>
              <a:gd name="connsiteX4" fmla="*/ 0 w 21600"/>
              <a:gd name="connsiteY4" fmla="*/ 7 h 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7" extrusionOk="0">
                <a:moveTo>
                  <a:pt x="0" y="7"/>
                </a:moveTo>
                <a:lnTo>
                  <a:pt x="11937" y="21607"/>
                </a:lnTo>
                <a:lnTo>
                  <a:pt x="21600" y="10558"/>
                </a:lnTo>
                <a:lnTo>
                  <a:pt x="11937" y="0"/>
                </a:lnTo>
                <a:lnTo>
                  <a:pt x="0" y="7"/>
                </a:lnTo>
                <a:close/>
              </a:path>
            </a:pathLst>
          </a:custGeom>
          <a:solidFill>
            <a:schemeClr val="accent1">
              <a:alpha val="70000"/>
            </a:schemeClr>
          </a:solidFill>
          <a:ln w="25400" cap="flat">
            <a:noFill/>
            <a:miter lim="400000"/>
          </a:ln>
          <a:effectLst/>
        </p:spPr>
        <p:txBody>
          <a:bodyPr anchor="ctr"/>
          <a:lstStyle/>
          <a:p>
            <a:pPr algn="ctr"/>
            <a:endParaRPr>
              <a:cs typeface="+mn-ea"/>
              <a:sym typeface="+mn-lt"/>
            </a:endParaRPr>
          </a:p>
        </p:txBody>
      </p:sp>
      <p:sp>
        <p:nvSpPr>
          <p:cNvPr id="28" name="矩形 27"/>
          <p:cNvSpPr/>
          <p:nvPr/>
        </p:nvSpPr>
        <p:spPr>
          <a:xfrm flipH="1">
            <a:off x="9160292" y="152587"/>
            <a:ext cx="1930920" cy="849100"/>
          </a:xfrm>
          <a:prstGeom prst="rect">
            <a:avLst/>
          </a:prstGeom>
          <a:ln w="12700">
            <a:miter lim="400000"/>
          </a:ln>
          <a:extLst>
            <a:ext uri="{C572A759-6A51-4108-AA02-DFA0A04FC94B}">
              <ma14:wrappingTextBoxFlag xmlns="" xmlns:lc="http://schemas.openxmlformats.org/drawingml/2006/lockedCanvas" xmlns:p14="http://schemas.microsoft.com/office/powerpoint/2010/main" xmlns:ma14="http://schemas.microsoft.com/office/mac/drawingml/2011/main" xmlns:a16="http://schemas.microsoft.com/office/drawing/2014/main" xmlns:a14="http://schemas.microsoft.com/office/drawing/2010/main" val="1"/>
            </a:ext>
          </a:extLst>
        </p:spPr>
        <p:txBody>
          <a:bodyPr wrap="none" lIns="25400" tIns="25400" rIns="25400" bIns="25400" anchor="ctr">
            <a:normAutofit/>
          </a:bodyPr>
          <a:lstStyle/>
          <a:p>
            <a:pPr lvl="0" algn="ctr">
              <a:defRPr sz="1800" b="0">
                <a:solidFill>
                  <a:srgbClr val="000000"/>
                </a:solidFill>
              </a:defRPr>
            </a:pPr>
            <a:r>
              <a:rPr lang="en-US" altLang="zh-CN"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rPr>
              <a:t>Scoring Model</a:t>
            </a:r>
            <a:endParaRPr lang="zh-CN" altLang="en-US" sz="3200" b="1" dirty="0">
              <a:solidFill>
                <a:schemeClr val="bg2">
                  <a:lumMod val="90000"/>
                </a:schemeClr>
              </a:solidFill>
              <a:latin typeface="Arial" panose="020B0604020202020204" pitchFamily="34" charset="0"/>
              <a:ea typeface="黑体" panose="02010609060101010101" charset="-122"/>
              <a:cs typeface="Arial" panose="020B0604020202020204" pitchFamily="34" charset="0"/>
              <a:sym typeface="+mn-lt"/>
            </a:endParaRPr>
          </a:p>
        </p:txBody>
      </p:sp>
      <p:sp>
        <p:nvSpPr>
          <p:cNvPr id="25" name="任意多边形: 形状 22"/>
          <p:cNvSpPr/>
          <p:nvPr/>
        </p:nvSpPr>
        <p:spPr>
          <a:xfrm rot="10800000">
            <a:off x="7828249" y="-199483"/>
            <a:ext cx="1133338" cy="1704565"/>
          </a:xfrm>
          <a:custGeom>
            <a:avLst/>
            <a:gdLst>
              <a:gd name="connsiteX0" fmla="*/ 0 w 21563"/>
              <a:gd name="connsiteY0" fmla="*/ 0 h 21492"/>
              <a:gd name="connsiteX1" fmla="*/ 11774 w 21563"/>
              <a:gd name="connsiteY1" fmla="*/ 21492 h 21492"/>
              <a:gd name="connsiteX2" fmla="*/ 21563 w 21563"/>
              <a:gd name="connsiteY2" fmla="*/ 11065 h 21492"/>
              <a:gd name="connsiteX3" fmla="*/ 11835 w 21563"/>
              <a:gd name="connsiteY3" fmla="*/ 58 h 21492"/>
              <a:gd name="connsiteX4" fmla="*/ 0 w 21563"/>
              <a:gd name="connsiteY4" fmla="*/ 0 h 21492"/>
              <a:gd name="connsiteX0" fmla="*/ 0 w 21563"/>
              <a:gd name="connsiteY0" fmla="*/ 29 h 21521"/>
              <a:gd name="connsiteX1" fmla="*/ 11774 w 21563"/>
              <a:gd name="connsiteY1" fmla="*/ 21521 h 21521"/>
              <a:gd name="connsiteX2" fmla="*/ 21563 w 21563"/>
              <a:gd name="connsiteY2" fmla="*/ 11094 h 21521"/>
              <a:gd name="connsiteX3" fmla="*/ 11798 w 21563"/>
              <a:gd name="connsiteY3" fmla="*/ 0 h 21521"/>
              <a:gd name="connsiteX4" fmla="*/ 0 w 21563"/>
              <a:gd name="connsiteY4" fmla="*/ 29 h 21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 h="21521" extrusionOk="0">
                <a:moveTo>
                  <a:pt x="0" y="29"/>
                </a:moveTo>
                <a:lnTo>
                  <a:pt x="11774" y="21521"/>
                </a:lnTo>
                <a:lnTo>
                  <a:pt x="21563" y="11094"/>
                </a:lnTo>
                <a:lnTo>
                  <a:pt x="11798" y="0"/>
                </a:lnTo>
                <a:lnTo>
                  <a:pt x="0" y="29"/>
                </a:lnTo>
                <a:close/>
              </a:path>
            </a:pathLst>
          </a:custGeom>
          <a:solidFill>
            <a:schemeClr val="tx1">
              <a:alpha val="70000"/>
            </a:schemeClr>
          </a:solidFill>
          <a:ln w="25400" cap="flat">
            <a:noFill/>
            <a:miter lim="400000"/>
          </a:ln>
          <a:effectLst/>
        </p:spPr>
        <p:txBody>
          <a:bodyPr anchor="ctr"/>
          <a:lstStyle/>
          <a:p>
            <a:pPr algn="ctr"/>
            <a:endParaRPr>
              <a:cs typeface="+mn-ea"/>
              <a:sym typeface="+mn-lt"/>
            </a:endParaRPr>
          </a:p>
        </p:txBody>
      </p:sp>
      <p:sp>
        <p:nvSpPr>
          <p:cNvPr id="79" name="文本框 23"/>
          <p:cNvSpPr txBox="1"/>
          <p:nvPr/>
        </p:nvSpPr>
        <p:spPr>
          <a:xfrm>
            <a:off x="163049" y="817850"/>
            <a:ext cx="3577503"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prstClr val="white"/>
                </a:solidFill>
                <a:cs typeface="+mn-ea"/>
                <a:sym typeface="+mn-lt"/>
              </a:rPr>
              <a:t>  接下来，我们从</a:t>
            </a:r>
            <a:r>
              <a:rPr lang="en-US" altLang="zh-CN" sz="1400" b="1" dirty="0" smtClean="0">
                <a:solidFill>
                  <a:prstClr val="white"/>
                </a:solidFill>
                <a:cs typeface="+mn-ea"/>
                <a:sym typeface="+mn-lt"/>
              </a:rPr>
              <a:t>01</a:t>
            </a:r>
            <a:r>
              <a:rPr lang="zh-CN" altLang="en-US" sz="1400" b="1" dirty="0" smtClean="0">
                <a:solidFill>
                  <a:prstClr val="white"/>
                </a:solidFill>
                <a:cs typeface="+mn-ea"/>
                <a:sym typeface="+mn-lt"/>
              </a:rPr>
              <a:t>开始来建立这个模型</a:t>
            </a:r>
            <a:endParaRPr kumimoji="0" lang="zh-CN" altLang="en-US" sz="1400" b="1" i="0" u="none" strike="noStrike" kern="1200" cap="none" spc="0" normalizeH="0" baseline="0" noProof="0" dirty="0">
              <a:ln>
                <a:noFill/>
              </a:ln>
              <a:solidFill>
                <a:prstClr val="white"/>
              </a:solidFill>
              <a:effectLst/>
              <a:uLnTx/>
              <a:uFillTx/>
              <a:cs typeface="+mn-ea"/>
              <a:sym typeface="+mn-lt"/>
            </a:endParaRPr>
          </a:p>
        </p:txBody>
      </p:sp>
      <p:cxnSp>
        <p:nvCxnSpPr>
          <p:cNvPr id="56" name="直接连接符 10"/>
          <p:cNvCxnSpPr>
            <a:cxnSpLocks noChangeShapeType="1"/>
          </p:cNvCxnSpPr>
          <p:nvPr/>
        </p:nvCxnSpPr>
        <p:spPr bwMode="auto">
          <a:xfrm>
            <a:off x="527553" y="1159391"/>
            <a:ext cx="3096180" cy="0"/>
          </a:xfrm>
          <a:prstGeom prst="line">
            <a:avLst/>
          </a:prstGeom>
          <a:noFill/>
          <a:ln w="6350">
            <a:solidFill>
              <a:schemeClr val="bg1"/>
            </a:solidFill>
            <a:round/>
            <a:headEnd type="diamond" w="med" len="med"/>
            <a:tailEnd/>
          </a:ln>
          <a:extLst>
            <a:ext uri="{909E8E84-426E-40DD-AFC4-6F175D3DCCD1}">
              <a14:hiddenFill xmlns:a14="http://schemas.microsoft.com/office/drawing/2010/main">
                <a:noFill/>
              </a14:hiddenFill>
            </a:ext>
          </a:extLst>
        </p:spPr>
      </p:cxnSp>
      <p:sp>
        <p:nvSpPr>
          <p:cNvPr id="59" name="矩形 21"/>
          <p:cNvSpPr>
            <a:spLocks noChangeArrowheads="1"/>
          </p:cNvSpPr>
          <p:nvPr/>
        </p:nvSpPr>
        <p:spPr bwMode="auto">
          <a:xfrm>
            <a:off x="533171" y="3632723"/>
            <a:ext cx="234836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这里我们主要简单介绍</a:t>
            </a:r>
            <a:r>
              <a:rPr lang="en-US" altLang="zh-CN" sz="1100" dirty="0" smtClean="0">
                <a:solidFill>
                  <a:schemeClr val="bg1"/>
                </a:solidFill>
                <a:latin typeface="微软雅黑" pitchFamily="34" charset="-122"/>
                <a:ea typeface="微软雅黑" pitchFamily="34" charset="-122"/>
              </a:rPr>
              <a:t>EW</a:t>
            </a:r>
            <a:r>
              <a:rPr lang="zh-CN" altLang="en-US" sz="1100" dirty="0" smtClean="0">
                <a:solidFill>
                  <a:schemeClr val="bg1"/>
                </a:solidFill>
                <a:latin typeface="微软雅黑" pitchFamily="34" charset="-122"/>
                <a:ea typeface="微软雅黑" pitchFamily="34" charset="-122"/>
              </a:rPr>
              <a:t>和</a:t>
            </a:r>
            <a:r>
              <a:rPr lang="en-US" altLang="zh-CN" sz="1100" dirty="0" smtClean="0">
                <a:solidFill>
                  <a:schemeClr val="bg1"/>
                </a:solidFill>
                <a:latin typeface="微软雅黑" pitchFamily="34" charset="-122"/>
                <a:ea typeface="微软雅黑" pitchFamily="34" charset="-122"/>
              </a:rPr>
              <a:t>AHP</a:t>
            </a:r>
            <a:r>
              <a:rPr lang="zh-CN" altLang="en-US" sz="1100" dirty="0" smtClean="0">
                <a:solidFill>
                  <a:schemeClr val="bg1"/>
                </a:solidFill>
                <a:latin typeface="微软雅黑" pitchFamily="34" charset="-122"/>
                <a:ea typeface="微软雅黑" pitchFamily="34" charset="-122"/>
              </a:rPr>
              <a:t>这两个算法，以及代码实现如何去计算各因素的权值的。</a:t>
            </a:r>
            <a:endParaRPr lang="en-US" altLang="zh-CN" sz="1100" dirty="0" smtClean="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endParaRPr lang="en-US" altLang="zh-CN" sz="1100" dirty="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由于一个偏主观，一个偏客观，我们需要组合得到</a:t>
            </a:r>
            <a:r>
              <a:rPr lang="en-US" altLang="zh-CN" sz="1100" dirty="0" smtClean="0">
                <a:solidFill>
                  <a:schemeClr val="bg1"/>
                </a:solidFill>
                <a:latin typeface="微软雅黑" pitchFamily="34" charset="-122"/>
                <a:ea typeface="微软雅黑" pitchFamily="34" charset="-122"/>
              </a:rPr>
              <a:t>EW-AHP</a:t>
            </a:r>
            <a:r>
              <a:rPr lang="zh-CN" altLang="en-US" sz="1100" dirty="0" smtClean="0">
                <a:solidFill>
                  <a:schemeClr val="bg1"/>
                </a:solidFill>
                <a:latin typeface="微软雅黑" pitchFamily="34" charset="-122"/>
                <a:ea typeface="微软雅黑" pitchFamily="34" charset="-122"/>
              </a:rPr>
              <a:t>的权值，即求如下公式的最优解：</a:t>
            </a:r>
            <a:endParaRPr lang="en-US" altLang="zh-CN" sz="1100" dirty="0" smtClean="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endParaRPr lang="en-US" altLang="zh-CN" sz="1100" dirty="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endParaRPr lang="en-US" altLang="zh-CN" sz="1100" dirty="0" smtClean="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endParaRPr lang="en-US" altLang="zh-CN" sz="1100" dirty="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得</a:t>
            </a:r>
            <a:r>
              <a:rPr lang="en-US" altLang="zh-CN" sz="1100" dirty="0" smtClean="0">
                <a:solidFill>
                  <a:schemeClr val="bg1"/>
                </a:solidFill>
                <a:latin typeface="微软雅黑" pitchFamily="34" charset="-122"/>
                <a:ea typeface="微软雅黑" pitchFamily="34" charset="-122"/>
              </a:rPr>
              <a:t>EW-AHP</a:t>
            </a:r>
            <a:r>
              <a:rPr lang="zh-CN" altLang="en-US" sz="1100" dirty="0" smtClean="0">
                <a:solidFill>
                  <a:schemeClr val="bg1"/>
                </a:solidFill>
                <a:latin typeface="微软雅黑" pitchFamily="34" charset="-122"/>
                <a:ea typeface="微软雅黑" pitchFamily="34" charset="-122"/>
              </a:rPr>
              <a:t>各占</a:t>
            </a:r>
            <a:r>
              <a:rPr lang="en-US" altLang="zh-CN" sz="1100" dirty="0" smtClean="0">
                <a:solidFill>
                  <a:schemeClr val="bg1"/>
                </a:solidFill>
                <a:latin typeface="微软雅黑" pitchFamily="34" charset="-122"/>
                <a:ea typeface="微软雅黑" pitchFamily="34" charset="-122"/>
              </a:rPr>
              <a:t>0.5</a:t>
            </a:r>
          </a:p>
          <a:p>
            <a:pPr eaLnBrk="1" hangingPunct="1">
              <a:lnSpc>
                <a:spcPct val="100000"/>
              </a:lnSpc>
              <a:spcBef>
                <a:spcPct val="0"/>
              </a:spcBef>
              <a:buFont typeface="Arial" charset="0"/>
              <a:buNone/>
            </a:pPr>
            <a:endParaRPr lang="en-US" altLang="zh-CN" sz="1800" dirty="0">
              <a:solidFill>
                <a:schemeClr val="bg1"/>
              </a:solidFill>
            </a:endParaRPr>
          </a:p>
          <a:p>
            <a:pPr eaLnBrk="1" hangingPunct="1">
              <a:lnSpc>
                <a:spcPct val="100000"/>
              </a:lnSpc>
              <a:spcBef>
                <a:spcPct val="0"/>
              </a:spcBef>
              <a:buFont typeface="Arial" charset="0"/>
              <a:buNone/>
            </a:pPr>
            <a:endParaRPr lang="en-US" altLang="zh-CN" sz="1100" dirty="0" smtClean="0">
              <a:solidFill>
                <a:schemeClr val="bg1"/>
              </a:solidFill>
              <a:latin typeface="微软雅黑" pitchFamily="34" charset="-122"/>
              <a:ea typeface="微软雅黑" pitchFamily="34" charset="-122"/>
            </a:endParaRPr>
          </a:p>
        </p:txBody>
      </p:sp>
      <p:sp>
        <p:nvSpPr>
          <p:cNvPr id="64" name="矩形 21"/>
          <p:cNvSpPr>
            <a:spLocks noChangeArrowheads="1"/>
          </p:cNvSpPr>
          <p:nvPr/>
        </p:nvSpPr>
        <p:spPr bwMode="auto">
          <a:xfrm>
            <a:off x="527553" y="1950618"/>
            <a:ext cx="24103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这里</a:t>
            </a:r>
            <a:r>
              <a:rPr lang="zh-CN" altLang="en-US" sz="1100" dirty="0">
                <a:solidFill>
                  <a:schemeClr val="bg1"/>
                </a:solidFill>
                <a:latin typeface="微软雅黑" pitchFamily="34" charset="-122"/>
                <a:ea typeface="微软雅黑" pitchFamily="34" charset="-122"/>
              </a:rPr>
              <a:t>我们抽取了平均速度、该行程行驶里程，疲劳驾驶时间、超速次数、急加速次数、急减速次数、急转弯次数这</a:t>
            </a:r>
            <a:r>
              <a:rPr lang="en-US" altLang="zh-CN" sz="1100" dirty="0">
                <a:solidFill>
                  <a:schemeClr val="bg1"/>
                </a:solidFill>
                <a:latin typeface="微软雅黑" pitchFamily="34" charset="-122"/>
                <a:ea typeface="微软雅黑" pitchFamily="34" charset="-122"/>
              </a:rPr>
              <a:t>7</a:t>
            </a:r>
            <a:r>
              <a:rPr lang="zh-CN" altLang="en-US" sz="1100" dirty="0">
                <a:solidFill>
                  <a:schemeClr val="bg1"/>
                </a:solidFill>
                <a:latin typeface="微软雅黑" pitchFamily="34" charset="-122"/>
                <a:ea typeface="微软雅黑" pitchFamily="34" charset="-122"/>
              </a:rPr>
              <a:t>个特征向量。</a:t>
            </a:r>
            <a:endParaRPr lang="zh-CN" altLang="en-US" sz="1800" dirty="0">
              <a:solidFill>
                <a:schemeClr val="bg1"/>
              </a:solidFill>
            </a:endParaRPr>
          </a:p>
        </p:txBody>
      </p:sp>
      <p:sp>
        <p:nvSpPr>
          <p:cNvPr id="27" name="矩形 10"/>
          <p:cNvSpPr>
            <a:spLocks noChangeArrowheads="1"/>
          </p:cNvSpPr>
          <p:nvPr/>
        </p:nvSpPr>
        <p:spPr bwMode="auto">
          <a:xfrm>
            <a:off x="524303" y="1443038"/>
            <a:ext cx="2291847" cy="1369556"/>
          </a:xfrm>
          <a:prstGeom prst="rect">
            <a:avLst/>
          </a:prstGeom>
          <a:solidFill>
            <a:schemeClr val="bg1">
              <a:alpha val="20000"/>
            </a:schemeClr>
          </a:solidFill>
          <a:ln w="25400">
            <a:solidFill>
              <a:schemeClr val="bg1"/>
            </a:solidFill>
            <a:miter lim="800000"/>
            <a:headEnd/>
            <a:tailEnd/>
          </a:ln>
        </p:spPr>
        <p:txBody>
          <a:bodyPr lIns="90170" tIns="46990" rIns="90170" bIns="46990"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a:lnSpc>
                <a:spcPct val="100000"/>
              </a:lnSpc>
              <a:spcBef>
                <a:spcPct val="0"/>
              </a:spcBef>
              <a:buNone/>
            </a:pPr>
            <a:endParaRPr lang="en-US" altLang="zh-CN" sz="1800" b="1" dirty="0">
              <a:solidFill>
                <a:schemeClr val="bg1"/>
              </a:solidFill>
              <a:latin typeface="微软雅黑" pitchFamily="34" charset="-122"/>
              <a:ea typeface="微软雅黑" pitchFamily="34" charset="-122"/>
            </a:endParaRPr>
          </a:p>
        </p:txBody>
      </p:sp>
      <p:sp>
        <p:nvSpPr>
          <p:cNvPr id="29" name="文本框 15"/>
          <p:cNvSpPr txBox="1">
            <a:spLocks noChangeArrowheads="1"/>
          </p:cNvSpPr>
          <p:nvPr/>
        </p:nvSpPr>
        <p:spPr bwMode="auto">
          <a:xfrm>
            <a:off x="356716" y="1439335"/>
            <a:ext cx="10795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3200" b="1" dirty="0" smtClean="0">
                <a:solidFill>
                  <a:schemeClr val="bg1"/>
                </a:solidFill>
                <a:latin typeface="微软雅黑" pitchFamily="34" charset="-122"/>
                <a:ea typeface="微软雅黑" pitchFamily="34" charset="-122"/>
              </a:rPr>
              <a:t>01</a:t>
            </a:r>
            <a:r>
              <a:rPr lang="en-US" altLang="zh-CN" sz="3200" b="1" dirty="0">
                <a:solidFill>
                  <a:schemeClr val="bg1"/>
                </a:solidFill>
                <a:latin typeface="微软雅黑" pitchFamily="34" charset="-122"/>
                <a:ea typeface="微软雅黑" pitchFamily="34" charset="-122"/>
              </a:rPr>
              <a:t>.</a:t>
            </a:r>
          </a:p>
          <a:p>
            <a:pPr algn="ctr" eaLnBrk="1" hangingPunct="1">
              <a:lnSpc>
                <a:spcPct val="100000"/>
              </a:lnSpc>
              <a:spcBef>
                <a:spcPct val="0"/>
              </a:spcBef>
              <a:buFont typeface="Arial" charset="0"/>
              <a:buNone/>
            </a:pPr>
            <a:endParaRPr lang="zh-CN" altLang="en-US" sz="2000" b="1" dirty="0">
              <a:solidFill>
                <a:schemeClr val="bg1"/>
              </a:solidFill>
              <a:latin typeface="微软雅黑" pitchFamily="34" charset="-122"/>
              <a:ea typeface="微软雅黑" pitchFamily="34" charset="-122"/>
            </a:endParaRPr>
          </a:p>
        </p:txBody>
      </p:sp>
      <p:sp>
        <p:nvSpPr>
          <p:cNvPr id="30" name="矩形 10"/>
          <p:cNvSpPr>
            <a:spLocks noChangeArrowheads="1"/>
          </p:cNvSpPr>
          <p:nvPr/>
        </p:nvSpPr>
        <p:spPr bwMode="auto">
          <a:xfrm>
            <a:off x="502618" y="3129925"/>
            <a:ext cx="2313532" cy="2593542"/>
          </a:xfrm>
          <a:prstGeom prst="rect">
            <a:avLst/>
          </a:prstGeom>
          <a:solidFill>
            <a:schemeClr val="bg1">
              <a:alpha val="20000"/>
            </a:schemeClr>
          </a:solidFill>
          <a:ln w="25400">
            <a:solidFill>
              <a:schemeClr val="bg1"/>
            </a:solidFill>
            <a:miter lim="800000"/>
            <a:headEnd/>
            <a:tailEnd/>
          </a:ln>
        </p:spPr>
        <p:txBody>
          <a:bodyPr lIns="90170" tIns="46990" rIns="90170" bIns="46990"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a:lnSpc>
                <a:spcPct val="100000"/>
              </a:lnSpc>
              <a:spcBef>
                <a:spcPct val="0"/>
              </a:spcBef>
              <a:buNone/>
            </a:pPr>
            <a:endParaRPr lang="en-US" altLang="zh-CN" sz="1800" b="1" dirty="0">
              <a:solidFill>
                <a:schemeClr val="bg1"/>
              </a:solidFill>
              <a:latin typeface="微软雅黑" pitchFamily="34" charset="-122"/>
              <a:ea typeface="微软雅黑" pitchFamily="34" charset="-122"/>
            </a:endParaRPr>
          </a:p>
        </p:txBody>
      </p:sp>
      <p:sp>
        <p:nvSpPr>
          <p:cNvPr id="31" name="文本框 15"/>
          <p:cNvSpPr txBox="1">
            <a:spLocks noChangeArrowheads="1"/>
          </p:cNvSpPr>
          <p:nvPr/>
        </p:nvSpPr>
        <p:spPr bwMode="auto">
          <a:xfrm>
            <a:off x="356716" y="3127183"/>
            <a:ext cx="107950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r>
              <a:rPr lang="en-US" altLang="zh-CN" sz="3200" b="1" dirty="0" smtClean="0">
                <a:solidFill>
                  <a:schemeClr val="bg1"/>
                </a:solidFill>
                <a:latin typeface="微软雅黑" pitchFamily="34" charset="-122"/>
                <a:ea typeface="微软雅黑" pitchFamily="34" charset="-122"/>
              </a:rPr>
              <a:t>02.</a:t>
            </a:r>
            <a:endParaRPr lang="en-US" altLang="zh-CN" sz="3200" b="1" dirty="0">
              <a:solidFill>
                <a:schemeClr val="bg1"/>
              </a:solidFill>
              <a:latin typeface="微软雅黑" pitchFamily="34" charset="-122"/>
              <a:ea typeface="微软雅黑" pitchFamily="34" charset="-122"/>
            </a:endParaRPr>
          </a:p>
          <a:p>
            <a:pPr algn="ctr" eaLnBrk="1" hangingPunct="1">
              <a:lnSpc>
                <a:spcPct val="100000"/>
              </a:lnSpc>
              <a:spcBef>
                <a:spcPct val="0"/>
              </a:spcBef>
              <a:buFont typeface="Arial" charset="0"/>
              <a:buNone/>
            </a:pPr>
            <a:endParaRPr lang="zh-CN" altLang="en-US" sz="2000" b="1" dirty="0">
              <a:solidFill>
                <a:schemeClr val="bg1"/>
              </a:solidFill>
              <a:latin typeface="微软雅黑" pitchFamily="34" charset="-122"/>
              <a:ea typeface="微软雅黑" pitchFamily="34" charset="-122"/>
            </a:endParaRPr>
          </a:p>
        </p:txBody>
      </p:sp>
      <p:grpSp>
        <p:nvGrpSpPr>
          <p:cNvPr id="32" name="Group 6"/>
          <p:cNvGrpSpPr/>
          <p:nvPr/>
        </p:nvGrpSpPr>
        <p:grpSpPr>
          <a:xfrm>
            <a:off x="1670226" y="2260920"/>
            <a:ext cx="1953507" cy="1439333"/>
            <a:chOff x="1447800" y="2628900"/>
            <a:chExt cx="5745163" cy="2552700"/>
          </a:xfrm>
        </p:grpSpPr>
        <p:sp>
          <p:nvSpPr>
            <p:cNvPr id="33"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34"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sp>
        <p:nvSpPr>
          <p:cNvPr id="24" name="矩形 10"/>
          <p:cNvSpPr>
            <a:spLocks noChangeArrowheads="1"/>
          </p:cNvSpPr>
          <p:nvPr/>
        </p:nvSpPr>
        <p:spPr bwMode="auto">
          <a:xfrm>
            <a:off x="3630304" y="2026708"/>
            <a:ext cx="2465696" cy="3696759"/>
          </a:xfrm>
          <a:prstGeom prst="rect">
            <a:avLst/>
          </a:prstGeom>
          <a:solidFill>
            <a:schemeClr val="bg1">
              <a:alpha val="20000"/>
            </a:schemeClr>
          </a:solidFill>
          <a:ln w="25400">
            <a:solidFill>
              <a:schemeClr val="bg1"/>
            </a:solidFill>
            <a:miter lim="800000"/>
            <a:headEnd/>
            <a:tailEnd/>
          </a:ln>
        </p:spPr>
        <p:txBody>
          <a:bodyPr lIns="90170" tIns="46990" rIns="90170" bIns="46990"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35" name="矩形 21"/>
          <p:cNvSpPr>
            <a:spLocks noChangeArrowheads="1"/>
          </p:cNvSpPr>
          <p:nvPr/>
        </p:nvSpPr>
        <p:spPr bwMode="auto">
          <a:xfrm>
            <a:off x="3623733" y="2127816"/>
            <a:ext cx="230996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熵权法（</a:t>
            </a:r>
            <a:r>
              <a:rPr lang="en-US" altLang="zh-CN" sz="1100" dirty="0" smtClean="0">
                <a:solidFill>
                  <a:schemeClr val="bg1"/>
                </a:solidFill>
                <a:latin typeface="微软雅黑" pitchFamily="34" charset="-122"/>
                <a:ea typeface="微软雅黑" pitchFamily="34" charset="-122"/>
              </a:rPr>
              <a:t>EW</a:t>
            </a:r>
            <a:r>
              <a:rPr lang="zh-CN" altLang="en-US" sz="1100" dirty="0" smtClean="0">
                <a:solidFill>
                  <a:schemeClr val="bg1"/>
                </a:solidFill>
                <a:latin typeface="微软雅黑" pitchFamily="34" charset="-122"/>
                <a:ea typeface="微软雅黑" pitchFamily="34" charset="-122"/>
              </a:rPr>
              <a:t>）</a:t>
            </a:r>
            <a:endParaRPr lang="en-US" altLang="zh-CN" sz="1100" dirty="0" smtClean="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endParaRPr lang="en-US" altLang="zh-CN" sz="1100" dirty="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r>
              <a:rPr lang="zh-CN" altLang="en-US" sz="1100" dirty="0" smtClean="0">
                <a:solidFill>
                  <a:schemeClr val="bg1"/>
                </a:solidFill>
                <a:latin typeface="微软雅黑" pitchFamily="34" charset="-122"/>
                <a:ea typeface="微软雅黑" pitchFamily="34" charset="-122"/>
              </a:rPr>
              <a:t>通过求训练数据集的信息熵来确定各因素的权值占比。偏客观。</a:t>
            </a:r>
            <a:endParaRPr lang="en-US" altLang="zh-CN" sz="1100" dirty="0" smtClean="0">
              <a:solidFill>
                <a:schemeClr val="bg1"/>
              </a:solidFill>
              <a:latin typeface="微软雅黑" pitchFamily="34" charset="-122"/>
              <a:ea typeface="微软雅黑" pitchFamily="34" charset="-122"/>
            </a:endParaRPr>
          </a:p>
          <a:p>
            <a:pPr eaLnBrk="1" hangingPunct="1">
              <a:lnSpc>
                <a:spcPct val="100000"/>
              </a:lnSpc>
              <a:spcBef>
                <a:spcPct val="0"/>
              </a:spcBef>
              <a:buFont typeface="Arial" charset="0"/>
              <a:buNone/>
            </a:pP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a:solidFill>
                  <a:schemeClr val="bg1"/>
                </a:solidFill>
                <a:latin typeface="微软雅黑" pitchFamily="34" charset="-122"/>
                <a:ea typeface="微软雅黑" pitchFamily="34" charset="-122"/>
              </a:rPr>
              <a:t>按照信息论基本原理的解释，信息是系统有序程度的一个度量，熵是系统无序程度的一个度量</a:t>
            </a:r>
            <a:r>
              <a:rPr lang="zh-CN" altLang="en-US" sz="1100" dirty="0" smtClean="0">
                <a:solidFill>
                  <a:schemeClr val="bg1"/>
                </a:solidFill>
                <a:latin typeface="微软雅黑" pitchFamily="34" charset="-122"/>
                <a:ea typeface="微软雅黑" pitchFamily="34" charset="-122"/>
              </a:rPr>
              <a:t>；</a:t>
            </a:r>
            <a:r>
              <a:rPr lang="zh-CN" altLang="zh-CN" sz="1100" dirty="0">
                <a:solidFill>
                  <a:schemeClr val="bg1"/>
                </a:solidFill>
                <a:latin typeface="微软雅黑" pitchFamily="34" charset="-122"/>
                <a:ea typeface="微软雅黑" pitchFamily="34" charset="-122"/>
              </a:rPr>
              <a:t>信息量与</a:t>
            </a:r>
            <a:r>
              <a:rPr lang="zh-CN" altLang="zh-CN" sz="1100" dirty="0" smtClean="0">
                <a:solidFill>
                  <a:schemeClr val="bg1"/>
                </a:solidFill>
                <a:latin typeface="微软雅黑" pitchFamily="34" charset="-122"/>
                <a:ea typeface="微软雅黑" pitchFamily="34" charset="-122"/>
              </a:rPr>
              <a:t>信息熵</a:t>
            </a:r>
            <a:r>
              <a:rPr lang="zh-CN" altLang="en-US" sz="1100" dirty="0" smtClean="0">
                <a:solidFill>
                  <a:schemeClr val="bg1"/>
                </a:solidFill>
                <a:latin typeface="微软雅黑" pitchFamily="34" charset="-122"/>
                <a:ea typeface="微软雅黑" pitchFamily="34" charset="-122"/>
              </a:rPr>
              <a:t>成</a:t>
            </a:r>
            <a:r>
              <a:rPr lang="zh-CN" altLang="zh-CN" sz="1100" dirty="0" smtClean="0">
                <a:solidFill>
                  <a:schemeClr val="bg1"/>
                </a:solidFill>
                <a:latin typeface="微软雅黑" pitchFamily="34" charset="-122"/>
                <a:ea typeface="微软雅黑" pitchFamily="34" charset="-122"/>
              </a:rPr>
              <a:t>反比关系</a:t>
            </a:r>
            <a:r>
              <a:rPr lang="zh-CN" altLang="en-US" sz="1100" dirty="0" smtClean="0">
                <a:solidFill>
                  <a:schemeClr val="bg1"/>
                </a:solidFill>
                <a:latin typeface="微软雅黑" pitchFamily="34" charset="-122"/>
                <a:ea typeface="微软雅黑" pitchFamily="34" charset="-122"/>
              </a:rPr>
              <a:t>，如果</a:t>
            </a:r>
            <a:r>
              <a:rPr lang="zh-CN" altLang="en-US" sz="1100" dirty="0">
                <a:solidFill>
                  <a:schemeClr val="bg1"/>
                </a:solidFill>
                <a:latin typeface="微软雅黑" pitchFamily="34" charset="-122"/>
                <a:ea typeface="微软雅黑" pitchFamily="34" charset="-122"/>
              </a:rPr>
              <a:t>指标的信息熵越小，该指标提供的信息量越大，在综合评价中所起作用理当越大，权重就应该越</a:t>
            </a:r>
            <a:r>
              <a:rPr lang="zh-CN" altLang="en-US" sz="1100" dirty="0" smtClean="0">
                <a:solidFill>
                  <a:schemeClr val="bg1"/>
                </a:solidFill>
                <a:latin typeface="微软雅黑" pitchFamily="34" charset="-122"/>
                <a:ea typeface="微软雅黑" pitchFamily="34" charset="-122"/>
              </a:rPr>
              <a:t>高。</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标准化：</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信息熵：</a:t>
            </a: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a:solidFill>
                <a:schemeClr val="bg1"/>
              </a:solidFill>
              <a:latin typeface="微软雅黑" pitchFamily="34" charset="-122"/>
              <a:ea typeface="微软雅黑" pitchFamily="34" charset="-122"/>
            </a:endParaRPr>
          </a:p>
          <a:p>
            <a:pPr>
              <a:lnSpc>
                <a:spcPct val="100000"/>
              </a:lnSpc>
              <a:spcBef>
                <a:spcPct val="0"/>
              </a:spcBef>
              <a:buNone/>
            </a:pPr>
            <a:endParaRPr lang="en-US" altLang="zh-CN" sz="1100" dirty="0" smtClean="0">
              <a:solidFill>
                <a:schemeClr val="bg1"/>
              </a:solidFill>
              <a:latin typeface="微软雅黑" pitchFamily="34" charset="-122"/>
              <a:ea typeface="微软雅黑" pitchFamily="34" charset="-122"/>
            </a:endParaRPr>
          </a:p>
          <a:p>
            <a:pPr>
              <a:lnSpc>
                <a:spcPct val="100000"/>
              </a:lnSpc>
              <a:spcBef>
                <a:spcPct val="0"/>
              </a:spcBef>
              <a:buNone/>
            </a:pPr>
            <a:r>
              <a:rPr lang="zh-CN" altLang="en-US" sz="1100" dirty="0" smtClean="0">
                <a:solidFill>
                  <a:schemeClr val="bg1"/>
                </a:solidFill>
                <a:latin typeface="微软雅黑" pitchFamily="34" charset="-122"/>
                <a:ea typeface="微软雅黑" pitchFamily="34" charset="-122"/>
              </a:rPr>
              <a:t>权值：</a:t>
            </a:r>
            <a:endParaRPr lang="zh-CN" altLang="en-US" sz="1100" dirty="0">
              <a:solidFill>
                <a:schemeClr val="bg1"/>
              </a:solidFill>
              <a:latin typeface="微软雅黑" pitchFamily="34" charset="-122"/>
              <a:ea typeface="微软雅黑" pitchFamily="34" charset="-122"/>
            </a:endParaRPr>
          </a:p>
        </p:txBody>
      </p:sp>
      <p:pic>
        <p:nvPicPr>
          <p:cNvPr id="1026" name="Picture 2" descr="http://s2.sinaimg.cn/orignal/710e9b55tx6DmoXyGKRa1&amp;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2709" y="4281230"/>
            <a:ext cx="13144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15.sinaimg.cn/orignal/710e9b55tx6DmpbLMNUee&amp;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2709" y="4742920"/>
            <a:ext cx="1628775"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3.sinaimg.cn/orignal/710e9b55tx6DmpreeY2e2&amp;6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49" y="5319941"/>
            <a:ext cx="1695450" cy="28575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6"/>
          <p:cNvGrpSpPr/>
          <p:nvPr/>
        </p:nvGrpSpPr>
        <p:grpSpPr>
          <a:xfrm>
            <a:off x="5741685" y="3289920"/>
            <a:ext cx="1953507" cy="1439333"/>
            <a:chOff x="1447800" y="2628900"/>
            <a:chExt cx="5745163" cy="2552700"/>
          </a:xfrm>
        </p:grpSpPr>
        <p:sp>
          <p:nvSpPr>
            <p:cNvPr id="37" name="Freeform 40"/>
            <p:cNvSpPr>
              <a:spLocks/>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sp>
          <p:nvSpPr>
            <p:cNvPr id="38" name="Freeform 40"/>
            <p:cNvSpPr>
              <a:spLocks/>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headEnd/>
              <a:tailEnd/>
            </a:ln>
          </p:spPr>
          <p:txBody>
            <a:bodyPr vert="horz" wrap="square" lIns="96435" tIns="48218" rIns="96435" bIns="48218" numCol="1" anchor="t" anchorCtr="0" compatLnSpc="1">
              <a:prstTxWarp prst="textNoShape">
                <a:avLst/>
              </a:prstTxWarp>
            </a:bodyPr>
            <a:lstStyle/>
            <a:p>
              <a:endParaRPr lang="en-US"/>
            </a:p>
          </p:txBody>
        </p:sp>
      </p:grpSp>
      <p:sp>
        <p:nvSpPr>
          <p:cNvPr id="41" name="椭圆 28"/>
          <p:cNvSpPr>
            <a:spLocks noChangeArrowheads="1"/>
          </p:cNvSpPr>
          <p:nvPr/>
        </p:nvSpPr>
        <p:spPr bwMode="auto">
          <a:xfrm>
            <a:off x="11510681" y="4253871"/>
            <a:ext cx="403225" cy="434181"/>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sp>
        <p:nvSpPr>
          <p:cNvPr id="43" name="椭圆 28"/>
          <p:cNvSpPr>
            <a:spLocks noChangeArrowheads="1"/>
          </p:cNvSpPr>
          <p:nvPr/>
        </p:nvSpPr>
        <p:spPr bwMode="auto">
          <a:xfrm>
            <a:off x="11510680" y="3029684"/>
            <a:ext cx="403225" cy="434181"/>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pitchFamily="34" charset="0"/>
                <a:ea typeface="宋体" pitchFamily="2" charset="-122"/>
              </a:defRPr>
            </a:lvl9pPr>
          </a:lstStyle>
          <a:p>
            <a:pPr algn="ctr" eaLnBrk="1" hangingPunct="1">
              <a:lnSpc>
                <a:spcPct val="100000"/>
              </a:lnSpc>
              <a:spcBef>
                <a:spcPct val="0"/>
              </a:spcBef>
              <a:buFont typeface="Arial" charset="0"/>
              <a:buNone/>
            </a:pPr>
            <a:endParaRPr lang="zh-CN" altLang="en-US" sz="1800">
              <a:solidFill>
                <a:srgbClr val="FFFFFF"/>
              </a:solidFill>
            </a:endParaRPr>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5192" y="3233108"/>
            <a:ext cx="4017102" cy="1266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415" y="4934479"/>
            <a:ext cx="1795460" cy="33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948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Effect transition="in" filter="fade">
                                      <p:cBhvr>
                                        <p:cTn id="9" dur="1000"/>
                                        <p:tgtEl>
                                          <p:spTgt spid="9"/>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10"/>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par>
                          <p:cTn id="28" fill="hold">
                            <p:stCondLst>
                              <p:cond delay="2000"/>
                            </p:stCondLst>
                            <p:childTnLst>
                              <p:par>
                                <p:cTn id="29" presetID="26"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80">
                                          <p:stCondLst>
                                            <p:cond delay="0"/>
                                          </p:stCondLst>
                                        </p:cTn>
                                        <p:tgtEl>
                                          <p:spTgt spid="59"/>
                                        </p:tgtEl>
                                      </p:cBhvr>
                                    </p:animEffect>
                                    <p:anim calcmode="lin" valueType="num">
                                      <p:cBhvr>
                                        <p:cTn id="32"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37" dur="26">
                                          <p:stCondLst>
                                            <p:cond delay="650"/>
                                          </p:stCondLst>
                                        </p:cTn>
                                        <p:tgtEl>
                                          <p:spTgt spid="59"/>
                                        </p:tgtEl>
                                      </p:cBhvr>
                                      <p:to x="100000" y="60000"/>
                                    </p:animScale>
                                    <p:animScale>
                                      <p:cBhvr>
                                        <p:cTn id="38" dur="166" decel="50000">
                                          <p:stCondLst>
                                            <p:cond delay="676"/>
                                          </p:stCondLst>
                                        </p:cTn>
                                        <p:tgtEl>
                                          <p:spTgt spid="59"/>
                                        </p:tgtEl>
                                      </p:cBhvr>
                                      <p:to x="100000" y="100000"/>
                                    </p:animScale>
                                    <p:animScale>
                                      <p:cBhvr>
                                        <p:cTn id="39" dur="26">
                                          <p:stCondLst>
                                            <p:cond delay="1312"/>
                                          </p:stCondLst>
                                        </p:cTn>
                                        <p:tgtEl>
                                          <p:spTgt spid="59"/>
                                        </p:tgtEl>
                                      </p:cBhvr>
                                      <p:to x="100000" y="80000"/>
                                    </p:animScale>
                                    <p:animScale>
                                      <p:cBhvr>
                                        <p:cTn id="40" dur="166" decel="50000">
                                          <p:stCondLst>
                                            <p:cond delay="1338"/>
                                          </p:stCondLst>
                                        </p:cTn>
                                        <p:tgtEl>
                                          <p:spTgt spid="59"/>
                                        </p:tgtEl>
                                      </p:cBhvr>
                                      <p:to x="100000" y="100000"/>
                                    </p:animScale>
                                    <p:animScale>
                                      <p:cBhvr>
                                        <p:cTn id="41" dur="26">
                                          <p:stCondLst>
                                            <p:cond delay="1642"/>
                                          </p:stCondLst>
                                        </p:cTn>
                                        <p:tgtEl>
                                          <p:spTgt spid="59"/>
                                        </p:tgtEl>
                                      </p:cBhvr>
                                      <p:to x="100000" y="90000"/>
                                    </p:animScale>
                                    <p:animScale>
                                      <p:cBhvr>
                                        <p:cTn id="42" dur="166" decel="50000">
                                          <p:stCondLst>
                                            <p:cond delay="1668"/>
                                          </p:stCondLst>
                                        </p:cTn>
                                        <p:tgtEl>
                                          <p:spTgt spid="59"/>
                                        </p:tgtEl>
                                      </p:cBhvr>
                                      <p:to x="100000" y="100000"/>
                                    </p:animScale>
                                    <p:animScale>
                                      <p:cBhvr>
                                        <p:cTn id="43" dur="26">
                                          <p:stCondLst>
                                            <p:cond delay="1808"/>
                                          </p:stCondLst>
                                        </p:cTn>
                                        <p:tgtEl>
                                          <p:spTgt spid="59"/>
                                        </p:tgtEl>
                                      </p:cBhvr>
                                      <p:to x="100000" y="95000"/>
                                    </p:animScale>
                                    <p:animScale>
                                      <p:cBhvr>
                                        <p:cTn id="44" dur="166" decel="50000">
                                          <p:stCondLst>
                                            <p:cond delay="1834"/>
                                          </p:stCondLst>
                                        </p:cTn>
                                        <p:tgtEl>
                                          <p:spTgt spid="59"/>
                                        </p:tgtEl>
                                      </p:cBhvr>
                                      <p:to x="100000" y="100000"/>
                                    </p:animScale>
                                  </p:childTnLst>
                                </p:cTn>
                              </p:par>
                            </p:childTnLst>
                          </p:cTn>
                        </p:par>
                        <p:par>
                          <p:cTn id="45" fill="hold">
                            <p:stCondLst>
                              <p:cond delay="4000"/>
                            </p:stCondLst>
                            <p:childTnLst>
                              <p:par>
                                <p:cTn id="46" presetID="26" presetClass="entr" presetSubtype="0" fill="hold" grpId="0"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ipe(down)">
                                      <p:cBhvr>
                                        <p:cTn id="48" dur="580">
                                          <p:stCondLst>
                                            <p:cond delay="0"/>
                                          </p:stCondLst>
                                        </p:cTn>
                                        <p:tgtEl>
                                          <p:spTgt spid="64"/>
                                        </p:tgtEl>
                                      </p:cBhvr>
                                    </p:animEffect>
                                    <p:anim calcmode="lin" valueType="num">
                                      <p:cBhvr>
                                        <p:cTn id="49"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54" dur="26">
                                          <p:stCondLst>
                                            <p:cond delay="650"/>
                                          </p:stCondLst>
                                        </p:cTn>
                                        <p:tgtEl>
                                          <p:spTgt spid="64"/>
                                        </p:tgtEl>
                                      </p:cBhvr>
                                      <p:to x="100000" y="60000"/>
                                    </p:animScale>
                                    <p:animScale>
                                      <p:cBhvr>
                                        <p:cTn id="55" dur="166" decel="50000">
                                          <p:stCondLst>
                                            <p:cond delay="676"/>
                                          </p:stCondLst>
                                        </p:cTn>
                                        <p:tgtEl>
                                          <p:spTgt spid="64"/>
                                        </p:tgtEl>
                                      </p:cBhvr>
                                      <p:to x="100000" y="100000"/>
                                    </p:animScale>
                                    <p:animScale>
                                      <p:cBhvr>
                                        <p:cTn id="56" dur="26">
                                          <p:stCondLst>
                                            <p:cond delay="1312"/>
                                          </p:stCondLst>
                                        </p:cTn>
                                        <p:tgtEl>
                                          <p:spTgt spid="64"/>
                                        </p:tgtEl>
                                      </p:cBhvr>
                                      <p:to x="100000" y="80000"/>
                                    </p:animScale>
                                    <p:animScale>
                                      <p:cBhvr>
                                        <p:cTn id="57" dur="166" decel="50000">
                                          <p:stCondLst>
                                            <p:cond delay="1338"/>
                                          </p:stCondLst>
                                        </p:cTn>
                                        <p:tgtEl>
                                          <p:spTgt spid="64"/>
                                        </p:tgtEl>
                                      </p:cBhvr>
                                      <p:to x="100000" y="100000"/>
                                    </p:animScale>
                                    <p:animScale>
                                      <p:cBhvr>
                                        <p:cTn id="58" dur="26">
                                          <p:stCondLst>
                                            <p:cond delay="1642"/>
                                          </p:stCondLst>
                                        </p:cTn>
                                        <p:tgtEl>
                                          <p:spTgt spid="64"/>
                                        </p:tgtEl>
                                      </p:cBhvr>
                                      <p:to x="100000" y="90000"/>
                                    </p:animScale>
                                    <p:animScale>
                                      <p:cBhvr>
                                        <p:cTn id="59" dur="166" decel="50000">
                                          <p:stCondLst>
                                            <p:cond delay="1668"/>
                                          </p:stCondLst>
                                        </p:cTn>
                                        <p:tgtEl>
                                          <p:spTgt spid="64"/>
                                        </p:tgtEl>
                                      </p:cBhvr>
                                      <p:to x="100000" y="100000"/>
                                    </p:animScale>
                                    <p:animScale>
                                      <p:cBhvr>
                                        <p:cTn id="60" dur="26">
                                          <p:stCondLst>
                                            <p:cond delay="1808"/>
                                          </p:stCondLst>
                                        </p:cTn>
                                        <p:tgtEl>
                                          <p:spTgt spid="64"/>
                                        </p:tgtEl>
                                      </p:cBhvr>
                                      <p:to x="100000" y="95000"/>
                                    </p:animScale>
                                    <p:animScale>
                                      <p:cBhvr>
                                        <p:cTn id="61" dur="166" decel="50000">
                                          <p:stCondLst>
                                            <p:cond delay="1834"/>
                                          </p:stCondLst>
                                        </p:cTn>
                                        <p:tgtEl>
                                          <p:spTgt spid="64"/>
                                        </p:tgtEl>
                                      </p:cBhvr>
                                      <p:to x="100000" y="100000"/>
                                    </p:animScale>
                                  </p:childTnLst>
                                </p:cTn>
                              </p:par>
                              <p:par>
                                <p:cTn id="62" presetID="2" presetClass="entr" presetSubtype="3"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1000" fill="hold"/>
                                        <p:tgtEl>
                                          <p:spTgt spid="27"/>
                                        </p:tgtEl>
                                        <p:attrNameLst>
                                          <p:attrName>ppt_x</p:attrName>
                                        </p:attrNameLst>
                                      </p:cBhvr>
                                      <p:tavLst>
                                        <p:tav tm="0">
                                          <p:val>
                                            <p:strVal val="1+#ppt_w/2"/>
                                          </p:val>
                                        </p:tav>
                                        <p:tav tm="100000">
                                          <p:val>
                                            <p:strVal val="#ppt_x"/>
                                          </p:val>
                                        </p:tav>
                                      </p:tavLst>
                                    </p:anim>
                                    <p:anim calcmode="lin" valueType="num">
                                      <p:cBhvr additive="base">
                                        <p:cTn id="65" dur="1000" fill="hold"/>
                                        <p:tgtEl>
                                          <p:spTgt spid="27"/>
                                        </p:tgtEl>
                                        <p:attrNameLst>
                                          <p:attrName>ppt_y</p:attrName>
                                        </p:attrNameLst>
                                      </p:cBhvr>
                                      <p:tavLst>
                                        <p:tav tm="0">
                                          <p:val>
                                            <p:strVal val="0-#ppt_h/2"/>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1000" fill="hold"/>
                                        <p:tgtEl>
                                          <p:spTgt spid="29"/>
                                        </p:tgtEl>
                                        <p:attrNameLst>
                                          <p:attrName>ppt_x</p:attrName>
                                        </p:attrNameLst>
                                      </p:cBhvr>
                                      <p:tavLst>
                                        <p:tav tm="0">
                                          <p:val>
                                            <p:strVal val="1+#ppt_w/2"/>
                                          </p:val>
                                        </p:tav>
                                        <p:tav tm="100000">
                                          <p:val>
                                            <p:strVal val="#ppt_x"/>
                                          </p:val>
                                        </p:tav>
                                      </p:tavLst>
                                    </p:anim>
                                    <p:anim calcmode="lin" valueType="num">
                                      <p:cBhvr additive="base">
                                        <p:cTn id="69" dur="1000" fill="hold"/>
                                        <p:tgtEl>
                                          <p:spTgt spid="29"/>
                                        </p:tgtEl>
                                        <p:attrNameLst>
                                          <p:attrName>ppt_y</p:attrName>
                                        </p:attrNameLst>
                                      </p:cBhvr>
                                      <p:tavLst>
                                        <p:tav tm="0">
                                          <p:val>
                                            <p:strVal val="0-#ppt_h/2"/>
                                          </p:val>
                                        </p:tav>
                                        <p:tav tm="100000">
                                          <p:val>
                                            <p:strVal val="#ppt_y"/>
                                          </p:val>
                                        </p:tav>
                                      </p:tavLst>
                                    </p:anim>
                                  </p:childTnLst>
                                </p:cTn>
                              </p:par>
                              <p:par>
                                <p:cTn id="70" presetID="2" presetClass="entr" presetSubtype="3"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1000" fill="hold"/>
                                        <p:tgtEl>
                                          <p:spTgt spid="30"/>
                                        </p:tgtEl>
                                        <p:attrNameLst>
                                          <p:attrName>ppt_x</p:attrName>
                                        </p:attrNameLst>
                                      </p:cBhvr>
                                      <p:tavLst>
                                        <p:tav tm="0">
                                          <p:val>
                                            <p:strVal val="1+#ppt_w/2"/>
                                          </p:val>
                                        </p:tav>
                                        <p:tav tm="100000">
                                          <p:val>
                                            <p:strVal val="#ppt_x"/>
                                          </p:val>
                                        </p:tav>
                                      </p:tavLst>
                                    </p:anim>
                                    <p:anim calcmode="lin" valueType="num">
                                      <p:cBhvr additive="base">
                                        <p:cTn id="73" dur="1000" fill="hold"/>
                                        <p:tgtEl>
                                          <p:spTgt spid="30"/>
                                        </p:tgtEl>
                                        <p:attrNameLst>
                                          <p:attrName>ppt_y</p:attrName>
                                        </p:attrNameLst>
                                      </p:cBhvr>
                                      <p:tavLst>
                                        <p:tav tm="0">
                                          <p:val>
                                            <p:strVal val="0-#ppt_h/2"/>
                                          </p:val>
                                        </p:tav>
                                        <p:tav tm="100000">
                                          <p:val>
                                            <p:strVal val="#ppt_y"/>
                                          </p:val>
                                        </p:tav>
                                      </p:tavLst>
                                    </p:anim>
                                  </p:childTnLst>
                                </p:cTn>
                              </p:par>
                              <p:par>
                                <p:cTn id="74" presetID="2" presetClass="entr" presetSubtype="3"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1000" fill="hold"/>
                                        <p:tgtEl>
                                          <p:spTgt spid="31"/>
                                        </p:tgtEl>
                                        <p:attrNameLst>
                                          <p:attrName>ppt_x</p:attrName>
                                        </p:attrNameLst>
                                      </p:cBhvr>
                                      <p:tavLst>
                                        <p:tav tm="0">
                                          <p:val>
                                            <p:strVal val="1+#ppt_w/2"/>
                                          </p:val>
                                        </p:tav>
                                        <p:tav tm="100000">
                                          <p:val>
                                            <p:strVal val="#ppt_x"/>
                                          </p:val>
                                        </p:tav>
                                      </p:tavLst>
                                    </p:anim>
                                    <p:anim calcmode="lin" valueType="num">
                                      <p:cBhvr additive="base">
                                        <p:cTn id="77" dur="1000" fill="hold"/>
                                        <p:tgtEl>
                                          <p:spTgt spid="31"/>
                                        </p:tgtEl>
                                        <p:attrNameLst>
                                          <p:attrName>ppt_y</p:attrName>
                                        </p:attrNameLst>
                                      </p:cBhvr>
                                      <p:tavLst>
                                        <p:tav tm="0">
                                          <p:val>
                                            <p:strVal val="0-#ppt_h/2"/>
                                          </p:val>
                                        </p:tav>
                                        <p:tav tm="100000">
                                          <p:val>
                                            <p:strVal val="#ppt_y"/>
                                          </p:val>
                                        </p:tav>
                                      </p:tavLst>
                                    </p:anim>
                                  </p:childTnLst>
                                </p:cTn>
                              </p:par>
                            </p:childTnLst>
                          </p:cTn>
                        </p:par>
                        <p:par>
                          <p:cTn id="78" fill="hold">
                            <p:stCondLst>
                              <p:cond delay="6000"/>
                            </p:stCondLst>
                            <p:childTnLst>
                              <p:par>
                                <p:cTn id="79" presetID="22" presetClass="entr" presetSubtype="8" fill="hold"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par>
                                <p:cTn id="82" presetID="2" presetClass="entr" presetSubtype="3"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additive="base">
                                        <p:cTn id="84" dur="1000" fill="hold"/>
                                        <p:tgtEl>
                                          <p:spTgt spid="24"/>
                                        </p:tgtEl>
                                        <p:attrNameLst>
                                          <p:attrName>ppt_x</p:attrName>
                                        </p:attrNameLst>
                                      </p:cBhvr>
                                      <p:tavLst>
                                        <p:tav tm="0">
                                          <p:val>
                                            <p:strVal val="1+#ppt_w/2"/>
                                          </p:val>
                                        </p:tav>
                                        <p:tav tm="100000">
                                          <p:val>
                                            <p:strVal val="#ppt_x"/>
                                          </p:val>
                                        </p:tav>
                                      </p:tavLst>
                                    </p:anim>
                                    <p:anim calcmode="lin" valueType="num">
                                      <p:cBhvr additive="base">
                                        <p:cTn id="85" dur="1000" fill="hold"/>
                                        <p:tgtEl>
                                          <p:spTgt spid="24"/>
                                        </p:tgtEl>
                                        <p:attrNameLst>
                                          <p:attrName>ppt_y</p:attrName>
                                        </p:attrNameLst>
                                      </p:cBhvr>
                                      <p:tavLst>
                                        <p:tav tm="0">
                                          <p:val>
                                            <p:strVal val="0-#ppt_h/2"/>
                                          </p:val>
                                        </p:tav>
                                        <p:tav tm="100000">
                                          <p:val>
                                            <p:strVal val="#ppt_y"/>
                                          </p:val>
                                        </p:tav>
                                      </p:tavLst>
                                    </p:anim>
                                  </p:childTnLst>
                                </p:cTn>
                              </p:par>
                            </p:childTnLst>
                          </p:cTn>
                        </p:par>
                        <p:par>
                          <p:cTn id="86" fill="hold">
                            <p:stCondLst>
                              <p:cond delay="7000"/>
                            </p:stCondLst>
                            <p:childTnLst>
                              <p:par>
                                <p:cTn id="87" presetID="26"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down)">
                                      <p:cBhvr>
                                        <p:cTn id="89" dur="580">
                                          <p:stCondLst>
                                            <p:cond delay="0"/>
                                          </p:stCondLst>
                                        </p:cTn>
                                        <p:tgtEl>
                                          <p:spTgt spid="35"/>
                                        </p:tgtEl>
                                      </p:cBhvr>
                                    </p:animEffect>
                                    <p:anim calcmode="lin" valueType="num">
                                      <p:cBhvr>
                                        <p:cTn id="90"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95" dur="26">
                                          <p:stCondLst>
                                            <p:cond delay="650"/>
                                          </p:stCondLst>
                                        </p:cTn>
                                        <p:tgtEl>
                                          <p:spTgt spid="35"/>
                                        </p:tgtEl>
                                      </p:cBhvr>
                                      <p:to x="100000" y="60000"/>
                                    </p:animScale>
                                    <p:animScale>
                                      <p:cBhvr>
                                        <p:cTn id="96" dur="166" decel="50000">
                                          <p:stCondLst>
                                            <p:cond delay="676"/>
                                          </p:stCondLst>
                                        </p:cTn>
                                        <p:tgtEl>
                                          <p:spTgt spid="35"/>
                                        </p:tgtEl>
                                      </p:cBhvr>
                                      <p:to x="100000" y="100000"/>
                                    </p:animScale>
                                    <p:animScale>
                                      <p:cBhvr>
                                        <p:cTn id="97" dur="26">
                                          <p:stCondLst>
                                            <p:cond delay="1312"/>
                                          </p:stCondLst>
                                        </p:cTn>
                                        <p:tgtEl>
                                          <p:spTgt spid="35"/>
                                        </p:tgtEl>
                                      </p:cBhvr>
                                      <p:to x="100000" y="80000"/>
                                    </p:animScale>
                                    <p:animScale>
                                      <p:cBhvr>
                                        <p:cTn id="98" dur="166" decel="50000">
                                          <p:stCondLst>
                                            <p:cond delay="1338"/>
                                          </p:stCondLst>
                                        </p:cTn>
                                        <p:tgtEl>
                                          <p:spTgt spid="35"/>
                                        </p:tgtEl>
                                      </p:cBhvr>
                                      <p:to x="100000" y="100000"/>
                                    </p:animScale>
                                    <p:animScale>
                                      <p:cBhvr>
                                        <p:cTn id="99" dur="26">
                                          <p:stCondLst>
                                            <p:cond delay="1642"/>
                                          </p:stCondLst>
                                        </p:cTn>
                                        <p:tgtEl>
                                          <p:spTgt spid="35"/>
                                        </p:tgtEl>
                                      </p:cBhvr>
                                      <p:to x="100000" y="90000"/>
                                    </p:animScale>
                                    <p:animScale>
                                      <p:cBhvr>
                                        <p:cTn id="100" dur="166" decel="50000">
                                          <p:stCondLst>
                                            <p:cond delay="1668"/>
                                          </p:stCondLst>
                                        </p:cTn>
                                        <p:tgtEl>
                                          <p:spTgt spid="35"/>
                                        </p:tgtEl>
                                      </p:cBhvr>
                                      <p:to x="100000" y="100000"/>
                                    </p:animScale>
                                    <p:animScale>
                                      <p:cBhvr>
                                        <p:cTn id="101" dur="26">
                                          <p:stCondLst>
                                            <p:cond delay="1808"/>
                                          </p:stCondLst>
                                        </p:cTn>
                                        <p:tgtEl>
                                          <p:spTgt spid="35"/>
                                        </p:tgtEl>
                                      </p:cBhvr>
                                      <p:to x="100000" y="95000"/>
                                    </p:animScale>
                                    <p:animScale>
                                      <p:cBhvr>
                                        <p:cTn id="102" dur="166" decel="50000">
                                          <p:stCondLst>
                                            <p:cond delay="1834"/>
                                          </p:stCondLst>
                                        </p:cTn>
                                        <p:tgtEl>
                                          <p:spTgt spid="35"/>
                                        </p:tgtEl>
                                      </p:cBhvr>
                                      <p:to x="100000" y="100000"/>
                                    </p:animScale>
                                  </p:childTnLst>
                                </p:cTn>
                              </p:par>
                            </p:childTnLst>
                          </p:cTn>
                        </p:par>
                        <p:par>
                          <p:cTn id="103" fill="hold">
                            <p:stCondLst>
                              <p:cond delay="9000"/>
                            </p:stCondLst>
                            <p:childTnLst>
                              <p:par>
                                <p:cTn id="104" presetID="22" presetClass="entr" presetSubtype="8" fill="hold" nodeType="after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wipe(left)">
                                      <p:cBhvr>
                                        <p:cTn id="106" dur="500"/>
                                        <p:tgtEl>
                                          <p:spTgt spid="36"/>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wipe(down)">
                                      <p:cBhvr>
                                        <p:cTn id="1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utoUpdateAnimBg="0"/>
      <p:bldP spid="59" grpId="0" autoUpdateAnimBg="0"/>
      <p:bldP spid="64" grpId="0" autoUpdateAnimBg="0"/>
      <p:bldP spid="27" grpId="0" bldLvl="0" animBg="1" autoUpdateAnimBg="0"/>
      <p:bldP spid="29" grpId="0" autoUpdateAnimBg="0"/>
      <p:bldP spid="30" grpId="0" bldLvl="0" animBg="1" autoUpdateAnimBg="0"/>
      <p:bldP spid="31" grpId="0" autoUpdateAnimBg="0"/>
      <p:bldP spid="24" grpId="0" bldLvl="0" animBg="1" autoUpdateAnimBg="0"/>
      <p:bldP spid="35" grpId="0" autoUpdateAnimBg="0"/>
      <p:bldP spid="41" grpId="0" animBg="1" autoUpdateAnimBg="0"/>
      <p:bldP spid="43"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smtClean="0">
            <a:latin typeface="黑体" panose="02010609060101010101" pitchFamily="49" charset="-122"/>
            <a:ea typeface="黑体" panose="02010609060101010101" pitchFamily="49"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glis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1769</TotalTime>
  <Words>2149</Words>
  <Application>Microsoft Office PowerPoint</Application>
  <PresentationFormat>自定义</PresentationFormat>
  <Paragraphs>238</Paragraphs>
  <Slides>14</Slides>
  <Notes>0</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Blank</vt:lpstr>
      <vt:lpstr>English​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pc</cp:lastModifiedBy>
  <cp:revision>95</cp:revision>
  <dcterms:created xsi:type="dcterms:W3CDTF">2018-05-31T07:30:56Z</dcterms:created>
  <dcterms:modified xsi:type="dcterms:W3CDTF">2018-10-12T05:35:28Z</dcterms:modified>
</cp:coreProperties>
</file>