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59" r:id="rId6"/>
    <p:sldId id="261" r:id="rId7"/>
    <p:sldId id="262" r:id="rId8"/>
    <p:sldId id="263" r:id="rId9"/>
    <p:sldId id="275" r:id="rId10"/>
    <p:sldId id="265" r:id="rId11"/>
    <p:sldId id="266" r:id="rId12"/>
    <p:sldId id="277" r:id="rId13"/>
    <p:sldId id="267" r:id="rId14"/>
    <p:sldId id="268" r:id="rId15"/>
    <p:sldId id="269" r:id="rId16"/>
    <p:sldId id="272" r:id="rId17"/>
    <p:sldId id="270" r:id="rId18"/>
    <p:sldId id="273" r:id="rId19"/>
    <p:sldId id="264" r:id="rId20"/>
    <p:sldId id="274" r:id="rId21"/>
    <p:sldId id="276"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69859" autoAdjust="0"/>
  </p:normalViewPr>
  <p:slideViewPr>
    <p:cSldViewPr>
      <p:cViewPr varScale="1">
        <p:scale>
          <a:sx n="65" d="100"/>
          <a:sy n="65" d="100"/>
        </p:scale>
        <p:origin x="-19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DEBD3B-35BE-438C-8B1B-2F30AB56D2C4}" type="datetimeFigureOut">
              <a:rPr lang="zh-CN" altLang="en-US" smtClean="0"/>
              <a:pPr/>
              <a:t>2012/7/23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D257E-7323-4AE1-B588-D77A6B1B5D1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豆瓣早期考虑用</a:t>
            </a:r>
            <a:r>
              <a:rPr lang="en-US" altLang="zh-CN" dirty="0" smtClean="0"/>
              <a:t>Ruby on Rails</a:t>
            </a:r>
            <a:r>
              <a:rPr lang="zh-CN" altLang="en-US" dirty="0" smtClean="0"/>
              <a:t>构建</a:t>
            </a:r>
            <a:r>
              <a:rPr lang="en-US" altLang="zh-CN" dirty="0" smtClean="0"/>
              <a:t>Web</a:t>
            </a:r>
            <a:r>
              <a:rPr lang="zh-CN" altLang="en-US" dirty="0" smtClean="0"/>
              <a:t>框架，但由于</a:t>
            </a:r>
            <a:r>
              <a:rPr lang="en-US" altLang="zh-CN" dirty="0" smtClean="0"/>
              <a:t>Ruby</a:t>
            </a:r>
            <a:r>
              <a:rPr lang="zh-CN" altLang="en-US" dirty="0" smtClean="0"/>
              <a:t>做不了其他事情，最后放弃了</a:t>
            </a:r>
            <a:r>
              <a:rPr lang="en-US" altLang="zh-CN" dirty="0" smtClean="0"/>
              <a:t>Ruby</a:t>
            </a:r>
            <a:r>
              <a:rPr lang="zh-CN" altLang="en-US" dirty="0" smtClean="0"/>
              <a:t>选择了</a:t>
            </a:r>
            <a:r>
              <a:rPr lang="en-US" altLang="zh-CN" dirty="0" smtClean="0"/>
              <a:t>Python</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74D257E-7323-4AE1-B588-D77A6B1B5D1D}" type="slidenum">
              <a:rPr lang="zh-CN" altLang="en-US" smtClean="0"/>
              <a:pPr/>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mn-lt"/>
                <a:ea typeface="+mn-ea"/>
                <a:cs typeface="+mn-cs"/>
              </a:rPr>
              <a:t>Python</a:t>
            </a:r>
            <a:r>
              <a:rPr lang="zh-CN" altLang="en-US" sz="1200" b="0" i="0" kern="1200" dirty="0" smtClean="0">
                <a:solidFill>
                  <a:schemeClr val="tx1"/>
                </a:solidFill>
                <a:latin typeface="+mn-lt"/>
                <a:ea typeface="+mn-ea"/>
                <a:cs typeface="+mn-cs"/>
              </a:rPr>
              <a:t>不提供显式的内存分配回收</a:t>
            </a:r>
            <a:r>
              <a:rPr lang="en-US" altLang="zh-CN" sz="1200" b="0" i="0" kern="1200" dirty="0" smtClean="0">
                <a:solidFill>
                  <a:schemeClr val="tx1"/>
                </a:solidFill>
                <a:latin typeface="+mn-lt"/>
                <a:ea typeface="+mn-ea"/>
                <a:cs typeface="+mn-cs"/>
              </a:rPr>
              <a:t>API</a:t>
            </a:r>
            <a:r>
              <a:rPr lang="zh-CN" altLang="en-US" sz="1200" b="0" i="0" kern="1200" dirty="0" smtClean="0">
                <a:solidFill>
                  <a:schemeClr val="tx1"/>
                </a:solidFill>
                <a:latin typeface="+mn-lt"/>
                <a:ea typeface="+mn-ea"/>
                <a:cs typeface="+mn-cs"/>
              </a:rPr>
              <a:t>，完全自动的内存管理；</a:t>
            </a:r>
            <a:r>
              <a:rPr lang="en-US" altLang="zh-CN" sz="1200" b="0" i="0" kern="1200" dirty="0" smtClean="0">
                <a:solidFill>
                  <a:schemeClr val="tx1"/>
                </a:solidFill>
                <a:latin typeface="+mn-lt"/>
                <a:ea typeface="+mn-ea"/>
                <a:cs typeface="+mn-cs"/>
              </a:rPr>
              <a:t>Python memory manager</a:t>
            </a:r>
            <a:r>
              <a:rPr lang="zh-CN" altLang="en-US" sz="1200" b="0" i="0" kern="1200" dirty="0" smtClean="0">
                <a:solidFill>
                  <a:schemeClr val="tx1"/>
                </a:solidFill>
                <a:latin typeface="+mn-lt"/>
                <a:ea typeface="+mn-ea"/>
                <a:cs typeface="+mn-cs"/>
              </a:rPr>
              <a:t>实现了对程序运行时堆的管理，包括内存的分配，垃圾回收机制等；垃圾回收（</a:t>
            </a:r>
            <a:r>
              <a:rPr lang="en-US" altLang="zh-CN" sz="1200" b="0" i="0" kern="1200" dirty="0" smtClean="0">
                <a:solidFill>
                  <a:schemeClr val="tx1"/>
                </a:solidFill>
                <a:latin typeface="+mn-lt"/>
                <a:ea typeface="+mn-ea"/>
                <a:cs typeface="+mn-cs"/>
              </a:rPr>
              <a:t>garbage collection</a:t>
            </a:r>
            <a:r>
              <a:rPr lang="zh-CN" altLang="en-US" sz="1200" b="0" i="0" kern="1200" dirty="0" smtClean="0">
                <a:solidFill>
                  <a:schemeClr val="tx1"/>
                </a:solidFill>
                <a:latin typeface="+mn-lt"/>
                <a:ea typeface="+mn-ea"/>
                <a:cs typeface="+mn-cs"/>
              </a:rPr>
              <a:t>，一下简称</a:t>
            </a:r>
            <a:r>
              <a:rPr lang="en-US" altLang="zh-CN" sz="1200" b="0" i="0" kern="1200" dirty="0" smtClean="0">
                <a:solidFill>
                  <a:schemeClr val="tx1"/>
                </a:solidFill>
                <a:latin typeface="+mn-lt"/>
                <a:ea typeface="+mn-ea"/>
                <a:cs typeface="+mn-cs"/>
              </a:rPr>
              <a:t>GC</a:t>
            </a:r>
            <a:r>
              <a:rPr lang="zh-CN" altLang="en-US" sz="1200" b="0" i="0" kern="1200" dirty="0" smtClean="0">
                <a:solidFill>
                  <a:schemeClr val="tx1"/>
                </a:solidFill>
                <a:latin typeface="+mn-lt"/>
                <a:ea typeface="+mn-ea"/>
                <a:cs typeface="+mn-cs"/>
              </a:rPr>
              <a:t>）在当前的版本中使用的是引用计数垃圾收集和可选的循环结构垃圾空间扫描技术，一旦对象变得‘不可达’的时候就会被回收，但是不保证能够回收包含循环引用计数的内存垃圾。引用计数的算法比较直观：在每个存储片中记录了指向其的指针数目；在对存储片进行某些操作时，对引用计数进行更新，分配一个存储片时引用计数初始化为</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，只要存储片的引用被复制，引用计数加</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，存储片的引用被删除时，引用计数减</a:t>
            </a:r>
            <a:r>
              <a:rPr lang="en-US" altLang="zh-CN" sz="1200" b="0" i="0" kern="1200" dirty="0" smtClean="0">
                <a:solidFill>
                  <a:schemeClr val="tx1"/>
                </a:solidFill>
                <a:latin typeface="+mn-lt"/>
                <a:ea typeface="+mn-ea"/>
                <a:cs typeface="+mn-cs"/>
              </a:rPr>
              <a:t>1</a:t>
            </a:r>
            <a:r>
              <a:rPr lang="zh-CN" altLang="en-US" sz="1200" b="0" i="0" kern="1200" dirty="0" smtClean="0">
                <a:solidFill>
                  <a:schemeClr val="tx1"/>
                </a:solidFill>
                <a:latin typeface="+mn-lt"/>
                <a:ea typeface="+mn-ea"/>
                <a:cs typeface="+mn-cs"/>
              </a:rPr>
              <a:t>，如果引用计数减为</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，则存储片会由于不可达而被回收。很明显引用计数算法不能回收循环的数据结构；设想一个简单的场景：对象</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一个成员指向对象</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，同时</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也有一个成员指向</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，而且代码中只有引用</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的部分，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对象只是辅助</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对象而生成的，如果后来</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对象被删除了，那么</a:t>
            </a:r>
            <a:r>
              <a:rPr lang="en-US" altLang="zh-CN" sz="1200" b="0" i="0" kern="1200" dirty="0" smtClean="0">
                <a:solidFill>
                  <a:schemeClr val="tx1"/>
                </a:solidFill>
                <a:latin typeface="+mn-lt"/>
                <a:ea typeface="+mn-ea"/>
                <a:cs typeface="+mn-cs"/>
              </a:rPr>
              <a:t>a</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作为一个整体都变成内存垃圾了，理论上应该都被内存管理器删除，但是由于引用计数算法每次只考察一个结点，因此对于循环的数据结构无法回收。所以在编程时应尽量避免循环引用的情况出现。</a:t>
            </a:r>
            <a:endParaRPr lang="zh-CN" altLang="en-US" dirty="0"/>
          </a:p>
        </p:txBody>
      </p:sp>
      <p:sp>
        <p:nvSpPr>
          <p:cNvPr id="4" name="灯片编号占位符 3"/>
          <p:cNvSpPr>
            <a:spLocks noGrp="1"/>
          </p:cNvSpPr>
          <p:nvPr>
            <p:ph type="sldNum" sz="quarter" idx="10"/>
          </p:nvPr>
        </p:nvSpPr>
        <p:spPr/>
        <p:txBody>
          <a:bodyPr/>
          <a:lstStyle/>
          <a:p>
            <a:fld id="{A74D257E-7323-4AE1-B588-D77A6B1B5D1D}" type="slidenum">
              <a:rPr lang="zh-CN" altLang="en-US" smtClean="0"/>
              <a:pPr/>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可以进行函数式，对一些函数本身也进行了扩展，可谓集大成者。</a:t>
            </a:r>
            <a:endParaRPr lang="zh-CN" altLang="en-US" dirty="0"/>
          </a:p>
        </p:txBody>
      </p:sp>
      <p:sp>
        <p:nvSpPr>
          <p:cNvPr id="4" name="灯片编号占位符 3"/>
          <p:cNvSpPr>
            <a:spLocks noGrp="1"/>
          </p:cNvSpPr>
          <p:nvPr>
            <p:ph type="sldNum" sz="quarter" idx="10"/>
          </p:nvPr>
        </p:nvSpPr>
        <p:spPr/>
        <p:txBody>
          <a:bodyPr/>
          <a:lstStyle/>
          <a:p>
            <a:fld id="{A74D257E-7323-4AE1-B588-D77A6B1B5D1D}"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74D257E-7323-4AE1-B588-D77A6B1B5D1D}"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2972FF-4EBE-4DE0-90A6-462ECD3C8E65}" type="slidenum">
              <a:rPr lang="zh-CN" altLang="en-US" smtClean="0"/>
              <a:pPr/>
              <a:t>‹#›</a:t>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2972FF-4EBE-4DE0-90A6-462ECD3C8E6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A6CA9187-A072-4A9E-95F5-9D8DC41BC827}" type="datetimeFigureOut">
              <a:rPr lang="zh-CN" altLang="en-US" smtClean="0"/>
              <a:pPr/>
              <a:t>2012/7/23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2972FF-4EBE-4DE0-90A6-462ECD3C8E65}" type="slidenum">
              <a:rPr lang="zh-CN" altLang="en-US" smtClean="0"/>
              <a:pPr/>
              <a:t>‹#›</a:t>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A6CA9187-A072-4A9E-95F5-9D8DC41BC827}" type="datetimeFigureOut">
              <a:rPr lang="zh-CN" altLang="en-US" smtClean="0"/>
              <a:pPr/>
              <a:t>2012/7/23</a:t>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C42972FF-4EBE-4DE0-90A6-462ECD3C8E6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6CA9187-A072-4A9E-95F5-9D8DC41BC827}" type="datetimeFigureOut">
              <a:rPr lang="zh-CN" altLang="en-US" smtClean="0"/>
              <a:pPr/>
              <a:t>2012/7/23</a:t>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42972FF-4EBE-4DE0-90A6-462ECD3C8E6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robbin.iteye.com/blog/444015" TargetMode="External"/><Relationship Id="rId2" Type="http://schemas.openxmlformats.org/officeDocument/2006/relationships/hyperlink" Target="http://zh.wikipedia.org/wiki/Python" TargetMode="External"/><Relationship Id="rId1" Type="http://schemas.openxmlformats.org/officeDocument/2006/relationships/slideLayout" Target="../slideLayouts/slideLayout2.xml"/><Relationship Id="rId4" Type="http://schemas.openxmlformats.org/officeDocument/2006/relationships/hyperlink" Target="http://blog.csdn.net/wh62592855/article/details/693663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程序设计语言中的瑞士军刀 </a:t>
            </a:r>
            <a:r>
              <a:rPr lang="en-US" altLang="zh-CN" dirty="0" smtClean="0"/>
              <a:t>- Python</a:t>
            </a:r>
            <a:endParaRPr lang="zh-CN" altLang="en-US" dirty="0"/>
          </a:p>
        </p:txBody>
      </p:sp>
      <p:sp>
        <p:nvSpPr>
          <p:cNvPr id="3" name="副标题 2"/>
          <p:cNvSpPr>
            <a:spLocks noGrp="1"/>
          </p:cNvSpPr>
          <p:nvPr>
            <p:ph type="subTitle" idx="1"/>
          </p:nvPr>
        </p:nvSpPr>
        <p:spPr>
          <a:xfrm>
            <a:off x="457200" y="5029200"/>
            <a:ext cx="8077200" cy="1499616"/>
          </a:xfrm>
        </p:spPr>
        <p:txBody>
          <a:bodyPr/>
          <a:lstStyle/>
          <a:p>
            <a:r>
              <a:rPr lang="en-US" altLang="zh-CN" dirty="0" smtClean="0"/>
              <a:t>F1124004</a:t>
            </a:r>
          </a:p>
          <a:p>
            <a:r>
              <a:rPr lang="en-US" altLang="zh-CN" dirty="0" smtClean="0"/>
              <a:t>5110309084</a:t>
            </a:r>
          </a:p>
          <a:p>
            <a:r>
              <a:rPr lang="zh-CN" altLang="en-US" dirty="0" smtClean="0"/>
              <a:t>蒋舜宁</a:t>
            </a:r>
            <a:endParaRPr lang="zh-CN" altLang="en-US" dirty="0"/>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的语言特性</a:t>
            </a:r>
            <a:endParaRPr lang="zh-CN" altLang="en-US" dirty="0"/>
          </a:p>
        </p:txBody>
      </p:sp>
      <p:sp>
        <p:nvSpPr>
          <p:cNvPr id="3" name="内容占位符 2"/>
          <p:cNvSpPr>
            <a:spLocks noGrp="1"/>
          </p:cNvSpPr>
          <p:nvPr>
            <p:ph idx="1"/>
          </p:nvPr>
        </p:nvSpPr>
        <p:spPr>
          <a:xfrm>
            <a:off x="457200" y="2003791"/>
            <a:ext cx="8229600" cy="4625609"/>
          </a:xfrm>
        </p:spPr>
        <p:txBody>
          <a:bodyPr>
            <a:normAutofit/>
          </a:bodyPr>
          <a:lstStyle/>
          <a:p>
            <a:r>
              <a:rPr lang="zh-CN" altLang="en-US" sz="3000" dirty="0" smtClean="0"/>
              <a:t>解释执行</a:t>
            </a:r>
            <a:endParaRPr lang="en-US" altLang="zh-CN" sz="3000" dirty="0" smtClean="0"/>
          </a:p>
          <a:p>
            <a:r>
              <a:rPr lang="zh-CN" altLang="en-US" sz="3000" dirty="0" smtClean="0"/>
              <a:t>动态数据类型</a:t>
            </a:r>
            <a:endParaRPr lang="en-US" altLang="zh-CN" sz="3000" dirty="0" smtClean="0"/>
          </a:p>
          <a:p>
            <a:r>
              <a:rPr lang="zh-CN" altLang="en-US" sz="3000" dirty="0" smtClean="0"/>
              <a:t>函数定义</a:t>
            </a:r>
            <a:r>
              <a:rPr lang="en-US" altLang="zh-CN" sz="3000" dirty="0" smtClean="0"/>
              <a:t>:def </a:t>
            </a:r>
            <a:r>
              <a:rPr lang="en-US" altLang="zh-CN" sz="3000" dirty="0" err="1" smtClean="0"/>
              <a:t>func</a:t>
            </a:r>
            <a:r>
              <a:rPr lang="en-US" altLang="zh-CN" sz="3000" dirty="0" smtClean="0"/>
              <a:t>():</a:t>
            </a:r>
          </a:p>
          <a:p>
            <a:r>
              <a:rPr lang="zh-CN" altLang="en-US" sz="3000" dirty="0" smtClean="0"/>
              <a:t>强制缩进</a:t>
            </a:r>
            <a:endParaRPr lang="en-US" altLang="zh-CN" sz="3000" dirty="0" smtClean="0"/>
          </a:p>
          <a:p>
            <a:r>
              <a:rPr lang="en-US" altLang="zh-CN" sz="3000" dirty="0" smtClean="0"/>
              <a:t>Python memory manager (</a:t>
            </a:r>
            <a:r>
              <a:rPr lang="zh-CN" altLang="en-US" sz="3000" dirty="0" smtClean="0"/>
              <a:t>引用计数垃圾收集和可选的循环结构垃圾空间扫描技术</a:t>
            </a:r>
            <a:r>
              <a:rPr lang="en-US" altLang="zh-CN" sz="3000" dirty="0" smtClean="0"/>
              <a:t>)</a:t>
            </a:r>
          </a:p>
          <a:p>
            <a:endParaRPr lang="en-US" altLang="zh-CN" sz="3000" dirty="0" smtClean="0"/>
          </a:p>
          <a:p>
            <a:endParaRPr lang="en-US" altLang="zh-CN" sz="3000" dirty="0" smtClean="0"/>
          </a:p>
          <a:p>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很慢（</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851391"/>
            <a:ext cx="8229600" cy="4625609"/>
          </a:xfrm>
        </p:spPr>
        <p:txBody>
          <a:bodyPr>
            <a:normAutofit/>
          </a:bodyPr>
          <a:lstStyle/>
          <a:p>
            <a:r>
              <a:rPr lang="en-US" altLang="zh-CN" sz="3000" dirty="0" smtClean="0"/>
              <a:t>Python</a:t>
            </a:r>
            <a:r>
              <a:rPr lang="zh-CN" altLang="en-US" sz="3000" dirty="0" smtClean="0"/>
              <a:t>作为解释执行的脚本语言</a:t>
            </a:r>
            <a:r>
              <a:rPr lang="en-US" altLang="zh-CN" sz="3000" dirty="0" smtClean="0"/>
              <a:t>...</a:t>
            </a:r>
          </a:p>
          <a:p>
            <a:r>
              <a:rPr lang="zh-CN" altLang="en-US" sz="3000" dirty="0" smtClean="0"/>
              <a:t>你确定你知道该怎么写快？</a:t>
            </a:r>
            <a:endParaRPr lang="en-US" altLang="zh-CN" sz="3000" dirty="0" smtClean="0"/>
          </a:p>
          <a:p>
            <a:r>
              <a:rPr lang="en-US" altLang="zh-CN" sz="3000" dirty="0" smtClean="0"/>
              <a:t>e.g.</a:t>
            </a:r>
          </a:p>
          <a:p>
            <a:r>
              <a:rPr lang="en-US" altLang="zh-CN" sz="3000" dirty="0" smtClean="0"/>
              <a:t>&gt;&gt;&gt;</a:t>
            </a:r>
            <a:r>
              <a:rPr lang="en-US" altLang="zh-CN" sz="3000" dirty="0" err="1" smtClean="0"/>
              <a:t>tmp</a:t>
            </a:r>
            <a:r>
              <a:rPr lang="en-US" altLang="zh-CN" sz="3000" dirty="0" smtClean="0"/>
              <a:t>=x</a:t>
            </a:r>
          </a:p>
          <a:p>
            <a:r>
              <a:rPr lang="en-US" altLang="zh-CN" sz="3000" dirty="0" smtClean="0"/>
              <a:t>&gt;&gt;&gt;x=y</a:t>
            </a:r>
          </a:p>
          <a:p>
            <a:r>
              <a:rPr lang="en-US" altLang="zh-CN" sz="3000" dirty="0" smtClean="0"/>
              <a:t>&gt;&gt;&gt;y=</a:t>
            </a:r>
            <a:r>
              <a:rPr lang="en-US" altLang="zh-CN" sz="3000" dirty="0" err="1" smtClean="0"/>
              <a:t>tmp</a:t>
            </a:r>
            <a:endParaRPr lang="en-US" altLang="zh-CN" sz="3000" dirty="0" smtClean="0"/>
          </a:p>
          <a:p>
            <a:endParaRPr lang="en-US" altLang="zh-CN" sz="3000" dirty="0" smtClean="0"/>
          </a:p>
          <a:p>
            <a:r>
              <a:rPr lang="en-US" altLang="zh-CN" sz="3000" dirty="0" smtClean="0"/>
              <a:t>&gt;&gt;&gt;x, y=y, x</a:t>
            </a:r>
          </a:p>
          <a:p>
            <a:endParaRPr lang="zh-CN" altLang="en-US" sz="3000" dirty="0"/>
          </a:p>
        </p:txBody>
      </p:sp>
      <p:pic>
        <p:nvPicPr>
          <p:cNvPr id="1027" name="Picture 3"/>
          <p:cNvPicPr>
            <a:picLocks noChangeAspect="1" noChangeArrowheads="1"/>
          </p:cNvPicPr>
          <p:nvPr/>
        </p:nvPicPr>
        <p:blipFill>
          <a:blip r:embed="rId2" cstate="print"/>
          <a:srcRect/>
          <a:stretch>
            <a:fillRect/>
          </a:stretch>
        </p:blipFill>
        <p:spPr bwMode="auto">
          <a:xfrm>
            <a:off x="6019800" y="2286000"/>
            <a:ext cx="704850" cy="762000"/>
          </a:xfrm>
          <a:prstGeom prst="rect">
            <a:avLst/>
          </a:prstGeom>
          <a:noFill/>
          <a:ln w="9525">
            <a:noFill/>
            <a:miter lim="800000"/>
            <a:headEnd/>
            <a:tailEnd/>
          </a:ln>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很慢（</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905000"/>
            <a:ext cx="8229600" cy="4092209"/>
          </a:xfrm>
        </p:spPr>
        <p:txBody>
          <a:bodyPr>
            <a:normAutofit/>
          </a:bodyPr>
          <a:lstStyle/>
          <a:p>
            <a:r>
              <a:rPr lang="en-US" altLang="zh-CN" sz="3000" dirty="0" smtClean="0"/>
              <a:t>&gt;&gt;&gt;S=A+B</a:t>
            </a:r>
          </a:p>
          <a:p>
            <a:endParaRPr lang="en-US" altLang="zh-CN" sz="3000" dirty="0" smtClean="0"/>
          </a:p>
          <a:p>
            <a:r>
              <a:rPr lang="en-US" altLang="zh-CN" sz="3000" dirty="0" smtClean="0"/>
              <a:t>&gt;&gt;&gt;</a:t>
            </a:r>
            <a:r>
              <a:rPr lang="en-US" altLang="zh-CN" sz="3000" dirty="0" err="1" smtClean="0"/>
              <a:t>S.join</a:t>
            </a:r>
            <a:r>
              <a:rPr lang="en-US" altLang="zh-CN" sz="3000" dirty="0" smtClean="0"/>
              <a:t>(A)</a:t>
            </a:r>
          </a:p>
          <a:p>
            <a:r>
              <a:rPr lang="en-US" altLang="zh-CN" sz="3000" dirty="0" smtClean="0"/>
              <a:t>&gt;&gt;&gt;</a:t>
            </a:r>
            <a:r>
              <a:rPr lang="en-US" altLang="zh-CN" sz="3000" dirty="0" err="1" smtClean="0"/>
              <a:t>S.join</a:t>
            </a:r>
            <a:r>
              <a:rPr lang="en-US" altLang="zh-CN" sz="3000" dirty="0" smtClean="0"/>
              <a:t>(B)</a:t>
            </a:r>
          </a:p>
          <a:p>
            <a:endParaRPr lang="en-US" altLang="zh-CN" sz="3000" dirty="0" smtClean="0"/>
          </a:p>
          <a:p>
            <a:r>
              <a:rPr lang="zh-CN" altLang="en-US" sz="3000" dirty="0" smtClean="0"/>
              <a:t>当你需要监听一个事件：</a:t>
            </a:r>
            <a:endParaRPr lang="en-US" altLang="zh-CN" sz="3000" dirty="0" smtClean="0"/>
          </a:p>
          <a:p>
            <a:r>
              <a:rPr lang="en-US" altLang="zh-CN" sz="3000" dirty="0" smtClean="0"/>
              <a:t> &gt;&gt;&gt;while True:</a:t>
            </a:r>
          </a:p>
          <a:p>
            <a:r>
              <a:rPr lang="en-US" altLang="zh-CN" sz="3000" dirty="0" smtClean="0"/>
              <a:t>&gt;&gt;&gt;while 1:</a:t>
            </a:r>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中的一些函数（</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a:xfrm>
            <a:off x="457200" y="1775191"/>
            <a:ext cx="8229600" cy="5082809"/>
          </a:xfrm>
        </p:spPr>
        <p:txBody>
          <a:bodyPr>
            <a:normAutofit/>
          </a:bodyPr>
          <a:lstStyle/>
          <a:p>
            <a:r>
              <a:rPr lang="en-US" altLang="zh-CN" sz="3000" dirty="0" smtClean="0"/>
              <a:t>[4]</a:t>
            </a:r>
          </a:p>
          <a:p>
            <a:r>
              <a:rPr lang="en-US" altLang="zh-CN" sz="3000" dirty="0" smtClean="0"/>
              <a:t>filter(</a:t>
            </a:r>
            <a:r>
              <a:rPr lang="en-US" altLang="zh-CN" sz="3000" dirty="0" err="1" smtClean="0"/>
              <a:t>func</a:t>
            </a:r>
            <a:r>
              <a:rPr lang="en-US" altLang="zh-CN" sz="3000" dirty="0" smtClean="0"/>
              <a:t>, </a:t>
            </a:r>
            <a:r>
              <a:rPr lang="en-US" altLang="zh-CN" sz="3000" dirty="0" err="1" smtClean="0"/>
              <a:t>seq</a:t>
            </a:r>
            <a:r>
              <a:rPr lang="en-US" altLang="zh-CN" sz="3000" dirty="0" smtClean="0"/>
              <a:t>)</a:t>
            </a:r>
            <a:r>
              <a:rPr lang="zh-CN" altLang="en-US" sz="3000" dirty="0" smtClean="0"/>
              <a:t>：对</a:t>
            </a:r>
            <a:r>
              <a:rPr lang="en-US" altLang="zh-CN" sz="3000" dirty="0" err="1" smtClean="0"/>
              <a:t>seq</a:t>
            </a:r>
            <a:r>
              <a:rPr lang="zh-CN" altLang="en-US" sz="3000" dirty="0" smtClean="0"/>
              <a:t>中的</a:t>
            </a:r>
            <a:r>
              <a:rPr lang="en-US" altLang="zh-CN" sz="3000" dirty="0" smtClean="0"/>
              <a:t>item</a:t>
            </a:r>
            <a:r>
              <a:rPr lang="zh-CN" altLang="en-US" sz="3000" dirty="0" smtClean="0"/>
              <a:t>依次执行</a:t>
            </a:r>
            <a:r>
              <a:rPr lang="en-US" altLang="zh-CN" sz="3000" dirty="0" err="1" smtClean="0"/>
              <a:t>func</a:t>
            </a:r>
            <a:r>
              <a:rPr lang="en-US" altLang="zh-CN" sz="3000" dirty="0" smtClean="0"/>
              <a:t> (item)</a:t>
            </a:r>
            <a:r>
              <a:rPr lang="zh-CN" altLang="en-US" sz="3000" dirty="0" smtClean="0"/>
              <a:t>，将执行结果为</a:t>
            </a:r>
            <a:r>
              <a:rPr lang="en-US" altLang="zh-CN" sz="3000" dirty="0" smtClean="0"/>
              <a:t>true</a:t>
            </a:r>
            <a:r>
              <a:rPr lang="zh-CN" altLang="en-US" sz="3000" dirty="0" smtClean="0"/>
              <a:t>的</a:t>
            </a:r>
            <a:r>
              <a:rPr lang="en-US" altLang="zh-CN" sz="3000" dirty="0" smtClean="0"/>
              <a:t>item</a:t>
            </a:r>
            <a:r>
              <a:rPr lang="zh-CN" altLang="en-US" sz="3000" dirty="0" smtClean="0"/>
              <a:t>组成一个</a:t>
            </a:r>
            <a:r>
              <a:rPr lang="en-US" altLang="zh-CN" sz="3000" dirty="0" smtClean="0"/>
              <a:t>List/String/</a:t>
            </a:r>
            <a:r>
              <a:rPr lang="en-US" altLang="zh-CN" sz="3000" dirty="0" err="1" smtClean="0"/>
              <a:t>Tuple</a:t>
            </a:r>
            <a:r>
              <a:rPr lang="zh-CN" altLang="en-US" sz="3000" dirty="0" smtClean="0"/>
              <a:t>（取决于</a:t>
            </a:r>
            <a:r>
              <a:rPr lang="en-US" altLang="zh-CN" sz="3000" dirty="0" err="1" smtClean="0"/>
              <a:t>seq</a:t>
            </a:r>
            <a:r>
              <a:rPr lang="zh-CN" altLang="en-US" sz="3000" dirty="0" smtClean="0"/>
              <a:t>的类型）返回。</a:t>
            </a:r>
            <a:endParaRPr lang="en-US" altLang="zh-CN" sz="3000" dirty="0" smtClean="0"/>
          </a:p>
          <a:p>
            <a:r>
              <a:rPr lang="en-US" altLang="zh-CN" sz="3000" dirty="0" smtClean="0"/>
              <a:t>map(</a:t>
            </a:r>
            <a:r>
              <a:rPr lang="en-US" altLang="zh-CN" sz="3000" dirty="0" err="1" smtClean="0"/>
              <a:t>func</a:t>
            </a:r>
            <a:r>
              <a:rPr lang="en-US" altLang="zh-CN" sz="3000" dirty="0" smtClean="0"/>
              <a:t>, </a:t>
            </a:r>
            <a:r>
              <a:rPr lang="en-US" altLang="zh-CN" sz="3000" dirty="0" err="1" smtClean="0"/>
              <a:t>seq</a:t>
            </a:r>
            <a:r>
              <a:rPr lang="en-US" altLang="zh-CN" sz="3000" dirty="0" smtClean="0"/>
              <a:t>) </a:t>
            </a:r>
            <a:r>
              <a:rPr lang="zh-CN" altLang="en-US" sz="3000" dirty="0" smtClean="0"/>
              <a:t>：对</a:t>
            </a:r>
            <a:r>
              <a:rPr lang="en-US" altLang="zh-CN" sz="3000" dirty="0" err="1" smtClean="0"/>
              <a:t>seq</a:t>
            </a:r>
            <a:r>
              <a:rPr lang="zh-CN" altLang="en-US" sz="3000" dirty="0" smtClean="0"/>
              <a:t>中的</a:t>
            </a:r>
            <a:r>
              <a:rPr lang="en-US" altLang="zh-CN" sz="3000" dirty="0" smtClean="0"/>
              <a:t>item</a:t>
            </a:r>
            <a:r>
              <a:rPr lang="zh-CN" altLang="en-US" sz="3000" dirty="0" smtClean="0"/>
              <a:t>依次执行</a:t>
            </a:r>
            <a:r>
              <a:rPr lang="en-US" altLang="zh-CN" sz="3000" dirty="0" err="1" smtClean="0"/>
              <a:t>func</a:t>
            </a:r>
            <a:r>
              <a:rPr lang="en-US" altLang="zh-CN" sz="3000" dirty="0" smtClean="0"/>
              <a:t> (item)</a:t>
            </a:r>
            <a:r>
              <a:rPr lang="zh-CN" altLang="en-US" sz="3000" dirty="0" smtClean="0"/>
              <a:t>，将执行结果组成一个</a:t>
            </a:r>
            <a:r>
              <a:rPr lang="en-US" altLang="zh-CN" sz="3000" dirty="0" smtClean="0"/>
              <a:t>List</a:t>
            </a:r>
            <a:r>
              <a:rPr lang="zh-CN" altLang="en-US" sz="3000" dirty="0" smtClean="0"/>
              <a:t>返回。</a:t>
            </a:r>
            <a:endParaRPr lang="en-US" altLang="zh-CN" sz="3000" dirty="0" smtClean="0"/>
          </a:p>
          <a:p>
            <a:r>
              <a:rPr lang="en-US" altLang="zh-CN" sz="3000" dirty="0" smtClean="0"/>
              <a:t>Lambda: g = lambda x: x * 2 </a:t>
            </a:r>
            <a:br>
              <a:rPr lang="en-US" altLang="zh-CN" sz="3000" dirty="0" smtClean="0"/>
            </a:br>
            <a:r>
              <a:rPr lang="en-US" altLang="zh-CN" sz="3000" dirty="0" smtClean="0"/>
              <a:t>&gt;&gt;&gt; g(3)</a:t>
            </a:r>
          </a:p>
          <a:p>
            <a:r>
              <a:rPr lang="en-US" altLang="zh-CN" sz="3000" dirty="0" smtClean="0"/>
              <a:t>6</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中的一些函数（</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775191"/>
            <a:ext cx="3657600" cy="5082809"/>
          </a:xfrm>
        </p:spPr>
        <p:txBody>
          <a:bodyPr>
            <a:normAutofit/>
          </a:bodyPr>
          <a:lstStyle/>
          <a:p>
            <a:r>
              <a:rPr lang="en-US" altLang="zh-CN" sz="3000" dirty="0" smtClean="0"/>
              <a:t>yield</a:t>
            </a:r>
          </a:p>
          <a:p>
            <a:r>
              <a:rPr lang="en-US" altLang="zh-CN" sz="3000" dirty="0" smtClean="0"/>
              <a:t>def gen():</a:t>
            </a:r>
            <a:br>
              <a:rPr lang="en-US" altLang="zh-CN" sz="3000" dirty="0" smtClean="0"/>
            </a:br>
            <a:r>
              <a:rPr lang="en-US" altLang="zh-CN" sz="3000" dirty="0" smtClean="0"/>
              <a:t>        print ‘let'</a:t>
            </a:r>
            <a:br>
              <a:rPr lang="en-US" altLang="zh-CN" sz="3000" dirty="0" smtClean="0"/>
            </a:br>
            <a:r>
              <a:rPr lang="en-US" altLang="zh-CN" sz="3000" dirty="0" smtClean="0"/>
              <a:t>        yield 1</a:t>
            </a:r>
            <a:br>
              <a:rPr lang="en-US" altLang="zh-CN" sz="3000" dirty="0" smtClean="0"/>
            </a:br>
            <a:r>
              <a:rPr lang="en-US" altLang="zh-CN" sz="3000" dirty="0" smtClean="0"/>
              <a:t>        print ‘it'</a:t>
            </a:r>
            <a:br>
              <a:rPr lang="en-US" altLang="zh-CN" sz="3000" dirty="0" smtClean="0"/>
            </a:br>
            <a:r>
              <a:rPr lang="en-US" altLang="zh-CN" sz="3000" dirty="0" smtClean="0"/>
              <a:t>        yield 2</a:t>
            </a:r>
            <a:br>
              <a:rPr lang="en-US" altLang="zh-CN" sz="3000" dirty="0" smtClean="0"/>
            </a:br>
            <a:r>
              <a:rPr lang="en-US" altLang="zh-CN" sz="3000" dirty="0" smtClean="0"/>
              <a:t>        print ‘roll’ for </a:t>
            </a:r>
            <a:r>
              <a:rPr lang="en-US" altLang="zh-CN" sz="3000" dirty="0" err="1" smtClean="0"/>
              <a:t>i</a:t>
            </a:r>
            <a:r>
              <a:rPr lang="en-US" altLang="zh-CN" sz="3000" dirty="0" smtClean="0"/>
              <a:t> in gen():</a:t>
            </a:r>
            <a:br>
              <a:rPr lang="en-US" altLang="zh-CN" sz="3000" dirty="0" smtClean="0"/>
            </a:br>
            <a:r>
              <a:rPr lang="en-US" altLang="zh-CN" sz="3000" dirty="0" smtClean="0"/>
              <a:t>        print </a:t>
            </a:r>
            <a:r>
              <a:rPr lang="en-US" altLang="zh-CN" sz="3000" dirty="0" err="1" smtClean="0"/>
              <a:t>i</a:t>
            </a:r>
            <a:endParaRPr lang="zh-CN" altLang="en-US" sz="3000" dirty="0"/>
          </a:p>
        </p:txBody>
      </p:sp>
      <p:sp>
        <p:nvSpPr>
          <p:cNvPr id="5" name="TextBox 4"/>
          <p:cNvSpPr txBox="1"/>
          <p:nvPr/>
        </p:nvSpPr>
        <p:spPr>
          <a:xfrm>
            <a:off x="5029200" y="2895600"/>
            <a:ext cx="2895600" cy="2400657"/>
          </a:xfrm>
          <a:prstGeom prst="rect">
            <a:avLst/>
          </a:prstGeom>
          <a:noFill/>
        </p:spPr>
        <p:txBody>
          <a:bodyPr wrap="square" rtlCol="0">
            <a:spAutoFit/>
          </a:bodyPr>
          <a:lstStyle/>
          <a:p>
            <a:r>
              <a:rPr lang="en-US" altLang="zh-CN" sz="3000" dirty="0" smtClean="0"/>
              <a:t>let</a:t>
            </a:r>
          </a:p>
          <a:p>
            <a:r>
              <a:rPr lang="en-US" altLang="zh-CN" sz="3000" dirty="0" smtClean="0"/>
              <a:t>1</a:t>
            </a:r>
          </a:p>
          <a:p>
            <a:r>
              <a:rPr lang="en-US" altLang="zh-CN" sz="3000" dirty="0" smtClean="0"/>
              <a:t>it</a:t>
            </a:r>
          </a:p>
          <a:p>
            <a:r>
              <a:rPr lang="en-US" altLang="zh-CN" sz="3000" dirty="0" smtClean="0"/>
              <a:t>2</a:t>
            </a:r>
          </a:p>
          <a:p>
            <a:r>
              <a:rPr lang="en-US" altLang="zh-CN" sz="3000" dirty="0" smtClean="0"/>
              <a:t>roll</a:t>
            </a:r>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的实现 </a:t>
            </a:r>
            <a:r>
              <a:rPr lang="en-US" altLang="zh-CN" dirty="0" smtClean="0"/>
              <a:t>[1]</a:t>
            </a:r>
            <a:endParaRPr lang="zh-CN" altLang="en-US" dirty="0"/>
          </a:p>
        </p:txBody>
      </p:sp>
      <p:sp>
        <p:nvSpPr>
          <p:cNvPr id="3" name="内容占位符 2"/>
          <p:cNvSpPr>
            <a:spLocks noGrp="1"/>
          </p:cNvSpPr>
          <p:nvPr>
            <p:ph idx="1"/>
          </p:nvPr>
        </p:nvSpPr>
        <p:spPr>
          <a:xfrm>
            <a:off x="457200" y="2156191"/>
            <a:ext cx="8229600" cy="3787409"/>
          </a:xfrm>
        </p:spPr>
        <p:txBody>
          <a:bodyPr>
            <a:normAutofit/>
          </a:bodyPr>
          <a:lstStyle/>
          <a:p>
            <a:r>
              <a:rPr lang="en-US" altLang="zh-CN" sz="3000" b="1" dirty="0" err="1" smtClean="0"/>
              <a:t>Cpython</a:t>
            </a:r>
            <a:r>
              <a:rPr lang="en-US" altLang="zh-CN" sz="3000" b="1" dirty="0" smtClean="0"/>
              <a:t>: </a:t>
            </a:r>
            <a:r>
              <a:rPr lang="zh-CN" altLang="en-US" sz="3000" dirty="0" smtClean="0"/>
              <a:t>通常的</a:t>
            </a:r>
            <a:r>
              <a:rPr lang="en-US" altLang="zh-CN" sz="3000" dirty="0" smtClean="0"/>
              <a:t>Python</a:t>
            </a:r>
            <a:r>
              <a:rPr lang="zh-CN" altLang="en-US" sz="3000" dirty="0" smtClean="0"/>
              <a:t>，完全用</a:t>
            </a:r>
            <a:r>
              <a:rPr lang="en-US" altLang="zh-CN" sz="3000" dirty="0" smtClean="0"/>
              <a:t>C</a:t>
            </a:r>
            <a:r>
              <a:rPr lang="zh-CN" altLang="en-US" sz="3000" dirty="0" smtClean="0"/>
              <a:t>语言实现的最原始的版本。</a:t>
            </a:r>
            <a:endParaRPr lang="en-US" altLang="zh-CN" sz="3000" dirty="0" smtClean="0"/>
          </a:p>
          <a:p>
            <a:r>
              <a:rPr lang="en-US" altLang="zh-CN" sz="3000" b="1" dirty="0" err="1" smtClean="0"/>
              <a:t>Jython</a:t>
            </a:r>
            <a:r>
              <a:rPr lang="en-US" altLang="zh-CN" sz="3000" b="1" dirty="0" smtClean="0"/>
              <a:t>: </a:t>
            </a:r>
            <a:r>
              <a:rPr lang="en-US" altLang="zh-CN" sz="3000" dirty="0" smtClean="0"/>
              <a:t>Python</a:t>
            </a:r>
            <a:r>
              <a:rPr lang="zh-CN" altLang="en-US" sz="3000" dirty="0" smtClean="0"/>
              <a:t>的纯</a:t>
            </a:r>
            <a:r>
              <a:rPr lang="en-US" altLang="zh-CN" sz="3000" dirty="0" smtClean="0"/>
              <a:t>Java</a:t>
            </a:r>
            <a:r>
              <a:rPr lang="zh-CN" altLang="en-US" sz="3000" dirty="0" smtClean="0"/>
              <a:t>实现；</a:t>
            </a:r>
            <a:r>
              <a:rPr lang="en-US" altLang="zh-CN" sz="3000" dirty="0" smtClean="0"/>
              <a:t>Python</a:t>
            </a:r>
            <a:r>
              <a:rPr lang="zh-CN" altLang="en-US" sz="3000" dirty="0" smtClean="0"/>
              <a:t>源代码可被翻译成在</a:t>
            </a:r>
            <a:r>
              <a:rPr lang="en-US" altLang="zh-CN" sz="3000" dirty="0" smtClean="0"/>
              <a:t>Java</a:t>
            </a:r>
            <a:r>
              <a:rPr lang="zh-CN" altLang="en-US" sz="3000" dirty="0" smtClean="0"/>
              <a:t>虚拟机上运行的</a:t>
            </a:r>
            <a:r>
              <a:rPr lang="en-US" altLang="zh-CN" sz="3000" dirty="0" err="1" smtClean="0"/>
              <a:t>Bytecode</a:t>
            </a:r>
            <a:r>
              <a:rPr lang="zh-CN" altLang="en-US" sz="3000" dirty="0" smtClean="0"/>
              <a:t>，而且用户可以从</a:t>
            </a:r>
            <a:r>
              <a:rPr lang="en-US" altLang="zh-CN" sz="3000" dirty="0" smtClean="0"/>
              <a:t>Python</a:t>
            </a:r>
            <a:r>
              <a:rPr lang="zh-CN" altLang="en-US" sz="3000" dirty="0" smtClean="0"/>
              <a:t>访问所有</a:t>
            </a:r>
            <a:r>
              <a:rPr lang="en-US" altLang="zh-CN" sz="3000" dirty="0" smtClean="0"/>
              <a:t>Java</a:t>
            </a:r>
            <a:r>
              <a:rPr lang="zh-CN" altLang="en-US" sz="3000" dirty="0" smtClean="0"/>
              <a:t>库、构建</a:t>
            </a:r>
            <a:r>
              <a:rPr lang="en-US" altLang="zh-CN" sz="3000" dirty="0" smtClean="0"/>
              <a:t>Applet</a:t>
            </a:r>
            <a:r>
              <a:rPr lang="zh-CN" altLang="en-US" sz="3000" dirty="0" smtClean="0"/>
              <a:t>、与</a:t>
            </a:r>
            <a:r>
              <a:rPr lang="en-US" altLang="zh-CN" sz="3000" dirty="0" smtClean="0"/>
              <a:t>Java Bean</a:t>
            </a:r>
            <a:r>
              <a:rPr lang="zh-CN" altLang="en-US" sz="3000" dirty="0" smtClean="0"/>
              <a:t>集成等。</a:t>
            </a:r>
            <a:endParaRPr lang="en-US" altLang="zh-CN" sz="3000" dirty="0" smtClean="0"/>
          </a:p>
          <a:p>
            <a:r>
              <a:rPr lang="en-US" altLang="zh-CN" sz="3000" b="1" dirty="0" smtClean="0"/>
              <a:t>Python for .NET, </a:t>
            </a:r>
            <a:r>
              <a:rPr lang="en-US" altLang="zh-CN" sz="3000" b="1" dirty="0" err="1" smtClean="0"/>
              <a:t>IronPython</a:t>
            </a:r>
            <a:endParaRPr lang="en-US" altLang="zh-CN" sz="3000"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wxPython</a:t>
            </a:r>
            <a:endParaRPr lang="zh-CN" altLang="en-US" dirty="0"/>
          </a:p>
        </p:txBody>
      </p:sp>
      <p:sp>
        <p:nvSpPr>
          <p:cNvPr id="3" name="内容占位符 2"/>
          <p:cNvSpPr>
            <a:spLocks noGrp="1"/>
          </p:cNvSpPr>
          <p:nvPr>
            <p:ph idx="1"/>
          </p:nvPr>
        </p:nvSpPr>
        <p:spPr>
          <a:xfrm>
            <a:off x="457200" y="2819400"/>
            <a:ext cx="8229600" cy="2568209"/>
          </a:xfrm>
        </p:spPr>
        <p:txBody>
          <a:bodyPr>
            <a:normAutofit/>
          </a:bodyPr>
          <a:lstStyle/>
          <a:p>
            <a:r>
              <a:rPr lang="en-US" altLang="zh-CN" sz="3000" dirty="0" err="1" smtClean="0"/>
              <a:t>wxPython</a:t>
            </a:r>
            <a:r>
              <a:rPr lang="zh-CN" altLang="en-US" sz="3000" dirty="0" smtClean="0"/>
              <a:t>是一个</a:t>
            </a:r>
            <a:r>
              <a:rPr lang="en-US" altLang="zh-CN" sz="3000" dirty="0" smtClean="0"/>
              <a:t>GUI</a:t>
            </a:r>
            <a:r>
              <a:rPr lang="zh-CN" altLang="en-US" sz="3000" dirty="0" smtClean="0"/>
              <a:t>工具箱。</a:t>
            </a:r>
            <a:endParaRPr lang="en-US" altLang="zh-CN" sz="3000" dirty="0" smtClean="0"/>
          </a:p>
          <a:p>
            <a:r>
              <a:rPr lang="zh-CN" altLang="en-US" sz="3000" dirty="0" smtClean="0"/>
              <a:t>一个自己做的简单软件</a:t>
            </a:r>
            <a:r>
              <a:rPr lang="en-US" altLang="zh-CN" sz="3000" dirty="0" smtClean="0"/>
              <a:t>demo</a:t>
            </a:r>
            <a:r>
              <a:rPr lang="zh-CN" altLang="en-US" sz="3000" dirty="0" smtClean="0"/>
              <a:t>。</a:t>
            </a:r>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一些高性能第三方包</a:t>
            </a:r>
            <a:endParaRPr lang="zh-CN" altLang="en-US" dirty="0"/>
          </a:p>
        </p:txBody>
      </p:sp>
      <p:sp>
        <p:nvSpPr>
          <p:cNvPr id="3" name="内容占位符 2"/>
          <p:cNvSpPr>
            <a:spLocks noGrp="1"/>
          </p:cNvSpPr>
          <p:nvPr>
            <p:ph idx="1"/>
          </p:nvPr>
        </p:nvSpPr>
        <p:spPr>
          <a:xfrm>
            <a:off x="457200" y="2057400"/>
            <a:ext cx="8229600" cy="3330209"/>
          </a:xfrm>
        </p:spPr>
        <p:txBody>
          <a:bodyPr>
            <a:normAutofit/>
          </a:bodyPr>
          <a:lstStyle/>
          <a:p>
            <a:r>
              <a:rPr lang="en-US" altLang="zh-CN" sz="3000" dirty="0" err="1" smtClean="0"/>
              <a:t>NumPy</a:t>
            </a:r>
            <a:r>
              <a:rPr lang="en-US" altLang="zh-CN" sz="3000" dirty="0" smtClean="0"/>
              <a:t>: </a:t>
            </a:r>
            <a:r>
              <a:rPr lang="zh-CN" altLang="en-US" sz="3000" dirty="0" smtClean="0"/>
              <a:t>一个开源的相当于</a:t>
            </a:r>
            <a:r>
              <a:rPr lang="en-US" altLang="zh-CN" sz="3000" dirty="0" err="1" smtClean="0"/>
              <a:t>MatLab</a:t>
            </a:r>
            <a:r>
              <a:rPr lang="zh-CN" altLang="en-US" sz="3000" dirty="0" smtClean="0"/>
              <a:t>的包 </a:t>
            </a:r>
          </a:p>
          <a:p>
            <a:r>
              <a:rPr lang="en-US" altLang="zh-CN" sz="3000" dirty="0" err="1" smtClean="0"/>
              <a:t>SciPy</a:t>
            </a:r>
            <a:r>
              <a:rPr lang="en-US" altLang="zh-CN" sz="3000" dirty="0" smtClean="0"/>
              <a:t>: </a:t>
            </a:r>
            <a:r>
              <a:rPr lang="zh-CN" altLang="en-US" sz="3000" dirty="0" smtClean="0"/>
              <a:t>另一个数值处理库 </a:t>
            </a:r>
          </a:p>
          <a:p>
            <a:r>
              <a:rPr lang="en-US" altLang="zh-CN" sz="3000" dirty="0" err="1" smtClean="0"/>
              <a:t>GPULib</a:t>
            </a:r>
            <a:r>
              <a:rPr lang="en-US" altLang="zh-CN" sz="3000" dirty="0" smtClean="0"/>
              <a:t>: </a:t>
            </a:r>
            <a:r>
              <a:rPr lang="zh-CN" altLang="en-US" sz="3000" dirty="0" smtClean="0"/>
              <a:t>使用</a:t>
            </a:r>
            <a:r>
              <a:rPr lang="en-US" altLang="zh-CN" sz="3000" dirty="0" smtClean="0"/>
              <a:t>GPUs</a:t>
            </a:r>
            <a:r>
              <a:rPr lang="zh-CN" altLang="en-US" sz="3000" dirty="0" smtClean="0"/>
              <a:t>加速代码 </a:t>
            </a:r>
          </a:p>
          <a:p>
            <a:r>
              <a:rPr lang="en-US" altLang="zh-CN" sz="3000" dirty="0" err="1" smtClean="0"/>
              <a:t>PyPy</a:t>
            </a:r>
            <a:r>
              <a:rPr lang="en-US" altLang="zh-CN" sz="3000" dirty="0" smtClean="0"/>
              <a:t>: </a:t>
            </a:r>
            <a:r>
              <a:rPr lang="zh-CN" altLang="en-US" sz="3000" dirty="0" smtClean="0"/>
              <a:t>使用 </a:t>
            </a:r>
            <a:r>
              <a:rPr lang="en-US" altLang="zh-CN" sz="3000" dirty="0" smtClean="0"/>
              <a:t>just-in-time </a:t>
            </a:r>
            <a:r>
              <a:rPr lang="zh-CN" altLang="en-US" sz="3000" dirty="0" smtClean="0"/>
              <a:t>编译器优化</a:t>
            </a:r>
            <a:r>
              <a:rPr lang="en-US" altLang="zh-CN" sz="3000" dirty="0" err="1" smtClean="0"/>
              <a:t>Bytecode</a:t>
            </a:r>
            <a:endParaRPr lang="zh-CN" altLang="en-US" sz="3000" dirty="0" smtClean="0"/>
          </a:p>
          <a:p>
            <a:r>
              <a:rPr lang="en-US" altLang="zh-CN" sz="3000" dirty="0" err="1" smtClean="0"/>
              <a:t>Cython</a:t>
            </a:r>
            <a:r>
              <a:rPr lang="en-US" altLang="zh-CN" sz="3000" dirty="0" smtClean="0"/>
              <a:t>: </a:t>
            </a:r>
            <a:r>
              <a:rPr lang="zh-CN" altLang="en-US" sz="3000" dirty="0" smtClean="0"/>
              <a:t>將</a:t>
            </a:r>
            <a:r>
              <a:rPr lang="en-US" altLang="zh-CN" sz="3000" dirty="0" smtClean="0"/>
              <a:t>Python</a:t>
            </a:r>
            <a:r>
              <a:rPr lang="zh-CN" altLang="en-US" sz="3000" dirty="0" smtClean="0"/>
              <a:t>优码转成</a:t>
            </a:r>
            <a:r>
              <a:rPr lang="en-US" altLang="zh-CN" sz="3000" dirty="0" smtClean="0"/>
              <a:t>C </a:t>
            </a:r>
          </a:p>
          <a:p>
            <a:r>
              <a:rPr lang="en-US" altLang="zh-CN" sz="3000" dirty="0" err="1" smtClean="0"/>
              <a:t>ShedSkin</a:t>
            </a:r>
            <a:r>
              <a:rPr lang="en-US" altLang="zh-CN" sz="3000" dirty="0" smtClean="0"/>
              <a:t>: </a:t>
            </a:r>
            <a:r>
              <a:rPr lang="zh-CN" altLang="en-US" sz="3000" dirty="0" smtClean="0"/>
              <a:t>將</a:t>
            </a:r>
            <a:r>
              <a:rPr lang="en-US" altLang="zh-CN" sz="3000" dirty="0" smtClean="0"/>
              <a:t>Python</a:t>
            </a:r>
            <a:r>
              <a:rPr lang="zh-CN" altLang="en-US" sz="3000" dirty="0" smtClean="0"/>
              <a:t>代码转成</a:t>
            </a:r>
            <a:r>
              <a:rPr lang="en-US" altLang="zh-CN" sz="3000" dirty="0" smtClean="0"/>
              <a:t>C++</a:t>
            </a:r>
          </a:p>
          <a:p>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graphics.py</a:t>
            </a:r>
            <a:endParaRPr lang="zh-CN" altLang="en-US" dirty="0"/>
          </a:p>
        </p:txBody>
      </p:sp>
      <p:sp>
        <p:nvSpPr>
          <p:cNvPr id="3" name="内容占位符 2"/>
          <p:cNvSpPr>
            <a:spLocks noGrp="1"/>
          </p:cNvSpPr>
          <p:nvPr>
            <p:ph idx="1"/>
          </p:nvPr>
        </p:nvSpPr>
        <p:spPr>
          <a:xfrm>
            <a:off x="457200" y="3048000"/>
            <a:ext cx="8229600" cy="1425209"/>
          </a:xfrm>
        </p:spPr>
        <p:txBody>
          <a:bodyPr/>
          <a:lstStyle/>
          <a:p>
            <a:r>
              <a:rPr lang="zh-CN" altLang="en-US" dirty="0" smtClean="0"/>
              <a:t>另一个简单</a:t>
            </a:r>
            <a:r>
              <a:rPr lang="en-US" altLang="zh-CN" dirty="0" smtClean="0"/>
              <a:t>demo</a:t>
            </a:r>
            <a:r>
              <a:rPr lang="zh-CN" altLang="en-US" dirty="0" smtClean="0"/>
              <a:t>：计科导讨论课大作业。</a:t>
            </a:r>
            <a:endParaRPr lang="zh-CN" altLang="en-US" dirty="0"/>
          </a:p>
        </p:txBody>
      </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该怎么用</a:t>
            </a:r>
            <a:r>
              <a:rPr lang="en-US" altLang="zh-CN" dirty="0" smtClean="0"/>
              <a:t>Python</a:t>
            </a:r>
            <a:r>
              <a:rPr lang="zh-CN" altLang="en-US" dirty="0" smtClean="0"/>
              <a:t>？</a:t>
            </a:r>
            <a:endParaRPr lang="zh-CN" altLang="en-US" dirty="0"/>
          </a:p>
        </p:txBody>
      </p:sp>
      <p:sp>
        <p:nvSpPr>
          <p:cNvPr id="3" name="内容占位符 2"/>
          <p:cNvSpPr>
            <a:spLocks noGrp="1"/>
          </p:cNvSpPr>
          <p:nvPr>
            <p:ph idx="1"/>
          </p:nvPr>
        </p:nvSpPr>
        <p:spPr>
          <a:xfrm>
            <a:off x="457200" y="1905000"/>
            <a:ext cx="8229600" cy="4168409"/>
          </a:xfrm>
        </p:spPr>
        <p:txBody>
          <a:bodyPr>
            <a:normAutofit/>
          </a:bodyPr>
          <a:lstStyle/>
          <a:p>
            <a:r>
              <a:rPr lang="en-US" altLang="zh-CN" sz="3000" dirty="0" smtClean="0"/>
              <a:t>Python</a:t>
            </a:r>
            <a:r>
              <a:rPr lang="zh-CN" altLang="en-US" sz="3000" dirty="0" smtClean="0"/>
              <a:t>是利器，但也有局限性。</a:t>
            </a:r>
            <a:endParaRPr lang="en-US" altLang="zh-CN" sz="3000" dirty="0" smtClean="0"/>
          </a:p>
          <a:p>
            <a:r>
              <a:rPr lang="zh-CN" altLang="en-US" sz="3000" dirty="0" smtClean="0"/>
              <a:t>我的意见：由于代码简洁精致易读易于实现，所以有想法就随时实现（作为参考的原型），如果有完整实现的意义，那么再借助</a:t>
            </a:r>
            <a:r>
              <a:rPr lang="en-US" altLang="zh-CN" sz="3000" dirty="0" smtClean="0"/>
              <a:t>Python</a:t>
            </a:r>
            <a:r>
              <a:rPr lang="zh-CN" altLang="en-US" sz="3000" dirty="0" smtClean="0"/>
              <a:t>与</a:t>
            </a:r>
            <a:r>
              <a:rPr lang="en-US" altLang="zh-CN" sz="3000" dirty="0" smtClean="0"/>
              <a:t>c/</a:t>
            </a:r>
            <a:r>
              <a:rPr lang="en-US" altLang="zh-CN" sz="3000" dirty="0" err="1" smtClean="0"/>
              <a:t>c++</a:t>
            </a:r>
            <a:r>
              <a:rPr lang="zh-CN" altLang="en-US" sz="3000" dirty="0" smtClean="0"/>
              <a:t>的用</a:t>
            </a:r>
            <a:r>
              <a:rPr lang="en-US" altLang="zh-CN" sz="3000" dirty="0" smtClean="0"/>
              <a:t>c/</a:t>
            </a:r>
            <a:r>
              <a:rPr lang="en-US" altLang="zh-CN" sz="3000" dirty="0" err="1" smtClean="0"/>
              <a:t>c++</a:t>
            </a:r>
            <a:r>
              <a:rPr lang="zh-CN" altLang="en-US" sz="3000" dirty="0" smtClean="0"/>
              <a:t>去替换一些关键模块来提高效率。</a:t>
            </a:r>
            <a:endParaRPr lang="en-US" altLang="zh-CN" sz="3000" dirty="0" smtClean="0"/>
          </a:p>
          <a:p>
            <a:r>
              <a:rPr lang="zh-CN" altLang="en-US" sz="3000" dirty="0" smtClean="0"/>
              <a:t>特殊需求特殊考虑（文本</a:t>
            </a:r>
            <a:r>
              <a:rPr lang="en-US" altLang="zh-CN" sz="3000" dirty="0" smtClean="0"/>
              <a:t>Perl</a:t>
            </a:r>
            <a:r>
              <a:rPr lang="zh-CN" altLang="en-US" sz="3000" dirty="0" smtClean="0"/>
              <a:t>，</a:t>
            </a:r>
            <a:r>
              <a:rPr lang="en-US" altLang="zh-CN" sz="3000" dirty="0" smtClean="0"/>
              <a:t>Web</a:t>
            </a:r>
            <a:r>
              <a:rPr lang="zh-CN" altLang="en-US" sz="3000" dirty="0" smtClean="0"/>
              <a:t>用</a:t>
            </a:r>
            <a:r>
              <a:rPr lang="en-US" altLang="zh-CN" sz="3000" dirty="0" smtClean="0"/>
              <a:t>Ruby</a:t>
            </a:r>
            <a:r>
              <a:rPr lang="zh-CN" altLang="en-US" sz="3000" dirty="0" smtClean="0"/>
              <a:t>），其余全扔给</a:t>
            </a:r>
            <a:r>
              <a:rPr lang="en-US" altLang="zh-CN" sz="3000" dirty="0" smtClean="0"/>
              <a:t>Python</a:t>
            </a:r>
            <a:r>
              <a:rPr lang="zh-CN" altLang="en-US" sz="3000" dirty="0" smtClean="0"/>
              <a:t>吧！</a:t>
            </a:r>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a:t>
            </a:r>
            <a:r>
              <a:rPr lang="en-US" altLang="zh-CN" dirty="0" smtClean="0"/>
              <a:t>Python</a:t>
            </a:r>
            <a:r>
              <a:rPr lang="zh-CN" altLang="en-US" dirty="0" smtClean="0"/>
              <a:t>？</a:t>
            </a:r>
            <a:endParaRPr lang="zh-CN" altLang="en-US" dirty="0"/>
          </a:p>
        </p:txBody>
      </p:sp>
      <p:pic>
        <p:nvPicPr>
          <p:cNvPr id="8" name="Picture 6" descr="http://www.asm32.net/pic/article/i5051_001.png"/>
          <p:cNvPicPr>
            <a:picLocks noGrp="1" noChangeAspect="1" noChangeArrowheads="1"/>
          </p:cNvPicPr>
          <p:nvPr>
            <p:ph idx="1"/>
          </p:nvPr>
        </p:nvPicPr>
        <p:blipFill>
          <a:blip r:embed="rId2" cstate="print"/>
          <a:srcRect/>
          <a:stretch>
            <a:fillRect/>
          </a:stretch>
        </p:blipFill>
        <p:spPr bwMode="auto">
          <a:xfrm>
            <a:off x="2875565" y="2594695"/>
            <a:ext cx="3392870" cy="2986234"/>
          </a:xfrm>
          <a:prstGeom prst="rect">
            <a:avLst/>
          </a:prstGeom>
          <a:noFill/>
        </p:spPr>
      </p:pic>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a:xfrm>
            <a:off x="457200" y="2514600"/>
            <a:ext cx="8229600" cy="3101609"/>
          </a:xfrm>
        </p:spPr>
        <p:txBody>
          <a:bodyPr>
            <a:normAutofit/>
          </a:bodyPr>
          <a:lstStyle/>
          <a:p>
            <a:r>
              <a:rPr lang="en-US" altLang="zh-CN" sz="3000" dirty="0" smtClean="0"/>
              <a:t>[1] </a:t>
            </a:r>
            <a:r>
              <a:rPr lang="en-US" altLang="zh-CN" sz="3000" dirty="0" smtClean="0">
                <a:hlinkClick r:id="rId2"/>
              </a:rPr>
              <a:t>http://zh.wikipedia.org/wiki/Python</a:t>
            </a:r>
            <a:endParaRPr lang="en-US" altLang="zh-CN" sz="3000" dirty="0" smtClean="0"/>
          </a:p>
          <a:p>
            <a:r>
              <a:rPr lang="en-US" altLang="zh-CN" sz="3000" dirty="0" smtClean="0"/>
              <a:t>[2] 《UNIX</a:t>
            </a:r>
            <a:r>
              <a:rPr lang="zh-CN" altLang="en-US" sz="3000" dirty="0" smtClean="0"/>
              <a:t>编程艺术</a:t>
            </a:r>
            <a:r>
              <a:rPr lang="en-US" altLang="zh-CN" sz="3000" dirty="0" smtClean="0"/>
              <a:t>》Eric  Raymond</a:t>
            </a:r>
          </a:p>
          <a:p>
            <a:r>
              <a:rPr lang="en-US" altLang="zh-CN" sz="3000" dirty="0" smtClean="0"/>
              <a:t>[3]</a:t>
            </a:r>
            <a:r>
              <a:rPr lang="zh-CN" altLang="en-US" sz="3000" dirty="0" smtClean="0">
                <a:hlinkClick r:id="rId3"/>
              </a:rPr>
              <a:t>记上海</a:t>
            </a:r>
            <a:r>
              <a:rPr lang="en-US" altLang="zh-CN" sz="3000" dirty="0" smtClean="0">
                <a:hlinkClick r:id="rId3"/>
              </a:rPr>
              <a:t>Python</a:t>
            </a:r>
            <a:r>
              <a:rPr lang="zh-CN" altLang="en-US" sz="3000" dirty="0" smtClean="0">
                <a:hlinkClick r:id="rId3"/>
              </a:rPr>
              <a:t>社区聚会，谈</a:t>
            </a:r>
            <a:r>
              <a:rPr lang="en-US" altLang="zh-CN" sz="3000" dirty="0" smtClean="0">
                <a:hlinkClick r:id="rId3"/>
              </a:rPr>
              <a:t>Python</a:t>
            </a:r>
            <a:r>
              <a:rPr lang="zh-CN" altLang="en-US" sz="3000" dirty="0" smtClean="0">
                <a:hlinkClick r:id="rId3"/>
              </a:rPr>
              <a:t>和</a:t>
            </a:r>
            <a:r>
              <a:rPr lang="en-US" altLang="zh-CN" sz="3000" dirty="0" smtClean="0">
                <a:hlinkClick r:id="rId3"/>
              </a:rPr>
              <a:t>Ruby</a:t>
            </a:r>
            <a:endParaRPr lang="en-US" altLang="zh-CN" sz="3000" dirty="0" smtClean="0"/>
          </a:p>
          <a:p>
            <a:r>
              <a:rPr lang="en-US" altLang="zh-CN" sz="3000" dirty="0" smtClean="0"/>
              <a:t>[4] </a:t>
            </a:r>
            <a:r>
              <a:rPr lang="en-US" altLang="zh-CN" sz="3000" dirty="0" smtClean="0">
                <a:hlinkClick r:id="rId4"/>
              </a:rPr>
              <a:t>Python</a:t>
            </a:r>
            <a:r>
              <a:rPr lang="zh-CN" altLang="en-US" sz="3000" dirty="0" smtClean="0">
                <a:hlinkClick r:id="rId4"/>
              </a:rPr>
              <a:t>特殊语法：</a:t>
            </a:r>
            <a:r>
              <a:rPr lang="en-US" altLang="zh-CN" sz="3000" dirty="0" smtClean="0">
                <a:hlinkClick r:id="rId4"/>
              </a:rPr>
              <a:t>filter</a:t>
            </a:r>
            <a:r>
              <a:rPr lang="zh-CN" altLang="en-US" sz="3000" dirty="0" smtClean="0">
                <a:hlinkClick r:id="rId4"/>
              </a:rPr>
              <a:t>、</a:t>
            </a:r>
            <a:r>
              <a:rPr lang="en-US" altLang="zh-CN" sz="3000" dirty="0" smtClean="0">
                <a:hlinkClick r:id="rId4"/>
              </a:rPr>
              <a:t>map</a:t>
            </a:r>
            <a:r>
              <a:rPr lang="zh-CN" altLang="en-US" sz="3000" dirty="0" smtClean="0">
                <a:hlinkClick r:id="rId4"/>
              </a:rPr>
              <a:t>、</a:t>
            </a:r>
            <a:r>
              <a:rPr lang="en-US" altLang="zh-CN" sz="3000" dirty="0" smtClean="0">
                <a:hlinkClick r:id="rId4"/>
              </a:rPr>
              <a:t>reduce</a:t>
            </a:r>
            <a:r>
              <a:rPr lang="zh-CN" altLang="en-US" sz="3000" dirty="0" smtClean="0">
                <a:hlinkClick r:id="rId4"/>
              </a:rPr>
              <a:t>、</a:t>
            </a:r>
            <a:r>
              <a:rPr lang="en-US" altLang="zh-CN" sz="3000" dirty="0" smtClean="0">
                <a:hlinkClick r:id="rId4"/>
              </a:rPr>
              <a:t>lambda</a:t>
            </a:r>
            <a:r>
              <a:rPr lang="zh-CN" altLang="en-US" sz="3000" dirty="0" smtClean="0">
                <a:hlinkClick r:id="rId4"/>
              </a:rPr>
              <a:t>、</a:t>
            </a:r>
            <a:r>
              <a:rPr lang="en-US" altLang="zh-CN" sz="3000" dirty="0" smtClean="0">
                <a:hlinkClick r:id="rId4"/>
              </a:rPr>
              <a:t>yield</a:t>
            </a:r>
            <a:endParaRPr lang="zh-CN" altLang="en-US" sz="3000" dirty="0"/>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Thanks!</a:t>
            </a:r>
            <a:endParaRPr lang="zh-CN" altLang="en-US" dirty="0"/>
          </a:p>
        </p:txBody>
      </p:sp>
      <p:sp>
        <p:nvSpPr>
          <p:cNvPr id="3" name="内容占位符 2"/>
          <p:cNvSpPr>
            <a:spLocks noGrp="1"/>
          </p:cNvSpPr>
          <p:nvPr>
            <p:ph idx="1"/>
          </p:nvPr>
        </p:nvSpPr>
        <p:spPr>
          <a:xfrm>
            <a:off x="457200" y="2286000"/>
            <a:ext cx="8229600" cy="2949209"/>
          </a:xfrm>
        </p:spPr>
        <p:txBody>
          <a:bodyPr>
            <a:normAutofit/>
          </a:bodyPr>
          <a:lstStyle/>
          <a:p>
            <a:pPr algn="ctr"/>
            <a:r>
              <a:rPr lang="en-US" altLang="zh-CN" sz="5000" dirty="0" smtClean="0"/>
              <a:t>Q&amp;A</a:t>
            </a:r>
          </a:p>
          <a:p>
            <a:pPr algn="ctr"/>
            <a:endParaRPr lang="en-US" altLang="zh-CN" sz="5000" dirty="0" smtClean="0"/>
          </a:p>
          <a:p>
            <a:pPr algn="ctr"/>
            <a:r>
              <a:rPr lang="en-US" altLang="zh-CN" sz="5000" dirty="0" smtClean="0">
                <a:sym typeface="Wingdings" pitchFamily="2" charset="2"/>
              </a:rPr>
              <a:t></a:t>
            </a:r>
            <a:endParaRPr lang="zh-CN" altLang="en-US" sz="5000" dirty="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2362200" y="0"/>
            <a:ext cx="4343400" cy="6858000"/>
          </a:xfrm>
          <a:prstGeom prst="rect">
            <a:avLst/>
          </a:prstGeom>
          <a:noFill/>
          <a:ln w="9525">
            <a:noFill/>
            <a:miter lim="800000"/>
            <a:headEnd/>
            <a:tailEnd/>
          </a:ln>
        </p:spPr>
      </p:pic>
      <p:sp>
        <p:nvSpPr>
          <p:cNvPr id="3" name="TextBox 2"/>
          <p:cNvSpPr txBox="1"/>
          <p:nvPr/>
        </p:nvSpPr>
        <p:spPr>
          <a:xfrm>
            <a:off x="6629400" y="5181600"/>
            <a:ext cx="838200" cy="553998"/>
          </a:xfrm>
          <a:prstGeom prst="rect">
            <a:avLst/>
          </a:prstGeom>
          <a:noFill/>
        </p:spPr>
        <p:txBody>
          <a:bodyPr wrap="square" rtlCol="0">
            <a:spAutoFit/>
          </a:bodyPr>
          <a:lstStyle/>
          <a:p>
            <a:r>
              <a:rPr lang="en-US" altLang="zh-CN" sz="3000" dirty="0" smtClean="0"/>
              <a:t>[1]</a:t>
            </a:r>
            <a:endParaRPr lang="zh-CN" altLang="en-US" sz="3000"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的偏执</a:t>
            </a:r>
            <a:endParaRPr lang="zh-CN" altLang="en-US" dirty="0"/>
          </a:p>
        </p:txBody>
      </p:sp>
      <p:sp>
        <p:nvSpPr>
          <p:cNvPr id="3" name="内容占位符 2"/>
          <p:cNvSpPr>
            <a:spLocks noGrp="1"/>
          </p:cNvSpPr>
          <p:nvPr>
            <p:ph idx="1"/>
          </p:nvPr>
        </p:nvSpPr>
        <p:spPr>
          <a:xfrm>
            <a:off x="457200" y="2362200"/>
            <a:ext cx="8229600" cy="3558809"/>
          </a:xfrm>
        </p:spPr>
        <p:txBody>
          <a:bodyPr>
            <a:normAutofit/>
          </a:bodyPr>
          <a:lstStyle/>
          <a:p>
            <a:r>
              <a:rPr lang="zh-CN" altLang="en-US" sz="3000" dirty="0" smtClean="0"/>
              <a:t>程序缩进必须良好，否则不允许编译</a:t>
            </a:r>
            <a:r>
              <a:rPr lang="en-US" altLang="zh-CN" sz="3000" dirty="0" smtClean="0"/>
              <a:t>/</a:t>
            </a:r>
            <a:r>
              <a:rPr lang="zh-CN" altLang="en-US" sz="3000" dirty="0" smtClean="0"/>
              <a:t>解释。</a:t>
            </a:r>
            <a:endParaRPr lang="en-US" altLang="zh-CN" sz="3000" dirty="0" smtClean="0"/>
          </a:p>
          <a:p>
            <a:r>
              <a:rPr lang="en-US" altLang="zh-CN" sz="3000" dirty="0" smtClean="0"/>
              <a:t>-_-#</a:t>
            </a:r>
          </a:p>
          <a:p>
            <a:r>
              <a:rPr lang="zh-CN" altLang="en-US" sz="3000" dirty="0" smtClean="0"/>
              <a:t>语法死板，无法做成</a:t>
            </a:r>
            <a:r>
              <a:rPr lang="en-US" altLang="zh-CN" sz="3000" dirty="0" smtClean="0"/>
              <a:t>Ruby on Rails</a:t>
            </a:r>
            <a:r>
              <a:rPr lang="zh-CN" altLang="en-US" sz="3000" dirty="0" smtClean="0"/>
              <a:t>之类的框架。</a:t>
            </a:r>
            <a:endParaRPr lang="en-US" altLang="zh-CN" sz="3000" dirty="0" smtClean="0"/>
          </a:p>
          <a:p>
            <a:endParaRPr lang="en-US" altLang="zh-CN" sz="3000" dirty="0" smtClean="0"/>
          </a:p>
          <a:p>
            <a:r>
              <a:rPr lang="zh-CN" altLang="en-US" sz="3000" dirty="0" smtClean="0"/>
              <a:t>但是</a:t>
            </a:r>
            <a:r>
              <a:rPr lang="en-US" altLang="zh-CN" sz="3000" dirty="0" smtClean="0"/>
              <a:t>……</a:t>
            </a:r>
          </a:p>
          <a:p>
            <a:r>
              <a:rPr lang="zh-CN" altLang="en-US" sz="3000" dirty="0" smtClean="0"/>
              <a:t>豆瓣</a:t>
            </a:r>
            <a:r>
              <a:rPr lang="en-US" altLang="zh-CN" sz="3000" dirty="0" smtClean="0"/>
              <a:t>: Ruby on Rails or Python???</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的设计哲学</a:t>
            </a:r>
            <a:endParaRPr lang="zh-CN" altLang="en-US" dirty="0"/>
          </a:p>
        </p:txBody>
      </p:sp>
      <p:sp>
        <p:nvSpPr>
          <p:cNvPr id="3" name="内容占位符 2"/>
          <p:cNvSpPr>
            <a:spLocks noGrp="1"/>
          </p:cNvSpPr>
          <p:nvPr>
            <p:ph idx="1"/>
          </p:nvPr>
        </p:nvSpPr>
        <p:spPr>
          <a:xfrm>
            <a:off x="457200" y="2133601"/>
            <a:ext cx="8229600" cy="3733800"/>
          </a:xfrm>
        </p:spPr>
        <p:txBody>
          <a:bodyPr>
            <a:normAutofit/>
          </a:bodyPr>
          <a:lstStyle/>
          <a:p>
            <a:r>
              <a:rPr lang="zh-CN" altLang="en-US" sz="3000" dirty="0" smtClean="0"/>
              <a:t>“优雅，明确，简单”</a:t>
            </a:r>
            <a:endParaRPr lang="en-US" altLang="zh-CN" sz="3000" dirty="0" smtClean="0"/>
          </a:p>
          <a:p>
            <a:r>
              <a:rPr lang="en-US" altLang="zh-CN" sz="3000" dirty="0" smtClean="0"/>
              <a:t>Python</a:t>
            </a:r>
            <a:r>
              <a:rPr lang="zh-CN" altLang="en-US" sz="3000" dirty="0" smtClean="0"/>
              <a:t>的语法不那么花哨，更具有可读性，支持大规模软件开发。</a:t>
            </a:r>
            <a:endParaRPr lang="en-US" altLang="zh-CN" sz="3000" dirty="0" smtClean="0"/>
          </a:p>
          <a:p>
            <a:r>
              <a:rPr lang="en-US" altLang="zh-CN" sz="3000" dirty="0" smtClean="0"/>
              <a:t>-Perl: There's more than one way to do it</a:t>
            </a:r>
          </a:p>
          <a:p>
            <a:r>
              <a:rPr lang="en-US" altLang="zh-CN" sz="3000" dirty="0" smtClean="0"/>
              <a:t>-Python: There should be one-and preferably only one-obvious way to do it.</a:t>
            </a:r>
          </a:p>
          <a:p>
            <a:r>
              <a:rPr lang="en-US" altLang="zh-CN" sz="3000" dirty="0" smtClean="0"/>
              <a:t>The Zen of Python: import this</a:t>
            </a:r>
            <a:endParaRPr lang="zh-CN" altLang="en-US" sz="30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经常被人拿来比 （</a:t>
            </a:r>
            <a:r>
              <a:rPr lang="en-US" altLang="zh-CN" dirty="0" smtClean="0"/>
              <a:t>1</a:t>
            </a:r>
            <a:r>
              <a:rPr lang="zh-CN" altLang="en-US" dirty="0" smtClean="0"/>
              <a:t>）</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vs</a:t>
            </a:r>
            <a:r>
              <a:rPr lang="en-US" altLang="zh-CN" dirty="0" smtClean="0"/>
              <a:t> Perl  [2]</a:t>
            </a:r>
          </a:p>
          <a:p>
            <a:r>
              <a:rPr lang="en-US" altLang="zh-CN" dirty="0" smtClean="0"/>
              <a:t>Eric Raymond(</a:t>
            </a:r>
            <a:r>
              <a:rPr lang="zh-CN" altLang="en-US" dirty="0" smtClean="0"/>
              <a:t>一位黑客文化的历史学家以及人类学家</a:t>
            </a:r>
            <a:r>
              <a:rPr lang="en-US" altLang="zh-CN" dirty="0" smtClean="0"/>
              <a:t>)</a:t>
            </a:r>
            <a:r>
              <a:rPr lang="zh-CN" altLang="en-US" dirty="0" smtClean="0"/>
              <a:t> ：</a:t>
            </a:r>
            <a:endParaRPr lang="en-US" altLang="zh-CN" dirty="0" smtClean="0"/>
          </a:p>
          <a:p>
            <a:r>
              <a:rPr lang="en-US" altLang="zh-CN" dirty="0" smtClean="0"/>
              <a:t>Perl(1987)</a:t>
            </a:r>
            <a:r>
              <a:rPr lang="zh-CN" altLang="en-US" dirty="0" smtClean="0"/>
              <a:t>是增强的</a:t>
            </a:r>
            <a:r>
              <a:rPr lang="en-US" altLang="zh-CN" dirty="0" smtClean="0"/>
              <a:t>Shell</a:t>
            </a:r>
            <a:r>
              <a:rPr lang="zh-CN" altLang="en-US" dirty="0" smtClean="0"/>
              <a:t>。</a:t>
            </a:r>
          </a:p>
          <a:p>
            <a:r>
              <a:rPr lang="en-US" altLang="zh-CN" dirty="0" smtClean="0"/>
              <a:t>Pros:</a:t>
            </a:r>
            <a:r>
              <a:rPr lang="zh-CN" altLang="en-US" dirty="0" smtClean="0"/>
              <a:t>强劲的文本处理能力与正则表达式支持，全套</a:t>
            </a:r>
            <a:r>
              <a:rPr lang="en-US" altLang="zh-CN" dirty="0" smtClean="0"/>
              <a:t>Unix API</a:t>
            </a:r>
            <a:r>
              <a:rPr lang="zh-CN" altLang="en-US" dirty="0" smtClean="0"/>
              <a:t>的内部支持，对</a:t>
            </a:r>
            <a:r>
              <a:rPr lang="en-US" altLang="zh-CN" dirty="0" smtClean="0"/>
              <a:t>C</a:t>
            </a:r>
            <a:r>
              <a:rPr lang="zh-CN" altLang="en-US" dirty="0" smtClean="0"/>
              <a:t>的需求顿减。</a:t>
            </a:r>
          </a:p>
          <a:p>
            <a:r>
              <a:rPr lang="en-US" altLang="zh-CN" dirty="0" smtClean="0"/>
              <a:t>Cons:</a:t>
            </a:r>
            <a:r>
              <a:rPr lang="zh-CN" altLang="en-US" dirty="0" smtClean="0"/>
              <a:t>某些部分设计得非常丑陋且无法补救，也过于复杂。当程序规模增大时，必须严格遵守约定，才能保证模块化和设计的可控性，难于维护。</a:t>
            </a:r>
            <a:endParaRPr lang="zh-CN" altLang="en-US"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经常被人拿来比 （</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a:xfrm>
            <a:off x="457200" y="1775191"/>
            <a:ext cx="8229600" cy="5082809"/>
          </a:xfrm>
        </p:spPr>
        <p:txBody>
          <a:bodyPr>
            <a:normAutofit fontScale="92500" lnSpcReduction="10000"/>
          </a:bodyPr>
          <a:lstStyle/>
          <a:p>
            <a:r>
              <a:rPr lang="en-US" altLang="zh-CN" dirty="0" smtClean="0"/>
              <a:t>Python(1991)</a:t>
            </a:r>
            <a:r>
              <a:rPr lang="zh-CN" altLang="en-US" dirty="0" smtClean="0"/>
              <a:t>：与</a:t>
            </a:r>
            <a:r>
              <a:rPr lang="en-US" altLang="zh-CN" dirty="0" smtClean="0"/>
              <a:t>C</a:t>
            </a:r>
            <a:r>
              <a:rPr lang="zh-CN" altLang="en-US" dirty="0" smtClean="0"/>
              <a:t>语言紧密集成的脚本语言。</a:t>
            </a:r>
          </a:p>
          <a:p>
            <a:r>
              <a:rPr lang="en-US" altLang="zh-CN" dirty="0" smtClean="0"/>
              <a:t>Pros:</a:t>
            </a:r>
            <a:r>
              <a:rPr lang="zh-CN" altLang="en-US" dirty="0" smtClean="0"/>
              <a:t>干净优雅，代码清晰易读，易学易用；面向对象，但并不强求；出色的模块化特性，同</a:t>
            </a:r>
            <a:r>
              <a:rPr lang="en-US" altLang="zh-CN" dirty="0" smtClean="0"/>
              <a:t>Java</a:t>
            </a:r>
            <a:r>
              <a:rPr lang="zh-CN" altLang="en-US" dirty="0" smtClean="0"/>
              <a:t>一样适合用来做需要协同开发的大型复杂项目。多数情况比</a:t>
            </a:r>
            <a:r>
              <a:rPr lang="en-US" altLang="zh-CN" dirty="0" smtClean="0"/>
              <a:t>Java</a:t>
            </a:r>
            <a:r>
              <a:rPr lang="zh-CN" altLang="en-US" dirty="0" smtClean="0"/>
              <a:t>简单。此外，对许多网络协议支持好，很适合网络管理。</a:t>
            </a:r>
          </a:p>
          <a:p>
            <a:r>
              <a:rPr lang="en-US" altLang="zh-CN" dirty="0" smtClean="0"/>
              <a:t>Cons:</a:t>
            </a:r>
            <a:r>
              <a:rPr lang="zh-CN" altLang="en-US" dirty="0" smtClean="0"/>
              <a:t>效率低下，速度缓慢，不仅无法与</a:t>
            </a:r>
            <a:r>
              <a:rPr lang="en-US" altLang="zh-CN" dirty="0" smtClean="0"/>
              <a:t>C/C++</a:t>
            </a:r>
            <a:r>
              <a:rPr lang="zh-CN" altLang="en-US" dirty="0" smtClean="0"/>
              <a:t>竞争，而且也不如其他脚本语言。（注：这问题不严重，有时网络或磁盘的延迟，会完全抵消本身消耗的时间，且性能关键的 </a:t>
            </a:r>
            <a:r>
              <a:rPr lang="en-US" altLang="zh-CN" dirty="0" smtClean="0"/>
              <a:t>Python</a:t>
            </a:r>
            <a:r>
              <a:rPr lang="zh-CN" altLang="en-US" dirty="0" smtClean="0"/>
              <a:t>模块，可以很方便地转化成</a:t>
            </a:r>
            <a:r>
              <a:rPr lang="en-US" altLang="zh-CN" dirty="0" smtClean="0"/>
              <a:t>C</a:t>
            </a:r>
            <a:r>
              <a:rPr lang="zh-CN" altLang="en-US" dirty="0" smtClean="0"/>
              <a:t>语言来提高速度。）</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经常被人拿来比 （</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a:xfrm>
            <a:off x="457200" y="2286000"/>
            <a:ext cx="8229600" cy="3406409"/>
          </a:xfrm>
        </p:spPr>
        <p:txBody>
          <a:bodyPr>
            <a:normAutofit/>
          </a:bodyPr>
          <a:lstStyle/>
          <a:p>
            <a:r>
              <a:rPr lang="en-US" altLang="zh-CN" sz="3000" dirty="0" err="1" smtClean="0"/>
              <a:t>vs</a:t>
            </a:r>
            <a:r>
              <a:rPr lang="en-US" altLang="zh-CN" sz="3000" dirty="0" smtClean="0"/>
              <a:t> Ruby  [3]</a:t>
            </a:r>
          </a:p>
          <a:p>
            <a:r>
              <a:rPr lang="zh-CN" altLang="en-US" sz="3000" dirty="0" smtClean="0"/>
              <a:t>语法：</a:t>
            </a:r>
            <a:r>
              <a:rPr lang="en-US" altLang="zh-CN" sz="3000" dirty="0" smtClean="0"/>
              <a:t>Ruby</a:t>
            </a:r>
            <a:r>
              <a:rPr lang="zh-CN" altLang="en-US" sz="3000" dirty="0" smtClean="0"/>
              <a:t>性感，</a:t>
            </a:r>
            <a:r>
              <a:rPr lang="en-US" altLang="zh-CN" sz="3000" dirty="0" smtClean="0"/>
              <a:t>Python</a:t>
            </a:r>
            <a:r>
              <a:rPr lang="zh-CN" altLang="en-US" sz="3000" dirty="0" smtClean="0"/>
              <a:t>质朴。</a:t>
            </a:r>
            <a:endParaRPr lang="en-US" altLang="zh-CN" sz="3000" dirty="0" smtClean="0"/>
          </a:p>
          <a:p>
            <a:r>
              <a:rPr lang="zh-CN" altLang="en-US" sz="3000" dirty="0" smtClean="0"/>
              <a:t>解释器：</a:t>
            </a:r>
            <a:r>
              <a:rPr lang="en-US" altLang="zh-CN" sz="3000" dirty="0" smtClean="0"/>
              <a:t>Ruby</a:t>
            </a:r>
            <a:r>
              <a:rPr lang="zh-CN" altLang="en-US" sz="3000" dirty="0" smtClean="0"/>
              <a:t>打补丁，</a:t>
            </a:r>
            <a:r>
              <a:rPr lang="en-US" altLang="zh-CN" sz="3000" dirty="0" smtClean="0"/>
              <a:t>Python</a:t>
            </a:r>
            <a:r>
              <a:rPr lang="zh-CN" altLang="en-US" sz="3000" dirty="0" smtClean="0"/>
              <a:t>完善。</a:t>
            </a:r>
            <a:endParaRPr lang="en-US" altLang="zh-CN" sz="3000" dirty="0" smtClean="0"/>
          </a:p>
          <a:p>
            <a:r>
              <a:rPr lang="zh-CN" altLang="en-US" sz="3000" dirty="0" smtClean="0"/>
              <a:t>应用领域：</a:t>
            </a:r>
            <a:r>
              <a:rPr lang="en-US" altLang="zh-CN" sz="3000" dirty="0" smtClean="0"/>
              <a:t>Python</a:t>
            </a:r>
            <a:r>
              <a:rPr lang="zh-CN" altLang="en-US" sz="3000" dirty="0" smtClean="0"/>
              <a:t>瑞士军刀，</a:t>
            </a:r>
            <a:r>
              <a:rPr lang="en-US" altLang="zh-CN" sz="3000" dirty="0" smtClean="0"/>
              <a:t>Ruby</a:t>
            </a:r>
            <a:r>
              <a:rPr lang="zh-CN" altLang="en-US" sz="3000" dirty="0" smtClean="0"/>
              <a:t>做</a:t>
            </a:r>
            <a:r>
              <a:rPr lang="en-US" altLang="zh-CN" sz="3000" dirty="0" smtClean="0"/>
              <a:t>Web</a:t>
            </a:r>
            <a:r>
              <a:rPr lang="zh-CN" altLang="en-US" sz="3000" dirty="0" smtClean="0"/>
              <a:t>。</a:t>
            </a:r>
            <a:endParaRPr lang="en-US" altLang="zh-CN" sz="3000" dirty="0" smtClean="0"/>
          </a:p>
          <a:p>
            <a:r>
              <a:rPr lang="zh-CN" altLang="en-US" sz="3000" dirty="0" smtClean="0"/>
              <a:t>第三方包：</a:t>
            </a:r>
            <a:r>
              <a:rPr lang="en-US" altLang="zh-CN" sz="3000" dirty="0" smtClean="0"/>
              <a:t>Python</a:t>
            </a:r>
            <a:r>
              <a:rPr lang="zh-CN" altLang="en-US" sz="3000" dirty="0" smtClean="0"/>
              <a:t>成熟，</a:t>
            </a:r>
            <a:r>
              <a:rPr lang="en-US" altLang="zh-CN" sz="3000" dirty="0" smtClean="0"/>
              <a:t>Ruby</a:t>
            </a:r>
            <a:r>
              <a:rPr lang="zh-CN" altLang="en-US" sz="3000" dirty="0" smtClean="0"/>
              <a:t>有</a:t>
            </a:r>
            <a:r>
              <a:rPr lang="en-US" altLang="zh-CN" sz="3000" dirty="0" smtClean="0"/>
              <a:t>Gem</a:t>
            </a:r>
            <a:r>
              <a:rPr lang="zh-CN" altLang="en-US" sz="3000" dirty="0" smtClean="0"/>
              <a:t>。</a:t>
            </a:r>
            <a:endParaRPr lang="en-US" altLang="zh-CN" sz="3000" dirty="0" smtClean="0"/>
          </a:p>
          <a:p>
            <a:endParaRPr lang="en-US" altLang="zh-CN" sz="3000" dirty="0" smtClean="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某个人的言论</a:t>
            </a:r>
            <a:endParaRPr lang="zh-CN" altLang="en-US" dirty="0"/>
          </a:p>
        </p:txBody>
      </p:sp>
      <p:sp>
        <p:nvSpPr>
          <p:cNvPr id="3" name="内容占位符 2"/>
          <p:cNvSpPr>
            <a:spLocks noGrp="1"/>
          </p:cNvSpPr>
          <p:nvPr>
            <p:ph idx="1"/>
          </p:nvPr>
        </p:nvSpPr>
        <p:spPr>
          <a:xfrm>
            <a:off x="457200" y="1981200"/>
            <a:ext cx="8229600" cy="4419600"/>
          </a:xfrm>
        </p:spPr>
        <p:txBody>
          <a:bodyPr>
            <a:noAutofit/>
          </a:bodyPr>
          <a:lstStyle/>
          <a:p>
            <a:r>
              <a:rPr lang="zh-CN" altLang="en-US" sz="3000" dirty="0" smtClean="0"/>
              <a:t>“如果我个人选择的话，会首选用</a:t>
            </a:r>
            <a:r>
              <a:rPr lang="en-US" altLang="zh-CN" sz="3000" dirty="0" smtClean="0"/>
              <a:t>Rails</a:t>
            </a:r>
            <a:r>
              <a:rPr lang="zh-CN" altLang="en-US" sz="3000" dirty="0" smtClean="0"/>
              <a:t>来构建</a:t>
            </a:r>
            <a:r>
              <a:rPr lang="en-US" altLang="zh-CN" sz="3000" dirty="0" smtClean="0"/>
              <a:t>Web</a:t>
            </a:r>
            <a:r>
              <a:rPr lang="zh-CN" altLang="en-US" sz="3000" dirty="0" smtClean="0"/>
              <a:t>应用，再根据情况选择</a:t>
            </a:r>
            <a:r>
              <a:rPr lang="en-US" altLang="zh-CN" sz="3000" dirty="0" smtClean="0"/>
              <a:t>Python</a:t>
            </a:r>
            <a:r>
              <a:rPr lang="zh-CN" altLang="en-US" sz="3000" dirty="0" smtClean="0"/>
              <a:t>或者</a:t>
            </a:r>
            <a:r>
              <a:rPr lang="en-US" altLang="zh-CN" sz="3000" dirty="0" smtClean="0"/>
              <a:t>Java</a:t>
            </a:r>
            <a:r>
              <a:rPr lang="zh-CN" altLang="en-US" sz="3000" dirty="0" smtClean="0"/>
              <a:t>处理一些服务器后端的运算。总之，未来还是一个混合编程的时代，我们需要多了解一些编程工具，然后根据需要看菜吃饭才行。”</a:t>
            </a:r>
            <a:r>
              <a:rPr lang="en-US" altLang="zh-CN" sz="3000" smtClean="0"/>
              <a:t>[3]</a:t>
            </a:r>
            <a:endParaRPr lang="en-US" altLang="zh-CN" sz="3000" dirty="0" smtClean="0"/>
          </a:p>
          <a:p>
            <a:r>
              <a:rPr lang="zh-CN" altLang="en-US" sz="2200" dirty="0" smtClean="0"/>
              <a:t>范凯，</a:t>
            </a:r>
            <a:r>
              <a:rPr lang="en-US" altLang="zh-CN" sz="2200" dirty="0" err="1" smtClean="0"/>
              <a:t>JavaEye</a:t>
            </a:r>
            <a:r>
              <a:rPr lang="zh-CN" altLang="en-US" sz="2200" dirty="0" smtClean="0"/>
              <a:t>技术网站创始人，领导</a:t>
            </a:r>
            <a:r>
              <a:rPr lang="en-US" altLang="zh-CN" sz="2200" dirty="0" err="1" smtClean="0"/>
              <a:t>JavaEye</a:t>
            </a:r>
            <a:r>
              <a:rPr lang="zh-CN" altLang="en-US" sz="2200" dirty="0" smtClean="0"/>
              <a:t>网站率先在国内推广</a:t>
            </a:r>
            <a:r>
              <a:rPr lang="en-US" altLang="zh-CN" sz="2200" dirty="0" smtClean="0"/>
              <a:t>Hibernate</a:t>
            </a:r>
            <a:r>
              <a:rPr lang="zh-CN" altLang="en-US" sz="2200" dirty="0" smtClean="0"/>
              <a:t>、</a:t>
            </a:r>
            <a:r>
              <a:rPr lang="en-US" altLang="zh-CN" sz="2200" dirty="0" smtClean="0"/>
              <a:t>Spring</a:t>
            </a:r>
            <a:r>
              <a:rPr lang="zh-CN" altLang="en-US" sz="2200" dirty="0" smtClean="0"/>
              <a:t>开源框架、</a:t>
            </a:r>
            <a:r>
              <a:rPr lang="en-US" altLang="zh-CN" sz="2200" dirty="0" smtClean="0"/>
              <a:t>AJAX</a:t>
            </a:r>
            <a:r>
              <a:rPr lang="zh-CN" altLang="en-US" sz="2200" dirty="0" smtClean="0"/>
              <a:t>技术、敏捷软件开发方法和</a:t>
            </a:r>
            <a:r>
              <a:rPr lang="en-US" altLang="zh-CN" sz="2200" dirty="0" smtClean="0"/>
              <a:t>Ruby on Rails</a:t>
            </a:r>
            <a:r>
              <a:rPr lang="zh-CN" altLang="en-US" sz="2200" dirty="0" smtClean="0"/>
              <a:t>等，在数个技术领域</a:t>
            </a:r>
            <a:r>
              <a:rPr lang="en-US" altLang="zh-CN" sz="2200" dirty="0" smtClean="0"/>
              <a:t>(Java/Ruby/Web...) </a:t>
            </a:r>
            <a:r>
              <a:rPr lang="zh-CN" altLang="en-US" sz="2200" dirty="0" smtClean="0"/>
              <a:t>都是牛人。 对 </a:t>
            </a:r>
            <a:r>
              <a:rPr lang="en-US" altLang="zh-CN" sz="2200" dirty="0" smtClean="0"/>
              <a:t>SNS</a:t>
            </a:r>
            <a:r>
              <a:rPr lang="zh-CN" altLang="en-US" sz="2200" dirty="0" smtClean="0"/>
              <a:t>的系列大作让人耳目一新。</a:t>
            </a:r>
            <a:endParaRPr lang="zh-CN" altLang="en-US" sz="2200" dirty="0"/>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753</TotalTime>
  <Words>1358</Words>
  <Application>Microsoft Office PowerPoint</Application>
  <PresentationFormat>全屏显示(4:3)</PresentationFormat>
  <Paragraphs>113</Paragraphs>
  <Slides>21</Slides>
  <Notes>4</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模块</vt:lpstr>
      <vt:lpstr>程序设计语言中的瑞士军刀 - Python</vt:lpstr>
      <vt:lpstr>什么是Python？</vt:lpstr>
      <vt:lpstr>幻灯片 3</vt:lpstr>
      <vt:lpstr>Python的偏执</vt:lpstr>
      <vt:lpstr>Python的设计哲学</vt:lpstr>
      <vt:lpstr>Python经常被人拿来比 （1）</vt:lpstr>
      <vt:lpstr>Python经常被人拿来比 （2）</vt:lpstr>
      <vt:lpstr>Python经常被人拿来比 （3）</vt:lpstr>
      <vt:lpstr>某个人的言论</vt:lpstr>
      <vt:lpstr>Python的语言特性</vt:lpstr>
      <vt:lpstr>Python很慢（1）</vt:lpstr>
      <vt:lpstr>Python很慢（2）</vt:lpstr>
      <vt:lpstr>Python中的一些函数（1）</vt:lpstr>
      <vt:lpstr>Python中的一些函数（2）</vt:lpstr>
      <vt:lpstr>Python的实现 [1]</vt:lpstr>
      <vt:lpstr>wxPython</vt:lpstr>
      <vt:lpstr>一些高性能第三方包</vt:lpstr>
      <vt:lpstr>graphics.py</vt:lpstr>
      <vt:lpstr>该怎么用Python？</vt:lpstr>
      <vt:lpstr>Reference</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A Script Language?</dc:title>
  <dc:creator>jsn</dc:creator>
  <cp:lastModifiedBy>jsn</cp:lastModifiedBy>
  <cp:revision>320</cp:revision>
  <dcterms:created xsi:type="dcterms:W3CDTF">2012-07-20T11:36:34Z</dcterms:created>
  <dcterms:modified xsi:type="dcterms:W3CDTF">2012-07-23T01:37:15Z</dcterms:modified>
</cp:coreProperties>
</file>