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318B6B2-4285-4928-BDAB-DC8801523007}">
  <a:tblStyle styleId="{5318B6B2-4285-4928-BDAB-DC880152300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Implementation and comparison of TRNG designs on FPGA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Abhijith Kashyap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Srihari Sankar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Overview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True Random Number Generators use natural phenomenon to generate random bit streams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Unlike Pseudo RNG which follow an algorithmic approach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2 TRNG designs are implemented on FPGA - 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-GB"/>
              <a:t>FIGARO TRNG 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-GB"/>
              <a:t>Metastability TRNG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Performance evaluated using NIST Statistical Test Suite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Area and implementation complexity discussed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FIGARO TRNG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164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Particular design proposed by Golic et. al.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FIbonacci-GAlois-Ring-Oscillator TRNG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Uses Fibonacci and Galois LFSR like structures with DFF replaced by inverters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Has more entropy than typical ring oscillator of just inverters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675" y="3380950"/>
            <a:ext cx="3662041" cy="86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395" y="3289745"/>
            <a:ext cx="3770199" cy="9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2686950" y="4311775"/>
            <a:ext cx="3770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GB" sz="1200"/>
              <a:t>Fibonacci RO on the left and Galois RO on the right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FIGARO TRNG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123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FIRO + GARO are free running oscillators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XOR of the 2 ROs sampled by a slower system clock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Their phase information wrt system clock is the source of randomness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646" y="2520525"/>
            <a:ext cx="4256775" cy="213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Metastability TRNG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Particular design proposed by Majzoobi et. al.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Get a flop in the metastable region (setup-hold window)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Ensure both clock and data of DFF are driven by same net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Add configurable delay lines on paths to compensate for path variations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500" y="2457746"/>
            <a:ext cx="6385000" cy="217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Metastability TRNG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102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Requires manual place and route of delay lines and sampling DFF as shown below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Design is not easily portable across different FPGAs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162" y="2177874"/>
            <a:ext cx="5367687" cy="257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FPGA System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Implemented on Xilinx Zynq Zedboard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Logged data out through UART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750" y="1967625"/>
            <a:ext cx="5432500" cy="29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Comparison</a:t>
            </a:r>
          </a:p>
        </p:txBody>
      </p:sp>
      <p:graphicFrame>
        <p:nvGraphicFramePr>
          <p:cNvPr id="109" name="Shape 109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{5318B6B2-4285-4928-BDAB-DC8801523007}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/>
                        <a:t>Design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/>
                        <a:t>NIST Performance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/>
                        <a:t>Area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/>
                        <a:t>Implementation Complexity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/>
                        <a:t>FIGARO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Good</a:t>
                      </a: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High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Low</a:t>
                      </a: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/>
                        <a:t>Metastability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Average</a:t>
                      </a: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Low</a:t>
                      </a: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Very High</a:t>
                      </a:r>
                    </a:p>
                  </a:txBody>
                  <a:tcPr marT="91425" marB="91425" marR="91425" marL="91425">
                    <a:solidFill>
                      <a:srgbClr val="DD7E6B"/>
                    </a:solidFill>
                  </a:tcPr>
                </a:tc>
              </a:tr>
            </a:tbl>
          </a:graphicData>
        </a:graphic>
      </p:graphicFrame>
      <p:sp>
        <p:nvSpPr>
          <p:cNvPr id="110" name="Shape 110"/>
          <p:cNvSpPr txBox="1"/>
          <p:nvPr/>
        </p:nvSpPr>
        <p:spPr>
          <a:xfrm>
            <a:off x="393975" y="3808375"/>
            <a:ext cx="7797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-GB"/>
              <a:t>Overall, FIGARO performs much better with quality of random data while requiring less effort to implement on FPGAs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GB"/>
              <a:t>Metastability based TRNG fails some NIST tests and requires significantly more effort on FPGAs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