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
  </p:notesMasterIdLst>
  <p:sldIdLst>
    <p:sldId id="256" r:id="rId2"/>
    <p:sldId id="269" r:id="rId3"/>
    <p:sldId id="270" r:id="rId4"/>
    <p:sldId id="258" r:id="rId5"/>
    <p:sldId id="273" r:id="rId6"/>
    <p:sldId id="274" r:id="rId7"/>
    <p:sldId id="271" r:id="rId8"/>
    <p:sldId id="272" r:id="rId9"/>
    <p:sldId id="276" r:id="rId10"/>
    <p:sldId id="27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1142" autoAdjust="0"/>
  </p:normalViewPr>
  <p:slideViewPr>
    <p:cSldViewPr snapToGrid="0">
      <p:cViewPr varScale="1">
        <p:scale>
          <a:sx n="67" d="100"/>
          <a:sy n="67" d="100"/>
        </p:scale>
        <p:origin x="5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30CC3C-4CAD-4229-85CA-C8B1A52848A6}" type="datetimeFigureOut">
              <a:rPr lang="en-IN" smtClean="0"/>
              <a:t>20-09-2024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D5BE60-763D-4074-BA7F-945355AFA99A}" type="slidenum">
              <a:rPr lang="en-IN" smtClean="0"/>
              <a:t>‹#›</a:t>
            </a:fld>
            <a:endParaRPr lang="en-IN"/>
          </a:p>
        </p:txBody>
      </p:sp>
    </p:spTree>
    <p:extLst>
      <p:ext uri="{BB962C8B-B14F-4D97-AF65-F5344CB8AC3E}">
        <p14:creationId xmlns:p14="http://schemas.microsoft.com/office/powerpoint/2010/main" val="2181960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42CD642-B945-464D-A055-F6037552102B}"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C9AEFE-6FF4-4493-857F-669708F4BDB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147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2CD642-B945-464D-A055-F6037552102B}"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C9AEFE-6FF4-4493-857F-669708F4BDB4}" type="slidenum">
              <a:rPr lang="en-IN" smtClean="0"/>
              <a:t>‹#›</a:t>
            </a:fld>
            <a:endParaRPr lang="en-IN"/>
          </a:p>
        </p:txBody>
      </p:sp>
    </p:spTree>
    <p:extLst>
      <p:ext uri="{BB962C8B-B14F-4D97-AF65-F5344CB8AC3E}">
        <p14:creationId xmlns:p14="http://schemas.microsoft.com/office/powerpoint/2010/main" val="1789120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2CD642-B945-464D-A055-F6037552102B}"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C9AEFE-6FF4-4493-857F-669708F4BDB4}" type="slidenum">
              <a:rPr lang="en-IN" smtClean="0"/>
              <a:t>‹#›</a:t>
            </a:fld>
            <a:endParaRPr lang="en-IN"/>
          </a:p>
        </p:txBody>
      </p:sp>
    </p:spTree>
    <p:extLst>
      <p:ext uri="{BB962C8B-B14F-4D97-AF65-F5344CB8AC3E}">
        <p14:creationId xmlns:p14="http://schemas.microsoft.com/office/powerpoint/2010/main" val="3282183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2CD642-B945-464D-A055-F6037552102B}"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C9AEFE-6FF4-4493-857F-669708F4BDB4}" type="slidenum">
              <a:rPr lang="en-IN" smtClean="0"/>
              <a:t>‹#›</a:t>
            </a:fld>
            <a:endParaRPr lang="en-IN"/>
          </a:p>
        </p:txBody>
      </p:sp>
    </p:spTree>
    <p:extLst>
      <p:ext uri="{BB962C8B-B14F-4D97-AF65-F5344CB8AC3E}">
        <p14:creationId xmlns:p14="http://schemas.microsoft.com/office/powerpoint/2010/main" val="363081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2CD642-B945-464D-A055-F6037552102B}"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C9AEFE-6FF4-4493-857F-669708F4BDB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3603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42CD642-B945-464D-A055-F6037552102B}" type="datetimeFigureOut">
              <a:rPr lang="en-IN" smtClean="0"/>
              <a:t>20-09-2024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C9AEFE-6FF4-4493-857F-669708F4BDB4}" type="slidenum">
              <a:rPr lang="en-IN" smtClean="0"/>
              <a:t>‹#›</a:t>
            </a:fld>
            <a:endParaRPr lang="en-IN"/>
          </a:p>
        </p:txBody>
      </p:sp>
    </p:spTree>
    <p:extLst>
      <p:ext uri="{BB962C8B-B14F-4D97-AF65-F5344CB8AC3E}">
        <p14:creationId xmlns:p14="http://schemas.microsoft.com/office/powerpoint/2010/main" val="3450059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42CD642-B945-464D-A055-F6037552102B}" type="datetimeFigureOut">
              <a:rPr lang="en-IN" smtClean="0"/>
              <a:t>20-09-2024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C9AEFE-6FF4-4493-857F-669708F4BDB4}" type="slidenum">
              <a:rPr lang="en-IN" smtClean="0"/>
              <a:t>‹#›</a:t>
            </a:fld>
            <a:endParaRPr lang="en-IN"/>
          </a:p>
        </p:txBody>
      </p:sp>
    </p:spTree>
    <p:extLst>
      <p:ext uri="{BB962C8B-B14F-4D97-AF65-F5344CB8AC3E}">
        <p14:creationId xmlns:p14="http://schemas.microsoft.com/office/powerpoint/2010/main" val="1730551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42CD642-B945-464D-A055-F6037552102B}" type="datetimeFigureOut">
              <a:rPr lang="en-IN" smtClean="0"/>
              <a:t>20-09-2024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C9AEFE-6FF4-4493-857F-669708F4BDB4}" type="slidenum">
              <a:rPr lang="en-IN" smtClean="0"/>
              <a:t>‹#›</a:t>
            </a:fld>
            <a:endParaRPr lang="en-IN"/>
          </a:p>
        </p:txBody>
      </p:sp>
    </p:spTree>
    <p:extLst>
      <p:ext uri="{BB962C8B-B14F-4D97-AF65-F5344CB8AC3E}">
        <p14:creationId xmlns:p14="http://schemas.microsoft.com/office/powerpoint/2010/main" val="2043735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42CD642-B945-464D-A055-F6037552102B}" type="datetimeFigureOut">
              <a:rPr lang="en-IN" smtClean="0"/>
              <a:t>20-09-2024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92C9AEFE-6FF4-4493-857F-669708F4BDB4}" type="slidenum">
              <a:rPr lang="en-IN" smtClean="0"/>
              <a:t>‹#›</a:t>
            </a:fld>
            <a:endParaRPr lang="en-IN"/>
          </a:p>
        </p:txBody>
      </p:sp>
    </p:spTree>
    <p:extLst>
      <p:ext uri="{BB962C8B-B14F-4D97-AF65-F5344CB8AC3E}">
        <p14:creationId xmlns:p14="http://schemas.microsoft.com/office/powerpoint/2010/main" val="30314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CD642-B945-464D-A055-F6037552102B}" type="datetimeFigureOut">
              <a:rPr lang="en-IN" smtClean="0"/>
              <a:t>20-09-2024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2C9AEFE-6FF4-4493-857F-669708F4BDB4}" type="slidenum">
              <a:rPr lang="en-IN" smtClean="0"/>
              <a:t>‹#›</a:t>
            </a:fld>
            <a:endParaRPr lang="en-IN"/>
          </a:p>
        </p:txBody>
      </p:sp>
    </p:spTree>
    <p:extLst>
      <p:ext uri="{BB962C8B-B14F-4D97-AF65-F5344CB8AC3E}">
        <p14:creationId xmlns:p14="http://schemas.microsoft.com/office/powerpoint/2010/main" val="460532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2CD642-B945-464D-A055-F6037552102B}" type="datetimeFigureOut">
              <a:rPr lang="en-IN" smtClean="0"/>
              <a:t>20-09-2024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C9AEFE-6FF4-4493-857F-669708F4BDB4}" type="slidenum">
              <a:rPr lang="en-IN" smtClean="0"/>
              <a:t>‹#›</a:t>
            </a:fld>
            <a:endParaRPr lang="en-IN"/>
          </a:p>
        </p:txBody>
      </p:sp>
    </p:spTree>
    <p:extLst>
      <p:ext uri="{BB962C8B-B14F-4D97-AF65-F5344CB8AC3E}">
        <p14:creationId xmlns:p14="http://schemas.microsoft.com/office/powerpoint/2010/main" val="1953936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42CD642-B945-464D-A055-F6037552102B}" type="datetimeFigureOut">
              <a:rPr lang="en-IN" smtClean="0"/>
              <a:t>20-09-2024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2C9AEFE-6FF4-4493-857F-669708F4BDB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474310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RNN</a:t>
            </a:r>
            <a:endParaRPr lang="en-IN" dirty="0"/>
          </a:p>
        </p:txBody>
      </p:sp>
      <p:sp>
        <p:nvSpPr>
          <p:cNvPr id="6" name="Subtitle 5"/>
          <p:cNvSpPr>
            <a:spLocks noGrp="1"/>
          </p:cNvSpPr>
          <p:nvPr>
            <p:ph type="subTitle" idx="1"/>
          </p:nvPr>
        </p:nvSpPr>
        <p:spPr/>
        <p:txBody>
          <a:bodyPr/>
          <a:lstStyle/>
          <a:p>
            <a:r>
              <a:rPr lang="en-US" dirty="0" smtClean="0"/>
              <a:t>Recurrent Neural Networks</a:t>
            </a:r>
            <a:endParaRPr lang="en-IN" dirty="0"/>
          </a:p>
        </p:txBody>
      </p:sp>
    </p:spTree>
    <p:extLst>
      <p:ext uri="{BB962C8B-B14F-4D97-AF65-F5344CB8AC3E}">
        <p14:creationId xmlns:p14="http://schemas.microsoft.com/office/powerpoint/2010/main" val="35477305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Limitations of RNN</a:t>
            </a:r>
            <a:endParaRPr lang="en-IN" dirty="0"/>
          </a:p>
        </p:txBody>
      </p:sp>
      <p:sp>
        <p:nvSpPr>
          <p:cNvPr id="3" name="Content Placeholder 2"/>
          <p:cNvSpPr>
            <a:spLocks noGrp="1"/>
          </p:cNvSpPr>
          <p:nvPr>
            <p:ph idx="1"/>
          </p:nvPr>
        </p:nvSpPr>
        <p:spPr/>
        <p:txBody>
          <a:bodyPr/>
          <a:lstStyle/>
          <a:p>
            <a:r>
              <a:rPr lang="en-US" dirty="0"/>
              <a:t>Vanishing/exploding gradients: RNNs struggle with learning long-term dependencies due to issues with gradients either becoming too small (vanishing) or too large (exploding) during training</a:t>
            </a:r>
            <a:r>
              <a:rPr lang="en-US" dirty="0" smtClean="0"/>
              <a:t>.</a:t>
            </a:r>
          </a:p>
          <a:p>
            <a:r>
              <a:rPr lang="en-US" dirty="0" smtClean="0"/>
              <a:t>Solutions</a:t>
            </a:r>
            <a:r>
              <a:rPr lang="en-US" dirty="0"/>
              <a:t>: Variants like Long Short-Term Memory (LSTM) networks and Gated Recurrent Units (GRU) were introduced to address these issues and improve the ability of RNNs to capture longer-term dependencies.</a:t>
            </a:r>
            <a:endParaRPr lang="en-IN" dirty="0"/>
          </a:p>
        </p:txBody>
      </p:sp>
    </p:spTree>
    <p:extLst>
      <p:ext uri="{BB962C8B-B14F-4D97-AF65-F5344CB8AC3E}">
        <p14:creationId xmlns:p14="http://schemas.microsoft.com/office/powerpoint/2010/main" val="15317576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RNN</a:t>
            </a:r>
            <a:endParaRPr lang="en-IN" dirty="0"/>
          </a:p>
        </p:txBody>
      </p:sp>
      <p:sp>
        <p:nvSpPr>
          <p:cNvPr id="3" name="Content Placeholder 2"/>
          <p:cNvSpPr>
            <a:spLocks noGrp="1"/>
          </p:cNvSpPr>
          <p:nvPr>
            <p:ph idx="1"/>
          </p:nvPr>
        </p:nvSpPr>
        <p:spPr/>
        <p:txBody>
          <a:bodyPr/>
          <a:lstStyle/>
          <a:p>
            <a:r>
              <a:rPr lang="en-US" dirty="0"/>
              <a:t>A Recurrent Neural Network (RNN) is a type of artificial neural network where the output from the previous step is fed as input to the current </a:t>
            </a:r>
            <a:r>
              <a:rPr lang="en-US" dirty="0" smtClean="0"/>
              <a:t>step.</a:t>
            </a:r>
          </a:p>
          <a:p>
            <a:r>
              <a:rPr lang="en-US" dirty="0" smtClean="0"/>
              <a:t>RNNs </a:t>
            </a:r>
            <a:r>
              <a:rPr lang="en-US" dirty="0"/>
              <a:t>process sequences element by element, with each step using both the current input and the state from the previous </a:t>
            </a:r>
            <a:r>
              <a:rPr lang="en-US" dirty="0" smtClean="0"/>
              <a:t>step (hidden state). </a:t>
            </a:r>
            <a:r>
              <a:rPr lang="en-US" dirty="0"/>
              <a:t>This makes them useful for tasks involving time series, natural language processing (NLP), </a:t>
            </a:r>
            <a:r>
              <a:rPr lang="en-US" dirty="0" smtClean="0"/>
              <a:t>or </a:t>
            </a:r>
            <a:r>
              <a:rPr lang="en-US" dirty="0"/>
              <a:t>any other form of sequential </a:t>
            </a:r>
            <a:r>
              <a:rPr lang="en-US" dirty="0" smtClean="0"/>
              <a:t>data.</a:t>
            </a:r>
            <a:endParaRPr lang="en-IN" dirty="0"/>
          </a:p>
        </p:txBody>
      </p:sp>
      <p:pic>
        <p:nvPicPr>
          <p:cNvPr id="4" name="Picture 3"/>
          <p:cNvPicPr>
            <a:picLocks noChangeAspect="1"/>
          </p:cNvPicPr>
          <p:nvPr/>
        </p:nvPicPr>
        <p:blipFill rotWithShape="1">
          <a:blip r:embed="rId2"/>
          <a:srcRect t="18787" b="13940"/>
          <a:stretch/>
        </p:blipFill>
        <p:spPr>
          <a:xfrm>
            <a:off x="2705100" y="3857414"/>
            <a:ext cx="6286500" cy="2114550"/>
          </a:xfrm>
          <a:prstGeom prst="rect">
            <a:avLst/>
          </a:prstGeom>
        </p:spPr>
      </p:pic>
    </p:spTree>
    <p:extLst>
      <p:ext uri="{BB962C8B-B14F-4D97-AF65-F5344CB8AC3E}">
        <p14:creationId xmlns:p14="http://schemas.microsoft.com/office/powerpoint/2010/main" val="2915970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Architecture of an RNN</a:t>
            </a:r>
            <a:endParaRPr lang="en-IN" dirty="0"/>
          </a:p>
        </p:txBody>
      </p:sp>
      <p:sp>
        <p:nvSpPr>
          <p:cNvPr id="5" name="Content Placeholder 4"/>
          <p:cNvSpPr>
            <a:spLocks noGrp="1"/>
          </p:cNvSpPr>
          <p:nvPr>
            <p:ph sz="half" idx="1"/>
          </p:nvPr>
        </p:nvSpPr>
        <p:spPr>
          <a:xfrm>
            <a:off x="1097280" y="1845734"/>
            <a:ext cx="4932045" cy="4383616"/>
          </a:xfrm>
        </p:spPr>
        <p:txBody>
          <a:bodyPr>
            <a:normAutofit fontScale="92500" lnSpcReduction="20000"/>
          </a:bodyPr>
          <a:lstStyle/>
          <a:p>
            <a:r>
              <a:rPr lang="en-US" dirty="0"/>
              <a:t>The basic structure of an RNN involves:</a:t>
            </a:r>
          </a:p>
          <a:p>
            <a:r>
              <a:rPr lang="en-US" b="1" dirty="0"/>
              <a:t>Input </a:t>
            </a:r>
            <a:r>
              <a:rPr lang="en-US" b="1" dirty="0" smtClean="0"/>
              <a:t>layer (x)</a:t>
            </a:r>
            <a:r>
              <a:rPr lang="en-US" dirty="0" smtClean="0"/>
              <a:t>: </a:t>
            </a:r>
            <a:r>
              <a:rPr lang="en-US" dirty="0"/>
              <a:t>Takes the input data at each time step.</a:t>
            </a:r>
          </a:p>
          <a:p>
            <a:r>
              <a:rPr lang="en-US" b="1" dirty="0"/>
              <a:t>Hidden </a:t>
            </a:r>
            <a:r>
              <a:rPr lang="en-US" b="1" dirty="0" smtClean="0"/>
              <a:t>layer (s)</a:t>
            </a:r>
            <a:r>
              <a:rPr lang="en-US" dirty="0" smtClean="0"/>
              <a:t>: </a:t>
            </a:r>
            <a:r>
              <a:rPr lang="en-US" dirty="0"/>
              <a:t>Maintains a hidden state that gets updated at each time step based on the current input and the previous hidden state</a:t>
            </a:r>
            <a:r>
              <a:rPr lang="en-US" dirty="0" smtClean="0"/>
              <a:t>.</a:t>
            </a:r>
          </a:p>
          <a:p>
            <a:r>
              <a:rPr lang="en-US" dirty="0" err="1"/>
              <a:t>s</a:t>
            </a:r>
            <a:r>
              <a:rPr lang="en-US" baseline="-25000" dirty="0" err="1" smtClean="0"/>
              <a:t>t</a:t>
            </a:r>
            <a:r>
              <a:rPr lang="en-US" dirty="0" smtClean="0"/>
              <a:t> = f(</a:t>
            </a:r>
            <a:r>
              <a:rPr lang="en-US" dirty="0" err="1" smtClean="0"/>
              <a:t>U.x</a:t>
            </a:r>
            <a:r>
              <a:rPr lang="en-US" baseline="-25000" dirty="0" err="1" smtClean="0"/>
              <a:t>t</a:t>
            </a:r>
            <a:r>
              <a:rPr lang="en-US" baseline="-25000" dirty="0" smtClean="0"/>
              <a:t> </a:t>
            </a:r>
            <a:r>
              <a:rPr lang="en-US" dirty="0" smtClean="0"/>
              <a:t>+ W.s</a:t>
            </a:r>
            <a:r>
              <a:rPr lang="en-US" baseline="-25000" dirty="0" smtClean="0"/>
              <a:t>t-1</a:t>
            </a:r>
            <a:r>
              <a:rPr lang="en-US" dirty="0" smtClean="0"/>
              <a:t>)</a:t>
            </a:r>
            <a:endParaRPr lang="en-US" dirty="0"/>
          </a:p>
          <a:p>
            <a:r>
              <a:rPr lang="en-US" b="1" dirty="0"/>
              <a:t>Output </a:t>
            </a:r>
            <a:r>
              <a:rPr lang="en-US" b="1" dirty="0" smtClean="0"/>
              <a:t>layer (o)</a:t>
            </a:r>
            <a:r>
              <a:rPr lang="en-US" dirty="0" smtClean="0"/>
              <a:t>: </a:t>
            </a:r>
            <a:r>
              <a:rPr lang="en-US" dirty="0"/>
              <a:t>Produces predictions at each time step</a:t>
            </a:r>
            <a:r>
              <a:rPr lang="en-US" dirty="0" smtClean="0"/>
              <a:t>.</a:t>
            </a:r>
          </a:p>
          <a:p>
            <a:r>
              <a:rPr lang="en-IN" i="1" dirty="0" err="1" smtClean="0"/>
              <a:t>o</a:t>
            </a:r>
            <a:r>
              <a:rPr lang="en-IN" i="1" baseline="-25000" dirty="0" err="1" smtClean="0"/>
              <a:t>t</a:t>
            </a:r>
            <a:r>
              <a:rPr lang="en-IN" dirty="0" smtClean="0"/>
              <a:t>​ = </a:t>
            </a:r>
            <a:r>
              <a:rPr lang="en-IN" dirty="0" err="1" smtClean="0"/>
              <a:t>softmax</a:t>
            </a:r>
            <a:r>
              <a:rPr lang="en-IN" dirty="0" smtClean="0"/>
              <a:t>(</a:t>
            </a:r>
            <a:r>
              <a:rPr lang="en-IN" i="1" dirty="0" err="1" smtClean="0"/>
              <a:t>Vs</a:t>
            </a:r>
            <a:r>
              <a:rPr lang="en-IN" i="1" baseline="-25000" dirty="0" err="1" smtClean="0"/>
              <a:t>t</a:t>
            </a:r>
            <a:r>
              <a:rPr lang="en-IN" baseline="-25000" dirty="0"/>
              <a:t>​</a:t>
            </a:r>
            <a:r>
              <a:rPr lang="en-IN" dirty="0"/>
              <a:t>)</a:t>
            </a:r>
            <a:endParaRPr lang="en-US" dirty="0"/>
          </a:p>
          <a:p>
            <a:r>
              <a:rPr lang="en-US" dirty="0"/>
              <a:t>They accept an input vector x and give you an output vector y. However, crucially this output vector’s contents are influenced not only by the input you just fed in, but also on the entire history of inputs you’ve fed in in the past</a:t>
            </a:r>
            <a:endParaRPr lang="en-IN" dirty="0"/>
          </a:p>
        </p:txBody>
      </p:sp>
      <p:pic>
        <p:nvPicPr>
          <p:cNvPr id="7" name="Picture 6"/>
          <p:cNvPicPr>
            <a:picLocks noChangeAspect="1"/>
          </p:cNvPicPr>
          <p:nvPr/>
        </p:nvPicPr>
        <p:blipFill>
          <a:blip r:embed="rId2"/>
          <a:stretch>
            <a:fillRect/>
          </a:stretch>
        </p:blipFill>
        <p:spPr>
          <a:xfrm>
            <a:off x="6486525" y="3037138"/>
            <a:ext cx="4986337" cy="2000807"/>
          </a:xfrm>
          <a:prstGeom prst="rect">
            <a:avLst/>
          </a:prstGeom>
        </p:spPr>
      </p:pic>
    </p:spTree>
    <p:extLst>
      <p:ext uri="{BB962C8B-B14F-4D97-AF65-F5344CB8AC3E}">
        <p14:creationId xmlns:p14="http://schemas.microsoft.com/office/powerpoint/2010/main" val="1223624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014148" y="2014775"/>
            <a:ext cx="3743641" cy="2838052"/>
          </a:xfrm>
          <a:prstGeom prst="rect">
            <a:avLst/>
          </a:prstGeom>
        </p:spPr>
      </p:pic>
      <p:sp>
        <p:nvSpPr>
          <p:cNvPr id="13" name="AutoShape 6" descr="Simple neural network 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Right Arrow 14"/>
          <p:cNvSpPr/>
          <p:nvPr/>
        </p:nvSpPr>
        <p:spPr>
          <a:xfrm flipH="1">
            <a:off x="307975" y="5599530"/>
            <a:ext cx="5021561" cy="6732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Backward Error Propagation (to adjust weights)</a:t>
            </a:r>
            <a:endParaRPr lang="en-IN" dirty="0"/>
          </a:p>
        </p:txBody>
      </p:sp>
      <p:sp>
        <p:nvSpPr>
          <p:cNvPr id="2" name="Title 1"/>
          <p:cNvSpPr>
            <a:spLocks noGrp="1"/>
          </p:cNvSpPr>
          <p:nvPr>
            <p:ph type="title"/>
          </p:nvPr>
        </p:nvSpPr>
        <p:spPr/>
        <p:txBody>
          <a:bodyPr/>
          <a:lstStyle/>
          <a:p>
            <a:r>
              <a:rPr lang="en-IN" dirty="0" smtClean="0"/>
              <a:t>How RNNs differ from </a:t>
            </a:r>
            <a:r>
              <a:rPr lang="en-IN" dirty="0" err="1" smtClean="0"/>
              <a:t>Feedforward</a:t>
            </a:r>
            <a:r>
              <a:rPr lang="en-IN" dirty="0" smtClean="0"/>
              <a:t> Neural Networks?</a:t>
            </a:r>
            <a:endParaRPr lang="en-IN" dirty="0"/>
          </a:p>
        </p:txBody>
      </p:sp>
      <p:pic>
        <p:nvPicPr>
          <p:cNvPr id="3" name="Picture 2"/>
          <p:cNvPicPr>
            <a:picLocks noChangeAspect="1"/>
          </p:cNvPicPr>
          <p:nvPr/>
        </p:nvPicPr>
        <p:blipFill>
          <a:blip r:embed="rId3"/>
          <a:stretch>
            <a:fillRect/>
          </a:stretch>
        </p:blipFill>
        <p:spPr>
          <a:xfrm>
            <a:off x="5423606" y="2162609"/>
            <a:ext cx="6286500" cy="3143250"/>
          </a:xfrm>
          <a:prstGeom prst="rect">
            <a:avLst/>
          </a:prstGeom>
        </p:spPr>
      </p:pic>
      <p:sp>
        <p:nvSpPr>
          <p:cNvPr id="12" name="Right Arrow 11"/>
          <p:cNvSpPr/>
          <p:nvPr/>
        </p:nvSpPr>
        <p:spPr>
          <a:xfrm>
            <a:off x="1457325" y="4969239"/>
            <a:ext cx="4276726" cy="6732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Forward Pass (Info only passed forward)</a:t>
            </a:r>
            <a:endParaRPr lang="en-IN" dirty="0"/>
          </a:p>
        </p:txBody>
      </p:sp>
    </p:spTree>
    <p:extLst>
      <p:ext uri="{BB962C8B-B14F-4D97-AF65-F5344CB8AC3E}">
        <p14:creationId xmlns:p14="http://schemas.microsoft.com/office/powerpoint/2010/main" val="16761775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RNNs (with Applications)</a:t>
            </a:r>
            <a:endParaRPr lang="en-IN" dirty="0"/>
          </a:p>
        </p:txBody>
      </p:sp>
      <p:sp>
        <p:nvSpPr>
          <p:cNvPr id="3" name="Text Placeholder 2"/>
          <p:cNvSpPr>
            <a:spLocks noGrp="1"/>
          </p:cNvSpPr>
          <p:nvPr>
            <p:ph type="body" idx="1"/>
          </p:nvPr>
        </p:nvSpPr>
        <p:spPr/>
        <p:txBody>
          <a:bodyPr/>
          <a:lstStyle/>
          <a:p>
            <a:r>
              <a:rPr lang="en-IN" dirty="0"/>
              <a:t>One </a:t>
            </a:r>
            <a:r>
              <a:rPr lang="en-IN" dirty="0" smtClean="0"/>
              <a:t>to </a:t>
            </a:r>
            <a:r>
              <a:rPr lang="en-IN" dirty="0"/>
              <a:t>One </a:t>
            </a:r>
          </a:p>
        </p:txBody>
      </p:sp>
      <p:sp>
        <p:nvSpPr>
          <p:cNvPr id="4" name="Content Placeholder 3"/>
          <p:cNvSpPr>
            <a:spLocks noGrp="1"/>
          </p:cNvSpPr>
          <p:nvPr>
            <p:ph sz="half" idx="2"/>
          </p:nvPr>
        </p:nvSpPr>
        <p:spPr/>
        <p:txBody>
          <a:bodyPr/>
          <a:lstStyle/>
          <a:p>
            <a:r>
              <a:rPr lang="en-US" dirty="0"/>
              <a:t>This type of RNN behaves the same as any simple Neural network it is also known as Vanilla Neural Network. In this Neural network, there is only one input and one output. </a:t>
            </a:r>
            <a:endParaRPr lang="en-IN" dirty="0"/>
          </a:p>
        </p:txBody>
      </p:sp>
      <p:sp>
        <p:nvSpPr>
          <p:cNvPr id="5" name="Text Placeholder 4"/>
          <p:cNvSpPr>
            <a:spLocks noGrp="1"/>
          </p:cNvSpPr>
          <p:nvPr>
            <p:ph type="body" sz="quarter" idx="3"/>
          </p:nvPr>
        </p:nvSpPr>
        <p:spPr/>
        <p:txBody>
          <a:bodyPr/>
          <a:lstStyle/>
          <a:p>
            <a:r>
              <a:rPr lang="en-IN" dirty="0"/>
              <a:t>One to </a:t>
            </a:r>
            <a:r>
              <a:rPr lang="en-IN" dirty="0" smtClean="0"/>
              <a:t>MANY</a:t>
            </a:r>
            <a:endParaRPr lang="en-IN" dirty="0"/>
          </a:p>
        </p:txBody>
      </p:sp>
      <p:sp>
        <p:nvSpPr>
          <p:cNvPr id="6" name="Content Placeholder 5"/>
          <p:cNvSpPr>
            <a:spLocks noGrp="1"/>
          </p:cNvSpPr>
          <p:nvPr>
            <p:ph sz="quarter" idx="4"/>
          </p:nvPr>
        </p:nvSpPr>
        <p:spPr/>
        <p:txBody>
          <a:bodyPr/>
          <a:lstStyle/>
          <a:p>
            <a:r>
              <a:rPr lang="en-US" dirty="0"/>
              <a:t>In this type of RNN, there is one input and many outputs associated with it. One of the most used examples of this network is Image captioning where given an image we predict a sentence having Multiple words. </a:t>
            </a:r>
            <a:endParaRPr lang="en-IN" dirty="0"/>
          </a:p>
        </p:txBody>
      </p:sp>
      <p:pic>
        <p:nvPicPr>
          <p:cNvPr id="7" name="Picture 6"/>
          <p:cNvPicPr>
            <a:picLocks noChangeAspect="1"/>
          </p:cNvPicPr>
          <p:nvPr/>
        </p:nvPicPr>
        <p:blipFill>
          <a:blip r:embed="rId2"/>
          <a:stretch>
            <a:fillRect/>
          </a:stretch>
        </p:blipFill>
        <p:spPr>
          <a:xfrm>
            <a:off x="1287780" y="4048125"/>
            <a:ext cx="2857500" cy="2266950"/>
          </a:xfrm>
          <a:prstGeom prst="rect">
            <a:avLst/>
          </a:prstGeom>
        </p:spPr>
      </p:pic>
      <p:pic>
        <p:nvPicPr>
          <p:cNvPr id="8" name="Picture 7"/>
          <p:cNvPicPr>
            <a:picLocks noChangeAspect="1"/>
          </p:cNvPicPr>
          <p:nvPr/>
        </p:nvPicPr>
        <p:blipFill>
          <a:blip r:embed="rId3"/>
          <a:stretch>
            <a:fillRect/>
          </a:stretch>
        </p:blipFill>
        <p:spPr>
          <a:xfrm>
            <a:off x="6858000" y="4048125"/>
            <a:ext cx="2857500" cy="2266950"/>
          </a:xfrm>
          <a:prstGeom prst="rect">
            <a:avLst/>
          </a:prstGeom>
        </p:spPr>
      </p:pic>
    </p:spTree>
    <p:extLst>
      <p:ext uri="{BB962C8B-B14F-4D97-AF65-F5344CB8AC3E}">
        <p14:creationId xmlns:p14="http://schemas.microsoft.com/office/powerpoint/2010/main" val="29824961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RNNs </a:t>
            </a:r>
            <a:r>
              <a:rPr lang="en-IN" dirty="0"/>
              <a:t>(with Applications)</a:t>
            </a:r>
          </a:p>
        </p:txBody>
      </p:sp>
      <p:sp>
        <p:nvSpPr>
          <p:cNvPr id="3" name="Text Placeholder 2"/>
          <p:cNvSpPr>
            <a:spLocks noGrp="1"/>
          </p:cNvSpPr>
          <p:nvPr>
            <p:ph type="body" idx="1"/>
          </p:nvPr>
        </p:nvSpPr>
        <p:spPr/>
        <p:txBody>
          <a:bodyPr/>
          <a:lstStyle/>
          <a:p>
            <a:r>
              <a:rPr lang="en-IN" dirty="0" smtClean="0"/>
              <a:t>MANY to </a:t>
            </a:r>
            <a:r>
              <a:rPr lang="en-IN" dirty="0"/>
              <a:t>One </a:t>
            </a:r>
          </a:p>
        </p:txBody>
      </p:sp>
      <p:sp>
        <p:nvSpPr>
          <p:cNvPr id="4" name="Content Placeholder 3"/>
          <p:cNvSpPr>
            <a:spLocks noGrp="1"/>
          </p:cNvSpPr>
          <p:nvPr>
            <p:ph sz="half" idx="2"/>
          </p:nvPr>
        </p:nvSpPr>
        <p:spPr/>
        <p:txBody>
          <a:bodyPr/>
          <a:lstStyle/>
          <a:p>
            <a:r>
              <a:rPr lang="en-US" dirty="0" smtClean="0"/>
              <a:t>Many </a:t>
            </a:r>
            <a:r>
              <a:rPr lang="en-US" dirty="0"/>
              <a:t>inputs are fed to the network at several states of the network generating only one output. This </a:t>
            </a:r>
            <a:r>
              <a:rPr lang="en-US" dirty="0" smtClean="0"/>
              <a:t>type of network is </a:t>
            </a:r>
            <a:r>
              <a:rPr lang="en-US" dirty="0"/>
              <a:t>used in the problems like sentimental analysis. Where we give multiple words as input and predict only the sentiment of the sentence as output.</a:t>
            </a:r>
            <a:endParaRPr lang="en-IN" dirty="0"/>
          </a:p>
        </p:txBody>
      </p:sp>
      <p:sp>
        <p:nvSpPr>
          <p:cNvPr id="5" name="Text Placeholder 4"/>
          <p:cNvSpPr>
            <a:spLocks noGrp="1"/>
          </p:cNvSpPr>
          <p:nvPr>
            <p:ph type="body" sz="quarter" idx="3"/>
          </p:nvPr>
        </p:nvSpPr>
        <p:spPr/>
        <p:txBody>
          <a:bodyPr/>
          <a:lstStyle/>
          <a:p>
            <a:r>
              <a:rPr lang="en-IN" dirty="0" smtClean="0"/>
              <a:t>MANY </a:t>
            </a:r>
            <a:r>
              <a:rPr lang="en-IN" dirty="0"/>
              <a:t>to </a:t>
            </a:r>
            <a:r>
              <a:rPr lang="en-IN" dirty="0" smtClean="0"/>
              <a:t>MANY</a:t>
            </a:r>
            <a:endParaRPr lang="en-IN" dirty="0"/>
          </a:p>
        </p:txBody>
      </p:sp>
      <p:sp>
        <p:nvSpPr>
          <p:cNvPr id="6" name="Content Placeholder 5"/>
          <p:cNvSpPr>
            <a:spLocks noGrp="1"/>
          </p:cNvSpPr>
          <p:nvPr>
            <p:ph sz="quarter" idx="4"/>
          </p:nvPr>
        </p:nvSpPr>
        <p:spPr/>
        <p:txBody>
          <a:bodyPr/>
          <a:lstStyle/>
          <a:p>
            <a:r>
              <a:rPr lang="en-US" dirty="0" smtClean="0"/>
              <a:t>There </a:t>
            </a:r>
            <a:r>
              <a:rPr lang="en-US" dirty="0"/>
              <a:t>are multiple inputs and multiple outputs corresponding to a problem. </a:t>
            </a:r>
            <a:r>
              <a:rPr lang="en-US" dirty="0" smtClean="0"/>
              <a:t>In </a:t>
            </a:r>
            <a:r>
              <a:rPr lang="en-US" dirty="0"/>
              <a:t>language translation, we provide multiple words from one language as input and predict multiple words from the second language as output.</a:t>
            </a:r>
            <a:endParaRPr lang="en-IN" dirty="0"/>
          </a:p>
        </p:txBody>
      </p:sp>
      <p:pic>
        <p:nvPicPr>
          <p:cNvPr id="9" name="Picture 8"/>
          <p:cNvPicPr>
            <a:picLocks noChangeAspect="1"/>
          </p:cNvPicPr>
          <p:nvPr/>
        </p:nvPicPr>
        <p:blipFill>
          <a:blip r:embed="rId2"/>
          <a:stretch>
            <a:fillRect/>
          </a:stretch>
        </p:blipFill>
        <p:spPr>
          <a:xfrm>
            <a:off x="2324100" y="4295775"/>
            <a:ext cx="2545336" cy="2019300"/>
          </a:xfrm>
          <a:prstGeom prst="rect">
            <a:avLst/>
          </a:prstGeom>
        </p:spPr>
      </p:pic>
      <p:pic>
        <p:nvPicPr>
          <p:cNvPr id="11" name="Picture 10"/>
          <p:cNvPicPr>
            <a:picLocks noChangeAspect="1"/>
          </p:cNvPicPr>
          <p:nvPr/>
        </p:nvPicPr>
        <p:blipFill>
          <a:blip r:embed="rId3"/>
          <a:stretch>
            <a:fillRect/>
          </a:stretch>
        </p:blipFill>
        <p:spPr>
          <a:xfrm>
            <a:off x="6791325" y="4048125"/>
            <a:ext cx="2857500" cy="2266950"/>
          </a:xfrm>
          <a:prstGeom prst="rect">
            <a:avLst/>
          </a:prstGeom>
        </p:spPr>
      </p:pic>
    </p:spTree>
    <p:extLst>
      <p:ext uri="{BB962C8B-B14F-4D97-AF65-F5344CB8AC3E}">
        <p14:creationId xmlns:p14="http://schemas.microsoft.com/office/powerpoint/2010/main" val="14100723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Training Data: One Hot Encoding</a:t>
            </a:r>
            <a:endParaRPr lang="en-IN" dirty="0"/>
          </a:p>
        </p:txBody>
      </p:sp>
      <p:sp>
        <p:nvSpPr>
          <p:cNvPr id="3" name="Content Placeholder 2"/>
          <p:cNvSpPr>
            <a:spLocks noGrp="1"/>
          </p:cNvSpPr>
          <p:nvPr>
            <p:ph idx="1"/>
          </p:nvPr>
        </p:nvSpPr>
        <p:spPr/>
        <p:txBody>
          <a:bodyPr/>
          <a:lstStyle/>
          <a:p>
            <a:r>
              <a:rPr lang="en-US" dirty="0"/>
              <a:t>A one-hot vector is filled with 0s except for a 1 at index of the current letter </a:t>
            </a:r>
            <a:endParaRPr lang="en-US" dirty="0" smtClean="0"/>
          </a:p>
          <a:p>
            <a:pPr marL="0" indent="0">
              <a:buNone/>
            </a:pPr>
            <a:endParaRPr lang="en-US" dirty="0"/>
          </a:p>
          <a:p>
            <a:pPr marL="0" indent="0">
              <a:buNone/>
            </a:pPr>
            <a:r>
              <a:rPr lang="en-US" dirty="0" smtClean="0"/>
              <a:t>Example,</a:t>
            </a:r>
            <a:endParaRPr lang="en-US" dirty="0"/>
          </a:p>
          <a:p>
            <a:r>
              <a:rPr lang="en-US" dirty="0"/>
              <a:t>all characters: </a:t>
            </a:r>
            <a:r>
              <a:rPr lang="en-US" dirty="0" smtClean="0"/>
              <a:t>[“a”, “b”, “c”, “d”, “e”]</a:t>
            </a:r>
          </a:p>
          <a:p>
            <a:r>
              <a:rPr lang="en-US" dirty="0" smtClean="0"/>
              <a:t>“a” </a:t>
            </a:r>
            <a:r>
              <a:rPr lang="en-US" dirty="0" smtClean="0">
                <a:sym typeface="Wingdings" panose="05000000000000000000" pitchFamily="2" charset="2"/>
              </a:rPr>
              <a:t> </a:t>
            </a:r>
            <a:r>
              <a:rPr lang="en-US" dirty="0" smtClean="0"/>
              <a:t>[ </a:t>
            </a:r>
            <a:r>
              <a:rPr lang="en-US" dirty="0"/>
              <a:t>1, 0, 0, 0, 0 ] </a:t>
            </a:r>
            <a:endParaRPr lang="en-US" dirty="0" smtClean="0"/>
          </a:p>
          <a:p>
            <a:r>
              <a:rPr lang="en-US" dirty="0" smtClean="0"/>
              <a:t>“b” </a:t>
            </a:r>
            <a:r>
              <a:rPr lang="en-US" dirty="0" smtClean="0">
                <a:sym typeface="Wingdings" panose="05000000000000000000" pitchFamily="2" charset="2"/>
              </a:rPr>
              <a:t></a:t>
            </a:r>
            <a:r>
              <a:rPr lang="en-US" dirty="0" smtClean="0"/>
              <a:t>[ </a:t>
            </a:r>
            <a:r>
              <a:rPr lang="en-US" dirty="0"/>
              <a:t>0, 1, 0, 0, 0 </a:t>
            </a:r>
            <a:r>
              <a:rPr lang="en-US" dirty="0" smtClean="0"/>
              <a:t>]</a:t>
            </a:r>
          </a:p>
          <a:p>
            <a:r>
              <a:rPr lang="en-US" dirty="0" smtClean="0"/>
              <a:t>“c” </a:t>
            </a:r>
            <a:r>
              <a:rPr lang="en-US" dirty="0" smtClean="0">
                <a:sym typeface="Wingdings" panose="05000000000000000000" pitchFamily="2" charset="2"/>
              </a:rPr>
              <a:t> </a:t>
            </a:r>
            <a:r>
              <a:rPr lang="en-US" dirty="0" smtClean="0"/>
              <a:t>[ </a:t>
            </a:r>
            <a:r>
              <a:rPr lang="en-US" dirty="0"/>
              <a:t>0, 0, 1, 0, 0 ] </a:t>
            </a:r>
            <a:endParaRPr lang="en-US" dirty="0" smtClean="0"/>
          </a:p>
          <a:p>
            <a:r>
              <a:rPr lang="en-US" dirty="0" smtClean="0"/>
              <a:t>“d” </a:t>
            </a:r>
            <a:r>
              <a:rPr lang="en-US" dirty="0" smtClean="0">
                <a:sym typeface="Wingdings" panose="05000000000000000000" pitchFamily="2" charset="2"/>
              </a:rPr>
              <a:t> </a:t>
            </a:r>
            <a:r>
              <a:rPr lang="en-US" dirty="0" smtClean="0"/>
              <a:t>[ </a:t>
            </a:r>
            <a:r>
              <a:rPr lang="en-US" dirty="0"/>
              <a:t>0, 0, 0, 1, 0 ] </a:t>
            </a:r>
            <a:endParaRPr lang="en-US" dirty="0" smtClean="0"/>
          </a:p>
          <a:p>
            <a:r>
              <a:rPr lang="en-US" dirty="0" smtClean="0"/>
              <a:t>“e” </a:t>
            </a:r>
            <a:r>
              <a:rPr lang="en-US" dirty="0" smtClean="0">
                <a:sym typeface="Wingdings" panose="05000000000000000000" pitchFamily="2" charset="2"/>
              </a:rPr>
              <a:t> </a:t>
            </a:r>
            <a:r>
              <a:rPr lang="en-US" dirty="0" smtClean="0"/>
              <a:t>[ </a:t>
            </a:r>
            <a:r>
              <a:rPr lang="en-US" dirty="0"/>
              <a:t>0, 0, 0, 0, 1 </a:t>
            </a:r>
            <a:r>
              <a:rPr lang="en-US" dirty="0" smtClean="0"/>
              <a:t>]</a:t>
            </a:r>
            <a:endParaRPr lang="en-IN" dirty="0"/>
          </a:p>
        </p:txBody>
      </p:sp>
    </p:spTree>
    <p:extLst>
      <p:ext uri="{BB962C8B-B14F-4D97-AF65-F5344CB8AC3E}">
        <p14:creationId xmlns:p14="http://schemas.microsoft.com/office/powerpoint/2010/main" val="1596891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RNN – Name Classification</a:t>
            </a:r>
            <a:endParaRPr lang="en-IN" dirty="0"/>
          </a:p>
        </p:txBody>
      </p:sp>
      <p:pic>
        <p:nvPicPr>
          <p:cNvPr id="4" name="Picture 3"/>
          <p:cNvPicPr>
            <a:picLocks noChangeAspect="1"/>
          </p:cNvPicPr>
          <p:nvPr/>
        </p:nvPicPr>
        <p:blipFill>
          <a:blip r:embed="rId2"/>
          <a:stretch>
            <a:fillRect/>
          </a:stretch>
        </p:blipFill>
        <p:spPr>
          <a:xfrm>
            <a:off x="3958897" y="2047760"/>
            <a:ext cx="4335165" cy="4134078"/>
          </a:xfrm>
          <a:prstGeom prst="rect">
            <a:avLst/>
          </a:prstGeom>
        </p:spPr>
      </p:pic>
    </p:spTree>
    <p:extLst>
      <p:ext uri="{BB962C8B-B14F-4D97-AF65-F5344CB8AC3E}">
        <p14:creationId xmlns:p14="http://schemas.microsoft.com/office/powerpoint/2010/main" val="24473842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 Propagation Through Time (BPTT)</a:t>
            </a:r>
            <a:endParaRPr lang="en-IN" dirty="0"/>
          </a:p>
        </p:txBody>
      </p:sp>
      <p:sp>
        <p:nvSpPr>
          <p:cNvPr id="3" name="Content Placeholder 2"/>
          <p:cNvSpPr>
            <a:spLocks noGrp="1"/>
          </p:cNvSpPr>
          <p:nvPr>
            <p:ph sz="half" idx="1"/>
          </p:nvPr>
        </p:nvSpPr>
        <p:spPr/>
        <p:txBody>
          <a:bodyPr>
            <a:normAutofit fontScale="92500" lnSpcReduction="20000"/>
          </a:bodyPr>
          <a:lstStyle/>
          <a:p>
            <a:r>
              <a:rPr lang="en-IN" dirty="0" smtClean="0"/>
              <a:t>Cross </a:t>
            </a:r>
            <a:r>
              <a:rPr lang="en-IN" dirty="0" err="1" smtClean="0"/>
              <a:t>Enropy</a:t>
            </a:r>
            <a:r>
              <a:rPr lang="en-IN" dirty="0" smtClean="0"/>
              <a:t> Loss (or, Negative Log </a:t>
            </a:r>
            <a:r>
              <a:rPr lang="en-IN" dirty="0" err="1" smtClean="0"/>
              <a:t>Likeliood</a:t>
            </a:r>
            <a:r>
              <a:rPr lang="en-IN" dirty="0" smtClean="0"/>
              <a:t>)</a:t>
            </a:r>
          </a:p>
          <a:p>
            <a:endParaRPr lang="en-IN" dirty="0" smtClean="0"/>
          </a:p>
          <a:p>
            <a:endParaRPr lang="en-IN" dirty="0"/>
          </a:p>
          <a:p>
            <a:endParaRPr lang="en-IN" dirty="0" smtClean="0"/>
          </a:p>
          <a:p>
            <a:endParaRPr lang="en-IN" dirty="0"/>
          </a:p>
          <a:p>
            <a:endParaRPr lang="en-IN" dirty="0" smtClean="0"/>
          </a:p>
          <a:p>
            <a:endParaRPr lang="en-US" dirty="0" smtClean="0"/>
          </a:p>
          <a:p>
            <a:r>
              <a:rPr lang="en-US" dirty="0"/>
              <a:t>Here, </a:t>
            </a:r>
            <a:r>
              <a:rPr lang="en-US" i="1" dirty="0" err="1" smtClean="0"/>
              <a:t>y</a:t>
            </a:r>
            <a:r>
              <a:rPr lang="en-US" i="1" baseline="-25000" dirty="0" err="1" smtClean="0"/>
              <a:t>t</a:t>
            </a:r>
            <a:r>
              <a:rPr lang="en-US" dirty="0" smtClean="0"/>
              <a:t>​</a:t>
            </a:r>
            <a:r>
              <a:rPr lang="en-US" dirty="0"/>
              <a:t> is the correct word at time step </a:t>
            </a:r>
            <a:r>
              <a:rPr lang="en-US" i="1" dirty="0" smtClean="0"/>
              <a:t>t</a:t>
            </a:r>
            <a:r>
              <a:rPr lang="en-US" dirty="0"/>
              <a:t>, </a:t>
            </a:r>
            <a:r>
              <a:rPr lang="en-US" dirty="0" smtClean="0"/>
              <a:t>and</a:t>
            </a:r>
          </a:p>
          <a:p>
            <a:r>
              <a:rPr lang="en-US" dirty="0"/>
              <a:t> </a:t>
            </a:r>
            <a:r>
              <a:rPr lang="en-US" i="1" dirty="0" smtClean="0"/>
              <a:t>y</a:t>
            </a:r>
            <a:r>
              <a:rPr lang="en-US" baseline="30000" dirty="0" smtClean="0"/>
              <a:t>^</a:t>
            </a:r>
            <a:r>
              <a:rPr lang="en-US" baseline="-25000" dirty="0" smtClean="0"/>
              <a:t>​</a:t>
            </a:r>
            <a:r>
              <a:rPr lang="en-US" i="1" baseline="-25000" dirty="0"/>
              <a:t>t</a:t>
            </a:r>
            <a:r>
              <a:rPr lang="en-US" dirty="0"/>
              <a:t>​ is our prediction. We typically treat the full sequence </a:t>
            </a:r>
            <a:r>
              <a:rPr lang="en-US" dirty="0" smtClean="0"/>
              <a:t>(word) </a:t>
            </a:r>
            <a:r>
              <a:rPr lang="en-US" dirty="0"/>
              <a:t>as one training example, so the total error is just the sum of the errors at each time </a:t>
            </a:r>
            <a:r>
              <a:rPr lang="en-US"/>
              <a:t>step </a:t>
            </a:r>
            <a:r>
              <a:rPr lang="en-US" smtClean="0"/>
              <a:t>(single letters).</a:t>
            </a:r>
            <a:endParaRPr lang="en-US" dirty="0" smtClean="0"/>
          </a:p>
        </p:txBody>
      </p:sp>
      <p:pic>
        <p:nvPicPr>
          <p:cNvPr id="5" name="Picture 4"/>
          <p:cNvPicPr>
            <a:picLocks noChangeAspect="1"/>
          </p:cNvPicPr>
          <p:nvPr/>
        </p:nvPicPr>
        <p:blipFill>
          <a:blip r:embed="rId2"/>
          <a:stretch>
            <a:fillRect/>
          </a:stretch>
        </p:blipFill>
        <p:spPr>
          <a:xfrm>
            <a:off x="1757362" y="2347912"/>
            <a:ext cx="3362325" cy="1971675"/>
          </a:xfrm>
          <a:prstGeom prst="rect">
            <a:avLst/>
          </a:prstGeom>
        </p:spPr>
      </p:pic>
      <p:pic>
        <p:nvPicPr>
          <p:cNvPr id="2050" name="Picture 2" descr="Unrolled Recurrent Neural Network for 5 time steps with gradients"/>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410325" y="1594757"/>
            <a:ext cx="4937125" cy="284933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619875" y="4391765"/>
            <a:ext cx="5419725" cy="1477328"/>
          </a:xfrm>
          <a:prstGeom prst="rect">
            <a:avLst/>
          </a:prstGeom>
        </p:spPr>
        <p:txBody>
          <a:bodyPr wrap="square">
            <a:spAutoFit/>
          </a:bodyPr>
          <a:lstStyle/>
          <a:p>
            <a:r>
              <a:rPr lang="en-US" dirty="0"/>
              <a:t>Our goal is to calculate the gradients of the error with respect to our parameters U</a:t>
            </a:r>
            <a:r>
              <a:rPr lang="en-US" dirty="0" smtClean="0"/>
              <a:t>, V </a:t>
            </a:r>
            <a:r>
              <a:rPr lang="en-US" dirty="0"/>
              <a:t>and W and then learn good parameters using Stochastic Gradient Descent. Just like we sum up the errors, we also sum up the gradients at each time step for one training example</a:t>
            </a:r>
            <a:endParaRPr lang="en-IN" dirty="0"/>
          </a:p>
        </p:txBody>
      </p:sp>
    </p:spTree>
    <p:extLst>
      <p:ext uri="{BB962C8B-B14F-4D97-AF65-F5344CB8AC3E}">
        <p14:creationId xmlns:p14="http://schemas.microsoft.com/office/powerpoint/2010/main" val="254717076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15130</TotalTime>
  <Words>681</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Calibri Light</vt:lpstr>
      <vt:lpstr>Wingdings</vt:lpstr>
      <vt:lpstr>Retrospect</vt:lpstr>
      <vt:lpstr>RNN</vt:lpstr>
      <vt:lpstr>RNN</vt:lpstr>
      <vt:lpstr>Architecture of an RNN</vt:lpstr>
      <vt:lpstr>How RNNs differ from Feedforward Neural Networks?</vt:lpstr>
      <vt:lpstr>Types of RNNs (with Applications)</vt:lpstr>
      <vt:lpstr>Types of RNNs (with Applications)</vt:lpstr>
      <vt:lpstr>Training Data: One Hot Encoding</vt:lpstr>
      <vt:lpstr>RNN – Name Classification</vt:lpstr>
      <vt:lpstr>Back Propagation Through Time (BPTT)</vt:lpstr>
      <vt:lpstr>Limitations of RNN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RNN</dc:title>
  <dc:creator>Microsoft account</dc:creator>
  <cp:lastModifiedBy>Microsoft account</cp:lastModifiedBy>
  <cp:revision>113</cp:revision>
  <dcterms:created xsi:type="dcterms:W3CDTF">2024-08-23T18:48:27Z</dcterms:created>
  <dcterms:modified xsi:type="dcterms:W3CDTF">2024-09-20T21:24:40Z</dcterms:modified>
</cp:coreProperties>
</file>