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2"/>
  </p:notesMasterIdLst>
  <p:handoutMasterIdLst>
    <p:handoutMasterId r:id="rId43"/>
  </p:handoutMasterIdLst>
  <p:sldIdLst>
    <p:sldId id="256" r:id="rId5"/>
    <p:sldId id="257" r:id="rId6"/>
    <p:sldId id="267" r:id="rId7"/>
    <p:sldId id="258" r:id="rId8"/>
    <p:sldId id="275" r:id="rId9"/>
    <p:sldId id="270" r:id="rId10"/>
    <p:sldId id="271" r:id="rId11"/>
    <p:sldId id="272" r:id="rId12"/>
    <p:sldId id="273" r:id="rId13"/>
    <p:sldId id="276" r:id="rId14"/>
    <p:sldId id="274" r:id="rId15"/>
    <p:sldId id="278" r:id="rId16"/>
    <p:sldId id="277" r:id="rId17"/>
    <p:sldId id="279" r:id="rId18"/>
    <p:sldId id="280" r:id="rId19"/>
    <p:sldId id="281" r:id="rId20"/>
    <p:sldId id="288" r:id="rId21"/>
    <p:sldId id="283" r:id="rId22"/>
    <p:sldId id="282" r:id="rId23"/>
    <p:sldId id="285" r:id="rId24"/>
    <p:sldId id="286" r:id="rId25"/>
    <p:sldId id="287" r:id="rId26"/>
    <p:sldId id="298" r:id="rId27"/>
    <p:sldId id="299" r:id="rId28"/>
    <p:sldId id="289" r:id="rId29"/>
    <p:sldId id="290" r:id="rId30"/>
    <p:sldId id="291" r:id="rId31"/>
    <p:sldId id="297" r:id="rId32"/>
    <p:sldId id="268" r:id="rId33"/>
    <p:sldId id="292" r:id="rId34"/>
    <p:sldId id="284" r:id="rId35"/>
    <p:sldId id="261" r:id="rId36"/>
    <p:sldId id="262" r:id="rId37"/>
    <p:sldId id="293" r:id="rId38"/>
    <p:sldId id="295" r:id="rId39"/>
    <p:sldId id="296" r:id="rId40"/>
    <p:sldId id="266" r:id="rId4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1EC01-D9AE-87B8-7804-1388CE4C279E}" v="1060" dt="2024-05-10T06:42:46.959"/>
    <p1510:client id="{DD27245A-CF2F-7487-E8F7-FAA9B24087F5}" v="29" dt="2024-05-10T07:06:56.366"/>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274" autoAdjust="0"/>
  </p:normalViewPr>
  <p:slideViewPr>
    <p:cSldViewPr>
      <p:cViewPr varScale="1">
        <p:scale>
          <a:sx n="80" d="100"/>
          <a:sy n="80" d="100"/>
        </p:scale>
        <p:origin x="60" y="6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5/10/2024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5/10/2024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5/10/2024</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dataverse.harvard.edu/api/access/datafile/:persistentId?persistentId=doi:10.7910/DVN/HG7NV7/RUGDR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www.linkedin.com/in/niyati-patil/" TargetMode="External"/><Relationship Id="rId2" Type="http://schemas.openxmlformats.org/officeDocument/2006/relationships/hyperlink" Target="http://GitHhttps:/github.com/niyatidpatil" TargetMode="External"/><Relationship Id="rId1" Type="http://schemas.openxmlformats.org/officeDocument/2006/relationships/slideLayout" Target="../slideLayouts/slideLayout9.xml"/><Relationship Id="rId4" Type="http://schemas.openxmlformats.org/officeDocument/2006/relationships/hyperlink" Target="https://colab.research.google.com/drive/1pdFlt946rq7F6FGL05h5jbKzBJYeyyZL?usp=shar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414" y="1905000"/>
            <a:ext cx="9942815" cy="2667000"/>
          </a:xfrm>
        </p:spPr>
        <p:txBody>
          <a:bodyPr/>
          <a:lstStyle/>
          <a:p>
            <a:r>
              <a:rPr lang="en-US" dirty="0"/>
              <a:t>Scalable Database Phase 2</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Niyati Patil</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Step3:</a:t>
            </a:r>
          </a:p>
        </p:txBody>
      </p:sp>
      <p:sp>
        <p:nvSpPr>
          <p:cNvPr id="4" name="Content Placeholder 3">
            <a:extLst>
              <a:ext uri="{FF2B5EF4-FFF2-40B4-BE49-F238E27FC236}">
                <a16:creationId xmlns:a16="http://schemas.microsoft.com/office/drawing/2014/main" id="{2BE33B85-ED2B-D0DA-8098-3914F9376B51}"/>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dirty="0"/>
              <a:t>Creating new Sample Table with Delayed Column</a:t>
            </a:r>
          </a:p>
          <a:p>
            <a:pPr marL="457200" indent="-457200">
              <a:buAutoNum type="arabicPeriod"/>
            </a:pPr>
            <a:r>
              <a:rPr lang="en-US" dirty="0"/>
              <a:t>Query for the Delayed Column</a:t>
            </a:r>
          </a:p>
          <a:p>
            <a:pPr marL="457200" indent="-457200">
              <a:buAutoNum type="arabicPeriod"/>
            </a:pPr>
            <a:r>
              <a:rPr lang="en-US" dirty="0"/>
              <a:t>Drop the Sample Table</a:t>
            </a:r>
          </a:p>
          <a:p>
            <a:pPr marL="457200" indent="-457200">
              <a:buAutoNum type="arabicPeriod"/>
            </a:pPr>
            <a:r>
              <a:rPr lang="en-US" dirty="0"/>
              <a:t>Alter the Delayed Table to Sample Table</a:t>
            </a:r>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201986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0DDD58F-6D0D-136F-B261-E1C1298222B9}"/>
              </a:ext>
            </a:extLst>
          </p:cNvPr>
          <p:cNvPicPr>
            <a:picLocks noChangeAspect="1"/>
          </p:cNvPicPr>
          <p:nvPr/>
        </p:nvPicPr>
        <p:blipFill>
          <a:blip r:embed="rId2"/>
          <a:stretch>
            <a:fillRect/>
          </a:stretch>
        </p:blipFill>
        <p:spPr>
          <a:xfrm>
            <a:off x="652938" y="831674"/>
            <a:ext cx="10878225" cy="5181600"/>
          </a:xfrm>
          <a:prstGeom prst="rect">
            <a:avLst/>
          </a:prstGeom>
        </p:spPr>
      </p:pic>
    </p:spTree>
    <p:extLst>
      <p:ext uri="{BB962C8B-B14F-4D97-AF65-F5344CB8AC3E}">
        <p14:creationId xmlns:p14="http://schemas.microsoft.com/office/powerpoint/2010/main" val="383651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07E2F0B0-A815-C180-D9B9-80A7EB71F5CD}"/>
              </a:ext>
            </a:extLst>
          </p:cNvPr>
          <p:cNvPicPr>
            <a:picLocks noChangeAspect="1"/>
          </p:cNvPicPr>
          <p:nvPr/>
        </p:nvPicPr>
        <p:blipFill>
          <a:blip r:embed="rId2"/>
          <a:stretch>
            <a:fillRect/>
          </a:stretch>
        </p:blipFill>
        <p:spPr>
          <a:xfrm>
            <a:off x="1447423" y="481013"/>
            <a:ext cx="9284457" cy="5895975"/>
          </a:xfrm>
          <a:prstGeom prst="rect">
            <a:avLst/>
          </a:prstGeom>
        </p:spPr>
      </p:pic>
    </p:spTree>
    <p:extLst>
      <p:ext uri="{BB962C8B-B14F-4D97-AF65-F5344CB8AC3E}">
        <p14:creationId xmlns:p14="http://schemas.microsoft.com/office/powerpoint/2010/main" val="401422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Step4:</a:t>
            </a:r>
          </a:p>
        </p:txBody>
      </p:sp>
      <p:sp>
        <p:nvSpPr>
          <p:cNvPr id="4" name="Content Placeholder 3">
            <a:extLst>
              <a:ext uri="{FF2B5EF4-FFF2-40B4-BE49-F238E27FC236}">
                <a16:creationId xmlns:a16="http://schemas.microsoft.com/office/drawing/2014/main" id="{2BE33B85-ED2B-D0DA-8098-3914F9376B51}"/>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dirty="0"/>
              <a:t>Creating a new Directory for Selected Data</a:t>
            </a:r>
          </a:p>
          <a:p>
            <a:pPr marL="457200" indent="-457200">
              <a:buAutoNum type="arabicPeriod"/>
            </a:pPr>
            <a:r>
              <a:rPr lang="en-US" dirty="0"/>
              <a:t>Adding the Header</a:t>
            </a:r>
          </a:p>
          <a:p>
            <a:pPr marL="457200" indent="-457200">
              <a:buAutoNum type="arabicPeriod"/>
            </a:pPr>
            <a:r>
              <a:rPr lang="en-US" dirty="0"/>
              <a:t>Downloading the file in .csv format</a:t>
            </a:r>
          </a:p>
          <a:p>
            <a:pPr marL="457200" indent="-457200">
              <a:buAutoNum type="arabicPeriod"/>
            </a:pPr>
            <a:endParaRPr lang="en-US" dirty="0"/>
          </a:p>
        </p:txBody>
      </p:sp>
    </p:spTree>
    <p:extLst>
      <p:ext uri="{BB962C8B-B14F-4D97-AF65-F5344CB8AC3E}">
        <p14:creationId xmlns:p14="http://schemas.microsoft.com/office/powerpoint/2010/main" val="279009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Description automatically generated">
            <a:extLst>
              <a:ext uri="{FF2B5EF4-FFF2-40B4-BE49-F238E27FC236}">
                <a16:creationId xmlns:a16="http://schemas.microsoft.com/office/drawing/2014/main" id="{EB2843D4-6146-CB36-2595-C2F093F9DA8A}"/>
              </a:ext>
            </a:extLst>
          </p:cNvPr>
          <p:cNvPicPr>
            <a:picLocks noChangeAspect="1"/>
          </p:cNvPicPr>
          <p:nvPr/>
        </p:nvPicPr>
        <p:blipFill>
          <a:blip r:embed="rId2"/>
          <a:stretch>
            <a:fillRect/>
          </a:stretch>
        </p:blipFill>
        <p:spPr>
          <a:xfrm>
            <a:off x="1447423" y="495300"/>
            <a:ext cx="9284457" cy="5867400"/>
          </a:xfrm>
          <a:prstGeom prst="rect">
            <a:avLst/>
          </a:prstGeom>
        </p:spPr>
      </p:pic>
    </p:spTree>
    <p:extLst>
      <p:ext uri="{BB962C8B-B14F-4D97-AF65-F5344CB8AC3E}">
        <p14:creationId xmlns:p14="http://schemas.microsoft.com/office/powerpoint/2010/main" val="134554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1C465231-8EE0-1880-4ACE-42906C5C0688}"/>
              </a:ext>
            </a:extLst>
          </p:cNvPr>
          <p:cNvPicPr>
            <a:picLocks noChangeAspect="1"/>
          </p:cNvPicPr>
          <p:nvPr/>
        </p:nvPicPr>
        <p:blipFill>
          <a:blip r:embed="rId2"/>
          <a:stretch>
            <a:fillRect/>
          </a:stretch>
        </p:blipFill>
        <p:spPr>
          <a:xfrm>
            <a:off x="1738257" y="1403305"/>
            <a:ext cx="8703082" cy="5032710"/>
          </a:xfrm>
          <a:prstGeom prst="rect">
            <a:avLst/>
          </a:prstGeom>
        </p:spPr>
      </p:pic>
      <p:pic>
        <p:nvPicPr>
          <p:cNvPr id="3" name="Picture 2" descr="A screenshot of a clock&#10;&#10;Description automatically generated">
            <a:extLst>
              <a:ext uri="{FF2B5EF4-FFF2-40B4-BE49-F238E27FC236}">
                <a16:creationId xmlns:a16="http://schemas.microsoft.com/office/drawing/2014/main" id="{DE2EEFB3-461C-246F-2911-55129021D858}"/>
              </a:ext>
            </a:extLst>
          </p:cNvPr>
          <p:cNvPicPr>
            <a:picLocks noChangeAspect="1"/>
          </p:cNvPicPr>
          <p:nvPr/>
        </p:nvPicPr>
        <p:blipFill>
          <a:blip r:embed="rId3"/>
          <a:stretch>
            <a:fillRect/>
          </a:stretch>
        </p:blipFill>
        <p:spPr>
          <a:xfrm>
            <a:off x="1736647" y="4620716"/>
            <a:ext cx="8522657" cy="780550"/>
          </a:xfrm>
          <a:prstGeom prst="rect">
            <a:avLst/>
          </a:prstGeom>
        </p:spPr>
      </p:pic>
      <p:sp>
        <p:nvSpPr>
          <p:cNvPr id="4" name="TextBox 3">
            <a:extLst>
              <a:ext uri="{FF2B5EF4-FFF2-40B4-BE49-F238E27FC236}">
                <a16:creationId xmlns:a16="http://schemas.microsoft.com/office/drawing/2014/main" id="{391BBF0E-6CB6-4BCB-63E6-33C062F98FFF}"/>
              </a:ext>
            </a:extLst>
          </p:cNvPr>
          <p:cNvSpPr txBox="1"/>
          <p:nvPr/>
        </p:nvSpPr>
        <p:spPr>
          <a:xfrm>
            <a:off x="466616" y="166861"/>
            <a:ext cx="10321120" cy="7571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cs typeface="Arial"/>
              </a:rPr>
              <a:t>Since I don't know how to download the file using .</a:t>
            </a:r>
            <a:r>
              <a:rPr lang="en-US" sz="2400" dirty="0" err="1">
                <a:cs typeface="Arial"/>
              </a:rPr>
              <a:t>ppk</a:t>
            </a:r>
            <a:r>
              <a:rPr lang="en-US" sz="2400" dirty="0">
                <a:cs typeface="Arial"/>
              </a:rPr>
              <a:t> I used .</a:t>
            </a:r>
            <a:r>
              <a:rPr lang="en-US" sz="2400" dirty="0" err="1">
                <a:cs typeface="Arial"/>
              </a:rPr>
              <a:t>pem</a:t>
            </a:r>
            <a:r>
              <a:rPr lang="en-US" sz="2400" dirty="0">
                <a:cs typeface="Arial"/>
              </a:rPr>
              <a:t>  and run the </a:t>
            </a:r>
            <a:r>
              <a:rPr lang="en-US" sz="2400" dirty="0" err="1">
                <a:cs typeface="Arial"/>
              </a:rPr>
              <a:t>chmod</a:t>
            </a:r>
            <a:r>
              <a:rPr lang="en-US" sz="2400" dirty="0">
                <a:cs typeface="Arial"/>
              </a:rPr>
              <a:t> 400 in Git Bash.</a:t>
            </a:r>
          </a:p>
        </p:txBody>
      </p:sp>
    </p:spTree>
    <p:extLst>
      <p:ext uri="{BB962C8B-B14F-4D97-AF65-F5344CB8AC3E}">
        <p14:creationId xmlns:p14="http://schemas.microsoft.com/office/powerpoint/2010/main" val="133516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C0D63142-C568-4335-59F5-FAA8EDC8D159}"/>
              </a:ext>
            </a:extLst>
          </p:cNvPr>
          <p:cNvPicPr>
            <a:picLocks noChangeAspect="1"/>
          </p:cNvPicPr>
          <p:nvPr/>
        </p:nvPicPr>
        <p:blipFill>
          <a:blip r:embed="rId2"/>
          <a:stretch>
            <a:fillRect/>
          </a:stretch>
        </p:blipFill>
        <p:spPr>
          <a:xfrm>
            <a:off x="195382" y="853316"/>
            <a:ext cx="8572773" cy="4542922"/>
          </a:xfrm>
          <a:prstGeom prst="rect">
            <a:avLst/>
          </a:prstGeom>
        </p:spPr>
      </p:pic>
      <p:sp>
        <p:nvSpPr>
          <p:cNvPr id="2" name="TextBox 1">
            <a:extLst>
              <a:ext uri="{FF2B5EF4-FFF2-40B4-BE49-F238E27FC236}">
                <a16:creationId xmlns:a16="http://schemas.microsoft.com/office/drawing/2014/main" id="{3A2BBCB6-3CB5-BF8E-D813-98665F093BC0}"/>
              </a:ext>
            </a:extLst>
          </p:cNvPr>
          <p:cNvSpPr txBox="1"/>
          <p:nvPr/>
        </p:nvSpPr>
        <p:spPr>
          <a:xfrm>
            <a:off x="192683" y="307024"/>
            <a:ext cx="10631854"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cs typeface="Arial"/>
              </a:rPr>
              <a:t>With Windows Power shell, I had downloaded the csv file for further analyzation.</a:t>
            </a:r>
          </a:p>
        </p:txBody>
      </p:sp>
      <p:pic>
        <p:nvPicPr>
          <p:cNvPr id="4" name="Picture 3" descr="A screenshot of a computer&#10;&#10;Description automatically generated">
            <a:extLst>
              <a:ext uri="{FF2B5EF4-FFF2-40B4-BE49-F238E27FC236}">
                <a16:creationId xmlns:a16="http://schemas.microsoft.com/office/drawing/2014/main" id="{27E250FA-519F-F75F-41D3-EBB5EB884959}"/>
              </a:ext>
            </a:extLst>
          </p:cNvPr>
          <p:cNvPicPr>
            <a:picLocks noChangeAspect="1"/>
          </p:cNvPicPr>
          <p:nvPr/>
        </p:nvPicPr>
        <p:blipFill>
          <a:blip r:embed="rId3"/>
          <a:stretch>
            <a:fillRect/>
          </a:stretch>
        </p:blipFill>
        <p:spPr>
          <a:xfrm>
            <a:off x="8738125" y="1892274"/>
            <a:ext cx="3440635" cy="4965031"/>
          </a:xfrm>
          <a:prstGeom prst="rect">
            <a:avLst/>
          </a:prstGeom>
        </p:spPr>
      </p:pic>
    </p:spTree>
    <p:extLst>
      <p:ext uri="{BB962C8B-B14F-4D97-AF65-F5344CB8AC3E}">
        <p14:creationId xmlns:p14="http://schemas.microsoft.com/office/powerpoint/2010/main" val="381649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E33B85-ED2B-D0DA-8098-3914F9376B51}"/>
              </a:ext>
            </a:extLst>
          </p:cNvPr>
          <p:cNvSpPr>
            <a:spLocks noGrp="1"/>
          </p:cNvSpPr>
          <p:nvPr>
            <p:ph idx="1"/>
          </p:nvPr>
        </p:nvSpPr>
        <p:spPr/>
        <p:txBody>
          <a:bodyPr vert="horz" lIns="91440" tIns="45720" rIns="91440" bIns="45720" rtlCol="0" anchor="t">
            <a:normAutofit/>
          </a:bodyPr>
          <a:lstStyle/>
          <a:p>
            <a:endParaRPr lang="en-US" dirty="0"/>
          </a:p>
          <a:p>
            <a:pPr marL="457200" indent="-457200">
              <a:buAutoNum type="arabicPeriod"/>
            </a:pPr>
            <a:endParaRPr lang="en-US" dirty="0"/>
          </a:p>
        </p:txBody>
      </p:sp>
      <p:pic>
        <p:nvPicPr>
          <p:cNvPr id="3" name="Picture 2" descr="A screenshot of a computer&#10;&#10;Description automatically generated">
            <a:extLst>
              <a:ext uri="{FF2B5EF4-FFF2-40B4-BE49-F238E27FC236}">
                <a16:creationId xmlns:a16="http://schemas.microsoft.com/office/drawing/2014/main" id="{1E184919-235F-F624-350C-C92D7AF9FE23}"/>
              </a:ext>
            </a:extLst>
          </p:cNvPr>
          <p:cNvPicPr>
            <a:picLocks noChangeAspect="1"/>
          </p:cNvPicPr>
          <p:nvPr/>
        </p:nvPicPr>
        <p:blipFill>
          <a:blip r:embed="rId2"/>
          <a:stretch>
            <a:fillRect/>
          </a:stretch>
        </p:blipFill>
        <p:spPr>
          <a:xfrm>
            <a:off x="548866" y="704662"/>
            <a:ext cx="11103257" cy="5467851"/>
          </a:xfrm>
          <a:prstGeom prst="rect">
            <a:avLst/>
          </a:prstGeom>
        </p:spPr>
      </p:pic>
    </p:spTree>
    <p:extLst>
      <p:ext uri="{BB962C8B-B14F-4D97-AF65-F5344CB8AC3E}">
        <p14:creationId xmlns:p14="http://schemas.microsoft.com/office/powerpoint/2010/main" val="143095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Step5: Apply Machine Learning Models</a:t>
            </a:r>
          </a:p>
        </p:txBody>
      </p:sp>
      <p:sp>
        <p:nvSpPr>
          <p:cNvPr id="4" name="Content Placeholder 3">
            <a:extLst>
              <a:ext uri="{FF2B5EF4-FFF2-40B4-BE49-F238E27FC236}">
                <a16:creationId xmlns:a16="http://schemas.microsoft.com/office/drawing/2014/main" id="{2BE33B85-ED2B-D0DA-8098-3914F9376B51}"/>
              </a:ext>
            </a:extLst>
          </p:cNvPr>
          <p:cNvSpPr>
            <a:spLocks noGrp="1"/>
          </p:cNvSpPr>
          <p:nvPr>
            <p:ph idx="1"/>
          </p:nvPr>
        </p:nvSpPr>
        <p:spPr/>
        <p:txBody>
          <a:bodyPr vert="horz" lIns="91440" tIns="45720" rIns="91440" bIns="45720" rtlCol="0" anchor="t">
            <a:normAutofit fontScale="92500" lnSpcReduction="20000"/>
          </a:bodyPr>
          <a:lstStyle/>
          <a:p>
            <a:pPr marL="457200" indent="-457200">
              <a:buAutoNum type="arabicPeriod"/>
            </a:pPr>
            <a:r>
              <a:rPr lang="en-US" dirty="0"/>
              <a:t>Importing Libraries</a:t>
            </a:r>
          </a:p>
          <a:p>
            <a:pPr marL="457200" indent="-457200">
              <a:buAutoNum type="arabicPeriod"/>
            </a:pPr>
            <a:r>
              <a:rPr lang="en-US" dirty="0"/>
              <a:t>Loading the Combined data of all the Years</a:t>
            </a:r>
          </a:p>
          <a:p>
            <a:pPr marL="457200" indent="-457200">
              <a:buAutoNum type="arabicPeriod"/>
            </a:pPr>
            <a:r>
              <a:rPr lang="en-US" dirty="0"/>
              <a:t>Removing the duplicate name in the Header</a:t>
            </a:r>
          </a:p>
          <a:p>
            <a:pPr marL="457200" indent="-457200">
              <a:buAutoNum type="arabicPeriod"/>
            </a:pPr>
            <a:r>
              <a:rPr lang="en-US" dirty="0"/>
              <a:t>Performing EDA</a:t>
            </a:r>
          </a:p>
          <a:p>
            <a:pPr marL="457200" indent="-457200">
              <a:buAutoNum type="arabicPeriod"/>
            </a:pPr>
            <a:r>
              <a:rPr lang="en-US" dirty="0"/>
              <a:t>Data Wrangling and Cleaning</a:t>
            </a:r>
          </a:p>
          <a:p>
            <a:pPr marL="457200" indent="-457200">
              <a:buAutoNum type="arabicPeriod"/>
            </a:pPr>
            <a:r>
              <a:rPr lang="en-US" dirty="0"/>
              <a:t>Applying </a:t>
            </a:r>
            <a:r>
              <a:rPr lang="en-US" err="1"/>
              <a:t>RandomForestClassifier</a:t>
            </a:r>
            <a:r>
              <a:rPr lang="en-US" dirty="0"/>
              <a:t> Model</a:t>
            </a:r>
          </a:p>
          <a:p>
            <a:pPr marL="457200" indent="-457200">
              <a:buAutoNum type="arabicPeriod"/>
            </a:pPr>
            <a:r>
              <a:rPr lang="en-US" dirty="0"/>
              <a:t>Splitting and Training the Model</a:t>
            </a:r>
          </a:p>
          <a:p>
            <a:pPr marL="457200" indent="-457200">
              <a:buAutoNum type="arabicPeriod"/>
            </a:pPr>
            <a:r>
              <a:rPr lang="en-US" dirty="0"/>
              <a:t>Analyzing the outcome</a:t>
            </a:r>
          </a:p>
          <a:p>
            <a:pPr marL="457200" indent="-457200">
              <a:buAutoNum type="arabicPeriod"/>
            </a:pPr>
            <a:r>
              <a:rPr lang="en-US" dirty="0"/>
              <a:t>Saving and Storing the Trained Model</a:t>
            </a:r>
          </a:p>
        </p:txBody>
      </p:sp>
      <p:sp>
        <p:nvSpPr>
          <p:cNvPr id="3" name="TextBox 2">
            <a:extLst>
              <a:ext uri="{FF2B5EF4-FFF2-40B4-BE49-F238E27FC236}">
                <a16:creationId xmlns:a16="http://schemas.microsoft.com/office/drawing/2014/main" id="{22353A43-5070-91F6-FDBC-52C5304FDEF0}"/>
              </a:ext>
            </a:extLst>
          </p:cNvPr>
          <p:cNvSpPr txBox="1"/>
          <p:nvPr/>
        </p:nvSpPr>
        <p:spPr>
          <a:xfrm>
            <a:off x="413248" y="6434173"/>
            <a:ext cx="9358844" cy="3139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600" dirty="0">
                <a:cs typeface="Arial"/>
              </a:rPr>
              <a:t>PS: Detailed information in .</a:t>
            </a:r>
            <a:r>
              <a:rPr lang="en-US" sz="1600" dirty="0" err="1">
                <a:cs typeface="Arial"/>
              </a:rPr>
              <a:t>ipynb</a:t>
            </a:r>
            <a:r>
              <a:rPr lang="en-US" sz="1600" dirty="0">
                <a:cs typeface="Arial"/>
              </a:rPr>
              <a:t> file. As I can't include all the screenshots.</a:t>
            </a:r>
          </a:p>
        </p:txBody>
      </p:sp>
    </p:spTree>
    <p:extLst>
      <p:ext uri="{BB962C8B-B14F-4D97-AF65-F5344CB8AC3E}">
        <p14:creationId xmlns:p14="http://schemas.microsoft.com/office/powerpoint/2010/main" val="343785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program&#10;&#10;Description automatically generated">
            <a:extLst>
              <a:ext uri="{FF2B5EF4-FFF2-40B4-BE49-F238E27FC236}">
                <a16:creationId xmlns:a16="http://schemas.microsoft.com/office/drawing/2014/main" id="{4D63A244-219F-128A-656E-194BECB3C00E}"/>
              </a:ext>
            </a:extLst>
          </p:cNvPr>
          <p:cNvPicPr>
            <a:picLocks noChangeAspect="1"/>
          </p:cNvPicPr>
          <p:nvPr/>
        </p:nvPicPr>
        <p:blipFill>
          <a:blip r:embed="rId2"/>
          <a:stretch>
            <a:fillRect/>
          </a:stretch>
        </p:blipFill>
        <p:spPr>
          <a:xfrm>
            <a:off x="842742" y="709613"/>
            <a:ext cx="10493817" cy="5438775"/>
          </a:xfrm>
          <a:prstGeom prst="rect">
            <a:avLst/>
          </a:prstGeom>
        </p:spPr>
      </p:pic>
    </p:spTree>
    <p:extLst>
      <p:ext uri="{BB962C8B-B14F-4D97-AF65-F5344CB8AC3E}">
        <p14:creationId xmlns:p14="http://schemas.microsoft.com/office/powerpoint/2010/main" val="396403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vert="horz" lIns="91440" tIns="45720" rIns="91440" bIns="45720" rtlCol="0" anchor="t">
            <a:normAutofit/>
          </a:bodyPr>
          <a:lstStyle/>
          <a:p>
            <a:r>
              <a:rPr lang="en-US" dirty="0"/>
              <a:t>Creating of Hive and Executing the Queries</a:t>
            </a:r>
          </a:p>
          <a:p>
            <a:r>
              <a:rPr lang="en-US" dirty="0"/>
              <a:t>Applying Machine Learning Algorithms</a:t>
            </a:r>
          </a:p>
          <a:p>
            <a:r>
              <a:rPr lang="en-US" dirty="0"/>
              <a:t>Making Predictions</a:t>
            </a:r>
          </a:p>
          <a:p>
            <a:r>
              <a:rPr lang="en-US" dirty="0"/>
              <a:t>Conclusion</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E33B85-ED2B-D0DA-8098-3914F9376B51}"/>
              </a:ext>
            </a:extLst>
          </p:cNvPr>
          <p:cNvSpPr>
            <a:spLocks noGrp="1"/>
          </p:cNvSpPr>
          <p:nvPr>
            <p:ph idx="1"/>
          </p:nvPr>
        </p:nvSpPr>
        <p:spPr/>
        <p:txBody>
          <a:bodyPr vert="horz" lIns="91440" tIns="45720" rIns="91440" bIns="45720" rtlCol="0" anchor="t">
            <a:normAutofit/>
          </a:bodyPr>
          <a:lstStyle/>
          <a:p>
            <a:endParaRPr lang="en-US" dirty="0"/>
          </a:p>
          <a:p>
            <a:pPr marL="457200" indent="-457200">
              <a:buAutoNum type="arabicPeriod"/>
            </a:pPr>
            <a:endParaRPr lang="en-US" dirty="0"/>
          </a:p>
        </p:txBody>
      </p:sp>
      <p:pic>
        <p:nvPicPr>
          <p:cNvPr id="3" name="Picture 2" descr="A screenshot of a computer&#10;&#10;Description automatically generated">
            <a:extLst>
              <a:ext uri="{FF2B5EF4-FFF2-40B4-BE49-F238E27FC236}">
                <a16:creationId xmlns:a16="http://schemas.microsoft.com/office/drawing/2014/main" id="{CF94369C-7AA5-E338-8DB2-4508F1AB01B2}"/>
              </a:ext>
            </a:extLst>
          </p:cNvPr>
          <p:cNvPicPr>
            <a:picLocks noChangeAspect="1"/>
          </p:cNvPicPr>
          <p:nvPr/>
        </p:nvPicPr>
        <p:blipFill>
          <a:blip r:embed="rId2"/>
          <a:stretch>
            <a:fillRect/>
          </a:stretch>
        </p:blipFill>
        <p:spPr>
          <a:xfrm>
            <a:off x="480449" y="1190502"/>
            <a:ext cx="11227051" cy="5298597"/>
          </a:xfrm>
          <a:prstGeom prst="rect">
            <a:avLst/>
          </a:prstGeom>
        </p:spPr>
      </p:pic>
      <p:sp>
        <p:nvSpPr>
          <p:cNvPr id="5" name="TextBox 4">
            <a:extLst>
              <a:ext uri="{FF2B5EF4-FFF2-40B4-BE49-F238E27FC236}">
                <a16:creationId xmlns:a16="http://schemas.microsoft.com/office/drawing/2014/main" id="{85053142-77F8-09E8-B57F-C993C6EE388B}"/>
              </a:ext>
            </a:extLst>
          </p:cNvPr>
          <p:cNvSpPr txBox="1"/>
          <p:nvPr/>
        </p:nvSpPr>
        <p:spPr>
          <a:xfrm>
            <a:off x="328830" y="367095"/>
            <a:ext cx="11393656" cy="7017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200" dirty="0"/>
              <a:t>Since Somesh has collaborated all the files and merged it into 1 (complete_data.csv) file, the prefix is shown as Somesh</a:t>
            </a:r>
          </a:p>
        </p:txBody>
      </p:sp>
    </p:spTree>
    <p:extLst>
      <p:ext uri="{BB962C8B-B14F-4D97-AF65-F5344CB8AC3E}">
        <p14:creationId xmlns:p14="http://schemas.microsoft.com/office/powerpoint/2010/main" val="21015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E33B85-ED2B-D0DA-8098-3914F9376B51}"/>
              </a:ext>
            </a:extLst>
          </p:cNvPr>
          <p:cNvSpPr>
            <a:spLocks noGrp="1"/>
          </p:cNvSpPr>
          <p:nvPr>
            <p:ph idx="1"/>
          </p:nvPr>
        </p:nvSpPr>
        <p:spPr/>
        <p:txBody>
          <a:bodyPr vert="horz" lIns="91440" tIns="45720" rIns="91440" bIns="45720" rtlCol="0" anchor="t">
            <a:normAutofit/>
          </a:bodyPr>
          <a:lstStyle/>
          <a:p>
            <a:endParaRPr lang="en-US" dirty="0"/>
          </a:p>
          <a:p>
            <a:pPr marL="457200" indent="-457200">
              <a:buAutoNum type="arabicPeriod"/>
            </a:pPr>
            <a:endParaRPr lang="en-US" dirty="0"/>
          </a:p>
        </p:txBody>
      </p:sp>
      <p:pic>
        <p:nvPicPr>
          <p:cNvPr id="2" name="Picture 1" descr="A screen shot of a computer&#10;&#10;Description automatically generated">
            <a:extLst>
              <a:ext uri="{FF2B5EF4-FFF2-40B4-BE49-F238E27FC236}">
                <a16:creationId xmlns:a16="http://schemas.microsoft.com/office/drawing/2014/main" id="{82A1497E-5E2E-9DFD-8A91-15EF654FC7DB}"/>
              </a:ext>
            </a:extLst>
          </p:cNvPr>
          <p:cNvPicPr>
            <a:picLocks noChangeAspect="1"/>
          </p:cNvPicPr>
          <p:nvPr/>
        </p:nvPicPr>
        <p:blipFill>
          <a:blip r:embed="rId2"/>
          <a:stretch>
            <a:fillRect/>
          </a:stretch>
        </p:blipFill>
        <p:spPr>
          <a:xfrm>
            <a:off x="186897" y="1908533"/>
            <a:ext cx="11813928" cy="3880686"/>
          </a:xfrm>
          <a:prstGeom prst="rect">
            <a:avLst/>
          </a:prstGeom>
        </p:spPr>
      </p:pic>
      <p:sp>
        <p:nvSpPr>
          <p:cNvPr id="3" name="TextBox 2">
            <a:extLst>
              <a:ext uri="{FF2B5EF4-FFF2-40B4-BE49-F238E27FC236}">
                <a16:creationId xmlns:a16="http://schemas.microsoft.com/office/drawing/2014/main" id="{2FF3DED8-C590-AC2E-C868-78E0DB9CD8B6}"/>
              </a:ext>
            </a:extLst>
          </p:cNvPr>
          <p:cNvSpPr txBox="1"/>
          <p:nvPr/>
        </p:nvSpPr>
        <p:spPr>
          <a:xfrm>
            <a:off x="1960308" y="1087935"/>
            <a:ext cx="7875336" cy="45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600" dirty="0"/>
              <a:t>Removing the header prefix to get a readable headers.</a:t>
            </a:r>
          </a:p>
        </p:txBody>
      </p:sp>
    </p:spTree>
    <p:extLst>
      <p:ext uri="{BB962C8B-B14F-4D97-AF65-F5344CB8AC3E}">
        <p14:creationId xmlns:p14="http://schemas.microsoft.com/office/powerpoint/2010/main" val="280497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E33B85-ED2B-D0DA-8098-3914F9376B51}"/>
              </a:ext>
            </a:extLst>
          </p:cNvPr>
          <p:cNvSpPr>
            <a:spLocks noGrp="1"/>
          </p:cNvSpPr>
          <p:nvPr>
            <p:ph idx="1"/>
          </p:nvPr>
        </p:nvSpPr>
        <p:spPr/>
        <p:txBody>
          <a:bodyPr vert="horz" lIns="91440" tIns="45720" rIns="91440" bIns="45720" rtlCol="0" anchor="t">
            <a:normAutofit/>
          </a:bodyPr>
          <a:lstStyle/>
          <a:p>
            <a:endParaRPr lang="en-US" dirty="0"/>
          </a:p>
          <a:p>
            <a:pPr marL="457200" indent="-457200">
              <a:buAutoNum type="arabicPeriod"/>
            </a:pPr>
            <a:endParaRPr lang="en-US" dirty="0"/>
          </a:p>
        </p:txBody>
      </p:sp>
      <p:pic>
        <p:nvPicPr>
          <p:cNvPr id="2" name="Picture 1" descr="A screenshot of a computer&#10;&#10;Description automatically generated">
            <a:extLst>
              <a:ext uri="{FF2B5EF4-FFF2-40B4-BE49-F238E27FC236}">
                <a16:creationId xmlns:a16="http://schemas.microsoft.com/office/drawing/2014/main" id="{FB1ECDA4-7449-E18C-30EA-892AF457BD70}"/>
              </a:ext>
            </a:extLst>
          </p:cNvPr>
          <p:cNvPicPr>
            <a:picLocks noChangeAspect="1"/>
          </p:cNvPicPr>
          <p:nvPr/>
        </p:nvPicPr>
        <p:blipFill>
          <a:blip r:embed="rId2"/>
          <a:stretch>
            <a:fillRect/>
          </a:stretch>
        </p:blipFill>
        <p:spPr>
          <a:xfrm>
            <a:off x="807460" y="1042222"/>
            <a:ext cx="10570988" cy="4562475"/>
          </a:xfrm>
          <a:prstGeom prst="rect">
            <a:avLst/>
          </a:prstGeom>
        </p:spPr>
      </p:pic>
    </p:spTree>
    <p:extLst>
      <p:ext uri="{BB962C8B-B14F-4D97-AF65-F5344CB8AC3E}">
        <p14:creationId xmlns:p14="http://schemas.microsoft.com/office/powerpoint/2010/main" val="39110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8A43-4C04-619C-CD13-1170B79273AB}"/>
              </a:ext>
            </a:extLst>
          </p:cNvPr>
          <p:cNvSpPr>
            <a:spLocks noGrp="1"/>
          </p:cNvSpPr>
          <p:nvPr>
            <p:ph type="title"/>
          </p:nvPr>
        </p:nvSpPr>
        <p:spPr>
          <a:xfrm>
            <a:off x="361654" y="945420"/>
            <a:ext cx="8943524" cy="499394"/>
          </a:xfrm>
        </p:spPr>
        <p:txBody>
          <a:bodyPr>
            <a:normAutofit fontScale="90000"/>
          </a:bodyPr>
          <a:lstStyle/>
          <a:p>
            <a:r>
              <a:rPr lang="en-US" dirty="0"/>
              <a:t>Correlation Heat Map</a:t>
            </a:r>
          </a:p>
        </p:txBody>
      </p:sp>
      <p:pic>
        <p:nvPicPr>
          <p:cNvPr id="3" name="Picture 2" descr="A screen shot of a chart&#10;&#10;Description automatically generated">
            <a:extLst>
              <a:ext uri="{FF2B5EF4-FFF2-40B4-BE49-F238E27FC236}">
                <a16:creationId xmlns:a16="http://schemas.microsoft.com/office/drawing/2014/main" id="{24333F80-7F2E-3FA4-A7F7-044FFA8CB4B8}"/>
              </a:ext>
            </a:extLst>
          </p:cNvPr>
          <p:cNvPicPr>
            <a:picLocks noChangeAspect="1"/>
          </p:cNvPicPr>
          <p:nvPr/>
        </p:nvPicPr>
        <p:blipFill>
          <a:blip r:embed="rId2"/>
          <a:stretch>
            <a:fillRect/>
          </a:stretch>
        </p:blipFill>
        <p:spPr>
          <a:xfrm>
            <a:off x="4828413" y="231644"/>
            <a:ext cx="6564154" cy="6356684"/>
          </a:xfrm>
          <a:prstGeom prst="rect">
            <a:avLst/>
          </a:prstGeom>
        </p:spPr>
      </p:pic>
    </p:spTree>
    <p:extLst>
      <p:ext uri="{BB962C8B-B14F-4D97-AF65-F5344CB8AC3E}">
        <p14:creationId xmlns:p14="http://schemas.microsoft.com/office/powerpoint/2010/main" val="778558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 code&#10;&#10;Description automatically generated">
            <a:extLst>
              <a:ext uri="{FF2B5EF4-FFF2-40B4-BE49-F238E27FC236}">
                <a16:creationId xmlns:a16="http://schemas.microsoft.com/office/drawing/2014/main" id="{7B6A145E-E6FD-61CC-3984-DA38F4A75E89}"/>
              </a:ext>
            </a:extLst>
          </p:cNvPr>
          <p:cNvPicPr>
            <a:picLocks noChangeAspect="1"/>
          </p:cNvPicPr>
          <p:nvPr/>
        </p:nvPicPr>
        <p:blipFill>
          <a:blip r:embed="rId2"/>
          <a:stretch>
            <a:fillRect/>
          </a:stretch>
        </p:blipFill>
        <p:spPr>
          <a:xfrm>
            <a:off x="317755" y="216402"/>
            <a:ext cx="6117969" cy="3211931"/>
          </a:xfrm>
          <a:prstGeom prst="rect">
            <a:avLst/>
          </a:prstGeom>
        </p:spPr>
      </p:pic>
      <p:pic>
        <p:nvPicPr>
          <p:cNvPr id="3" name="Picture 2" descr="A screen shot of a computer program&#10;&#10;Description automatically generated">
            <a:extLst>
              <a:ext uri="{FF2B5EF4-FFF2-40B4-BE49-F238E27FC236}">
                <a16:creationId xmlns:a16="http://schemas.microsoft.com/office/drawing/2014/main" id="{EF9661B3-1AAA-6EB5-4413-3E0D817E3320}"/>
              </a:ext>
            </a:extLst>
          </p:cNvPr>
          <p:cNvPicPr>
            <a:picLocks noChangeAspect="1"/>
          </p:cNvPicPr>
          <p:nvPr/>
        </p:nvPicPr>
        <p:blipFill>
          <a:blip r:embed="rId3"/>
          <a:stretch>
            <a:fillRect/>
          </a:stretch>
        </p:blipFill>
        <p:spPr>
          <a:xfrm>
            <a:off x="4611540" y="3427981"/>
            <a:ext cx="7287736" cy="3226971"/>
          </a:xfrm>
          <a:prstGeom prst="rect">
            <a:avLst/>
          </a:prstGeom>
        </p:spPr>
      </p:pic>
      <p:sp>
        <p:nvSpPr>
          <p:cNvPr id="4" name="TextBox 3">
            <a:extLst>
              <a:ext uri="{FF2B5EF4-FFF2-40B4-BE49-F238E27FC236}">
                <a16:creationId xmlns:a16="http://schemas.microsoft.com/office/drawing/2014/main" id="{D65B72F1-EBE2-0F36-3919-B4A9103CAB97}"/>
              </a:ext>
            </a:extLst>
          </p:cNvPr>
          <p:cNvSpPr txBox="1"/>
          <p:nvPr/>
        </p:nvSpPr>
        <p:spPr>
          <a:xfrm>
            <a:off x="6734635" y="1268146"/>
            <a:ext cx="5439577" cy="8956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900" dirty="0">
                <a:latin typeface="Consolas"/>
              </a:rPr>
              <a:t>Getting Numerical and Categorical Features</a:t>
            </a:r>
          </a:p>
        </p:txBody>
      </p:sp>
    </p:spTree>
    <p:extLst>
      <p:ext uri="{BB962C8B-B14F-4D97-AF65-F5344CB8AC3E}">
        <p14:creationId xmlns:p14="http://schemas.microsoft.com/office/powerpoint/2010/main" val="301199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E33B85-ED2B-D0DA-8098-3914F9376B51}"/>
              </a:ext>
            </a:extLst>
          </p:cNvPr>
          <p:cNvSpPr>
            <a:spLocks noGrp="1"/>
          </p:cNvSpPr>
          <p:nvPr>
            <p:ph idx="1"/>
          </p:nvPr>
        </p:nvSpPr>
        <p:spPr/>
        <p:txBody>
          <a:bodyPr vert="horz" lIns="91440" tIns="45720" rIns="91440" bIns="45720" rtlCol="0" anchor="t">
            <a:normAutofit/>
          </a:bodyPr>
          <a:lstStyle/>
          <a:p>
            <a:endParaRPr lang="en-US" dirty="0"/>
          </a:p>
          <a:p>
            <a:pPr marL="457200" indent="-457200">
              <a:buAutoNum type="arabicPeriod"/>
            </a:pPr>
            <a:endParaRPr lang="en-US" dirty="0"/>
          </a:p>
        </p:txBody>
      </p:sp>
      <p:pic>
        <p:nvPicPr>
          <p:cNvPr id="2" name="Picture 1" descr="A screenshot of a computer&#10;&#10;Description automatically generated">
            <a:extLst>
              <a:ext uri="{FF2B5EF4-FFF2-40B4-BE49-F238E27FC236}">
                <a16:creationId xmlns:a16="http://schemas.microsoft.com/office/drawing/2014/main" id="{FD65091D-B36B-3957-0C17-8A108EA3B87D}"/>
              </a:ext>
            </a:extLst>
          </p:cNvPr>
          <p:cNvPicPr>
            <a:picLocks noChangeAspect="1"/>
          </p:cNvPicPr>
          <p:nvPr/>
        </p:nvPicPr>
        <p:blipFill>
          <a:blip r:embed="rId2"/>
          <a:stretch>
            <a:fillRect/>
          </a:stretch>
        </p:blipFill>
        <p:spPr>
          <a:xfrm>
            <a:off x="216852" y="155217"/>
            <a:ext cx="8536177" cy="3483644"/>
          </a:xfrm>
          <a:prstGeom prst="rect">
            <a:avLst/>
          </a:prstGeom>
        </p:spPr>
      </p:pic>
      <p:pic>
        <p:nvPicPr>
          <p:cNvPr id="3" name="Picture 2" descr="A computer screen shot of a code&#10;&#10;Description automatically generated">
            <a:extLst>
              <a:ext uri="{FF2B5EF4-FFF2-40B4-BE49-F238E27FC236}">
                <a16:creationId xmlns:a16="http://schemas.microsoft.com/office/drawing/2014/main" id="{A8D1B58E-7876-945D-2B23-4B4D8A956749}"/>
              </a:ext>
            </a:extLst>
          </p:cNvPr>
          <p:cNvPicPr>
            <a:picLocks noChangeAspect="1"/>
          </p:cNvPicPr>
          <p:nvPr/>
        </p:nvPicPr>
        <p:blipFill>
          <a:blip r:embed="rId3"/>
          <a:stretch>
            <a:fillRect/>
          </a:stretch>
        </p:blipFill>
        <p:spPr>
          <a:xfrm>
            <a:off x="5702086" y="3635288"/>
            <a:ext cx="6073864" cy="2963278"/>
          </a:xfrm>
          <a:prstGeom prst="rect">
            <a:avLst/>
          </a:prstGeom>
        </p:spPr>
      </p:pic>
    </p:spTree>
    <p:extLst>
      <p:ext uri="{BB962C8B-B14F-4D97-AF65-F5344CB8AC3E}">
        <p14:creationId xmlns:p14="http://schemas.microsoft.com/office/powerpoint/2010/main" val="359816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E33B85-ED2B-D0DA-8098-3914F9376B51}"/>
              </a:ext>
            </a:extLst>
          </p:cNvPr>
          <p:cNvSpPr>
            <a:spLocks noGrp="1"/>
          </p:cNvSpPr>
          <p:nvPr>
            <p:ph idx="1"/>
          </p:nvPr>
        </p:nvSpPr>
        <p:spPr/>
        <p:txBody>
          <a:bodyPr vert="horz" lIns="91440" tIns="45720" rIns="91440" bIns="45720" rtlCol="0" anchor="t">
            <a:normAutofit/>
          </a:bodyPr>
          <a:lstStyle/>
          <a:p>
            <a:endParaRPr lang="en-US" dirty="0"/>
          </a:p>
          <a:p>
            <a:pPr marL="457200" indent="-457200">
              <a:buAutoNum type="arabicPeriod"/>
            </a:pPr>
            <a:endParaRPr lang="en-US" dirty="0"/>
          </a:p>
        </p:txBody>
      </p:sp>
      <p:pic>
        <p:nvPicPr>
          <p:cNvPr id="5" name="Picture 4" descr="A screen shot of a computer program&#10;&#10;Description automatically generated">
            <a:extLst>
              <a:ext uri="{FF2B5EF4-FFF2-40B4-BE49-F238E27FC236}">
                <a16:creationId xmlns:a16="http://schemas.microsoft.com/office/drawing/2014/main" id="{CC4028C5-541B-8D08-FFE5-443C72CCB796}"/>
              </a:ext>
            </a:extLst>
          </p:cNvPr>
          <p:cNvPicPr>
            <a:picLocks noChangeAspect="1"/>
          </p:cNvPicPr>
          <p:nvPr/>
        </p:nvPicPr>
        <p:blipFill>
          <a:blip r:embed="rId2"/>
          <a:stretch>
            <a:fillRect/>
          </a:stretch>
        </p:blipFill>
        <p:spPr>
          <a:xfrm>
            <a:off x="0" y="1356248"/>
            <a:ext cx="12179302" cy="2683798"/>
          </a:xfrm>
          <a:prstGeom prst="rect">
            <a:avLst/>
          </a:prstGeom>
        </p:spPr>
      </p:pic>
    </p:spTree>
    <p:extLst>
      <p:ext uri="{BB962C8B-B14F-4D97-AF65-F5344CB8AC3E}">
        <p14:creationId xmlns:p14="http://schemas.microsoft.com/office/powerpoint/2010/main" val="425373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E33B85-ED2B-D0DA-8098-3914F9376B51}"/>
              </a:ext>
            </a:extLst>
          </p:cNvPr>
          <p:cNvSpPr>
            <a:spLocks noGrp="1"/>
          </p:cNvSpPr>
          <p:nvPr>
            <p:ph idx="1"/>
          </p:nvPr>
        </p:nvSpPr>
        <p:spPr/>
        <p:txBody>
          <a:bodyPr vert="horz" lIns="91440" tIns="45720" rIns="91440" bIns="45720" rtlCol="0" anchor="t">
            <a:normAutofit/>
          </a:bodyPr>
          <a:lstStyle/>
          <a:p>
            <a:endParaRPr lang="en-US" dirty="0"/>
          </a:p>
          <a:p>
            <a:pPr marL="457200" indent="-457200">
              <a:buAutoNum type="arabicPeriod"/>
            </a:pPr>
            <a:endParaRPr lang="en-US" dirty="0"/>
          </a:p>
        </p:txBody>
      </p:sp>
      <p:pic>
        <p:nvPicPr>
          <p:cNvPr id="3" name="Picture 2" descr="A screenshot of a computer program&#10;&#10;Description automatically generated">
            <a:extLst>
              <a:ext uri="{FF2B5EF4-FFF2-40B4-BE49-F238E27FC236}">
                <a16:creationId xmlns:a16="http://schemas.microsoft.com/office/drawing/2014/main" id="{EE6E49EC-720D-B534-AC56-5FD2166ABB53}"/>
              </a:ext>
            </a:extLst>
          </p:cNvPr>
          <p:cNvPicPr>
            <a:picLocks noChangeAspect="1"/>
          </p:cNvPicPr>
          <p:nvPr/>
        </p:nvPicPr>
        <p:blipFill>
          <a:blip r:embed="rId2"/>
          <a:stretch>
            <a:fillRect/>
          </a:stretch>
        </p:blipFill>
        <p:spPr>
          <a:xfrm>
            <a:off x="244770" y="217496"/>
            <a:ext cx="6998552" cy="2210302"/>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DF654D7D-6056-8F9C-5783-93B3597AF347}"/>
              </a:ext>
            </a:extLst>
          </p:cNvPr>
          <p:cNvPicPr>
            <a:picLocks noChangeAspect="1"/>
          </p:cNvPicPr>
          <p:nvPr/>
        </p:nvPicPr>
        <p:blipFill>
          <a:blip r:embed="rId3"/>
          <a:stretch>
            <a:fillRect/>
          </a:stretch>
        </p:blipFill>
        <p:spPr>
          <a:xfrm>
            <a:off x="6080606" y="2416545"/>
            <a:ext cx="5798534" cy="4301291"/>
          </a:xfrm>
          <a:prstGeom prst="rect">
            <a:avLst/>
          </a:prstGeom>
        </p:spPr>
      </p:pic>
    </p:spTree>
    <p:extLst>
      <p:ext uri="{BB962C8B-B14F-4D97-AF65-F5344CB8AC3E}">
        <p14:creationId xmlns:p14="http://schemas.microsoft.com/office/powerpoint/2010/main" val="152104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 code&#10;&#10;Description automatically generated">
            <a:extLst>
              <a:ext uri="{FF2B5EF4-FFF2-40B4-BE49-F238E27FC236}">
                <a16:creationId xmlns:a16="http://schemas.microsoft.com/office/drawing/2014/main" id="{1C38F5E2-A474-837F-7321-EBC2513C8CCE}"/>
              </a:ext>
            </a:extLst>
          </p:cNvPr>
          <p:cNvPicPr>
            <a:picLocks noChangeAspect="1"/>
          </p:cNvPicPr>
          <p:nvPr/>
        </p:nvPicPr>
        <p:blipFill>
          <a:blip r:embed="rId2"/>
          <a:stretch>
            <a:fillRect/>
          </a:stretch>
        </p:blipFill>
        <p:spPr>
          <a:xfrm>
            <a:off x="632103" y="976238"/>
            <a:ext cx="4339763" cy="213259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52157D66-2B0E-F93B-19CE-3C1991DD9AB9}"/>
              </a:ext>
            </a:extLst>
          </p:cNvPr>
          <p:cNvPicPr>
            <a:picLocks noChangeAspect="1"/>
          </p:cNvPicPr>
          <p:nvPr/>
        </p:nvPicPr>
        <p:blipFill>
          <a:blip r:embed="rId3"/>
          <a:stretch>
            <a:fillRect/>
          </a:stretch>
        </p:blipFill>
        <p:spPr>
          <a:xfrm>
            <a:off x="4328888" y="3290019"/>
            <a:ext cx="7084755" cy="3181350"/>
          </a:xfrm>
          <a:prstGeom prst="rect">
            <a:avLst/>
          </a:prstGeom>
        </p:spPr>
      </p:pic>
      <p:sp>
        <p:nvSpPr>
          <p:cNvPr id="9" name="TextBox 8">
            <a:extLst>
              <a:ext uri="{FF2B5EF4-FFF2-40B4-BE49-F238E27FC236}">
                <a16:creationId xmlns:a16="http://schemas.microsoft.com/office/drawing/2014/main" id="{43702B2E-31B1-C848-9751-A636199639E2}"/>
              </a:ext>
            </a:extLst>
          </p:cNvPr>
          <p:cNvSpPr txBox="1"/>
          <p:nvPr/>
        </p:nvSpPr>
        <p:spPr>
          <a:xfrm>
            <a:off x="122137" y="276990"/>
            <a:ext cx="10752139" cy="493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900" dirty="0">
                <a:latin typeface="Consolas"/>
              </a:rPr>
              <a:t>Confusion Matrix and Classification Report</a:t>
            </a:r>
            <a:endParaRPr lang="en-US" dirty="0"/>
          </a:p>
        </p:txBody>
      </p:sp>
    </p:spTree>
    <p:extLst>
      <p:ext uri="{BB962C8B-B14F-4D97-AF65-F5344CB8AC3E}">
        <p14:creationId xmlns:p14="http://schemas.microsoft.com/office/powerpoint/2010/main" val="43325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444" y="976421"/>
            <a:ext cx="8692932" cy="529473"/>
          </a:xfrm>
        </p:spPr>
        <p:txBody>
          <a:bodyPr>
            <a:normAutofit fontScale="90000"/>
          </a:bodyPr>
          <a:lstStyle/>
          <a:p>
            <a:r>
              <a:rPr lang="en-US" sz="2900" dirty="0"/>
              <a:t>Confusion Matrix and Classification Report</a:t>
            </a:r>
            <a:endParaRPr lang="en-US" sz="2900" dirty="0">
              <a:solidFill>
                <a:srgbClr val="000000"/>
              </a:solidFill>
            </a:endParaRPr>
          </a:p>
        </p:txBody>
      </p:sp>
      <p:sp>
        <p:nvSpPr>
          <p:cNvPr id="5" name="Content Placeholder 4"/>
          <p:cNvSpPr>
            <a:spLocks noGrp="1"/>
          </p:cNvSpPr>
          <p:nvPr>
            <p:ph sz="half" idx="1"/>
          </p:nvPr>
        </p:nvSpPr>
        <p:spPr>
          <a:xfrm>
            <a:off x="411406" y="1905000"/>
            <a:ext cx="4419599" cy="4267200"/>
          </a:xfrm>
        </p:spPr>
        <p:txBody>
          <a:bodyPr vert="horz" lIns="91440" tIns="45720" rIns="91440" bIns="45720" rtlCol="0" anchor="t">
            <a:normAutofit/>
          </a:bodyPr>
          <a:lstStyle/>
          <a:p>
            <a:pPr marL="0" indent="0">
              <a:buNone/>
            </a:pPr>
            <a:r>
              <a:rPr lang="en-US" sz="2200" b="1" u="sng" dirty="0"/>
              <a:t>Confusion Matrix: </a:t>
            </a:r>
            <a:r>
              <a:rPr lang="en-US" sz="2200" dirty="0"/>
              <a:t>This matrix shows that the model correctly predicted 11258 instances of the first class (true negatives) and 18742 instances of the second class (true positives). There were no false negatives or false positives, which is why the model achieved perfect precision and accuracy.</a:t>
            </a:r>
          </a:p>
          <a:p>
            <a:pPr marL="0" indent="0">
              <a:buNone/>
            </a:pPr>
            <a:endParaRPr lang="en-US" sz="2200" dirty="0">
              <a:ea typeface="+mn-lt"/>
              <a:cs typeface="+mn-lt"/>
            </a:endParaRPr>
          </a:p>
        </p:txBody>
      </p:sp>
      <p:pic>
        <p:nvPicPr>
          <p:cNvPr id="7" name="Content Placeholder 6">
            <a:extLst>
              <a:ext uri="{FF2B5EF4-FFF2-40B4-BE49-F238E27FC236}">
                <a16:creationId xmlns:a16="http://schemas.microsoft.com/office/drawing/2014/main" id="{0D4D0738-9B04-1E95-FD95-7497E200DF26}"/>
              </a:ext>
            </a:extLst>
          </p:cNvPr>
          <p:cNvPicPr>
            <a:picLocks noGrp="1" noChangeAspect="1"/>
          </p:cNvPicPr>
          <p:nvPr>
            <p:ph sz="half" idx="2"/>
          </p:nvPr>
        </p:nvPicPr>
        <p:blipFill>
          <a:blip r:embed="rId2"/>
          <a:stretch>
            <a:fillRect/>
          </a:stretch>
        </p:blipFill>
        <p:spPr>
          <a:xfrm>
            <a:off x="5934636" y="1904065"/>
            <a:ext cx="6112453" cy="1416311"/>
          </a:xfrm>
        </p:spPr>
      </p:pic>
      <p:sp>
        <p:nvSpPr>
          <p:cNvPr id="8" name="TextBox 7">
            <a:extLst>
              <a:ext uri="{FF2B5EF4-FFF2-40B4-BE49-F238E27FC236}">
                <a16:creationId xmlns:a16="http://schemas.microsoft.com/office/drawing/2014/main" id="{7CA4E17E-C882-B919-1727-71F09B9B84AD}"/>
              </a:ext>
            </a:extLst>
          </p:cNvPr>
          <p:cNvSpPr txBox="1"/>
          <p:nvPr/>
        </p:nvSpPr>
        <p:spPr>
          <a:xfrm>
            <a:off x="4712803" y="3670949"/>
            <a:ext cx="7334056" cy="28346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200" b="1" u="sng" dirty="0">
                <a:cs typeface="Segoe UI"/>
              </a:rPr>
              <a:t>Accuracy:</a:t>
            </a:r>
            <a:r>
              <a:rPr lang="en-US" sz="2200" dirty="0">
                <a:cs typeface="Segoe UI"/>
              </a:rPr>
              <a:t> Is  simply a ratio of correctly predicted observation to the total observations. In this case, it’s 1.00, which is perfect.​</a:t>
            </a:r>
          </a:p>
          <a:p>
            <a:pPr>
              <a:lnSpc>
                <a:spcPct val="90000"/>
              </a:lnSpc>
            </a:pPr>
            <a:endParaRPr lang="en-US" sz="2200" b="1" u="sng" dirty="0">
              <a:cs typeface="Segoe UI"/>
            </a:endParaRPr>
          </a:p>
          <a:p>
            <a:pPr>
              <a:lnSpc>
                <a:spcPct val="90000"/>
              </a:lnSpc>
            </a:pPr>
            <a:r>
              <a:rPr lang="en-US" sz="2200" b="1" u="sng" dirty="0">
                <a:cs typeface="Segoe UI"/>
              </a:rPr>
              <a:t>Precision:</a:t>
            </a:r>
            <a:r>
              <a:rPr lang="en-US" sz="2200" dirty="0">
                <a:cs typeface="Segoe UI"/>
              </a:rPr>
              <a:t> This is the ratio of correctly predicted positive observations to the total predicted positives. ​</a:t>
            </a:r>
          </a:p>
          <a:p>
            <a:pPr>
              <a:lnSpc>
                <a:spcPct val="90000"/>
              </a:lnSpc>
            </a:pPr>
            <a:endParaRPr lang="en-US" sz="2200" dirty="0">
              <a:cs typeface="Segoe UI"/>
            </a:endParaRPr>
          </a:p>
          <a:p>
            <a:pPr>
              <a:lnSpc>
                <a:spcPct val="90000"/>
              </a:lnSpc>
            </a:pPr>
            <a:r>
              <a:rPr lang="en-US" sz="2200" b="1" u="sng" dirty="0">
                <a:cs typeface="Segoe UI"/>
              </a:rPr>
              <a:t>Recall:</a:t>
            </a:r>
            <a:r>
              <a:rPr lang="en-US" sz="2200" dirty="0">
                <a:cs typeface="Segoe UI"/>
              </a:rPr>
              <a:t> This is the ratio of correctly predicted positive observations to all observations in actual class.</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Step1:</a:t>
            </a:r>
          </a:p>
        </p:txBody>
      </p:sp>
      <p:sp>
        <p:nvSpPr>
          <p:cNvPr id="4" name="Content Placeholder 3">
            <a:extLst>
              <a:ext uri="{FF2B5EF4-FFF2-40B4-BE49-F238E27FC236}">
                <a16:creationId xmlns:a16="http://schemas.microsoft.com/office/drawing/2014/main" id="{2BE33B85-ED2B-D0DA-8098-3914F9376B51}"/>
              </a:ext>
            </a:extLst>
          </p:cNvPr>
          <p:cNvSpPr>
            <a:spLocks noGrp="1"/>
          </p:cNvSpPr>
          <p:nvPr>
            <p:ph idx="1"/>
          </p:nvPr>
        </p:nvSpPr>
        <p:spPr/>
        <p:txBody>
          <a:bodyPr vert="horz" lIns="91440" tIns="45720" rIns="91440" bIns="45720" rtlCol="0" anchor="t">
            <a:normAutofit/>
          </a:bodyPr>
          <a:lstStyle/>
          <a:p>
            <a:r>
              <a:rPr lang="en-US" dirty="0"/>
              <a:t>Extracting the 1997 year data from the link provided:  </a:t>
            </a:r>
            <a:r>
              <a:rPr lang="en-US" dirty="0" err="1">
                <a:ea typeface="+mn-lt"/>
                <a:cs typeface="+mn-lt"/>
              </a:rPr>
              <a:t>wget</a:t>
            </a:r>
            <a:r>
              <a:rPr lang="en-US" dirty="0">
                <a:ea typeface="+mn-lt"/>
                <a:cs typeface="+mn-lt"/>
              </a:rPr>
              <a:t> </a:t>
            </a:r>
            <a:r>
              <a:rPr lang="en-US" dirty="0">
                <a:ea typeface="+mn-lt"/>
                <a:cs typeface="+mn-lt"/>
                <a:hlinkClick r:id="rId2"/>
              </a:rPr>
              <a:t>https://dataverse.harvard.edu/api/access/datafile/:persistentId?persistentId=doi:10.7910/DVN/HG7NV7/RUGDRW</a:t>
            </a:r>
            <a:endParaRPr lang="en-US"/>
          </a:p>
          <a:p>
            <a:r>
              <a:rPr lang="en-US" dirty="0"/>
              <a:t>Loading and changing the file name in the Hadoop: </a:t>
            </a:r>
          </a:p>
          <a:p>
            <a:r>
              <a:rPr lang="en-US" dirty="0"/>
              <a:t>Unzip the File</a:t>
            </a:r>
          </a:p>
          <a:p>
            <a:r>
              <a:rPr lang="en-US" dirty="0"/>
              <a:t>Making the Directory</a:t>
            </a:r>
          </a:p>
          <a:p>
            <a:r>
              <a:rPr lang="en-US" dirty="0"/>
              <a:t>Creating the Hive</a:t>
            </a:r>
          </a:p>
          <a:p>
            <a:pPr marL="457200" indent="-457200">
              <a:buAutoNum type="arabicPeriod"/>
            </a:pPr>
            <a:endParaRPr lang="en-US"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A75EB3C9-4E78-9119-E670-F84F282CC85D}"/>
              </a:ext>
            </a:extLst>
          </p:cNvPr>
          <p:cNvPicPr>
            <a:picLocks noChangeAspect="1"/>
          </p:cNvPicPr>
          <p:nvPr/>
        </p:nvPicPr>
        <p:blipFill>
          <a:blip r:embed="rId2"/>
          <a:stretch>
            <a:fillRect/>
          </a:stretch>
        </p:blipFill>
        <p:spPr>
          <a:xfrm>
            <a:off x="1265622" y="2287063"/>
            <a:ext cx="9650822" cy="3506202"/>
          </a:xfrm>
          <a:prstGeom prst="rect">
            <a:avLst/>
          </a:prstGeom>
        </p:spPr>
      </p:pic>
      <p:sp>
        <p:nvSpPr>
          <p:cNvPr id="8" name="TextBox 7">
            <a:extLst>
              <a:ext uri="{FF2B5EF4-FFF2-40B4-BE49-F238E27FC236}">
                <a16:creationId xmlns:a16="http://schemas.microsoft.com/office/drawing/2014/main" id="{7233F319-262D-9DBB-4472-95034937567B}"/>
              </a:ext>
            </a:extLst>
          </p:cNvPr>
          <p:cNvSpPr txBox="1"/>
          <p:nvPr/>
        </p:nvSpPr>
        <p:spPr>
          <a:xfrm>
            <a:off x="1387085" y="487235"/>
            <a:ext cx="10421357" cy="100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200" dirty="0"/>
              <a:t>When you save a trained machine learning model using </a:t>
            </a:r>
            <a:r>
              <a:rPr lang="en-US" sz="2200" dirty="0" err="1"/>
              <a:t>joblib.dump</a:t>
            </a:r>
            <a:r>
              <a:rPr lang="en-US" sz="2200" dirty="0"/>
              <a:t>() with a .</a:t>
            </a:r>
            <a:r>
              <a:rPr lang="en-US" sz="2200" dirty="0" err="1"/>
              <a:t>pkl</a:t>
            </a:r>
            <a:r>
              <a:rPr lang="en-US" sz="2200" dirty="0"/>
              <a:t> extension, you're essentially serializing the model object into a file, making it easy to store, share, and load the model later for further training.</a:t>
            </a:r>
          </a:p>
        </p:txBody>
      </p:sp>
    </p:spTree>
    <p:extLst>
      <p:ext uri="{BB962C8B-B14F-4D97-AF65-F5344CB8AC3E}">
        <p14:creationId xmlns:p14="http://schemas.microsoft.com/office/powerpoint/2010/main" val="422776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Step6:</a:t>
            </a:r>
          </a:p>
        </p:txBody>
      </p:sp>
      <p:sp>
        <p:nvSpPr>
          <p:cNvPr id="4" name="Content Placeholder 3">
            <a:extLst>
              <a:ext uri="{FF2B5EF4-FFF2-40B4-BE49-F238E27FC236}">
                <a16:creationId xmlns:a16="http://schemas.microsoft.com/office/drawing/2014/main" id="{2BE33B85-ED2B-D0DA-8098-3914F9376B51}"/>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a:t>Loading the 10 record Dataset provided by the Professor</a:t>
            </a:r>
          </a:p>
          <a:p>
            <a:pPr marL="457200" indent="-457200">
              <a:buAutoNum type="arabicPeriod"/>
            </a:pPr>
            <a:r>
              <a:rPr lang="en-US"/>
              <a:t>Performing EDA</a:t>
            </a:r>
          </a:p>
          <a:p>
            <a:pPr marL="457200" indent="-457200">
              <a:buAutoNum type="arabicPeriod"/>
            </a:pPr>
            <a:r>
              <a:rPr lang="en-US" dirty="0"/>
              <a:t>Pre-Processing the Data</a:t>
            </a:r>
          </a:p>
          <a:p>
            <a:pPr marL="457200" indent="-457200">
              <a:buAutoNum type="arabicPeriod"/>
            </a:pPr>
            <a:r>
              <a:rPr lang="en-US" dirty="0"/>
              <a:t>Fitting the Model to the Dataset</a:t>
            </a:r>
          </a:p>
          <a:p>
            <a:pPr marL="457200" indent="-457200">
              <a:buAutoNum type="arabicPeriod"/>
            </a:pPr>
            <a:r>
              <a:rPr lang="en-US" dirty="0"/>
              <a:t>Predicting the Delayed flights</a:t>
            </a:r>
          </a:p>
          <a:p>
            <a:pPr marL="457200" indent="-457200">
              <a:buAutoNum type="arabicPeriod"/>
            </a:pPr>
            <a:r>
              <a:rPr lang="en-US" dirty="0"/>
              <a:t>Converting it into Yes and No </a:t>
            </a:r>
          </a:p>
          <a:p>
            <a:pPr marL="457200" indent="-457200">
              <a:buAutoNum type="arabicPeriod"/>
            </a:pPr>
            <a:r>
              <a:rPr lang="en-US" dirty="0"/>
              <a:t>Saving the file in .csv format</a:t>
            </a:r>
          </a:p>
        </p:txBody>
      </p:sp>
    </p:spTree>
    <p:extLst>
      <p:ext uri="{BB962C8B-B14F-4D97-AF65-F5344CB8AC3E}">
        <p14:creationId xmlns:p14="http://schemas.microsoft.com/office/powerpoint/2010/main" val="379696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2B53418F-F508-6D6F-671F-FA418BDB732F}"/>
              </a:ext>
            </a:extLst>
          </p:cNvPr>
          <p:cNvPicPr>
            <a:picLocks noChangeAspect="1"/>
          </p:cNvPicPr>
          <p:nvPr/>
        </p:nvPicPr>
        <p:blipFill>
          <a:blip r:embed="rId2"/>
          <a:stretch>
            <a:fillRect/>
          </a:stretch>
        </p:blipFill>
        <p:spPr>
          <a:xfrm>
            <a:off x="1447968" y="838200"/>
            <a:ext cx="9287954" cy="5181600"/>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5E2376CE-9AE2-8BE5-68BF-FA1749D83318}"/>
              </a:ext>
            </a:extLst>
          </p:cNvPr>
          <p:cNvPicPr>
            <a:picLocks noChangeAspect="1"/>
          </p:cNvPicPr>
          <p:nvPr/>
        </p:nvPicPr>
        <p:blipFill>
          <a:blip r:embed="rId2"/>
          <a:stretch>
            <a:fillRect/>
          </a:stretch>
        </p:blipFill>
        <p:spPr>
          <a:xfrm>
            <a:off x="1447968" y="957262"/>
            <a:ext cx="9287954" cy="4943475"/>
          </a:xfrm>
          <a:prstGeom prst="rect">
            <a:avLst/>
          </a:prstGeom>
        </p:spPr>
      </p:pic>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 code&#10;&#10;Description automatically generated">
            <a:extLst>
              <a:ext uri="{FF2B5EF4-FFF2-40B4-BE49-F238E27FC236}">
                <a16:creationId xmlns:a16="http://schemas.microsoft.com/office/drawing/2014/main" id="{466100DD-C637-4911-9A8F-AEA653A5506D}"/>
              </a:ext>
            </a:extLst>
          </p:cNvPr>
          <p:cNvPicPr>
            <a:picLocks noChangeAspect="1"/>
          </p:cNvPicPr>
          <p:nvPr/>
        </p:nvPicPr>
        <p:blipFill>
          <a:blip r:embed="rId2"/>
          <a:stretch>
            <a:fillRect/>
          </a:stretch>
        </p:blipFill>
        <p:spPr>
          <a:xfrm>
            <a:off x="350318" y="1711140"/>
            <a:ext cx="11567856" cy="2915962"/>
          </a:xfrm>
          <a:prstGeom prst="rect">
            <a:avLst/>
          </a:prstGeom>
        </p:spPr>
      </p:pic>
    </p:spTree>
    <p:extLst>
      <p:ext uri="{BB962C8B-B14F-4D97-AF65-F5344CB8AC3E}">
        <p14:creationId xmlns:p14="http://schemas.microsoft.com/office/powerpoint/2010/main" val="420887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04AFB0C3-E3AD-57F3-6102-F73235CC5256}"/>
              </a:ext>
            </a:extLst>
          </p:cNvPr>
          <p:cNvPicPr>
            <a:picLocks noChangeAspect="1"/>
          </p:cNvPicPr>
          <p:nvPr/>
        </p:nvPicPr>
        <p:blipFill>
          <a:blip r:embed="rId2"/>
          <a:stretch>
            <a:fillRect/>
          </a:stretch>
        </p:blipFill>
        <p:spPr>
          <a:xfrm>
            <a:off x="242454" y="492066"/>
            <a:ext cx="4616795" cy="5835316"/>
          </a:xfrm>
          <a:prstGeom prst="rect">
            <a:avLst/>
          </a:prstGeom>
        </p:spPr>
      </p:pic>
      <p:pic>
        <p:nvPicPr>
          <p:cNvPr id="4" name="Picture 3" descr="A screen shot of a computer program&#10;&#10;Description automatically generated">
            <a:extLst>
              <a:ext uri="{FF2B5EF4-FFF2-40B4-BE49-F238E27FC236}">
                <a16:creationId xmlns:a16="http://schemas.microsoft.com/office/drawing/2014/main" id="{285D02B5-E2AA-5B25-A6BB-71DF623293DD}"/>
              </a:ext>
            </a:extLst>
          </p:cNvPr>
          <p:cNvPicPr>
            <a:picLocks noChangeAspect="1"/>
          </p:cNvPicPr>
          <p:nvPr/>
        </p:nvPicPr>
        <p:blipFill>
          <a:blip r:embed="rId3"/>
          <a:stretch>
            <a:fillRect/>
          </a:stretch>
        </p:blipFill>
        <p:spPr>
          <a:xfrm>
            <a:off x="4970439" y="3378521"/>
            <a:ext cx="7023610" cy="3117181"/>
          </a:xfrm>
          <a:prstGeom prst="rect">
            <a:avLst/>
          </a:prstGeom>
        </p:spPr>
      </p:pic>
    </p:spTree>
    <p:extLst>
      <p:ext uri="{BB962C8B-B14F-4D97-AF65-F5344CB8AC3E}">
        <p14:creationId xmlns:p14="http://schemas.microsoft.com/office/powerpoint/2010/main" val="336820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 program&#10;&#10;Description automatically generated">
            <a:extLst>
              <a:ext uri="{FF2B5EF4-FFF2-40B4-BE49-F238E27FC236}">
                <a16:creationId xmlns:a16="http://schemas.microsoft.com/office/drawing/2014/main" id="{5E3CEF8E-A688-A81D-C435-87F68C93A373}"/>
              </a:ext>
            </a:extLst>
          </p:cNvPr>
          <p:cNvPicPr>
            <a:picLocks noChangeAspect="1"/>
          </p:cNvPicPr>
          <p:nvPr/>
        </p:nvPicPr>
        <p:blipFill>
          <a:blip r:embed="rId2"/>
          <a:stretch>
            <a:fillRect/>
          </a:stretch>
        </p:blipFill>
        <p:spPr>
          <a:xfrm>
            <a:off x="2892915" y="343749"/>
            <a:ext cx="6398784" cy="4561974"/>
          </a:xfrm>
          <a:prstGeom prst="rect">
            <a:avLst/>
          </a:prstGeom>
        </p:spPr>
      </p:pic>
      <p:pic>
        <p:nvPicPr>
          <p:cNvPr id="4" name="Picture 3" descr="A screenshot of a table&#10;&#10;Description automatically generated">
            <a:extLst>
              <a:ext uri="{FF2B5EF4-FFF2-40B4-BE49-F238E27FC236}">
                <a16:creationId xmlns:a16="http://schemas.microsoft.com/office/drawing/2014/main" id="{557A1545-C121-1B84-2250-4A39C6ACF31C}"/>
              </a:ext>
            </a:extLst>
          </p:cNvPr>
          <p:cNvPicPr>
            <a:picLocks noChangeAspect="1"/>
          </p:cNvPicPr>
          <p:nvPr/>
        </p:nvPicPr>
        <p:blipFill>
          <a:blip r:embed="rId3"/>
          <a:stretch>
            <a:fillRect/>
          </a:stretch>
        </p:blipFill>
        <p:spPr>
          <a:xfrm>
            <a:off x="680617" y="4897573"/>
            <a:ext cx="10826102" cy="1728618"/>
          </a:xfrm>
          <a:prstGeom prst="rect">
            <a:avLst/>
          </a:prstGeom>
        </p:spPr>
      </p:pic>
    </p:spTree>
    <p:extLst>
      <p:ext uri="{BB962C8B-B14F-4D97-AF65-F5344CB8AC3E}">
        <p14:creationId xmlns:p14="http://schemas.microsoft.com/office/powerpoint/2010/main" val="394313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482" y="3057945"/>
            <a:ext cx="6116839" cy="1381709"/>
          </a:xfrm>
        </p:spPr>
        <p:txBody>
          <a:bodyPr/>
          <a:lstStyle/>
          <a:p>
            <a:r>
              <a:rPr lang="en-US" sz="2400" dirty="0"/>
              <a:t>Feel free to reach out if you have any questions.</a:t>
            </a:r>
          </a:p>
          <a:p>
            <a:endParaRPr lang="en-US" sz="2400" dirty="0"/>
          </a:p>
        </p:txBody>
      </p:sp>
      <p:sp>
        <p:nvSpPr>
          <p:cNvPr id="3" name="TextBox 2">
            <a:extLst>
              <a:ext uri="{FF2B5EF4-FFF2-40B4-BE49-F238E27FC236}">
                <a16:creationId xmlns:a16="http://schemas.microsoft.com/office/drawing/2014/main" id="{425F17CE-08B8-E80D-3B12-64E731283FDB}"/>
              </a:ext>
            </a:extLst>
          </p:cNvPr>
          <p:cNvSpPr txBox="1"/>
          <p:nvPr/>
        </p:nvSpPr>
        <p:spPr>
          <a:xfrm>
            <a:off x="1617968" y="4692783"/>
            <a:ext cx="6111166" cy="16435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Links:</a:t>
            </a:r>
            <a:r>
              <a:rPr lang="en-US" dirty="0">
                <a:latin typeface="Consolas"/>
              </a:rPr>
              <a:t> </a:t>
            </a:r>
          </a:p>
          <a:p>
            <a:r>
              <a:rPr lang="en-US" dirty="0">
                <a:latin typeface="Consolas"/>
              </a:rPr>
              <a:t>GitHub:</a:t>
            </a:r>
            <a:r>
              <a:rPr lang="en-US" dirty="0">
                <a:ea typeface="+mn-lt"/>
                <a:cs typeface="+mn-lt"/>
                <a:hlinkClick r:id="rId2"/>
              </a:rPr>
              <a:t>https://github.com/niyatidpatil</a:t>
            </a:r>
            <a:endParaRPr lang="en-US" dirty="0">
              <a:latin typeface="Consolas"/>
            </a:endParaRPr>
          </a:p>
          <a:p>
            <a:pPr>
              <a:lnSpc>
                <a:spcPct val="90000"/>
              </a:lnSpc>
            </a:pPr>
            <a:r>
              <a:rPr lang="en-US" dirty="0">
                <a:ea typeface="+mn-lt"/>
                <a:cs typeface="+mn-lt"/>
              </a:rPr>
              <a:t>LinkedIn: </a:t>
            </a:r>
            <a:r>
              <a:rPr lang="en-US" dirty="0">
                <a:ea typeface="+mn-lt"/>
                <a:cs typeface="+mn-lt"/>
                <a:hlinkClick r:id="rId3"/>
              </a:rPr>
              <a:t>https://www.linkedin.com/in/niyati-patil/</a:t>
            </a:r>
            <a:endParaRPr lang="en-US"/>
          </a:p>
          <a:p>
            <a:pPr>
              <a:lnSpc>
                <a:spcPct val="90000"/>
              </a:lnSpc>
            </a:pPr>
            <a:r>
              <a:rPr lang="en-US" dirty="0" err="1">
                <a:latin typeface="Corbel"/>
              </a:rPr>
              <a:t>Colab</a:t>
            </a:r>
            <a:r>
              <a:rPr lang="en-US" dirty="0">
                <a:latin typeface="Corbel"/>
              </a:rPr>
              <a:t>: </a:t>
            </a:r>
            <a:r>
              <a:rPr lang="en-US" dirty="0">
                <a:ea typeface="+mn-lt"/>
                <a:cs typeface="+mn-lt"/>
                <a:hlinkClick r:id="rId4"/>
              </a:rPr>
              <a:t>https://colab.research.google.com/drive/1pdFlt946rq7F6FGL05h5jbKzBJYeyyZL?usp=sharing</a:t>
            </a:r>
            <a:r>
              <a:rPr lang="en-US" dirty="0">
                <a:ea typeface="+mn-lt"/>
                <a:cs typeface="+mn-lt"/>
              </a:rPr>
              <a:t> </a:t>
            </a:r>
          </a:p>
          <a:p>
            <a:pPr>
              <a:lnSpc>
                <a:spcPct val="90000"/>
              </a:lnSpc>
            </a:pPr>
            <a:endParaRPr lang="en-US" dirty="0">
              <a:latin typeface="Consolas"/>
            </a:endParaRPr>
          </a:p>
        </p:txBody>
      </p:sp>
      <p:sp>
        <p:nvSpPr>
          <p:cNvPr id="4" name="Title 1">
            <a:extLst>
              <a:ext uri="{FF2B5EF4-FFF2-40B4-BE49-F238E27FC236}">
                <a16:creationId xmlns:a16="http://schemas.microsoft.com/office/drawing/2014/main" id="{0F227390-8ABE-A0E0-0B83-7CEDFA4ED0A1}"/>
              </a:ext>
            </a:extLst>
          </p:cNvPr>
          <p:cNvSpPr>
            <a:spLocks noGrp="1"/>
          </p:cNvSpPr>
          <p:nvPr/>
        </p:nvSpPr>
        <p:spPr>
          <a:xfrm>
            <a:off x="2831011" y="2037117"/>
            <a:ext cx="4061980" cy="72999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a:lstStyle>
          <a:p>
            <a:r>
              <a:rPr lang="en-US" sz="4000" dirty="0"/>
              <a:t>Thank You! </a:t>
            </a:r>
          </a:p>
        </p:txBody>
      </p:sp>
      <p:sp>
        <p:nvSpPr>
          <p:cNvPr id="5" name="Smiley Face 4">
            <a:extLst>
              <a:ext uri="{FF2B5EF4-FFF2-40B4-BE49-F238E27FC236}">
                <a16:creationId xmlns:a16="http://schemas.microsoft.com/office/drawing/2014/main" id="{2937BF78-2B74-8D42-7897-D3220138C9C9}"/>
              </a:ext>
            </a:extLst>
          </p:cNvPr>
          <p:cNvSpPr/>
          <p:nvPr/>
        </p:nvSpPr>
        <p:spPr>
          <a:xfrm>
            <a:off x="5747312" y="2141387"/>
            <a:ext cx="593641" cy="5334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Description automatically generated">
            <a:extLst>
              <a:ext uri="{FF2B5EF4-FFF2-40B4-BE49-F238E27FC236}">
                <a16:creationId xmlns:a16="http://schemas.microsoft.com/office/drawing/2014/main" id="{D93F9257-80E8-865A-1E2B-F845BBCB574F}"/>
              </a:ext>
            </a:extLst>
          </p:cNvPr>
          <p:cNvPicPr>
            <a:picLocks noChangeAspect="1"/>
          </p:cNvPicPr>
          <p:nvPr/>
        </p:nvPicPr>
        <p:blipFill>
          <a:blip r:embed="rId2"/>
          <a:stretch>
            <a:fillRect/>
          </a:stretch>
        </p:blipFill>
        <p:spPr>
          <a:xfrm>
            <a:off x="1447423" y="509588"/>
            <a:ext cx="9284457" cy="5838825"/>
          </a:xfrm>
          <a:prstGeom prst="rect">
            <a:avLst/>
          </a:prstGeom>
        </p:spPr>
      </p:pic>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Step2:</a:t>
            </a:r>
          </a:p>
        </p:txBody>
      </p:sp>
      <p:sp>
        <p:nvSpPr>
          <p:cNvPr id="4" name="Content Placeholder 3">
            <a:extLst>
              <a:ext uri="{FF2B5EF4-FFF2-40B4-BE49-F238E27FC236}">
                <a16:creationId xmlns:a16="http://schemas.microsoft.com/office/drawing/2014/main" id="{2BE33B85-ED2B-D0DA-8098-3914F9376B51}"/>
              </a:ext>
            </a:extLst>
          </p:cNvPr>
          <p:cNvSpPr>
            <a:spLocks noGrp="1"/>
          </p:cNvSpPr>
          <p:nvPr>
            <p:ph idx="1"/>
          </p:nvPr>
        </p:nvSpPr>
        <p:spPr/>
        <p:txBody>
          <a:bodyPr vert="horz" lIns="91440" tIns="45720" rIns="91440" bIns="45720" rtlCol="0" anchor="t">
            <a:normAutofit fontScale="92500" lnSpcReduction="20000"/>
          </a:bodyPr>
          <a:lstStyle/>
          <a:p>
            <a:pPr marL="457200" indent="-457200">
              <a:buAutoNum type="arabicPeriod"/>
            </a:pPr>
            <a:r>
              <a:rPr lang="en-US" dirty="0"/>
              <a:t>Creating Database</a:t>
            </a:r>
          </a:p>
          <a:p>
            <a:pPr marL="457200" indent="-457200">
              <a:buAutoNum type="arabicPeriod"/>
            </a:pPr>
            <a:r>
              <a:rPr lang="en-US" dirty="0"/>
              <a:t>Creating Table and Sample Table</a:t>
            </a:r>
          </a:p>
          <a:p>
            <a:pPr marL="457200" indent="-457200">
              <a:buAutoNum type="arabicPeriod"/>
            </a:pPr>
            <a:r>
              <a:rPr lang="en-US" dirty="0"/>
              <a:t>Loading the data</a:t>
            </a:r>
          </a:p>
          <a:p>
            <a:pPr marL="457200" indent="-457200">
              <a:buAutoNum type="arabicPeriod"/>
            </a:pPr>
            <a:r>
              <a:rPr lang="en-US" dirty="0">
                <a:ea typeface="+mn-lt"/>
                <a:cs typeface="+mn-lt"/>
              </a:rPr>
              <a:t>Query for making Random Sampling with LIMIT 30000;</a:t>
            </a:r>
            <a:endParaRPr lang="en-US" dirty="0"/>
          </a:p>
          <a:p>
            <a:pPr marL="0" indent="0">
              <a:buNone/>
            </a:pPr>
            <a:r>
              <a:rPr lang="en-US" dirty="0">
                <a:ea typeface="+mn-lt"/>
                <a:cs typeface="+mn-lt"/>
              </a:rPr>
              <a:t> INSERT INTO TABLE niyati_sample1</a:t>
            </a:r>
            <a:endParaRPr lang="en-US" dirty="0"/>
          </a:p>
          <a:p>
            <a:pPr marL="0" indent="0">
              <a:buNone/>
            </a:pPr>
            <a:r>
              <a:rPr lang="en-US" dirty="0">
                <a:ea typeface="+mn-lt"/>
                <a:cs typeface="+mn-lt"/>
              </a:rPr>
              <a:t> SELECT * FROM niyatii1997</a:t>
            </a:r>
            <a:endParaRPr lang="en-US"/>
          </a:p>
          <a:p>
            <a:pPr marL="0" indent="0">
              <a:buNone/>
            </a:pPr>
            <a:r>
              <a:rPr lang="en-US" dirty="0">
                <a:ea typeface="+mn-lt"/>
                <a:cs typeface="+mn-lt"/>
              </a:rPr>
              <a:t> DISTRIBUTE BY RAND()</a:t>
            </a:r>
            <a:endParaRPr lang="en-US" dirty="0"/>
          </a:p>
          <a:p>
            <a:pPr marL="0" indent="0">
              <a:buNone/>
            </a:pPr>
            <a:r>
              <a:rPr lang="en-GB" dirty="0">
                <a:ea typeface="+mn-lt"/>
                <a:cs typeface="+mn-lt"/>
              </a:rPr>
              <a:t> SORT BY RAND()</a:t>
            </a:r>
            <a:endParaRPr lang="en-US"/>
          </a:p>
          <a:p>
            <a:pPr marL="0" indent="0">
              <a:buNone/>
            </a:pPr>
            <a:r>
              <a:rPr lang="en-US" dirty="0">
                <a:ea typeface="+mn-lt"/>
                <a:cs typeface="+mn-lt"/>
              </a:rPr>
              <a:t> LIMIT 30000;</a:t>
            </a:r>
            <a:endParaRPr lang="en-US"/>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345112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3E5644C1-34E7-4D9C-EB0B-D412E412979C}"/>
              </a:ext>
            </a:extLst>
          </p:cNvPr>
          <p:cNvPicPr>
            <a:picLocks noChangeAspect="1"/>
          </p:cNvPicPr>
          <p:nvPr/>
        </p:nvPicPr>
        <p:blipFill rotWithShape="1">
          <a:blip r:embed="rId2"/>
          <a:srcRect t="82270" r="28041" b="-236"/>
          <a:stretch/>
        </p:blipFill>
        <p:spPr>
          <a:xfrm>
            <a:off x="814228" y="2150252"/>
            <a:ext cx="10349632" cy="1580455"/>
          </a:xfrm>
          <a:prstGeom prst="rect">
            <a:avLst/>
          </a:prstGeom>
        </p:spPr>
      </p:pic>
    </p:spTree>
    <p:extLst>
      <p:ext uri="{BB962C8B-B14F-4D97-AF65-F5344CB8AC3E}">
        <p14:creationId xmlns:p14="http://schemas.microsoft.com/office/powerpoint/2010/main" val="35320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DAEFB5C4-2A25-AC08-5CFD-E6862A1DF151}"/>
              </a:ext>
            </a:extLst>
          </p:cNvPr>
          <p:cNvPicPr>
            <a:picLocks noChangeAspect="1"/>
          </p:cNvPicPr>
          <p:nvPr/>
        </p:nvPicPr>
        <p:blipFill>
          <a:blip r:embed="rId2"/>
          <a:stretch>
            <a:fillRect/>
          </a:stretch>
        </p:blipFill>
        <p:spPr>
          <a:xfrm>
            <a:off x="1627549" y="348905"/>
            <a:ext cx="8930117" cy="5878428"/>
          </a:xfrm>
          <a:prstGeom prst="rect">
            <a:avLst/>
          </a:prstGeom>
        </p:spPr>
      </p:pic>
    </p:spTree>
    <p:extLst>
      <p:ext uri="{BB962C8B-B14F-4D97-AF65-F5344CB8AC3E}">
        <p14:creationId xmlns:p14="http://schemas.microsoft.com/office/powerpoint/2010/main" val="322253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10;&#10;Description automatically generated">
            <a:extLst>
              <a:ext uri="{FF2B5EF4-FFF2-40B4-BE49-F238E27FC236}">
                <a16:creationId xmlns:a16="http://schemas.microsoft.com/office/drawing/2014/main" id="{F2B1E7EC-321B-6C96-891A-E56E92F4E332}"/>
              </a:ext>
            </a:extLst>
          </p:cNvPr>
          <p:cNvPicPr>
            <a:picLocks noChangeAspect="1"/>
          </p:cNvPicPr>
          <p:nvPr/>
        </p:nvPicPr>
        <p:blipFill>
          <a:blip r:embed="rId2"/>
          <a:stretch>
            <a:fillRect/>
          </a:stretch>
        </p:blipFill>
        <p:spPr>
          <a:xfrm>
            <a:off x="644811" y="481742"/>
            <a:ext cx="10888248" cy="5335001"/>
          </a:xfrm>
          <a:prstGeom prst="rect">
            <a:avLst/>
          </a:prstGeom>
        </p:spPr>
      </p:pic>
    </p:spTree>
    <p:extLst>
      <p:ext uri="{BB962C8B-B14F-4D97-AF65-F5344CB8AC3E}">
        <p14:creationId xmlns:p14="http://schemas.microsoft.com/office/powerpoint/2010/main" val="423991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omputer screen shot of a black screen&#10;&#10;Description automatically generated">
            <a:extLst>
              <a:ext uri="{FF2B5EF4-FFF2-40B4-BE49-F238E27FC236}">
                <a16:creationId xmlns:a16="http://schemas.microsoft.com/office/drawing/2014/main" id="{E65C07FE-D701-30B0-6658-64F54A04E214}"/>
              </a:ext>
            </a:extLst>
          </p:cNvPr>
          <p:cNvPicPr>
            <a:picLocks noChangeAspect="1"/>
          </p:cNvPicPr>
          <p:nvPr/>
        </p:nvPicPr>
        <p:blipFill>
          <a:blip r:embed="rId2"/>
          <a:stretch>
            <a:fillRect/>
          </a:stretch>
        </p:blipFill>
        <p:spPr>
          <a:xfrm>
            <a:off x="276362" y="1308026"/>
            <a:ext cx="11630004" cy="4234614"/>
          </a:xfrm>
          <a:prstGeom prst="rect">
            <a:avLst/>
          </a:prstGeom>
        </p:spPr>
      </p:pic>
    </p:spTree>
    <p:extLst>
      <p:ext uri="{BB962C8B-B14F-4D97-AF65-F5344CB8AC3E}">
        <p14:creationId xmlns:p14="http://schemas.microsoft.com/office/powerpoint/2010/main" val="327921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FC92C0-A33F-467F-A65D-AA0CE0BD2B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2B82EB-80D3-4DDB-9A53-0D22163B57B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BA52FF4-E484-4953-8434-9402E3BE0A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30</TotalTime>
  <Words>587</Words>
  <Application>Microsoft Office PowerPoint</Application>
  <PresentationFormat>Custom</PresentationFormat>
  <Paragraphs>72</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Consolas</vt:lpstr>
      <vt:lpstr>Corbel</vt:lpstr>
      <vt:lpstr>Segoe UI</vt:lpstr>
      <vt:lpstr>Custom</vt:lpstr>
      <vt:lpstr>Scalable Database Phase 2</vt:lpstr>
      <vt:lpstr>Contents</vt:lpstr>
      <vt:lpstr>Step1:</vt:lpstr>
      <vt:lpstr>PowerPoint Presentation</vt:lpstr>
      <vt:lpstr>Step2:</vt:lpstr>
      <vt:lpstr>PowerPoint Presentation</vt:lpstr>
      <vt:lpstr>PowerPoint Presentation</vt:lpstr>
      <vt:lpstr>PowerPoint Presentation</vt:lpstr>
      <vt:lpstr>PowerPoint Presentation</vt:lpstr>
      <vt:lpstr>Step3:</vt:lpstr>
      <vt:lpstr>PowerPoint Presentation</vt:lpstr>
      <vt:lpstr>PowerPoint Presentation</vt:lpstr>
      <vt:lpstr>Step4:</vt:lpstr>
      <vt:lpstr>PowerPoint Presentation</vt:lpstr>
      <vt:lpstr>PowerPoint Presentation</vt:lpstr>
      <vt:lpstr>PowerPoint Presentation</vt:lpstr>
      <vt:lpstr>PowerPoint Presentation</vt:lpstr>
      <vt:lpstr>Step5: Apply Machine Learning Models</vt:lpstr>
      <vt:lpstr>PowerPoint Presentation</vt:lpstr>
      <vt:lpstr>PowerPoint Presentation</vt:lpstr>
      <vt:lpstr>PowerPoint Presentation</vt:lpstr>
      <vt:lpstr>PowerPoint Presentation</vt:lpstr>
      <vt:lpstr>Correlation Heat Map</vt:lpstr>
      <vt:lpstr>PowerPoint Presentation</vt:lpstr>
      <vt:lpstr>PowerPoint Presentation</vt:lpstr>
      <vt:lpstr>PowerPoint Presentation</vt:lpstr>
      <vt:lpstr>PowerPoint Presentation</vt:lpstr>
      <vt:lpstr>PowerPoint Presentation</vt:lpstr>
      <vt:lpstr>Confusion Matrix and Classification Report</vt:lpstr>
      <vt:lpstr>PowerPoint Presentation</vt:lpstr>
      <vt:lpstr>Step6:</vt:lpstr>
      <vt:lpstr>PowerPoint Presentation</vt:lpstr>
      <vt:lpstr>PowerPoint Presentation</vt:lpstr>
      <vt:lpstr>PowerPoint Presentation</vt:lpstr>
      <vt:lpstr>PowerPoint Presentation</vt:lpstr>
      <vt:lpstr>PowerPoint Presentation</vt:lpstr>
      <vt:lpstr>Feel free to reach out if you have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Niyati Patil</cp:lastModifiedBy>
  <cp:revision>607</cp:revision>
  <dcterms:created xsi:type="dcterms:W3CDTF">2024-05-07T19:37:43Z</dcterms:created>
  <dcterms:modified xsi:type="dcterms:W3CDTF">2024-05-10T23:12:41Z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