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LH7+RPQD51wCo45/RSasG6x8+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9AC39A-3187-4DA2-8393-EECBDEB1F318}">
  <a:tblStyle styleId="{AE9AC39A-3187-4DA2-8393-EECBDEB1F318}" styleName="Table_0">
    <a:wholeTbl>
      <a:tcTxStyle b="off" i="off">
        <a:font>
          <a:latin typeface="Gill Sans MT"/>
          <a:ea typeface="Gill Sans MT"/>
          <a:cs typeface="Gill Sans MT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wholeTbl>
    <a:band1H>
      <a:tcTxStyle/>
      <a:tcStyle>
        <a:fill>
          <a:solidFill>
            <a:srgbClr val="BB6326"/>
          </a:solidFill>
        </a:fill>
      </a:tcStyle>
    </a:band1H>
    <a:band2H>
      <a:tcTxStyle/>
    </a:band2H>
    <a:band1V>
      <a:tcTxStyle/>
      <a:tcStyle>
        <a:fill>
          <a:solidFill>
            <a:srgbClr val="BB6326"/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</a:tcBdr>
        <a:fill>
          <a:solidFill>
            <a:srgbClr val="BB6326"/>
          </a:solidFill>
        </a:fill>
      </a:tcStyle>
    </a:lastCol>
    <a:firstCol>
      <a:tcTxStyle b="on" i="off"/>
      <a:tcStyle>
        <a:tcBdr>
          <a:right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</a:tcBdr>
        <a:fill>
          <a:solidFill>
            <a:srgbClr val="BB6326"/>
          </a:solidFill>
        </a:fill>
      </a:tcStyle>
    </a:firstCol>
    <a:lastRow>
      <a:tcTxStyle b="on" i="off"/>
      <a:tcStyle>
        <a:tcBdr>
          <a:top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9C5220"/>
          </a:solidFill>
        </a:fill>
      </a:tcStyle>
    </a:lastRow>
    <a:s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seCell>
    <a:s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</a:tcBdr>
      </a:tcStyle>
    </a:neCell>
    <a:nwCell>
      <a:tcTxStyle/>
      <a:tcStyle>
        <a:tcBdr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GillSans-bold.fntdata"/><Relationship Id="rId10" Type="http://schemas.openxmlformats.org/officeDocument/2006/relationships/slide" Target="slides/slide5.xml"/><Relationship Id="rId32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 short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Include biometric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precision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slide explaining the evaluation metrics: talk about why fp is imp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classify different user profiles</a:t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Condense this</a:t>
            </a:r>
            <a:endParaRPr/>
          </a:p>
        </p:txBody>
      </p:sp>
      <p:sp>
        <p:nvSpPr>
          <p:cNvPr id="354" name="Google Shape;35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visuals for contrastive and triplet loss</a:t>
            </a:r>
            <a:endParaRPr/>
          </a:p>
        </p:txBody>
      </p:sp>
      <p:sp>
        <p:nvSpPr>
          <p:cNvPr id="364" name="Google Shape;36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visual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Say it’s currently wip</a:t>
            </a:r>
            <a:endParaRPr/>
          </a:p>
        </p:txBody>
      </p:sp>
      <p:sp>
        <p:nvSpPr>
          <p:cNvPr id="391" name="Google Shape;39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83e3f566dd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83e3f566dd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83e3f566dd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 2</a:t>
            </a:r>
            <a:r>
              <a:rPr baseline="30000" lang="en-US"/>
              <a:t>nd</a:t>
            </a:r>
            <a:r>
              <a:rPr lang="en-US"/>
              <a:t> and 3</a:t>
            </a:r>
            <a:r>
              <a:rPr baseline="30000" lang="en-US"/>
              <a:t>rd</a:t>
            </a:r>
            <a:r>
              <a:rPr lang="en-US"/>
              <a:t> point</a:t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it short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Include biometric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ill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b="0" i="0" sz="4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searchgate.net/publication/324659119_Observations_on_Typing_from_136_Million_Keystroke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-1" l="4672" r="28837" t="6484"/>
          <a:stretch/>
        </p:blipFill>
        <p:spPr>
          <a:xfrm>
            <a:off x="3523485" y="273279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lang="en-US" sz="4800">
                <a:solidFill>
                  <a:schemeClr val="lt1"/>
                </a:solidFill>
              </a:rPr>
              <a:t>Keystroke Biometric Identification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By Niyati Jain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Project Life-Cycle</a:t>
            </a:r>
            <a:endParaRPr/>
          </a:p>
        </p:txBody>
      </p:sp>
      <p:grpSp>
        <p:nvGrpSpPr>
          <p:cNvPr id="209" name="Google Shape;209;p10"/>
          <p:cNvGrpSpPr/>
          <p:nvPr/>
        </p:nvGrpSpPr>
        <p:grpSpPr>
          <a:xfrm>
            <a:off x="838200" y="1825625"/>
            <a:ext cx="10514854" cy="4351338"/>
            <a:chOff x="0" y="0"/>
            <a:chExt cx="10514854" cy="4351338"/>
          </a:xfrm>
        </p:grpSpPr>
        <p:sp>
          <p:nvSpPr>
            <p:cNvPr id="210" name="Google Shape;210;p10"/>
            <p:cNvSpPr/>
            <p:nvPr/>
          </p:nvSpPr>
          <p:spPr>
            <a:xfrm>
              <a:off x="788670" y="0"/>
              <a:ext cx="8938260" cy="435133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E6E6E6"/>
                </a:gs>
                <a:gs pos="50000">
                  <a:srgbClr val="E0E0E0"/>
                </a:gs>
                <a:gs pos="100000">
                  <a:srgbClr val="C5C5C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0" y="1317132"/>
              <a:ext cx="1290830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0A0A0"/>
                </a:gs>
                <a:gs pos="50000">
                  <a:srgbClr val="959595"/>
                </a:gs>
                <a:gs pos="100000">
                  <a:srgbClr val="8383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 txBox="1"/>
            <p:nvPr/>
          </p:nvSpPr>
          <p:spPr>
            <a:xfrm>
              <a:off x="63013" y="1380145"/>
              <a:ext cx="1164804" cy="161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ill Sans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Understanding the Dataset</a:t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1506714" y="1305401"/>
              <a:ext cx="1290830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BABAB"/>
                </a:gs>
                <a:gs pos="50000">
                  <a:srgbClr val="A1A1A1"/>
                </a:gs>
                <a:gs pos="100000">
                  <a:srgbClr val="8E8E8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1569727" y="1368414"/>
              <a:ext cx="1164804" cy="161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Pre-processing</a:t>
              </a:r>
              <a:endParaRPr/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3012683" y="0"/>
              <a:ext cx="4490233" cy="435133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 txBox="1"/>
            <p:nvPr/>
          </p:nvSpPr>
          <p:spPr>
            <a:xfrm>
              <a:off x="3225098" y="212415"/>
              <a:ext cx="4065403" cy="3926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Gill Sans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‘Exploratory Data Analysis</a:t>
              </a:r>
              <a:r>
                <a:rPr b="0" i="0" lang="en-US" sz="32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’</a:t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7718054" y="1305401"/>
              <a:ext cx="1290830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1C1C1"/>
                </a:gs>
                <a:gs pos="50000">
                  <a:srgbClr val="B9B9B9"/>
                </a:gs>
                <a:gs pos="100000">
                  <a:srgbClr val="A3A3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 txBox="1"/>
            <p:nvPr/>
          </p:nvSpPr>
          <p:spPr>
            <a:xfrm>
              <a:off x="7781067" y="1368414"/>
              <a:ext cx="1164804" cy="161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XGBoost Classifier</a:t>
              </a: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9224024" y="1305401"/>
              <a:ext cx="1290830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CCCCC"/>
                </a:gs>
                <a:gs pos="50000">
                  <a:srgbClr val="C5C5C5"/>
                </a:gs>
                <a:gs pos="100000">
                  <a:srgbClr val="AEAEA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9287037" y="1368414"/>
              <a:ext cx="1164804" cy="1614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Siamese TypeNet Network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Distribution of overall statistic measures</a:t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28" y="2462654"/>
            <a:ext cx="7772400" cy="3846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/>
          <p:nvPr/>
        </p:nvSpPr>
        <p:spPr>
          <a:xfrm>
            <a:off x="8587946" y="2557849"/>
            <a:ext cx="30371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graph shows the distribution of individual statistic measures covering all the users and latencies.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Capped the outliers more than 0.5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0.5 X 10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4000"/>
              <a:t>Frequency of digraphs in sentences typed by the user</a:t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8587946" y="2557849"/>
            <a:ext cx="30371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graph shows the frequency of digraphs in sentences typed by the user through the values in the columns having the statistic measure as ‘count’.</a:t>
            </a:r>
            <a:endParaRPr/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 b="0" l="0" r="0" t="5661"/>
          <a:stretch/>
        </p:blipFill>
        <p:spPr>
          <a:xfrm>
            <a:off x="558209" y="2183184"/>
            <a:ext cx="8054801" cy="451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Distribution of the mean values of each latency</a:t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8431306" y="2380129"/>
            <a:ext cx="319376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graph shows the distribution of the mean values across various latencies for all users through the values in the columns having the statistic measure as ‘count’.</a:t>
            </a:r>
            <a:endParaRPr/>
          </a:p>
        </p:txBody>
      </p:sp>
      <p:pic>
        <p:nvPicPr>
          <p:cNvPr id="256" name="Google Shape;256;p13"/>
          <p:cNvPicPr preferRelativeResize="0"/>
          <p:nvPr/>
        </p:nvPicPr>
        <p:blipFill rotWithShape="1">
          <a:blip r:embed="rId3">
            <a:alphaModFix/>
          </a:blip>
          <a:srcRect b="1" l="0" r="0" t="98"/>
          <a:stretch/>
        </p:blipFill>
        <p:spPr>
          <a:xfrm>
            <a:off x="1115568" y="2276856"/>
            <a:ext cx="6347550" cy="432737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2958353" y="2276856"/>
            <a:ext cx="3025588" cy="103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Project Life-Cycle</a:t>
            </a:r>
            <a:endParaRPr/>
          </a:p>
        </p:txBody>
      </p:sp>
      <p:grpSp>
        <p:nvGrpSpPr>
          <p:cNvPr id="263" name="Google Shape;263;p14"/>
          <p:cNvGrpSpPr/>
          <p:nvPr/>
        </p:nvGrpSpPr>
        <p:grpSpPr>
          <a:xfrm>
            <a:off x="838200" y="1825625"/>
            <a:ext cx="10515220" cy="4351338"/>
            <a:chOff x="0" y="0"/>
            <a:chExt cx="10515220" cy="4351338"/>
          </a:xfrm>
        </p:grpSpPr>
        <p:sp>
          <p:nvSpPr>
            <p:cNvPr id="264" name="Google Shape;264;p14"/>
            <p:cNvSpPr/>
            <p:nvPr/>
          </p:nvSpPr>
          <p:spPr>
            <a:xfrm>
              <a:off x="788670" y="0"/>
              <a:ext cx="8938260" cy="435133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E6E6E6"/>
                </a:gs>
                <a:gs pos="50000">
                  <a:srgbClr val="E0E0E0"/>
                </a:gs>
                <a:gs pos="100000">
                  <a:srgbClr val="C5C5C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0" y="1317132"/>
              <a:ext cx="1281588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0A0A0"/>
                </a:gs>
                <a:gs pos="50000">
                  <a:srgbClr val="959595"/>
                </a:gs>
                <a:gs pos="100000">
                  <a:srgbClr val="8383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 txBox="1"/>
            <p:nvPr/>
          </p:nvSpPr>
          <p:spPr>
            <a:xfrm>
              <a:off x="62562" y="1379694"/>
              <a:ext cx="1156464" cy="1615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Understanding the Dataset</a:t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495565" y="1305401"/>
              <a:ext cx="1281588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BABAB"/>
                </a:gs>
                <a:gs pos="50000">
                  <a:srgbClr val="A1A1A1"/>
                </a:gs>
                <a:gs pos="100000">
                  <a:srgbClr val="8E8E8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 txBox="1"/>
            <p:nvPr/>
          </p:nvSpPr>
          <p:spPr>
            <a:xfrm>
              <a:off x="1558127" y="1367963"/>
              <a:ext cx="1156464" cy="1615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Pre-Processing</a:t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990752" y="1305401"/>
              <a:ext cx="1281588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6B6B6"/>
                </a:gs>
                <a:gs pos="50000">
                  <a:srgbClr val="ADADAD"/>
                </a:gs>
                <a:gs pos="100000">
                  <a:srgbClr val="98989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 txBox="1"/>
            <p:nvPr/>
          </p:nvSpPr>
          <p:spPr>
            <a:xfrm>
              <a:off x="3053314" y="1367963"/>
              <a:ext cx="1156464" cy="1615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Exploratory Data Analysis</a:t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485939" y="0"/>
              <a:ext cx="4534094" cy="435133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 txBox="1"/>
            <p:nvPr/>
          </p:nvSpPr>
          <p:spPr>
            <a:xfrm>
              <a:off x="4698354" y="212415"/>
              <a:ext cx="4109264" cy="3926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Gill Sans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‘XGBoost Classifier’</a:t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9233632" y="1305401"/>
              <a:ext cx="1281588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CCCCC"/>
                </a:gs>
                <a:gs pos="50000">
                  <a:srgbClr val="C5C5C5"/>
                </a:gs>
                <a:gs pos="100000">
                  <a:srgbClr val="AEAEA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9296194" y="1367963"/>
              <a:ext cx="1156464" cy="1615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Siamese TypeNet Network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15"/>
          <p:cNvSpPr txBox="1"/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/>
              <a:t>XGBoost (Extreme Gradient Boosting) Model</a:t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ow chart of XGBoost. | Download Scientific Diagram" id="282" name="Google Shape;2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768" y="1849580"/>
            <a:ext cx="6702552" cy="4256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5"/>
          <p:cNvSpPr/>
          <p:nvPr/>
        </p:nvSpPr>
        <p:spPr>
          <a:xfrm>
            <a:off x="7543801" y="1721922"/>
            <a:ext cx="4218432" cy="45205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7938752" y="2020824"/>
            <a:ext cx="3455097" cy="39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XGBoost is an emsemble machine learning algorithm that combines multiple decision tree models to create a strong predictive model.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XGBoost utilizes a gradient boosting framework, where each subsequent decision tree is built to correct the mistakes made by the previous trees, resulting in a more accurate and robust model.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Data Pre-Processing</a:t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 performed the below pre-processing techniques and tested them individually using the XGBoost classifier: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Null Value Analysis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Imputing null values as 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Imputing null values as mean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Imputing null values as median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Log Value Analysis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Standardization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Normalization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 derived the best results </a:t>
            </a:r>
            <a:r>
              <a:rPr lang="en-US" sz="2000" u="sng"/>
              <a:t>after taking log of all values, then imputing the null values with the mean of the values in the columns and then applying normalization using MinMax Scaler</a:t>
            </a:r>
            <a:r>
              <a:rPr lang="en-US" sz="2000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Evaluation Metrics</a:t>
            </a: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566928" y="2221992"/>
            <a:ext cx="10716768" cy="4479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/>
              <a:t>Accuracy:  </a:t>
            </a:r>
            <a:r>
              <a:rPr lang="en-US" sz="2000"/>
              <a:t>The proportion of correctly classified instances out of the total instances, indicating the overall correctness of the model's predictions.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/>
              <a:t>Precision: </a:t>
            </a:r>
            <a:r>
              <a:rPr lang="en-US" sz="2000"/>
              <a:t>The ratio of true positive predictions to the total predicted positives, representing the model's ability to accurately identify positive instances among its predictions.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/>
              <a:t>Recall:  </a:t>
            </a:r>
            <a:r>
              <a:rPr lang="en-US" sz="2000"/>
              <a:t>The ratio of true positive predictions to the total actual positives, indicating the model's ability to correctly identify positive instances among all actual positives.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/>
              <a:t>Equal Error Rate (EER): </a:t>
            </a:r>
            <a:r>
              <a:rPr lang="en-US" sz="2000"/>
              <a:t>The point at which the false acceptance rate (FAR) is equal to the false rejection rate (FRR), providing a balanced measure of classification performance in biometric verification systems.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/>
              <a:t>False Positive Rate (FPR): </a:t>
            </a:r>
            <a:r>
              <a:rPr lang="en-US" sz="2000"/>
              <a:t>The ratio of false positive predictions to the total actual negatives, showing the rate at which, the model incorrectly identifies negatives as </a:t>
            </a:r>
            <a:r>
              <a:rPr lang="en-US" sz="2100"/>
              <a:t>positives. This metric holds paramount significance as an erroneous identification of a fraudulent test-taker could potentially result in significant expenditures of time, resources, and effort.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Results</a:t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838200" y="2567446"/>
            <a:ext cx="5257800" cy="3609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4310" lvl="0" marL="19431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67.57%</a:t>
            </a:r>
            <a:endParaRPr/>
          </a:p>
          <a:p>
            <a:pPr indent="-194310" lvl="0" marL="19431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Precision: 71.5%</a:t>
            </a:r>
            <a:endParaRPr/>
          </a:p>
          <a:p>
            <a:pPr indent="-194310" lvl="0" marL="19431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Recall: 58.7%</a:t>
            </a:r>
            <a:endParaRPr/>
          </a:p>
          <a:p>
            <a:pPr indent="-194310" lvl="0" marL="19431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Equal Error Rate (EER): 35.71% </a:t>
            </a:r>
            <a:endParaRPr/>
          </a:p>
          <a:p>
            <a:pPr indent="-194310" lvl="0" marL="19431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False Positive Rate(FPR): 35.71%</a:t>
            </a:r>
            <a:endParaRPr/>
          </a:p>
          <a:p>
            <a:pPr indent="-194310" lvl="0" marL="19431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Confusion Matrix: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6324599" y="2567445"/>
            <a:ext cx="5257800" cy="3609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4310" lvl="0" marL="19431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68.59%</a:t>
            </a:r>
            <a:endParaRPr/>
          </a:p>
          <a:p>
            <a:pPr indent="-194310" lvl="0" marL="19431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Precision: 70.5%</a:t>
            </a:r>
            <a:endParaRPr/>
          </a:p>
          <a:p>
            <a:pPr indent="-194310" lvl="0" marL="19431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Recall: 60.4%</a:t>
            </a:r>
            <a:endParaRPr/>
          </a:p>
          <a:p>
            <a:pPr indent="-194310" lvl="0" marL="19431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Equal Error Rate (EER): 34.95% </a:t>
            </a:r>
            <a:endParaRPr/>
          </a:p>
          <a:p>
            <a:pPr indent="-194310" lvl="0" marL="19431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False Positive Rate(FPR): 34.94%</a:t>
            </a:r>
            <a:endParaRPr/>
          </a:p>
          <a:p>
            <a:pPr indent="-194310" lvl="0" marL="194310" marR="0" rtl="0" algn="l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Confusion Matrix: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19" name="Google Shape;319;p18"/>
          <p:cNvGraphicFramePr/>
          <p:nvPr/>
        </p:nvGraphicFramePr>
        <p:xfrm>
          <a:off x="1405053" y="4683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{AE9AC39A-3187-4DA2-8393-EECBDEB1F318}</a:tableStyleId>
              </a:tblPr>
              <a:tblGrid>
                <a:gridCol w="1157250"/>
                <a:gridCol w="1157250"/>
                <a:gridCol w="1157250"/>
              </a:tblGrid>
              <a:tr h="54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Predicted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Predicted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Actual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1233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377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Actual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665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939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20" name="Google Shape;320;p18"/>
          <p:cNvGraphicFramePr/>
          <p:nvPr/>
        </p:nvGraphicFramePr>
        <p:xfrm>
          <a:off x="6934200" y="4683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{AE9AC39A-3187-4DA2-8393-EECBDEB1F318}</a:tableStyleId>
              </a:tblPr>
              <a:tblGrid>
                <a:gridCol w="1210725"/>
                <a:gridCol w="1210725"/>
                <a:gridCol w="1210725"/>
              </a:tblGrid>
              <a:tr h="54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Predicted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Predicted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Actual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1219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378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Actual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631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985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1" name="Google Shape;321;p18"/>
          <p:cNvSpPr txBox="1"/>
          <p:nvPr/>
        </p:nvSpPr>
        <p:spPr>
          <a:xfrm>
            <a:off x="1115568" y="2184981"/>
            <a:ext cx="2892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33C0B"/>
                </a:solidFill>
                <a:latin typeface="Gill Sans"/>
                <a:ea typeface="Gill Sans"/>
                <a:cs typeface="Gill Sans"/>
                <a:sym typeface="Gill Sans"/>
              </a:rPr>
              <a:t>Validation Set:</a:t>
            </a:r>
            <a:endParaRPr b="1" i="0" sz="2400" u="none" cap="none" strike="noStrike">
              <a:solidFill>
                <a:srgbClr val="833C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6324598" y="2184981"/>
            <a:ext cx="2266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33C0B"/>
                </a:solidFill>
                <a:latin typeface="Gill Sans"/>
                <a:ea typeface="Gill Sans"/>
                <a:cs typeface="Gill Sans"/>
                <a:sym typeface="Gill Sans"/>
              </a:rPr>
              <a:t>Test Set:</a:t>
            </a:r>
            <a:endParaRPr b="1" i="0" sz="2400" u="none" cap="none" strike="noStrike">
              <a:solidFill>
                <a:srgbClr val="833C0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Project Life-Cycle</a:t>
            </a:r>
            <a:endParaRPr/>
          </a:p>
        </p:txBody>
      </p:sp>
      <p:grpSp>
        <p:nvGrpSpPr>
          <p:cNvPr id="328" name="Google Shape;328;p19"/>
          <p:cNvGrpSpPr/>
          <p:nvPr/>
        </p:nvGrpSpPr>
        <p:grpSpPr>
          <a:xfrm>
            <a:off x="838199" y="1825625"/>
            <a:ext cx="10689186" cy="4351338"/>
            <a:chOff x="0" y="0"/>
            <a:chExt cx="10689186" cy="4351338"/>
          </a:xfrm>
        </p:grpSpPr>
        <p:sp>
          <p:nvSpPr>
            <p:cNvPr id="329" name="Google Shape;329;p19"/>
            <p:cNvSpPr/>
            <p:nvPr/>
          </p:nvSpPr>
          <p:spPr>
            <a:xfrm>
              <a:off x="801912" y="0"/>
              <a:ext cx="9088336" cy="435133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E6E6E6"/>
                </a:gs>
                <a:gs pos="50000">
                  <a:srgbClr val="E0E0E0"/>
                </a:gs>
                <a:gs pos="100000">
                  <a:srgbClr val="C5C5C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0" y="1317132"/>
              <a:ext cx="120756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0A0A0"/>
                </a:gs>
                <a:gs pos="50000">
                  <a:srgbClr val="959595"/>
                </a:gs>
                <a:gs pos="100000">
                  <a:srgbClr val="8383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 txBox="1"/>
            <p:nvPr/>
          </p:nvSpPr>
          <p:spPr>
            <a:xfrm>
              <a:off x="58949" y="1376081"/>
              <a:ext cx="1089668" cy="162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Understanding the Dataset</a:t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1411801" y="1305401"/>
              <a:ext cx="120756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BABAB"/>
                </a:gs>
                <a:gs pos="50000">
                  <a:srgbClr val="A1A1A1"/>
                </a:gs>
                <a:gs pos="100000">
                  <a:srgbClr val="8E8E8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 txBox="1"/>
            <p:nvPr/>
          </p:nvSpPr>
          <p:spPr>
            <a:xfrm>
              <a:off x="1470750" y="1364350"/>
              <a:ext cx="1089668" cy="162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Pre-Processing</a:t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820629" y="1305401"/>
              <a:ext cx="120756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6B6B6"/>
                </a:gs>
                <a:gs pos="50000">
                  <a:srgbClr val="ADADAD"/>
                </a:gs>
                <a:gs pos="100000">
                  <a:srgbClr val="98989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 txBox="1"/>
            <p:nvPr/>
          </p:nvSpPr>
          <p:spPr>
            <a:xfrm>
              <a:off x="2879578" y="1364350"/>
              <a:ext cx="1089668" cy="162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Exploratory Data Analysis</a:t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4229457" y="1305401"/>
              <a:ext cx="120756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1C1C1"/>
                </a:gs>
                <a:gs pos="50000">
                  <a:srgbClr val="B9B9B9"/>
                </a:gs>
                <a:gs pos="100000">
                  <a:srgbClr val="A3A3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 txBox="1"/>
            <p:nvPr/>
          </p:nvSpPr>
          <p:spPr>
            <a:xfrm>
              <a:off x="4288406" y="1364350"/>
              <a:ext cx="1089668" cy="1622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XGBoost Classifier</a:t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5638285" y="0"/>
              <a:ext cx="5050901" cy="435133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5850700" y="212415"/>
              <a:ext cx="4626071" cy="3926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‘Siamese TypeNet Network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’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761803" y="350196"/>
            <a:ext cx="4646904" cy="16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About the Project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342900" y="1606062"/>
            <a:ext cx="5551714" cy="502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 u="sng"/>
              <a:t>Objective</a:t>
            </a:r>
            <a:r>
              <a:rPr b="1" lang="en-US" sz="1800"/>
              <a:t>:  </a:t>
            </a:r>
            <a:r>
              <a:rPr lang="en-US" sz="1800"/>
              <a:t>The project aims to study keystroke (typing patterns) through digraphs of different users in order to detect fraudulent test takers.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project compares the results of the XGBoost classification model and a Siamese Network implemented using a Deep Learning model called TypeNet.</a:t>
            </a:r>
            <a:endParaRPr/>
          </a:p>
        </p:txBody>
      </p:sp>
      <p:pic>
        <p:nvPicPr>
          <p:cNvPr descr="One in a crowd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16629" r="16628" t="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0" y="1"/>
            <a:ext cx="10915134" cy="2251389"/>
          </a:xfrm>
          <a:custGeom>
            <a:rect b="b" l="l" r="r" t="t"/>
            <a:pathLst>
              <a:path extrusionOk="0" h="2251389" w="10915134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20"/>
          <p:cNvSpPr txBox="1"/>
          <p:nvPr>
            <p:ph type="title"/>
          </p:nvPr>
        </p:nvSpPr>
        <p:spPr>
          <a:xfrm>
            <a:off x="1137037" y="609600"/>
            <a:ext cx="5915197" cy="1330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Siamese Network</a:t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6455390" y="5800298"/>
            <a:ext cx="5736610" cy="1057702"/>
          </a:xfrm>
          <a:custGeom>
            <a:rect b="b" l="l" r="r" t="t"/>
            <a:pathLst>
              <a:path extrusionOk="0" h="955271" w="5741575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927100" y="2679700"/>
            <a:ext cx="5999954" cy="34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 Siamese network is a type of neural network architecture that uses twin networks with shared weights to learn similarity between inputs.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 pair of user inputs (e.g. 21833_1 and 21833_2 or 21833_1 and 27567_1) are fed as inputs to the two RNN models.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The embeddings obtained after training the models is uniquely able to identify each user and is further used for classification.</a:t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7595584" y="610517"/>
            <a:ext cx="4010943" cy="5636963"/>
          </a:xfrm>
          <a:custGeom>
            <a:rect b="b" l="l" r="r" t="t"/>
            <a:pathLst>
              <a:path extrusionOk="0" h="2400300" w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rotWithShape="0" algn="tl" dir="3000000" dist="12700">
              <a:srgbClr val="000000">
                <a:alpha val="2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A diagram of a algorithm&#10;&#10;Description automatically generated" id="350" name="Google Shape;3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8755" y="771383"/>
            <a:ext cx="2669241" cy="531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0" y="0"/>
            <a:ext cx="8748215" cy="6857999"/>
          </a:xfrm>
          <a:custGeom>
            <a:rect b="b" l="l" r="r" t="t"/>
            <a:pathLst>
              <a:path extrusionOk="0" h="6857999" w="9024730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21"/>
          <p:cNvSpPr txBox="1"/>
          <p:nvPr>
            <p:ph type="title"/>
          </p:nvPr>
        </p:nvSpPr>
        <p:spPr>
          <a:xfrm>
            <a:off x="515466" y="609600"/>
            <a:ext cx="7502594" cy="132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TypeNet Model Architecture</a:t>
            </a:r>
            <a:endParaRPr/>
          </a:p>
        </p:txBody>
      </p:sp>
      <p:sp>
        <p:nvSpPr>
          <p:cNvPr id="359" name="Google Shape;359;p21"/>
          <p:cNvSpPr txBox="1"/>
          <p:nvPr>
            <p:ph idx="1" type="body"/>
          </p:nvPr>
        </p:nvSpPr>
        <p:spPr>
          <a:xfrm>
            <a:off x="515466" y="2355273"/>
            <a:ext cx="6881026" cy="4213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8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/>
              <a:t>LSTM Layer:  </a:t>
            </a:r>
            <a:r>
              <a:rPr lang="en-US" sz="1900"/>
              <a:t>An LSTM layer (Long Short-Term Memory) in a neural network processes sequential data by selectively remembering and forgetting information over time, allowing it to capture and utilize long-range dependencies in the input sequences.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/>
              <a:t>Batch normalization layer: </a:t>
            </a:r>
            <a:r>
              <a:rPr lang="en-US" sz="1900"/>
              <a:t>It normalizes the activations along the batch dimension to improve training stability and speed up convergence.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b="1" lang="en-US" sz="1900"/>
              <a:t>Dropout Layer: </a:t>
            </a:r>
            <a:r>
              <a:rPr lang="en-US" sz="1900"/>
              <a:t>It randomly sets a fraction of input elements to zero during training with a probability of 0.5. Dropout helps prevent overfitting by reducing the interdependencies between neurons.</a:t>
            </a:r>
            <a:endParaRPr sz="3300"/>
          </a:p>
        </p:txBody>
      </p:sp>
      <p:pic>
        <p:nvPicPr>
          <p:cNvPr id="360" name="Google Shape;3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9784" y="846160"/>
            <a:ext cx="1759366" cy="519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7" name="Google Shape;367;p22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 txBox="1"/>
          <p:nvPr>
            <p:ph type="title"/>
          </p:nvPr>
        </p:nvSpPr>
        <p:spPr>
          <a:xfrm>
            <a:off x="1046746" y="586822"/>
            <a:ext cx="356025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/>
              <a:t>Contrastive Loss</a:t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2"/>
          <p:cNvSpPr txBox="1"/>
          <p:nvPr>
            <p:ph idx="1" type="body"/>
          </p:nvPr>
        </p:nvSpPr>
        <p:spPr>
          <a:xfrm>
            <a:off x="5351164" y="586822"/>
            <a:ext cx="600263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model learns through Contrastive Loss.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 is a loss function that encourages similar inputs to be embedded close together in the feature space while pushing dissimilar inputs further apart.</a:t>
            </a:r>
            <a:endParaRPr/>
          </a:p>
        </p:txBody>
      </p:sp>
      <p:pic>
        <p:nvPicPr>
          <p:cNvPr descr="A screenshot of a computer&#10;&#10;Description automatically generated" id="372" name="Google Shape;3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0934" y="3186499"/>
            <a:ext cx="5646270" cy="266786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2"/>
          <p:cNvSpPr txBox="1"/>
          <p:nvPr/>
        </p:nvSpPr>
        <p:spPr>
          <a:xfrm>
            <a:off x="9021337" y="3847171"/>
            <a:ext cx="10259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similar inputs</a:t>
            </a:r>
            <a:endParaRPr/>
          </a:p>
        </p:txBody>
      </p:sp>
      <p:sp>
        <p:nvSpPr>
          <p:cNvPr id="374" name="Google Shape;374;p22"/>
          <p:cNvSpPr txBox="1"/>
          <p:nvPr/>
        </p:nvSpPr>
        <p:spPr>
          <a:xfrm>
            <a:off x="10251802" y="3429000"/>
            <a:ext cx="12957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Dissimilar inputs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129" y="2816936"/>
            <a:ext cx="3783869" cy="367593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2"/>
          <p:cNvSpPr txBox="1"/>
          <p:nvPr/>
        </p:nvSpPr>
        <p:spPr>
          <a:xfrm>
            <a:off x="2191871" y="5284694"/>
            <a:ext cx="10098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Contrastive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2" name="Google Shape;382;p23"/>
          <p:cNvSpPr/>
          <p:nvPr/>
        </p:nvSpPr>
        <p:spPr>
          <a:xfrm>
            <a:off x="409575" y="633619"/>
            <a:ext cx="427938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3"/>
          <p:cNvSpPr txBox="1"/>
          <p:nvPr>
            <p:ph type="title"/>
          </p:nvPr>
        </p:nvSpPr>
        <p:spPr>
          <a:xfrm>
            <a:off x="841247" y="978619"/>
            <a:ext cx="3410712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/>
              <a:t>Results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556592" y="2791603"/>
            <a:ext cx="3945834" cy="3273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embeddings obtained on the validation set after training the Siamese Model were compared using the cosine similarity score:</a:t>
            </a:r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3">
            <a:alphaModFix/>
          </a:blip>
          <a:srcRect b="1236" l="1270" r="1777" t="733"/>
          <a:stretch/>
        </p:blipFill>
        <p:spPr>
          <a:xfrm>
            <a:off x="5210876" y="978619"/>
            <a:ext cx="6182183" cy="532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 txBox="1"/>
          <p:nvPr>
            <p:ph type="title"/>
          </p:nvPr>
        </p:nvSpPr>
        <p:spPr>
          <a:xfrm>
            <a:off x="1046746" y="586822"/>
            <a:ext cx="356025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3200"/>
              <a:t>Triplet Loss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4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5351164" y="586822"/>
            <a:ext cx="600263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model learns through Triplet Loss.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 is a loss function that minimizes the distance between an anchor sample and a positive sample while maximizing the distance between the anchor sample and a negative sample in the feature space.</a:t>
            </a:r>
            <a:endParaRPr/>
          </a:p>
        </p:txBody>
      </p:sp>
      <p:pic>
        <p:nvPicPr>
          <p:cNvPr descr="A diagram of a smile&#10;&#10;Description automatically generated with medium confidence" id="399" name="Google Shape;3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138" y="3263858"/>
            <a:ext cx="5613628" cy="246999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4"/>
          <p:cNvSpPr txBox="1"/>
          <p:nvPr/>
        </p:nvSpPr>
        <p:spPr>
          <a:xfrm>
            <a:off x="9071865" y="4217958"/>
            <a:ext cx="7933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anchor</a:t>
            </a:r>
            <a:endParaRPr/>
          </a:p>
        </p:txBody>
      </p:sp>
      <p:sp>
        <p:nvSpPr>
          <p:cNvPr id="401" name="Google Shape;401;p24"/>
          <p:cNvSpPr txBox="1"/>
          <p:nvPr/>
        </p:nvSpPr>
        <p:spPr>
          <a:xfrm>
            <a:off x="8144132" y="3806107"/>
            <a:ext cx="1790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positive sample</a:t>
            </a: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10560840" y="3806107"/>
            <a:ext cx="11610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negative sample</a:t>
            </a:r>
            <a:endParaRPr/>
          </a:p>
        </p:txBody>
      </p:sp>
      <p:pic>
        <p:nvPicPr>
          <p:cNvPr id="403" name="Google Shape;4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129" y="2816936"/>
            <a:ext cx="3783869" cy="367593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4"/>
          <p:cNvSpPr txBox="1"/>
          <p:nvPr/>
        </p:nvSpPr>
        <p:spPr>
          <a:xfrm>
            <a:off x="2312894" y="5284694"/>
            <a:ext cx="6025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Triplet</a:t>
            </a:r>
            <a:endParaRPr/>
          </a:p>
        </p:txBody>
      </p:sp>
      <p:sp>
        <p:nvSpPr>
          <p:cNvPr id="405" name="Google Shape;405;p24"/>
          <p:cNvSpPr txBox="1"/>
          <p:nvPr/>
        </p:nvSpPr>
        <p:spPr>
          <a:xfrm>
            <a:off x="4606998" y="2931459"/>
            <a:ext cx="11021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Input 3</a:t>
            </a: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4606998" y="3806107"/>
            <a:ext cx="13887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Network 3</a:t>
            </a:r>
            <a:endParaRPr/>
          </a:p>
        </p:txBody>
      </p:sp>
      <p:sp>
        <p:nvSpPr>
          <p:cNvPr id="407" name="Google Shape;407;p24"/>
          <p:cNvSpPr txBox="1"/>
          <p:nvPr/>
        </p:nvSpPr>
        <p:spPr>
          <a:xfrm>
            <a:off x="4606998" y="4639235"/>
            <a:ext cx="11700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Features</a:t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4606998" y="2931459"/>
            <a:ext cx="852508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24"/>
          <p:cNvSpPr/>
          <p:nvPr/>
        </p:nvSpPr>
        <p:spPr>
          <a:xfrm>
            <a:off x="4606998" y="3806107"/>
            <a:ext cx="1296261" cy="510399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4606998" y="4639235"/>
            <a:ext cx="946637" cy="2554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11" name="Google Shape;411;p24"/>
          <p:cNvCxnSpPr/>
          <p:nvPr/>
        </p:nvCxnSpPr>
        <p:spPr>
          <a:xfrm>
            <a:off x="4773706" y="3300791"/>
            <a:ext cx="0" cy="5053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24"/>
          <p:cNvCxnSpPr/>
          <p:nvPr/>
        </p:nvCxnSpPr>
        <p:spPr>
          <a:xfrm>
            <a:off x="4839904" y="4331458"/>
            <a:ext cx="0" cy="3077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24"/>
          <p:cNvCxnSpPr/>
          <p:nvPr/>
        </p:nvCxnSpPr>
        <p:spPr>
          <a:xfrm flipH="1">
            <a:off x="3294529" y="4916234"/>
            <a:ext cx="1479177" cy="6454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9" name="Google Shape;419;p25"/>
          <p:cNvSpPr/>
          <p:nvPr/>
        </p:nvSpPr>
        <p:spPr>
          <a:xfrm>
            <a:off x="409575" y="633619"/>
            <a:ext cx="427938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5"/>
          <p:cNvSpPr txBox="1"/>
          <p:nvPr>
            <p:ph type="title"/>
          </p:nvPr>
        </p:nvSpPr>
        <p:spPr>
          <a:xfrm>
            <a:off x="841247" y="978619"/>
            <a:ext cx="3410712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/>
              <a:t>Results</a:t>
            </a:r>
            <a:endParaRPr/>
          </a:p>
        </p:txBody>
      </p:sp>
      <p:sp>
        <p:nvSpPr>
          <p:cNvPr id="421" name="Google Shape;421;p25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5"/>
          <p:cNvSpPr/>
          <p:nvPr/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556592" y="2718662"/>
            <a:ext cx="3945834" cy="3346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embeddings obtained on the validation set after training the Siamese Model were compared using the cosine similarity score:</a:t>
            </a:r>
            <a:endParaRPr/>
          </a:p>
          <a:p>
            <a:pPr indent="0" lvl="1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24" name="Google Shape;424;p25"/>
          <p:cNvPicPr preferRelativeResize="0"/>
          <p:nvPr/>
        </p:nvPicPr>
        <p:blipFill rotWithShape="1">
          <a:blip r:embed="rId3">
            <a:alphaModFix/>
          </a:blip>
          <a:srcRect b="0" l="951" r="0" t="1501"/>
          <a:stretch/>
        </p:blipFill>
        <p:spPr>
          <a:xfrm>
            <a:off x="5134697" y="713678"/>
            <a:ext cx="6216055" cy="541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g283e3f566dd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228600"/>
            <a:ext cx="8620125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Motivation for the Project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Every year, 2.3 million students take the TOEFL and 70,000 take the GRE exam for schools in more than 90 countries through 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The Facial,  Voice and Keystroke Biometrics help uphold ETS’s reputation which is built on trust and credibility and not merely on test scores.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This ‘Keystroke Biometric Identification’ project addresses a critical aspect of maintaining exam integrity - detecting fraudulent test-takers.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Project Life-Cycle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838200" y="1825625"/>
            <a:ext cx="10512518" cy="4351338"/>
            <a:chOff x="0" y="0"/>
            <a:chExt cx="10512518" cy="4351338"/>
          </a:xfrm>
        </p:grpSpPr>
        <p:sp>
          <p:nvSpPr>
            <p:cNvPr id="123" name="Google Shape;123;p4"/>
            <p:cNvSpPr/>
            <p:nvPr/>
          </p:nvSpPr>
          <p:spPr>
            <a:xfrm>
              <a:off x="788670" y="0"/>
              <a:ext cx="8938260" cy="435133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E6E6E6"/>
                </a:gs>
                <a:gs pos="50000">
                  <a:srgbClr val="E0E0E0"/>
                </a:gs>
                <a:gs pos="100000">
                  <a:srgbClr val="C5C5C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0" y="1317132"/>
              <a:ext cx="185460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84966" y="1402098"/>
              <a:ext cx="1684674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Understanding the Dataset</a:t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166788" y="1305401"/>
              <a:ext cx="185460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8F8F"/>
                </a:gs>
                <a:gs pos="50000">
                  <a:srgbClr val="B57F7F"/>
                </a:gs>
                <a:gs pos="100000">
                  <a:srgbClr val="A16D6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2251754" y="1390367"/>
              <a:ext cx="1684674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Pre-Processing</a:t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330496" y="1305401"/>
              <a:ext cx="185460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E7070"/>
                </a:gs>
                <a:gs pos="50000">
                  <a:srgbClr val="CD5455"/>
                </a:gs>
                <a:gs pos="100000">
                  <a:srgbClr val="BB434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4415462" y="1390367"/>
              <a:ext cx="1684674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Gill Sans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Exploratory Data Analysis</a:t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494204" y="1305401"/>
              <a:ext cx="185460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6579170" y="1390367"/>
              <a:ext cx="1684674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XGBoost Classifier</a:t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657912" y="1305401"/>
              <a:ext cx="1854606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4747"/>
                </a:gs>
                <a:gs pos="50000">
                  <a:srgbClr val="FF0000"/>
                </a:gs>
                <a:gs pos="100000">
                  <a:srgbClr val="E3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8742878" y="1390367"/>
              <a:ext cx="1684674" cy="1570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Siamese TypeNet Network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Project Life-Cycle</a:t>
            </a:r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>
            <a:off x="838200" y="1825625"/>
            <a:ext cx="10508923" cy="4351338"/>
            <a:chOff x="0" y="0"/>
            <a:chExt cx="10508923" cy="4351338"/>
          </a:xfrm>
        </p:grpSpPr>
        <p:sp>
          <p:nvSpPr>
            <p:cNvPr id="140" name="Google Shape;140;p5"/>
            <p:cNvSpPr/>
            <p:nvPr/>
          </p:nvSpPr>
          <p:spPr>
            <a:xfrm>
              <a:off x="788670" y="0"/>
              <a:ext cx="8938260" cy="435133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DADADA"/>
                </a:gs>
                <a:gs pos="50000">
                  <a:srgbClr val="D3D3D3"/>
                </a:gs>
                <a:gs pos="100000">
                  <a:srgbClr val="B9B9B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0" y="67480"/>
              <a:ext cx="4988746" cy="423983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206972" y="274452"/>
              <a:ext cx="4574802" cy="3825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‘Understanding the Dataset’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192333" y="1305401"/>
              <a:ext cx="1181464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7A7A7"/>
                </a:gs>
                <a:gs pos="50000">
                  <a:srgbClr val="9C9C9C"/>
                </a:gs>
                <a:gs pos="100000">
                  <a:srgbClr val="89898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5250007" y="1363075"/>
              <a:ext cx="1066116" cy="1625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Pre-processing</a:t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570708" y="1305401"/>
              <a:ext cx="1181464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C8C8"/>
                </a:gs>
                <a:gs pos="50000">
                  <a:srgbClr val="C1C1C1"/>
                </a:gs>
                <a:gs pos="100000">
                  <a:srgbClr val="AAAAA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6628382" y="1363075"/>
              <a:ext cx="1066116" cy="1625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Exploratory Data Analysis</a:t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7949083" y="1305401"/>
              <a:ext cx="1181464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8C8C8"/>
                </a:gs>
                <a:gs pos="50000">
                  <a:srgbClr val="C1C1C1"/>
                </a:gs>
                <a:gs pos="100000">
                  <a:srgbClr val="AAAAA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8006757" y="1363075"/>
              <a:ext cx="1066116" cy="1625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XGBoost Classifier</a:t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9327459" y="1305401"/>
              <a:ext cx="1181464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7A7A7"/>
                </a:gs>
                <a:gs pos="50000">
                  <a:srgbClr val="9C9C9C"/>
                </a:gs>
                <a:gs pos="100000">
                  <a:srgbClr val="89898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9385133" y="1363075"/>
              <a:ext cx="1066116" cy="1625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Siamese TypeNet Network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Understanding the dataset</a:t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98834" y="2221992"/>
            <a:ext cx="7378655" cy="452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dataset has been taken from </a:t>
            </a:r>
            <a:r>
              <a:rPr b="0" i="0" lang="en-US" sz="20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‘Observations on Typing from 136 Million Keystrokes’.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has a total of 168,000 users who are each given 15 sentences chosen randomly from a set of n sentences.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press and release time for each keypress in the original dataset are used to calculate four latencies for every digraph.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four latencies are: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Inter-Key Latency (IL): The time between releasing a key and pressing the next key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Hold Latency (HL): The time between pressing a key and then releasing the same key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Press Latency (PL): The time between two consecutive press events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Release Latency (RL): The time between two consecutive release events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Digraphs are pairs of any two consecutive characters typed by the user.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5278" y="4120947"/>
            <a:ext cx="3978933" cy="2188413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/>
              <a:t>Project Life-Cycle</a:t>
            </a:r>
            <a:endParaRPr/>
          </a:p>
        </p:txBody>
      </p:sp>
      <p:grpSp>
        <p:nvGrpSpPr>
          <p:cNvPr id="168" name="Google Shape;168;p7"/>
          <p:cNvGrpSpPr/>
          <p:nvPr/>
        </p:nvGrpSpPr>
        <p:grpSpPr>
          <a:xfrm>
            <a:off x="838200" y="1825625"/>
            <a:ext cx="10513195" cy="4351338"/>
            <a:chOff x="0" y="0"/>
            <a:chExt cx="10513195" cy="4351338"/>
          </a:xfrm>
        </p:grpSpPr>
        <p:sp>
          <p:nvSpPr>
            <p:cNvPr id="169" name="Google Shape;169;p7"/>
            <p:cNvSpPr/>
            <p:nvPr/>
          </p:nvSpPr>
          <p:spPr>
            <a:xfrm>
              <a:off x="788670" y="0"/>
              <a:ext cx="8938260" cy="4351338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E6E6E6"/>
                </a:gs>
                <a:gs pos="50000">
                  <a:srgbClr val="E0E0E0"/>
                </a:gs>
                <a:gs pos="100000">
                  <a:srgbClr val="C5C5C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0" y="1317132"/>
              <a:ext cx="1223054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0A0A0"/>
                </a:gs>
                <a:gs pos="50000">
                  <a:srgbClr val="959595"/>
                </a:gs>
                <a:gs pos="100000">
                  <a:srgbClr val="8383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59705" y="1376837"/>
              <a:ext cx="1103644" cy="162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Understanding the Dataset</a:t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429300" y="0"/>
              <a:ext cx="4803204" cy="435133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45353"/>
                </a:gs>
                <a:gs pos="50000">
                  <a:srgbClr val="E72626"/>
                </a:gs>
                <a:gs pos="100000">
                  <a:srgbClr val="D617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1641715" y="212415"/>
              <a:ext cx="4378374" cy="3926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Gill Sans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‘Data Pre-Processing’</a:t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436347" y="1305401"/>
              <a:ext cx="1223054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6B6B6"/>
                </a:gs>
                <a:gs pos="50000">
                  <a:srgbClr val="ADADAD"/>
                </a:gs>
                <a:gs pos="100000">
                  <a:srgbClr val="98989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6496052" y="1365106"/>
              <a:ext cx="1103644" cy="162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Exploratory Data Analysis</a:t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7863244" y="1305401"/>
              <a:ext cx="1223054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1C1C1"/>
                </a:gs>
                <a:gs pos="50000">
                  <a:srgbClr val="B9B9B9"/>
                </a:gs>
                <a:gs pos="100000">
                  <a:srgbClr val="A3A3A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7922949" y="1365106"/>
              <a:ext cx="1103644" cy="162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XGBoost Classifier</a:t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9290141" y="1305401"/>
              <a:ext cx="1223054" cy="1740535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CCCCC"/>
                </a:gs>
                <a:gs pos="50000">
                  <a:srgbClr val="C5C5C5"/>
                </a:gs>
                <a:gs pos="100000">
                  <a:srgbClr val="AEAEA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9349846" y="1365106"/>
              <a:ext cx="1103644" cy="162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Siamese TypeNet Network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Data Pre-processing</a:t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838200" y="2276855"/>
            <a:ext cx="10515600" cy="3900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/>
              <a:t>Dropped 30,864 (34.34%) columns with empty spaces or special characters as digraphs.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/>
              <a:t>Dropped 54,576 (92.47%) columns having more than 85% of null values.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765" y="3481658"/>
            <a:ext cx="5293235" cy="3082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423" y="3481659"/>
            <a:ext cx="5357368" cy="308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1E1E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 sz="4000"/>
              <a:t>Data Preparation</a:t>
            </a: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metrics in the dataset are split into two parts on the column ‘USER_ID’ by: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first 7 sentences typed by that user denoted by user_id_1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next 8 sentences typed by that user denoted by user_id_2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final dataset 1 has 13,678 users and 27,356 rows (two rows for each user id).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There are 4441 columns in the dataset in the form ‘</a:t>
            </a:r>
            <a:r>
              <a:rPr i="1" lang="en-US" sz="2000"/>
              <a:t>Digraphs_latency_statistic</a:t>
            </a:r>
            <a:r>
              <a:rPr lang="en-US" sz="2000"/>
              <a:t>’.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new dataset having combinations of user pairs is created: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Same user pairs (e.g. 21833_1 and 21833_2) have label set as 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Different user pairs (e.g. 21833_1 and 12871_2) have label set as 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These combinations are mapped to the original dataset for features and then the differences of their squares are recorded while the label column determines the label.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2023-06-24T19:36:40Z</dcterms:created>
  <dc:creator>Jain, Niyati S</dc:creator>
</cp:coreProperties>
</file>