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83" r:id="rId11"/>
    <p:sldId id="265" r:id="rId12"/>
    <p:sldId id="267" r:id="rId13"/>
    <p:sldId id="266" r:id="rId14"/>
    <p:sldId id="284" r:id="rId15"/>
    <p:sldId id="285" r:id="rId16"/>
    <p:sldId id="281" r:id="rId17"/>
    <p:sldId id="28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Franklin Gothic" panose="020B0604020202020204" charset="0"/>
      <p:bold r:id="rId24"/>
    </p:embeddedFont>
    <p:embeddedFont>
      <p:font typeface="Libre Franklin"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JYkKVfyb3/upK7zWPqAYQRmU8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464FEF-0FD0-449A-9075-24018994901B}">
  <a:tblStyle styleId="{DB464FEF-0FD0-449A-9075-24018994901B}" styleName="Table_0">
    <a:wholeTbl>
      <a:tcTxStyle b="off" i="off">
        <a:font>
          <a:latin typeface="Franklin Gothic Book"/>
          <a:ea typeface="Franklin Gothic Book"/>
          <a:cs typeface="Franklin Gothic Book"/>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1F7F8"/>
          </a:solidFill>
        </a:fill>
      </a:tcStyle>
    </a:wholeTbl>
    <a:band1H>
      <a:tcTxStyle/>
      <a:tcStyle>
        <a:tcBdr/>
        <a:fill>
          <a:solidFill>
            <a:srgbClr val="E1EFF1"/>
          </a:solidFill>
        </a:fill>
      </a:tcStyle>
    </a:band1H>
    <a:band2H>
      <a:tcTxStyle/>
      <a:tcStyle>
        <a:tcBdr/>
      </a:tcStyle>
    </a:band2H>
    <a:band1V>
      <a:tcTxStyle/>
      <a:tcStyle>
        <a:tcBdr/>
        <a:fill>
          <a:solidFill>
            <a:srgbClr val="E1EFF1"/>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1F7F8"/>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60"/>
  </p:normalViewPr>
  <p:slideViewPr>
    <p:cSldViewPr snapToGrid="0">
      <p:cViewPr varScale="1">
        <p:scale>
          <a:sx n="68" d="100"/>
          <a:sy n="68"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61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08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75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35e69e68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235e69e68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28"/>
          <p:cNvGrpSpPr/>
          <p:nvPr/>
        </p:nvGrpSpPr>
        <p:grpSpPr>
          <a:xfrm>
            <a:off x="1" y="758752"/>
            <a:ext cx="6099248" cy="6099248"/>
            <a:chOff x="0" y="12289"/>
            <a:chExt cx="3550" cy="3551"/>
          </a:xfrm>
        </p:grpSpPr>
        <p:sp>
          <p:nvSpPr>
            <p:cNvPr id="18" name="Google Shape;18;p2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2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2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28"/>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8"/>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58"/>
        <p:cNvGrpSpPr/>
        <p:nvPr/>
      </p:nvGrpSpPr>
      <p:grpSpPr>
        <a:xfrm>
          <a:off x="0" y="0"/>
          <a:ext cx="0" cy="0"/>
          <a:chOff x="0" y="0"/>
          <a:chExt cx="0" cy="0"/>
        </a:xfrm>
      </p:grpSpPr>
      <p:grpSp>
        <p:nvGrpSpPr>
          <p:cNvPr id="159" name="Google Shape;159;p38"/>
          <p:cNvGrpSpPr/>
          <p:nvPr/>
        </p:nvGrpSpPr>
        <p:grpSpPr>
          <a:xfrm rot="5400000" flipH="1">
            <a:off x="0" y="3900132"/>
            <a:ext cx="2959226" cy="2959226"/>
            <a:chOff x="0" y="12289"/>
            <a:chExt cx="3550" cy="3551"/>
          </a:xfrm>
        </p:grpSpPr>
        <p:sp>
          <p:nvSpPr>
            <p:cNvPr id="160" name="Google Shape;160;p3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1" name="Google Shape;161;p3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2" name="Google Shape;162;p3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3" name="Google Shape;163;p3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4" name="Google Shape;164;p3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65" name="Google Shape;165;p3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6" name="Google Shape;166;p3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3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8" name="Google Shape;168;p3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9" name="Google Shape;169;p3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0" name="Google Shape;170;p3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1" name="Google Shape;171;p3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72" name="Google Shape;172;p3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3" name="Google Shape;173;p3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176"/>
        <p:cNvGrpSpPr/>
        <p:nvPr/>
      </p:nvGrpSpPr>
      <p:grpSpPr>
        <a:xfrm>
          <a:off x="0" y="0"/>
          <a:ext cx="0" cy="0"/>
          <a:chOff x="0" y="0"/>
          <a:chExt cx="0" cy="0"/>
        </a:xfrm>
      </p:grpSpPr>
      <p:sp>
        <p:nvSpPr>
          <p:cNvPr id="177" name="Google Shape;177;p3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78" name="Google Shape;178;p3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9" name="Google Shape;179;p3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80" name="Google Shape;180;p39"/>
          <p:cNvGrpSpPr/>
          <p:nvPr/>
        </p:nvGrpSpPr>
        <p:grpSpPr>
          <a:xfrm rot="10800000">
            <a:off x="8870040" y="0"/>
            <a:ext cx="3325208" cy="3325208"/>
            <a:chOff x="0" y="12289"/>
            <a:chExt cx="3550" cy="3551"/>
          </a:xfrm>
        </p:grpSpPr>
        <p:sp>
          <p:nvSpPr>
            <p:cNvPr id="181" name="Google Shape;181;p3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3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3" name="Google Shape;183;p3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4" name="Google Shape;184;p3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5" name="Google Shape;185;p3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3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3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8" name="Google Shape;188;p3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3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0" name="Google Shape;190;p3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3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2" name="Google Shape;192;p3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3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40"/>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40"/>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40"/>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40"/>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40"/>
          <p:cNvSpPr>
            <a:spLocks noGrp="1"/>
          </p:cNvSpPr>
          <p:nvPr>
            <p:ph type="pic" idx="3"/>
          </p:nvPr>
        </p:nvSpPr>
        <p:spPr>
          <a:xfrm>
            <a:off x="0" y="0"/>
            <a:ext cx="6096000" cy="6858000"/>
          </a:xfrm>
          <a:prstGeom prst="rect">
            <a:avLst/>
          </a:prstGeom>
          <a:noFill/>
          <a:ln>
            <a:noFill/>
          </a:ln>
        </p:spPr>
      </p:sp>
      <p:grpSp>
        <p:nvGrpSpPr>
          <p:cNvPr id="202" name="Google Shape;202;p40"/>
          <p:cNvGrpSpPr/>
          <p:nvPr/>
        </p:nvGrpSpPr>
        <p:grpSpPr>
          <a:xfrm rot="10800000">
            <a:off x="8870040" y="0"/>
            <a:ext cx="3325208" cy="3325208"/>
            <a:chOff x="0" y="12289"/>
            <a:chExt cx="3550" cy="3551"/>
          </a:xfrm>
        </p:grpSpPr>
        <p:sp>
          <p:nvSpPr>
            <p:cNvPr id="203" name="Google Shape;203;p4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4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4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3"/>
        <p:cNvGrpSpPr/>
        <p:nvPr/>
      </p:nvGrpSpPr>
      <p:grpSpPr>
        <a:xfrm>
          <a:off x="0" y="0"/>
          <a:ext cx="0" cy="0"/>
          <a:chOff x="0" y="0"/>
          <a:chExt cx="0" cy="0"/>
        </a:xfrm>
      </p:grpSpPr>
      <p:grpSp>
        <p:nvGrpSpPr>
          <p:cNvPr id="24" name="Google Shape;24;p29"/>
          <p:cNvGrpSpPr/>
          <p:nvPr/>
        </p:nvGrpSpPr>
        <p:grpSpPr>
          <a:xfrm>
            <a:off x="6362700" y="0"/>
            <a:ext cx="5829298" cy="3235602"/>
            <a:chOff x="5612972" y="1"/>
            <a:chExt cx="6615961" cy="3672246"/>
          </a:xfrm>
        </p:grpSpPr>
        <p:sp>
          <p:nvSpPr>
            <p:cNvPr id="25" name="Google Shape;25;p2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2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2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8" name="Google Shape;28;p2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9" name="Google Shape;29;p2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0" name="Google Shape;30;p2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1" name="Google Shape;31;p29"/>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2" name="Google Shape;32;p29"/>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9"/>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34" name="Google Shape;34;p29"/>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5" name="Google Shape;35;p29"/>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9"/>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37" name="Google Shape;37;p29"/>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29"/>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29"/>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40" name="Google Shape;40;p29"/>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41" name="Google Shape;41;p29"/>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9"/>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43" name="Google Shape;43;p29"/>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44" name="Google Shape;44;p29"/>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9"/>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2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49"/>
        <p:cNvGrpSpPr/>
        <p:nvPr/>
      </p:nvGrpSpPr>
      <p:grpSpPr>
        <a:xfrm>
          <a:off x="0" y="0"/>
          <a:ext cx="0" cy="0"/>
          <a:chOff x="0" y="0"/>
          <a:chExt cx="0" cy="0"/>
        </a:xfrm>
      </p:grpSpPr>
      <p:sp>
        <p:nvSpPr>
          <p:cNvPr id="50" name="Google Shape;50;p30"/>
          <p:cNvSpPr>
            <a:spLocks noGrp="1"/>
          </p:cNvSpPr>
          <p:nvPr>
            <p:ph type="pic" idx="2"/>
          </p:nvPr>
        </p:nvSpPr>
        <p:spPr>
          <a:xfrm>
            <a:off x="0" y="0"/>
            <a:ext cx="12191998" cy="6858000"/>
          </a:xfrm>
          <a:prstGeom prst="rect">
            <a:avLst/>
          </a:prstGeom>
          <a:solidFill>
            <a:schemeClr val="accent2"/>
          </a:solidFill>
          <a:ln>
            <a:noFill/>
          </a:ln>
        </p:spPr>
      </p:sp>
      <p:sp>
        <p:nvSpPr>
          <p:cNvPr id="51" name="Google Shape;51;p30"/>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52" name="Google Shape;52;p30"/>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53" name="Google Shape;53;p30"/>
          <p:cNvGrpSpPr/>
          <p:nvPr/>
        </p:nvGrpSpPr>
        <p:grpSpPr>
          <a:xfrm rot="10800000">
            <a:off x="9509760" y="-3"/>
            <a:ext cx="2682238" cy="2682238"/>
            <a:chOff x="0" y="12289"/>
            <a:chExt cx="3550" cy="3551"/>
          </a:xfrm>
        </p:grpSpPr>
        <p:sp>
          <p:nvSpPr>
            <p:cNvPr id="54" name="Google Shape;54;p3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5" name="Google Shape;55;p3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6" name="Google Shape;56;p3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57"/>
        <p:cNvGrpSpPr/>
        <p:nvPr/>
      </p:nvGrpSpPr>
      <p:grpSpPr>
        <a:xfrm>
          <a:off x="0" y="0"/>
          <a:ext cx="0" cy="0"/>
          <a:chOff x="0" y="0"/>
          <a:chExt cx="0" cy="0"/>
        </a:xfrm>
      </p:grpSpPr>
      <p:grpSp>
        <p:nvGrpSpPr>
          <p:cNvPr id="58" name="Google Shape;58;p31"/>
          <p:cNvGrpSpPr/>
          <p:nvPr/>
        </p:nvGrpSpPr>
        <p:grpSpPr>
          <a:xfrm rot="5400000" flipH="1">
            <a:off x="0" y="3900132"/>
            <a:ext cx="2959226" cy="2959226"/>
            <a:chOff x="0" y="12289"/>
            <a:chExt cx="3550" cy="3551"/>
          </a:xfrm>
        </p:grpSpPr>
        <p:sp>
          <p:nvSpPr>
            <p:cNvPr id="59" name="Google Shape;59;p3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3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3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31"/>
          <p:cNvSpPr>
            <a:spLocks noGrp="1"/>
          </p:cNvSpPr>
          <p:nvPr>
            <p:ph type="pic" idx="2"/>
          </p:nvPr>
        </p:nvSpPr>
        <p:spPr>
          <a:xfrm>
            <a:off x="6096000" y="-22543"/>
            <a:ext cx="6096000" cy="6903086"/>
          </a:xfrm>
          <a:prstGeom prst="rect">
            <a:avLst/>
          </a:prstGeom>
          <a:noFill/>
          <a:ln>
            <a:noFill/>
          </a:ln>
        </p:spPr>
      </p:sp>
      <p:sp>
        <p:nvSpPr>
          <p:cNvPr id="63" name="Google Shape;63;p3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4" name="Google Shape;64;p31"/>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5" name="Google Shape;65;p31"/>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3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dirty="0"/>
              <a:t>Mid Term Presentation</a:t>
            </a:r>
            <a:endParaRPr dirty="0"/>
          </a:p>
        </p:txBody>
      </p:sp>
      <p:sp>
        <p:nvSpPr>
          <p:cNvPr id="68" name="Google Shape;68;p3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69"/>
        <p:cNvGrpSpPr/>
        <p:nvPr/>
      </p:nvGrpSpPr>
      <p:grpSpPr>
        <a:xfrm>
          <a:off x="0" y="0"/>
          <a:ext cx="0" cy="0"/>
          <a:chOff x="0" y="0"/>
          <a:chExt cx="0" cy="0"/>
        </a:xfrm>
      </p:grpSpPr>
      <p:sp>
        <p:nvSpPr>
          <p:cNvPr id="70" name="Google Shape;70;p3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71" name="Google Shape;71;p3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dirty="0"/>
              <a:t>07.04.2022</a:t>
            </a:r>
            <a:endParaRPr dirty="0"/>
          </a:p>
        </p:txBody>
      </p:sp>
      <p:sp>
        <p:nvSpPr>
          <p:cNvPr id="73" name="Google Shape;73;p3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dirty="0"/>
              <a:t>Mid Term Presentation</a:t>
            </a:r>
          </a:p>
          <a:p>
            <a:endParaRPr lang="en-IN" dirty="0"/>
          </a:p>
        </p:txBody>
      </p:sp>
      <p:sp>
        <p:nvSpPr>
          <p:cNvPr id="74" name="Google Shape;74;p3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5"/>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5" name="Google Shape;105;p35"/>
          <p:cNvGrpSpPr/>
          <p:nvPr/>
        </p:nvGrpSpPr>
        <p:grpSpPr>
          <a:xfrm>
            <a:off x="6362700" y="0"/>
            <a:ext cx="5829298" cy="3235602"/>
            <a:chOff x="5612972" y="1"/>
            <a:chExt cx="6615961" cy="3672246"/>
          </a:xfrm>
        </p:grpSpPr>
        <p:sp>
          <p:nvSpPr>
            <p:cNvPr id="106" name="Google Shape;106;p3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3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3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9" name="Google Shape;109;p3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0" name="Google Shape;110;p3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11" name="Google Shape;111;p35"/>
          <p:cNvGrpSpPr/>
          <p:nvPr/>
        </p:nvGrpSpPr>
        <p:grpSpPr>
          <a:xfrm rot="5400000" flipH="1">
            <a:off x="0" y="3900132"/>
            <a:ext cx="2959226" cy="2959226"/>
            <a:chOff x="0" y="12289"/>
            <a:chExt cx="3550" cy="3551"/>
          </a:xfrm>
        </p:grpSpPr>
        <p:sp>
          <p:nvSpPr>
            <p:cNvPr id="112" name="Google Shape;112;p3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3" name="Google Shape;113;p3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4" name="Google Shape;114;p3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5"/>
        <p:cNvGrpSpPr/>
        <p:nvPr/>
      </p:nvGrpSpPr>
      <p:grpSpPr>
        <a:xfrm>
          <a:off x="0" y="0"/>
          <a:ext cx="0" cy="0"/>
          <a:chOff x="0" y="0"/>
          <a:chExt cx="0" cy="0"/>
        </a:xfrm>
      </p:grpSpPr>
      <p:grpSp>
        <p:nvGrpSpPr>
          <p:cNvPr id="116" name="Google Shape;116;p36"/>
          <p:cNvGrpSpPr/>
          <p:nvPr/>
        </p:nvGrpSpPr>
        <p:grpSpPr>
          <a:xfrm rot="5400000" flipH="1">
            <a:off x="0" y="3900132"/>
            <a:ext cx="2959226" cy="2959226"/>
            <a:chOff x="0" y="12289"/>
            <a:chExt cx="3550" cy="3551"/>
          </a:xfrm>
        </p:grpSpPr>
        <p:sp>
          <p:nvSpPr>
            <p:cNvPr id="117" name="Google Shape;117;p3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8" name="Google Shape;118;p3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9" name="Google Shape;119;p3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20" name="Google Shape;120;p36"/>
          <p:cNvSpPr>
            <a:spLocks noGrp="1"/>
          </p:cNvSpPr>
          <p:nvPr>
            <p:ph type="pic" idx="2"/>
          </p:nvPr>
        </p:nvSpPr>
        <p:spPr>
          <a:xfrm>
            <a:off x="954268" y="2572883"/>
            <a:ext cx="2118245" cy="2037217"/>
          </a:xfrm>
          <a:prstGeom prst="rect">
            <a:avLst/>
          </a:prstGeom>
          <a:noFill/>
          <a:ln>
            <a:noFill/>
          </a:ln>
        </p:spPr>
      </p:sp>
      <p:sp>
        <p:nvSpPr>
          <p:cNvPr id="121" name="Google Shape;121;p36"/>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2" name="Google Shape;122;p36"/>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3" name="Google Shape;123;p36"/>
          <p:cNvSpPr>
            <a:spLocks noGrp="1"/>
          </p:cNvSpPr>
          <p:nvPr>
            <p:ph type="pic" idx="3"/>
          </p:nvPr>
        </p:nvSpPr>
        <p:spPr>
          <a:xfrm>
            <a:off x="3658280" y="2572883"/>
            <a:ext cx="2118245" cy="2037217"/>
          </a:xfrm>
          <a:prstGeom prst="rect">
            <a:avLst/>
          </a:prstGeom>
          <a:noFill/>
          <a:ln>
            <a:noFill/>
          </a:ln>
        </p:spPr>
      </p:sp>
      <p:sp>
        <p:nvSpPr>
          <p:cNvPr id="124" name="Google Shape;124;p36"/>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36"/>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36"/>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36"/>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36"/>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36"/>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6"/>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1" name="Google Shape;131;p36"/>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2" name="Google Shape;132;p36"/>
          <p:cNvGrpSpPr/>
          <p:nvPr/>
        </p:nvGrpSpPr>
        <p:grpSpPr>
          <a:xfrm>
            <a:off x="6362700" y="0"/>
            <a:ext cx="5829298" cy="3235602"/>
            <a:chOff x="5612972" y="1"/>
            <a:chExt cx="6615961" cy="3672246"/>
          </a:xfrm>
        </p:grpSpPr>
        <p:sp>
          <p:nvSpPr>
            <p:cNvPr id="133" name="Google Shape;133;p36"/>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36"/>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36"/>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6" name="Google Shape;136;p36"/>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7" name="Google Shape;137;p36"/>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8" name="Google Shape;138;p36"/>
          <p:cNvSpPr>
            <a:spLocks noGrp="1"/>
          </p:cNvSpPr>
          <p:nvPr>
            <p:ph type="pic" idx="14"/>
          </p:nvPr>
        </p:nvSpPr>
        <p:spPr>
          <a:xfrm>
            <a:off x="6362292" y="2572883"/>
            <a:ext cx="2118245" cy="2037217"/>
          </a:xfrm>
          <a:prstGeom prst="rect">
            <a:avLst/>
          </a:prstGeom>
          <a:noFill/>
          <a:ln>
            <a:noFill/>
          </a:ln>
        </p:spPr>
      </p:sp>
      <p:sp>
        <p:nvSpPr>
          <p:cNvPr id="139" name="Google Shape;139;p36"/>
          <p:cNvSpPr>
            <a:spLocks noGrp="1"/>
          </p:cNvSpPr>
          <p:nvPr>
            <p:ph type="pic" idx="15"/>
          </p:nvPr>
        </p:nvSpPr>
        <p:spPr>
          <a:xfrm>
            <a:off x="9112023" y="2572883"/>
            <a:ext cx="2118245" cy="2037217"/>
          </a:xfrm>
          <a:prstGeom prst="rect">
            <a:avLst/>
          </a:prstGeom>
          <a:noFill/>
          <a:ln>
            <a:noFill/>
          </a:ln>
        </p:spPr>
      </p:sp>
      <p:sp>
        <p:nvSpPr>
          <p:cNvPr id="140" name="Google Shape;140;p3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43"/>
        <p:cNvGrpSpPr/>
        <p:nvPr/>
      </p:nvGrpSpPr>
      <p:grpSpPr>
        <a:xfrm>
          <a:off x="0" y="0"/>
          <a:ext cx="0" cy="0"/>
          <a:chOff x="0" y="0"/>
          <a:chExt cx="0" cy="0"/>
        </a:xfrm>
      </p:grpSpPr>
      <p:grpSp>
        <p:nvGrpSpPr>
          <p:cNvPr id="144" name="Google Shape;144;p37"/>
          <p:cNvGrpSpPr/>
          <p:nvPr/>
        </p:nvGrpSpPr>
        <p:grpSpPr>
          <a:xfrm rot="5400000" flipH="1">
            <a:off x="0" y="3900132"/>
            <a:ext cx="2959226" cy="2959226"/>
            <a:chOff x="0" y="12289"/>
            <a:chExt cx="3550" cy="3551"/>
          </a:xfrm>
        </p:grpSpPr>
        <p:sp>
          <p:nvSpPr>
            <p:cNvPr id="145" name="Google Shape;145;p3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6" name="Google Shape;146;p3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7" name="Google Shape;147;p3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48" name="Google Shape;148;p3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49" name="Google Shape;149;p3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50" name="Google Shape;150;p3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1" name="Google Shape;151;p3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2" name="Google Shape;152;p3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3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4" name="Google Shape;154;p3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55" name="Google Shape;155;p3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27"/>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2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2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2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6367054" y="2116182"/>
            <a:ext cx="5742088" cy="1514019"/>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2800"/>
              <a:buFont typeface="Franklin Gothic"/>
              <a:buNone/>
            </a:pPr>
            <a:r>
              <a:rPr lang="en-US" sz="2800"/>
              <a:t>Business Analyst Internship at PhonePe</a:t>
            </a:r>
            <a:endParaRPr/>
          </a:p>
        </p:txBody>
      </p:sp>
      <p:sp>
        <p:nvSpPr>
          <p:cNvPr id="211" name="Google Shape;211;p1"/>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Niyati Jain</a:t>
            </a:r>
          </a:p>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CSE-D VIII Sem</a:t>
            </a:r>
          </a:p>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189301051</a:t>
            </a:r>
            <a:endParaRPr dirty="0"/>
          </a:p>
          <a:p>
            <a:pPr marL="0" lvl="0" indent="0" algn="l" rtl="0">
              <a:lnSpc>
                <a:spcPct val="90000"/>
              </a:lnSpc>
              <a:spcBef>
                <a:spcPts val="1000"/>
              </a:spcBef>
              <a:spcAft>
                <a:spcPts val="0"/>
              </a:spcAft>
              <a:buClr>
                <a:schemeClr val="lt2"/>
              </a:buClr>
              <a:buSzPts val="1800"/>
              <a:buNone/>
            </a:pPr>
            <a:r>
              <a:rPr lang="en-US" dirty="0"/>
              <a:t>Under the guidance of Dr. Shiladitya Bhattacharjee</a:t>
            </a:r>
            <a:endParaRPr dirty="0"/>
          </a:p>
        </p:txBody>
      </p:sp>
      <p:pic>
        <p:nvPicPr>
          <p:cNvPr id="3" name="Picture 2" descr="Graphical user interface, application, Teams&#10;&#10;Description automatically generated">
            <a:extLst>
              <a:ext uri="{FF2B5EF4-FFF2-40B4-BE49-F238E27FC236}">
                <a16:creationId xmlns:a16="http://schemas.microsoft.com/office/drawing/2014/main" id="{F8B2CE87-BEC8-446D-9C99-D12FB8DBD1DF}"/>
              </a:ext>
            </a:extLst>
          </p:cNvPr>
          <p:cNvPicPr>
            <a:picLocks noChangeAspect="1"/>
          </p:cNvPicPr>
          <p:nvPr/>
        </p:nvPicPr>
        <p:blipFill rotWithShape="1">
          <a:blip r:embed="rId3"/>
          <a:srcRect t="23943" b="22276"/>
          <a:stretch/>
        </p:blipFill>
        <p:spPr>
          <a:xfrm>
            <a:off x="5586537" y="1026942"/>
            <a:ext cx="4236164" cy="1514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964023" y="879063"/>
            <a:ext cx="9052174"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Data Analysis and </a:t>
            </a:r>
            <a:r>
              <a:rPr lang="en-US" dirty="0" err="1"/>
              <a:t>Visualisation</a:t>
            </a:r>
            <a:endParaRPr dirty="0"/>
          </a:p>
        </p:txBody>
      </p:sp>
      <p:sp>
        <p:nvSpPr>
          <p:cNvPr id="280" name="Google Shape;280;p7"/>
          <p:cNvSpPr txBox="1">
            <a:spLocks noGrp="1"/>
          </p:cNvSpPr>
          <p:nvPr>
            <p:ph type="body" idx="1"/>
          </p:nvPr>
        </p:nvSpPr>
        <p:spPr>
          <a:xfrm>
            <a:off x="952499" y="2175029"/>
            <a:ext cx="10153466" cy="38039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800"/>
              </a:spcBef>
              <a:spcAft>
                <a:spcPts val="0"/>
              </a:spcAft>
              <a:buClr>
                <a:schemeClr val="dk1"/>
              </a:buClr>
              <a:buSzPts val="1600"/>
              <a:buNone/>
            </a:pPr>
            <a:r>
              <a:rPr lang="en-US" dirty="0"/>
              <a:t>This part requires me to </a:t>
            </a:r>
            <a:r>
              <a:rPr lang="en-US" dirty="0" err="1"/>
              <a:t>analyse</a:t>
            </a:r>
            <a:r>
              <a:rPr lang="en-US" dirty="0"/>
              <a:t> data by systematically applying statistical and/or logical techniques to describe and illustrate, condense and recap, and evaluate it. </a:t>
            </a:r>
          </a:p>
          <a:p>
            <a:pPr marL="0" lvl="0" indent="0" algn="l" rtl="0">
              <a:lnSpc>
                <a:spcPct val="100000"/>
              </a:lnSpc>
              <a:spcBef>
                <a:spcPts val="1800"/>
              </a:spcBef>
              <a:spcAft>
                <a:spcPts val="0"/>
              </a:spcAft>
              <a:buClr>
                <a:schemeClr val="dk1"/>
              </a:buClr>
              <a:buSzPts val="1600"/>
              <a:buNone/>
            </a:pPr>
            <a:r>
              <a:rPr lang="en-US" dirty="0" err="1"/>
              <a:t>Phonepe</a:t>
            </a:r>
            <a:r>
              <a:rPr lang="en-US" dirty="0"/>
              <a:t> has taught us to use various analytical tools and software to perform different analysis and visualization tasks. We use comprehensive software called </a:t>
            </a:r>
            <a:r>
              <a:rPr lang="en-US" b="1" dirty="0"/>
              <a:t>QlikView</a:t>
            </a:r>
            <a:r>
              <a:rPr lang="en-US" dirty="0"/>
              <a:t> and </a:t>
            </a:r>
            <a:r>
              <a:rPr lang="en-US" b="1" dirty="0" err="1"/>
              <a:t>QlikSense</a:t>
            </a:r>
            <a:r>
              <a:rPr lang="en-US" dirty="0"/>
              <a:t> to visually represent data in Graphs and maintain dashboards. Along with this, the software aid us in publishing auto-generated email reports and dashboards that are scheduled to published automatically daily through the </a:t>
            </a:r>
            <a:r>
              <a:rPr lang="en-US" dirty="0" err="1"/>
              <a:t>realtime</a:t>
            </a:r>
            <a:r>
              <a:rPr lang="en-US" dirty="0"/>
              <a:t> ingested data through </a:t>
            </a:r>
            <a:r>
              <a:rPr lang="en-US" b="1" dirty="0" err="1"/>
              <a:t>NPrinting</a:t>
            </a:r>
            <a:r>
              <a:rPr lang="en-US" dirty="0"/>
              <a:t>. We also use </a:t>
            </a:r>
            <a:r>
              <a:rPr lang="en-US" b="1" dirty="0"/>
              <a:t>MS-Excel </a:t>
            </a:r>
            <a:r>
              <a:rPr lang="en-US" dirty="0"/>
              <a:t>to represent small-scale analysis and manipulations.</a:t>
            </a:r>
            <a:endParaRPr dirty="0"/>
          </a:p>
        </p:txBody>
      </p:sp>
      <p:sp>
        <p:nvSpPr>
          <p:cNvPr id="281" name="Google Shape;281;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282" name="Google Shape;282;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83" name="Google Shape;283;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extLst>
      <p:ext uri="{BB962C8B-B14F-4D97-AF65-F5344CB8AC3E}">
        <p14:creationId xmlns:p14="http://schemas.microsoft.com/office/powerpoint/2010/main" val="39531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
        <p:nvSpPr>
          <p:cNvPr id="298" name="Google Shape;298;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99" name="Google Shape;299;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11</a:t>
            </a:fld>
            <a:endParaRPr>
              <a:latin typeface="Libre Franklin"/>
              <a:ea typeface="Libre Franklin"/>
              <a:cs typeface="Libre Franklin"/>
              <a:sym typeface="Libre Franklin"/>
            </a:endParaRPr>
          </a:p>
        </p:txBody>
      </p:sp>
      <p:sp>
        <p:nvSpPr>
          <p:cNvPr id="3" name="Chart Placeholder 2">
            <a:extLst>
              <a:ext uri="{FF2B5EF4-FFF2-40B4-BE49-F238E27FC236}">
                <a16:creationId xmlns:a16="http://schemas.microsoft.com/office/drawing/2014/main" id="{F18815A1-CE02-4126-8558-52FE9075B4BF}"/>
              </a:ext>
            </a:extLst>
          </p:cNvPr>
          <p:cNvSpPr>
            <a:spLocks noGrp="1"/>
          </p:cNvSpPr>
          <p:nvPr>
            <p:ph type="chart" idx="2"/>
          </p:nvPr>
        </p:nvSpPr>
        <p:spPr/>
      </p:sp>
      <p:pic>
        <p:nvPicPr>
          <p:cNvPr id="5" name="Picture 4" descr="Graphical user interface&#10;&#10;Description automatically generated">
            <a:extLst>
              <a:ext uri="{FF2B5EF4-FFF2-40B4-BE49-F238E27FC236}">
                <a16:creationId xmlns:a16="http://schemas.microsoft.com/office/drawing/2014/main" id="{E54EC068-C7E9-4CAA-89F8-29C50B8BE6BF}"/>
              </a:ext>
            </a:extLst>
          </p:cNvPr>
          <p:cNvPicPr>
            <a:picLocks noChangeAspect="1"/>
          </p:cNvPicPr>
          <p:nvPr/>
        </p:nvPicPr>
        <p:blipFill>
          <a:blip r:embed="rId3"/>
          <a:stretch>
            <a:fillRect/>
          </a:stretch>
        </p:blipFill>
        <p:spPr>
          <a:xfrm>
            <a:off x="268687" y="391373"/>
            <a:ext cx="11720436" cy="5658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1"/>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
        <p:nvSpPr>
          <p:cNvPr id="316" name="Google Shape;316;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
        <p:nvSpPr>
          <p:cNvPr id="317" name="Google Shape;317;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318" name="Google Shape;318;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12</a:t>
            </a:fld>
            <a:endParaRPr>
              <a:latin typeface="Libre Franklin"/>
              <a:ea typeface="Libre Franklin"/>
              <a:cs typeface="Libre Franklin"/>
              <a:sym typeface="Libre Franklin"/>
            </a:endParaRPr>
          </a:p>
        </p:txBody>
      </p:sp>
      <p:sp>
        <p:nvSpPr>
          <p:cNvPr id="3" name="Title 2">
            <a:extLst>
              <a:ext uri="{FF2B5EF4-FFF2-40B4-BE49-F238E27FC236}">
                <a16:creationId xmlns:a16="http://schemas.microsoft.com/office/drawing/2014/main" id="{45BCACF7-7A2E-45BB-8206-2B7BEC518852}"/>
              </a:ext>
            </a:extLst>
          </p:cNvPr>
          <p:cNvSpPr>
            <a:spLocks noGrp="1"/>
          </p:cNvSpPr>
          <p:nvPr>
            <p:ph type="title"/>
          </p:nvPr>
        </p:nvSpPr>
        <p:spPr/>
        <p:txBody>
          <a:bodyPr/>
          <a:lstStyle/>
          <a:p>
            <a:r>
              <a:rPr lang="en-IN" dirty="0" err="1"/>
              <a:t>NPrinting</a:t>
            </a: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F16DA581-0FAE-4B30-ABAD-3A49736C08E1}"/>
              </a:ext>
            </a:extLst>
          </p:cNvPr>
          <p:cNvPicPr>
            <a:picLocks noChangeAspect="1"/>
          </p:cNvPicPr>
          <p:nvPr/>
        </p:nvPicPr>
        <p:blipFill>
          <a:blip r:embed="rId3"/>
          <a:stretch>
            <a:fillRect/>
          </a:stretch>
        </p:blipFill>
        <p:spPr>
          <a:xfrm>
            <a:off x="886690" y="2261406"/>
            <a:ext cx="10352810" cy="3466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endParaRPr/>
          </a:p>
        </p:txBody>
      </p:sp>
      <p:sp>
        <p:nvSpPr>
          <p:cNvPr id="306" name="Google Shape;306;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latin typeface="Libre Franklin"/>
                <a:ea typeface="Libre Franklin"/>
                <a:cs typeface="Libre Franklin"/>
                <a:sym typeface="Libre Franklin"/>
              </a:rPr>
              <a:t>07.04.2022</a:t>
            </a:r>
            <a:endParaRPr dirty="0">
              <a:latin typeface="Libre Franklin"/>
              <a:ea typeface="Libre Franklin"/>
              <a:cs typeface="Libre Franklin"/>
              <a:sym typeface="Libre Franklin"/>
            </a:endParaRPr>
          </a:p>
        </p:txBody>
      </p:sp>
      <p:sp>
        <p:nvSpPr>
          <p:cNvPr id="307" name="Google Shape;307;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308" name="Google Shape;308;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13</a:t>
            </a:fld>
            <a:endParaRPr>
              <a:latin typeface="Libre Franklin"/>
              <a:ea typeface="Libre Franklin"/>
              <a:cs typeface="Libre Franklin"/>
              <a:sym typeface="Libre Franklin"/>
            </a:endParaRPr>
          </a:p>
        </p:txBody>
      </p:sp>
      <p:sp>
        <p:nvSpPr>
          <p:cNvPr id="3" name="Chart Placeholder 2">
            <a:extLst>
              <a:ext uri="{FF2B5EF4-FFF2-40B4-BE49-F238E27FC236}">
                <a16:creationId xmlns:a16="http://schemas.microsoft.com/office/drawing/2014/main" id="{4B54AB74-D77A-4976-818C-89A4DADDEBF5}"/>
              </a:ext>
            </a:extLst>
          </p:cNvPr>
          <p:cNvSpPr>
            <a:spLocks noGrp="1"/>
          </p:cNvSpPr>
          <p:nvPr>
            <p:ph type="chart" idx="2"/>
          </p:nvPr>
        </p:nvSpPr>
        <p:spPr/>
      </p:sp>
      <p:pic>
        <p:nvPicPr>
          <p:cNvPr id="5" name="Picture 4" descr="Graphical user interface, application, table, Excel&#10;&#10;Description automatically generated">
            <a:extLst>
              <a:ext uri="{FF2B5EF4-FFF2-40B4-BE49-F238E27FC236}">
                <a16:creationId xmlns:a16="http://schemas.microsoft.com/office/drawing/2014/main" id="{B8E574CB-B915-4C70-A312-4D301FD2A230}"/>
              </a:ext>
            </a:extLst>
          </p:cNvPr>
          <p:cNvPicPr>
            <a:picLocks noChangeAspect="1"/>
          </p:cNvPicPr>
          <p:nvPr/>
        </p:nvPicPr>
        <p:blipFill>
          <a:blip r:embed="rId3"/>
          <a:stretch>
            <a:fillRect/>
          </a:stretch>
        </p:blipFill>
        <p:spPr>
          <a:xfrm>
            <a:off x="736209" y="420126"/>
            <a:ext cx="10719582" cy="5770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964023" y="879063"/>
            <a:ext cx="81659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Data Cleaning and Maintenance</a:t>
            </a:r>
            <a:endParaRPr dirty="0"/>
          </a:p>
        </p:txBody>
      </p:sp>
      <p:sp>
        <p:nvSpPr>
          <p:cNvPr id="280" name="Google Shape;280;p7"/>
          <p:cNvSpPr txBox="1">
            <a:spLocks noGrp="1"/>
          </p:cNvSpPr>
          <p:nvPr>
            <p:ph type="body" idx="1"/>
          </p:nvPr>
        </p:nvSpPr>
        <p:spPr>
          <a:xfrm>
            <a:off x="952499" y="2175029"/>
            <a:ext cx="10153466" cy="38039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800"/>
              </a:spcBef>
              <a:spcAft>
                <a:spcPts val="0"/>
              </a:spcAft>
              <a:buClr>
                <a:schemeClr val="dk1"/>
              </a:buClr>
              <a:buSzPts val="1600"/>
              <a:buNone/>
            </a:pPr>
            <a:r>
              <a:rPr lang="en-US" dirty="0"/>
              <a:t>Another essential job responsibility includes cleaning raw datasets (Removing Duplicates, Fix structural errors, Handle missing data, Filter unwanted outliers, etc.) and transforming data i.e. converting data from one format or structure into another. Along with this, I make sure all the necessary data is ingested in Lucy and coordinate with the IT team to understand the data stored to fulfil the necessary tasks analysis.</a:t>
            </a:r>
            <a:endParaRPr dirty="0"/>
          </a:p>
        </p:txBody>
      </p:sp>
      <p:sp>
        <p:nvSpPr>
          <p:cNvPr id="281" name="Google Shape;281;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282" name="Google Shape;282;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83" name="Google Shape;283;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endParaRPr dirty="0"/>
          </a:p>
        </p:txBody>
      </p:sp>
    </p:spTree>
    <p:extLst>
      <p:ext uri="{BB962C8B-B14F-4D97-AF65-F5344CB8AC3E}">
        <p14:creationId xmlns:p14="http://schemas.microsoft.com/office/powerpoint/2010/main" val="67437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964023" y="879063"/>
            <a:ext cx="8236248" cy="65431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IN" dirty="0"/>
              <a:t>Collaborating with Stakeholders</a:t>
            </a:r>
            <a:endParaRPr dirty="0"/>
          </a:p>
        </p:txBody>
      </p:sp>
      <p:sp>
        <p:nvSpPr>
          <p:cNvPr id="280" name="Google Shape;280;p7"/>
          <p:cNvSpPr txBox="1">
            <a:spLocks noGrp="1"/>
          </p:cNvSpPr>
          <p:nvPr>
            <p:ph type="body" idx="1"/>
          </p:nvPr>
        </p:nvSpPr>
        <p:spPr>
          <a:xfrm>
            <a:off x="952499" y="2175029"/>
            <a:ext cx="10153466" cy="38039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800"/>
              </a:spcBef>
              <a:spcAft>
                <a:spcPts val="0"/>
              </a:spcAft>
              <a:buClr>
                <a:schemeClr val="dk1"/>
              </a:buClr>
              <a:buSzPts val="1600"/>
              <a:buNone/>
            </a:pPr>
            <a:r>
              <a:rPr lang="en-US" dirty="0"/>
              <a:t>One major aspect of my role as an Analyst at </a:t>
            </a:r>
            <a:r>
              <a:rPr lang="en-US" dirty="0" err="1"/>
              <a:t>PhonePe</a:t>
            </a:r>
            <a:r>
              <a:rPr lang="en-US" dirty="0"/>
              <a:t> is to single-handedly deal with the Health Insurance stakeholders to fulfil their asks/updates on relevant data or insights that will help them take judicious product management decisions. I regularly stay connected with them to provide them useful information/highlights after thorough analysis as well as cater to their requirements that circles around User Profiling and Product Usage.</a:t>
            </a:r>
            <a:endParaRPr dirty="0"/>
          </a:p>
        </p:txBody>
      </p:sp>
      <p:sp>
        <p:nvSpPr>
          <p:cNvPr id="281" name="Google Shape;281;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15</a:t>
            </a:fld>
            <a:endParaRPr/>
          </a:p>
        </p:txBody>
      </p:sp>
      <p:sp>
        <p:nvSpPr>
          <p:cNvPr id="282" name="Google Shape;282;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83" name="Google Shape;283;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07.04.2022</a:t>
            </a:r>
            <a:endParaRPr dirty="0"/>
          </a:p>
        </p:txBody>
      </p:sp>
    </p:spTree>
    <p:extLst>
      <p:ext uri="{BB962C8B-B14F-4D97-AF65-F5344CB8AC3E}">
        <p14:creationId xmlns:p14="http://schemas.microsoft.com/office/powerpoint/2010/main" val="253557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5"/>
          <p:cNvSpPr txBox="1">
            <a:spLocks noGrp="1"/>
          </p:cNvSpPr>
          <p:nvPr>
            <p:ph type="title"/>
          </p:nvPr>
        </p:nvSpPr>
        <p:spPr>
          <a:xfrm>
            <a:off x="964023" y="879063"/>
            <a:ext cx="8081654"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Gantt Chart</a:t>
            </a:r>
            <a:endParaRPr/>
          </a:p>
        </p:txBody>
      </p:sp>
      <p:sp>
        <p:nvSpPr>
          <p:cNvPr id="451" name="Google Shape;451;p2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16</a:t>
            </a:fld>
            <a:endParaRPr/>
          </a:p>
        </p:txBody>
      </p:sp>
      <p:sp>
        <p:nvSpPr>
          <p:cNvPr id="452" name="Google Shape;452;p2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453" name="Google Shape;453;p2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pic>
        <p:nvPicPr>
          <p:cNvPr id="3" name="Picture 2" descr="Timeline&#10;&#10;Description automatically generated">
            <a:extLst>
              <a:ext uri="{FF2B5EF4-FFF2-40B4-BE49-F238E27FC236}">
                <a16:creationId xmlns:a16="http://schemas.microsoft.com/office/drawing/2014/main" id="{A78AD4F0-2EA0-4B28-821E-F4EAEE615C96}"/>
              </a:ext>
            </a:extLst>
          </p:cNvPr>
          <p:cNvPicPr>
            <a:picLocks noChangeAspect="1"/>
          </p:cNvPicPr>
          <p:nvPr/>
        </p:nvPicPr>
        <p:blipFill>
          <a:blip r:embed="rId3"/>
          <a:stretch>
            <a:fillRect/>
          </a:stretch>
        </p:blipFill>
        <p:spPr>
          <a:xfrm>
            <a:off x="2665314" y="1674056"/>
            <a:ext cx="6124223" cy="4455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6"/>
          <p:cNvSpPr txBox="1">
            <a:spLocks noGrp="1"/>
          </p:cNvSpPr>
          <p:nvPr>
            <p:ph type="title"/>
          </p:nvPr>
        </p:nvSpPr>
        <p:spPr>
          <a:xfrm>
            <a:off x="964023" y="879063"/>
            <a:ext cx="8943457"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Franklin Gothic"/>
              <a:buNone/>
            </a:pPr>
            <a:r>
              <a:rPr lang="en-US" sz="3200" dirty="0"/>
              <a:t>Conclusion</a:t>
            </a:r>
            <a:endParaRPr dirty="0"/>
          </a:p>
        </p:txBody>
      </p:sp>
      <p:sp>
        <p:nvSpPr>
          <p:cNvPr id="460" name="Google Shape;460;p26"/>
          <p:cNvSpPr txBox="1">
            <a:spLocks noGrp="1"/>
          </p:cNvSpPr>
          <p:nvPr>
            <p:ph type="body" idx="1"/>
          </p:nvPr>
        </p:nvSpPr>
        <p:spPr>
          <a:xfrm>
            <a:off x="952499" y="2289363"/>
            <a:ext cx="10153466" cy="3689574"/>
          </a:xfrm>
          <a:prstGeom prst="rect">
            <a:avLst/>
          </a:prstGeom>
          <a:noFill/>
          <a:ln>
            <a:noFill/>
          </a:ln>
        </p:spPr>
        <p:txBody>
          <a:bodyPr spcFirstLastPara="1" wrap="square" lIns="0" tIns="0" rIns="0" bIns="0" anchor="t" anchorCtr="0">
            <a:noAutofit/>
          </a:bodyPr>
          <a:lstStyle/>
          <a:p>
            <a:pPr marL="285750" lvl="0" indent="-285750" algn="l" rtl="0">
              <a:lnSpc>
                <a:spcPct val="107000"/>
              </a:lnSpc>
              <a:spcBef>
                <a:spcPts val="0"/>
              </a:spcBef>
              <a:spcAft>
                <a:spcPts val="0"/>
              </a:spcAft>
              <a:buClr>
                <a:schemeClr val="dk1"/>
              </a:buClr>
              <a:buSzPts val="1600"/>
              <a:buFont typeface="Arial"/>
              <a:buChar char="•"/>
            </a:pPr>
            <a:r>
              <a:rPr lang="en-US" dirty="0"/>
              <a:t>It has been an enriching experience so far where I got acquainted with and now well-versed with so many different tools and software that are required for Data Analysis. I can extract, handle and customize any type of data and convert it into valuable information. It has added accolades to my resume owing to its global reputation and reach. This internship  has helped me gain experiences, knowledge as well as the confidence to enter the corporate world with full swing. </a:t>
            </a:r>
            <a:endParaRPr dirty="0"/>
          </a:p>
        </p:txBody>
      </p:sp>
      <p:sp>
        <p:nvSpPr>
          <p:cNvPr id="461" name="Google Shape;461;p2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462" name="Google Shape;462;p2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463" name="Google Shape;463;p2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Agenda</a:t>
            </a:r>
            <a:endParaRPr/>
          </a:p>
        </p:txBody>
      </p:sp>
      <p:sp>
        <p:nvSpPr>
          <p:cNvPr id="217" name="Google Shape;217;p2"/>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01. Introduction</a:t>
            </a:r>
            <a:endParaRPr/>
          </a:p>
        </p:txBody>
      </p:sp>
      <p:sp>
        <p:nvSpPr>
          <p:cNvPr id="218" name="Google Shape;218;p2"/>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a:t>Introducing Problem statement and brief description</a:t>
            </a:r>
            <a:endParaRPr/>
          </a:p>
        </p:txBody>
      </p:sp>
      <p:sp>
        <p:nvSpPr>
          <p:cNvPr id="219" name="Google Shape;219;p2"/>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02. Motivation</a:t>
            </a:r>
            <a:endParaRPr/>
          </a:p>
        </p:txBody>
      </p:sp>
      <p:sp>
        <p:nvSpPr>
          <p:cNvPr id="220" name="Google Shape;220;p2"/>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a:t>Stating the requirement of our project.</a:t>
            </a:r>
            <a:endParaRPr/>
          </a:p>
        </p:txBody>
      </p:sp>
      <p:sp>
        <p:nvSpPr>
          <p:cNvPr id="221" name="Google Shape;221;p2"/>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03. Methodology</a:t>
            </a:r>
            <a:endParaRPr/>
          </a:p>
        </p:txBody>
      </p:sp>
      <p:sp>
        <p:nvSpPr>
          <p:cNvPr id="222" name="Google Shape;222;p2"/>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a:t>The workflow and chronology of methods are explained.</a:t>
            </a:r>
            <a:endParaRPr/>
          </a:p>
        </p:txBody>
      </p:sp>
      <p:sp>
        <p:nvSpPr>
          <p:cNvPr id="223" name="Google Shape;223;p2"/>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04. Timeline</a:t>
            </a:r>
            <a:endParaRPr/>
          </a:p>
        </p:txBody>
      </p:sp>
      <p:sp>
        <p:nvSpPr>
          <p:cNvPr id="224" name="Google Shape;224;p2"/>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a:t>The timeline of the project is stated with deadlines and Gantt Chart</a:t>
            </a:r>
            <a:endParaRPr/>
          </a:p>
        </p:txBody>
      </p:sp>
      <p:sp>
        <p:nvSpPr>
          <p:cNvPr id="225" name="Google Shape;225;p2"/>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05. Conclusion</a:t>
            </a:r>
            <a:endParaRPr/>
          </a:p>
        </p:txBody>
      </p:sp>
      <p:sp>
        <p:nvSpPr>
          <p:cNvPr id="226" name="Google Shape;226;p2"/>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a:t>A concise conclusion along with scope for future works..</a:t>
            </a:r>
            <a:endParaRPr/>
          </a:p>
        </p:txBody>
      </p:sp>
      <p:sp>
        <p:nvSpPr>
          <p:cNvPr id="227" name="Google Shape;227;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8" name="Google Shape;228;p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29" name="Google Shape;229;p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4"/>
        <p:cNvGrpSpPr/>
        <p:nvPr/>
      </p:nvGrpSpPr>
      <p:grpSpPr>
        <a:xfrm>
          <a:off x="0" y="0"/>
          <a:ext cx="0" cy="0"/>
          <a:chOff x="0" y="0"/>
          <a:chExt cx="0" cy="0"/>
        </a:xfrm>
      </p:grpSpPr>
      <p:pic>
        <p:nvPicPr>
          <p:cNvPr id="235" name="Google Shape;235;p3"/>
          <p:cNvPicPr preferRelativeResize="0">
            <a:picLocks noGrp="1"/>
          </p:cNvPicPr>
          <p:nvPr>
            <p:ph type="pic" idx="2"/>
          </p:nvPr>
        </p:nvPicPr>
        <p:blipFill rotWithShape="1">
          <a:blip r:embed="rId3">
            <a:alphaModFix amt="50000"/>
            <a:extLst>
              <a:ext uri="{BEBA8EAE-BF5A-486C-A8C5-ECC9F3942E4B}">
                <a14:imgProps xmlns:a14="http://schemas.microsoft.com/office/drawing/2010/main">
                  <a14:imgLayer r:embed="rId4">
                    <a14:imgEffect>
                      <a14:colorTemperature colorTemp="8800"/>
                    </a14:imgEffect>
                  </a14:imgLayer>
                </a14:imgProps>
              </a:ext>
            </a:extLst>
          </a:blip>
          <a:srcRect t="7798" b="7806"/>
          <a:stretch/>
        </p:blipFill>
        <p:spPr>
          <a:xfrm>
            <a:off x="0" y="1"/>
            <a:ext cx="12192000" cy="6857999"/>
          </a:xfrm>
          <a:prstGeom prst="rect">
            <a:avLst/>
          </a:prstGeom>
          <a:solidFill>
            <a:schemeClr val="accent2"/>
          </a:solidFill>
          <a:ln>
            <a:noFill/>
          </a:ln>
          <a:effectLst>
            <a:outerShdw blurRad="57150" dist="19050" dir="5400000" algn="bl" rotWithShape="0">
              <a:srgbClr val="000000">
                <a:alpha val="50000"/>
              </a:srgbClr>
            </a:outerShdw>
          </a:effectLst>
        </p:spPr>
      </p:pic>
      <p:sp>
        <p:nvSpPr>
          <p:cNvPr id="236" name="Google Shape;236;p3"/>
          <p:cNvSpPr txBox="1">
            <a:spLocks noGrp="1"/>
          </p:cNvSpPr>
          <p:nvPr>
            <p:ph type="title"/>
          </p:nvPr>
        </p:nvSpPr>
        <p:spPr>
          <a:xfrm>
            <a:off x="242081" y="3512593"/>
            <a:ext cx="4941600" cy="5013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lt1"/>
              </a:buClr>
              <a:buSzPct val="100000"/>
              <a:buFont typeface="Franklin Gothic"/>
              <a:buNone/>
            </a:pPr>
            <a:r>
              <a:rPr lang="en-US" dirty="0">
                <a:solidFill>
                  <a:schemeClr val="tx1"/>
                </a:solidFill>
              </a:rPr>
              <a:t>Problem Statement</a:t>
            </a:r>
            <a:endParaRPr dirty="0">
              <a:solidFill>
                <a:schemeClr val="tx1"/>
              </a:solidFill>
            </a:endParaRPr>
          </a:p>
        </p:txBody>
      </p:sp>
      <p:cxnSp>
        <p:nvCxnSpPr>
          <p:cNvPr id="237" name="Google Shape;237;p3"/>
          <p:cNvCxnSpPr/>
          <p:nvPr/>
        </p:nvCxnSpPr>
        <p:spPr>
          <a:xfrm>
            <a:off x="361044" y="4204993"/>
            <a:ext cx="2133600" cy="3900"/>
          </a:xfrm>
          <a:prstGeom prst="straightConnector1">
            <a:avLst/>
          </a:prstGeom>
          <a:noFill/>
          <a:ln w="101600" cap="flat" cmpd="sng">
            <a:solidFill>
              <a:srgbClr val="0070C0"/>
            </a:solidFill>
            <a:prstDash val="solid"/>
            <a:miter lim="800000"/>
            <a:headEnd type="none" w="sm" len="sm"/>
            <a:tailEnd type="none" w="sm" len="sm"/>
          </a:ln>
        </p:spPr>
      </p:cxnSp>
      <p:sp>
        <p:nvSpPr>
          <p:cNvPr id="238" name="Google Shape;238;p3"/>
          <p:cNvSpPr txBox="1"/>
          <p:nvPr/>
        </p:nvSpPr>
        <p:spPr>
          <a:xfrm>
            <a:off x="0" y="4399993"/>
            <a:ext cx="6400800" cy="1492035"/>
          </a:xfrm>
          <a:prstGeom prst="rect">
            <a:avLst/>
          </a:prstGeom>
          <a:noFill/>
          <a:ln>
            <a:noFill/>
          </a:ln>
        </p:spPr>
        <p:txBody>
          <a:bodyPr spcFirstLastPara="1" wrap="square" lIns="91425" tIns="45700" rIns="91425" bIns="45700" anchor="t" anchorCtr="0">
            <a:spAutoFit/>
          </a:bodyPr>
          <a:lstStyle/>
          <a:p>
            <a:pPr marL="228600" marR="0" lvl="0" indent="0" algn="l" rtl="0">
              <a:lnSpc>
                <a:spcPct val="107000"/>
              </a:lnSpc>
              <a:spcBef>
                <a:spcPts val="0"/>
              </a:spcBef>
              <a:spcAft>
                <a:spcPts val="0"/>
              </a:spcAft>
              <a:buNone/>
            </a:pPr>
            <a:r>
              <a:rPr lang="en-US" sz="1700" dirty="0">
                <a:solidFill>
                  <a:schemeClr val="dk1"/>
                </a:solidFill>
                <a:latin typeface="Libre Franklin"/>
                <a:sym typeface="Calibri"/>
              </a:rPr>
              <a:t>My responsibility with regards to my position as an Analyst at </a:t>
            </a:r>
            <a:r>
              <a:rPr lang="en-US" sz="1700" dirty="0" err="1">
                <a:solidFill>
                  <a:schemeClr val="dk1"/>
                </a:solidFill>
                <a:latin typeface="Libre Franklin"/>
                <a:sym typeface="Calibri"/>
              </a:rPr>
              <a:t>PhonePe</a:t>
            </a:r>
            <a:r>
              <a:rPr lang="en-US" sz="1700" dirty="0">
                <a:solidFill>
                  <a:schemeClr val="dk1"/>
                </a:solidFill>
                <a:latin typeface="Libre Franklin"/>
                <a:sym typeface="Calibri"/>
              </a:rPr>
              <a:t> includes handling the Data-flow, Information Retrieval, Dashboards and Coordinating with Stakeholders requirements regarding the </a:t>
            </a:r>
            <a:r>
              <a:rPr lang="en-US" sz="1700" b="1" dirty="0">
                <a:solidFill>
                  <a:schemeClr val="dk1"/>
                </a:solidFill>
                <a:latin typeface="Libre Franklin"/>
                <a:sym typeface="Calibri"/>
              </a:rPr>
              <a:t>Health Insurance Products </a:t>
            </a:r>
            <a:r>
              <a:rPr lang="en-US" sz="1700" dirty="0">
                <a:solidFill>
                  <a:schemeClr val="dk1"/>
                </a:solidFill>
                <a:latin typeface="Libre Franklin"/>
                <a:sym typeface="Calibri"/>
              </a:rPr>
              <a:t>on </a:t>
            </a:r>
            <a:r>
              <a:rPr lang="en-US" sz="1700" dirty="0" err="1">
                <a:solidFill>
                  <a:schemeClr val="dk1"/>
                </a:solidFill>
                <a:latin typeface="Libre Franklin"/>
                <a:sym typeface="Calibri"/>
              </a:rPr>
              <a:t>PhonePe</a:t>
            </a:r>
            <a:r>
              <a:rPr lang="en-US" sz="1700" dirty="0">
                <a:solidFill>
                  <a:schemeClr val="dk1"/>
                </a:solidFill>
                <a:latin typeface="Libre Franklin"/>
                <a:sym typeface="Calibri"/>
              </a:rPr>
              <a:t>.</a:t>
            </a:r>
            <a:endParaRPr sz="1700" dirty="0">
              <a:solidFill>
                <a:schemeClr val="dk1"/>
              </a:solidFill>
              <a:latin typeface="Libre Franklin"/>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Introduction</a:t>
            </a:r>
            <a:endParaRPr/>
          </a:p>
        </p:txBody>
      </p:sp>
      <p:sp>
        <p:nvSpPr>
          <p:cNvPr id="244" name="Google Shape;244;p4"/>
          <p:cNvSpPr txBox="1">
            <a:spLocks noGrp="1"/>
          </p:cNvSpPr>
          <p:nvPr>
            <p:ph type="body" idx="1"/>
          </p:nvPr>
        </p:nvSpPr>
        <p:spPr>
          <a:xfrm>
            <a:off x="964023" y="2189037"/>
            <a:ext cx="10142100" cy="3789900"/>
          </a:xfrm>
          <a:prstGeom prst="rect">
            <a:avLst/>
          </a:prstGeom>
          <a:noFill/>
          <a:ln>
            <a:noFill/>
          </a:ln>
        </p:spPr>
        <p:txBody>
          <a:bodyPr spcFirstLastPara="1" wrap="square" lIns="0" tIns="0" rIns="0" bIns="0" anchor="t" anchorCtr="0">
            <a:noAutofit/>
          </a:bodyPr>
          <a:lstStyle/>
          <a:p>
            <a:pPr marL="285750" lvl="0" indent="-292100" algn="l" rtl="0">
              <a:lnSpc>
                <a:spcPct val="107000"/>
              </a:lnSpc>
              <a:spcBef>
                <a:spcPts val="1800"/>
              </a:spcBef>
              <a:spcAft>
                <a:spcPts val="0"/>
              </a:spcAft>
              <a:buClr>
                <a:schemeClr val="dk1"/>
              </a:buClr>
              <a:buSzPts val="1700"/>
              <a:buFont typeface="Arial"/>
              <a:buChar char="•"/>
            </a:pPr>
            <a:r>
              <a:rPr lang="en-US" sz="1700" dirty="0"/>
              <a:t>I will be serving this major project period by gaining industry experience in </a:t>
            </a:r>
            <a:r>
              <a:rPr lang="en-US" sz="1700" dirty="0" err="1"/>
              <a:t>PhonePe</a:t>
            </a:r>
            <a:r>
              <a:rPr lang="en-US" sz="1700" dirty="0"/>
              <a:t> as an analyst intern. The 6-months internship period consists of </a:t>
            </a:r>
            <a:r>
              <a:rPr lang="en-US" sz="1700" b="1" dirty="0"/>
              <a:t>1-month of training</a:t>
            </a:r>
            <a:r>
              <a:rPr lang="en-US" sz="1700" dirty="0"/>
              <a:t> followed by </a:t>
            </a:r>
            <a:r>
              <a:rPr lang="en-US" sz="1700" b="1" dirty="0"/>
              <a:t>5-months of execution that is in line with the job requirement</a:t>
            </a:r>
            <a:r>
              <a:rPr lang="en-US" sz="1700" dirty="0"/>
              <a:t>. </a:t>
            </a:r>
          </a:p>
          <a:p>
            <a:pPr marL="285750" lvl="0" indent="-292100" algn="l" rtl="0">
              <a:lnSpc>
                <a:spcPct val="107000"/>
              </a:lnSpc>
              <a:spcBef>
                <a:spcPts val="1800"/>
              </a:spcBef>
              <a:spcAft>
                <a:spcPts val="0"/>
              </a:spcAft>
              <a:buClr>
                <a:schemeClr val="dk1"/>
              </a:buClr>
              <a:buSzPts val="1700"/>
              <a:buFont typeface="Arial"/>
              <a:buChar char="•"/>
            </a:pPr>
            <a:r>
              <a:rPr lang="en-US" sz="1700" dirty="0"/>
              <a:t>After emerging as one of India’s leading digital payments facilitators over the last two years, </a:t>
            </a:r>
            <a:r>
              <a:rPr lang="en-US" sz="1700" dirty="0" err="1"/>
              <a:t>PhonePe</a:t>
            </a:r>
            <a:r>
              <a:rPr lang="en-US" sz="1700" dirty="0"/>
              <a:t> is now attempting to come up as a full-stack financial services player. </a:t>
            </a:r>
            <a:r>
              <a:rPr lang="en-US" sz="1700" dirty="0" err="1"/>
              <a:t>PhonePe</a:t>
            </a:r>
            <a:r>
              <a:rPr lang="en-US" sz="1700" dirty="0"/>
              <a:t> forayed into financial services with the launch of digital gold, providing users with a safe and convenient option to buy 24-karat gold securely on its platform. </a:t>
            </a:r>
            <a:r>
              <a:rPr lang="en-US" sz="1700" dirty="0" err="1"/>
              <a:t>PhonePe</a:t>
            </a:r>
            <a:r>
              <a:rPr lang="en-US" sz="1700" dirty="0"/>
              <a:t> has since launched Mutual Funds and Insurance in four categories namely: Life, Health, Motor and General Insurance. The Health insurance category particularly has four products: </a:t>
            </a:r>
            <a:r>
              <a:rPr lang="en-US" sz="1700" b="1" dirty="0" err="1"/>
              <a:t>Aarogya</a:t>
            </a:r>
            <a:r>
              <a:rPr lang="en-US" sz="1700" b="1" dirty="0"/>
              <a:t> </a:t>
            </a:r>
            <a:r>
              <a:rPr lang="en-US" sz="1700" b="1" dirty="0" err="1"/>
              <a:t>Sanjeevani</a:t>
            </a:r>
            <a:r>
              <a:rPr lang="en-US" sz="1700" b="1" dirty="0"/>
              <a:t>, Simple Health, COVID-19 and Super Top-Up</a:t>
            </a:r>
            <a:r>
              <a:rPr lang="en-US" sz="1700" dirty="0"/>
              <a:t>.</a:t>
            </a:r>
            <a:endParaRPr sz="1700" dirty="0"/>
          </a:p>
        </p:txBody>
      </p:sp>
      <p:sp>
        <p:nvSpPr>
          <p:cNvPr id="245" name="Google Shape;245;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46" name="Google Shape;246;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47" name="Google Shape;247;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235e69e687_0_2"/>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About the Company</a:t>
            </a:r>
            <a:endParaRPr/>
          </a:p>
        </p:txBody>
      </p:sp>
      <p:sp>
        <p:nvSpPr>
          <p:cNvPr id="253" name="Google Shape;253;g1235e69e687_0_2"/>
          <p:cNvSpPr txBox="1">
            <a:spLocks noGrp="1"/>
          </p:cNvSpPr>
          <p:nvPr>
            <p:ph type="body" idx="1"/>
          </p:nvPr>
        </p:nvSpPr>
        <p:spPr>
          <a:xfrm>
            <a:off x="964025" y="2189024"/>
            <a:ext cx="10142100" cy="3789900"/>
          </a:xfrm>
          <a:prstGeom prst="rect">
            <a:avLst/>
          </a:prstGeom>
          <a:noFill/>
          <a:ln>
            <a:noFill/>
          </a:ln>
        </p:spPr>
        <p:txBody>
          <a:bodyPr spcFirstLastPara="1" wrap="square" lIns="0" tIns="0" rIns="0" bIns="0" anchor="t" anchorCtr="0">
            <a:noAutofit/>
          </a:bodyPr>
          <a:lstStyle/>
          <a:p>
            <a:pPr marL="285750" lvl="0" indent="-285750" algn="l" rtl="0">
              <a:lnSpc>
                <a:spcPct val="107000"/>
              </a:lnSpc>
              <a:spcBef>
                <a:spcPts val="1800"/>
              </a:spcBef>
              <a:spcAft>
                <a:spcPts val="0"/>
              </a:spcAft>
              <a:buClr>
                <a:schemeClr val="dk1"/>
              </a:buClr>
              <a:buSzPts val="1600"/>
              <a:buFont typeface="Arial"/>
              <a:buChar char="•"/>
            </a:pPr>
            <a:r>
              <a:rPr lang="en-US"/>
              <a:t>PhonePe is an Indian digital payments and financial technology company headquartered in Bengaluru, Karnataka, India. It is</a:t>
            </a:r>
            <a:r>
              <a:rPr lang="en-US" b="1"/>
              <a:t> India’s leading UPI fin-tech Start-up</a:t>
            </a:r>
            <a:r>
              <a:rPr lang="en-US"/>
              <a:t> with over</a:t>
            </a:r>
            <a:r>
              <a:rPr lang="en-US" b="1"/>
              <a:t> 280 million registered users</a:t>
            </a:r>
            <a:r>
              <a:rPr lang="en-US"/>
              <a:t>. PhonePe was </a:t>
            </a:r>
            <a:r>
              <a:rPr lang="en-US" b="1"/>
              <a:t>founded in December 2015</a:t>
            </a:r>
            <a:r>
              <a:rPr lang="en-US"/>
              <a:t>, by Sameer Nigam, Rahul Chari and Burzin Engineer. The company allows users to send and receive money, recharge mobile, DTH, data cards, pay at stores, make utility payments, buy gold, and make investments. PhonePe is accepted at over </a:t>
            </a:r>
            <a:r>
              <a:rPr lang="en-US" b="1"/>
              <a:t>18 million merchant outlets</a:t>
            </a:r>
            <a:r>
              <a:rPr lang="en-US"/>
              <a:t> across </a:t>
            </a:r>
            <a:r>
              <a:rPr lang="en-US" b="1"/>
              <a:t>500 cities</a:t>
            </a:r>
            <a:r>
              <a:rPr lang="en-US"/>
              <a:t> nationally. </a:t>
            </a:r>
            <a:endParaRPr b="1"/>
          </a:p>
          <a:p>
            <a:pPr marL="285750" lvl="0" indent="-285750" algn="l" rtl="0">
              <a:lnSpc>
                <a:spcPct val="107000"/>
              </a:lnSpc>
              <a:spcBef>
                <a:spcPts val="1800"/>
              </a:spcBef>
              <a:spcAft>
                <a:spcPts val="0"/>
              </a:spcAft>
              <a:buClr>
                <a:schemeClr val="dk1"/>
              </a:buClr>
              <a:buSzPts val="1600"/>
              <a:buFont typeface="Arial"/>
              <a:buChar char="•"/>
            </a:pPr>
            <a:r>
              <a:rPr lang="en-US"/>
              <a:t>PhonePe went live for customers in August </a:t>
            </a:r>
            <a:r>
              <a:rPr lang="en-US" b="1"/>
              <a:t>2016</a:t>
            </a:r>
            <a:r>
              <a:rPr lang="en-US"/>
              <a:t> and was the first non-banking UPI app and offered </a:t>
            </a:r>
            <a:r>
              <a:rPr lang="en-US" b="1"/>
              <a:t>money transfer</a:t>
            </a:r>
            <a:r>
              <a:rPr lang="en-US"/>
              <a:t> to individuals and merchants, </a:t>
            </a:r>
            <a:r>
              <a:rPr lang="en-US" b="1"/>
              <a:t>recharges and bill payments</a:t>
            </a:r>
            <a:r>
              <a:rPr lang="en-US"/>
              <a:t> to begin with. In </a:t>
            </a:r>
            <a:r>
              <a:rPr lang="en-US" b="1"/>
              <a:t>2017</a:t>
            </a:r>
            <a:r>
              <a:rPr lang="en-US"/>
              <a:t>, PhonePe forayed into </a:t>
            </a:r>
            <a:r>
              <a:rPr lang="en-US" b="1"/>
              <a:t>financial services</a:t>
            </a:r>
            <a:r>
              <a:rPr lang="en-US"/>
              <a:t> with the launch of digital gold, providing users with a safe and convenient option to buy 24-karat gold securely on its platform. PhonePe has since launched Mutual Funds and Insurance products like tax-saving funds, liquid funds, international travel insurance, Corona Care, a dedicated insurance product for the COVID-19 pandemic among others. PhonePe launched its </a:t>
            </a:r>
            <a:r>
              <a:rPr lang="en-US" b="1"/>
              <a:t>Switch platform in 2018</a:t>
            </a:r>
            <a:r>
              <a:rPr lang="en-US"/>
              <a:t>, and today its customers can place orders on over 300 apps including Ola, Myntra, IRCTC, Goibibo, RedBus, Oyo etc. directly from within the PhonePe mobile app. </a:t>
            </a:r>
            <a:endParaRPr/>
          </a:p>
        </p:txBody>
      </p:sp>
      <p:sp>
        <p:nvSpPr>
          <p:cNvPr id="254" name="Google Shape;254;g1235e69e687_0_2"/>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55" name="Google Shape;255;g1235e69e687_0_2"/>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56" name="Google Shape;256;g1235e69e687_0_2"/>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Motivation</a:t>
            </a:r>
            <a:endParaRPr/>
          </a:p>
        </p:txBody>
      </p:sp>
      <p:sp>
        <p:nvSpPr>
          <p:cNvPr id="262" name="Google Shape;262;p5"/>
          <p:cNvSpPr txBox="1">
            <a:spLocks noGrp="1"/>
          </p:cNvSpPr>
          <p:nvPr>
            <p:ph type="body" idx="1"/>
          </p:nvPr>
        </p:nvSpPr>
        <p:spPr>
          <a:xfrm>
            <a:off x="964023" y="2289363"/>
            <a:ext cx="10381639" cy="3689574"/>
          </a:xfrm>
          <a:prstGeom prst="rect">
            <a:avLst/>
          </a:prstGeom>
          <a:noFill/>
          <a:ln>
            <a:noFill/>
          </a:ln>
        </p:spPr>
        <p:txBody>
          <a:bodyPr spcFirstLastPara="1" wrap="square" lIns="0" tIns="0" rIns="0" bIns="0" anchor="t" anchorCtr="0">
            <a:noAutofit/>
          </a:bodyPr>
          <a:lstStyle/>
          <a:p>
            <a:pPr marL="285750" lvl="0" indent="-285750" algn="l" rtl="0">
              <a:lnSpc>
                <a:spcPct val="100000"/>
              </a:lnSpc>
              <a:spcBef>
                <a:spcPts val="1800"/>
              </a:spcBef>
              <a:spcAft>
                <a:spcPts val="0"/>
              </a:spcAft>
              <a:buClr>
                <a:schemeClr val="dk1"/>
              </a:buClr>
              <a:buSzPts val="1600"/>
              <a:buFont typeface="Arial"/>
              <a:buChar char="•"/>
            </a:pPr>
            <a:r>
              <a:rPr lang="en-US"/>
              <a:t>At PhonePe, one gets to build for India’s next billion users, which gives a </a:t>
            </a:r>
            <a:r>
              <a:rPr lang="en-US" b="1"/>
              <a:t>sense of responsibility.</a:t>
            </a:r>
            <a:r>
              <a:rPr lang="en-US"/>
              <a:t> </a:t>
            </a:r>
            <a:endParaRPr/>
          </a:p>
          <a:p>
            <a:pPr marL="285750" lvl="0" indent="-285750" algn="l" rtl="0">
              <a:lnSpc>
                <a:spcPct val="100000"/>
              </a:lnSpc>
              <a:spcBef>
                <a:spcPts val="1800"/>
              </a:spcBef>
              <a:spcAft>
                <a:spcPts val="0"/>
              </a:spcAft>
              <a:buClr>
                <a:schemeClr val="dk1"/>
              </a:buClr>
              <a:buSzPts val="1600"/>
              <a:buFont typeface="Arial"/>
              <a:buChar char="•"/>
            </a:pPr>
            <a:r>
              <a:rPr lang="en-US"/>
              <a:t>It is a </a:t>
            </a:r>
            <a:r>
              <a:rPr lang="en-US" b="1"/>
              <a:t>fast-paced Startup</a:t>
            </a:r>
            <a:r>
              <a:rPr lang="en-US"/>
              <a:t> which helps build upon existing skill sets, gain experiences in many functional areas, and take on a ton of real tasks. As the company grows quickly, so does opportunities for career advancement. </a:t>
            </a:r>
            <a:endParaRPr/>
          </a:p>
          <a:p>
            <a:pPr marL="285750" lvl="0" indent="-285750" algn="l" rtl="0">
              <a:lnSpc>
                <a:spcPct val="100000"/>
              </a:lnSpc>
              <a:spcBef>
                <a:spcPts val="1800"/>
              </a:spcBef>
              <a:spcAft>
                <a:spcPts val="0"/>
              </a:spcAft>
              <a:buClr>
                <a:schemeClr val="dk1"/>
              </a:buClr>
              <a:buSzPts val="1600"/>
              <a:buFont typeface="Arial"/>
              <a:buChar char="•"/>
            </a:pPr>
            <a:r>
              <a:rPr lang="en-US"/>
              <a:t>Working with the </a:t>
            </a:r>
            <a:r>
              <a:rPr lang="en-US" b="1"/>
              <a:t>best minds in the industry</a:t>
            </a:r>
            <a:r>
              <a:rPr lang="en-US"/>
              <a:t> enables me to learn a lot. Phonepe’s diverse and inclusive corporate culture allows me to showcase as well as hone my existing skills and get better every day. </a:t>
            </a:r>
            <a:endParaRPr/>
          </a:p>
          <a:p>
            <a:pPr marL="285750" lvl="0" indent="-285750" algn="l" rtl="0">
              <a:lnSpc>
                <a:spcPct val="100000"/>
              </a:lnSpc>
              <a:spcBef>
                <a:spcPts val="1800"/>
              </a:spcBef>
              <a:spcAft>
                <a:spcPts val="0"/>
              </a:spcAft>
              <a:buClr>
                <a:schemeClr val="dk1"/>
              </a:buClr>
              <a:buSzPts val="1600"/>
              <a:buFont typeface="Arial"/>
              <a:buChar char="•"/>
            </a:pPr>
            <a:r>
              <a:rPr lang="en-US"/>
              <a:t>This Internship really helps </a:t>
            </a:r>
            <a:r>
              <a:rPr lang="en-US" b="1"/>
              <a:t>boost one’s credentials</a:t>
            </a:r>
            <a:r>
              <a:rPr lang="en-US"/>
              <a:t> as they offer professional training modules/courses, expert guidance, and a great working environment throughout the commitment period. The impeccably curated training program helps early onboarding of a fresher candidate and prepares him/her to efficiently find their place and pace the corporate ladder. After serving the limited tenure of the internship period, the company also entitles you to achieving a project and an internship certificate. </a:t>
            </a:r>
            <a:endParaRPr/>
          </a:p>
        </p:txBody>
      </p:sp>
      <p:sp>
        <p:nvSpPr>
          <p:cNvPr id="263" name="Google Shape;263;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264" name="Google Shape;264;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65" name="Google Shape;265;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Methodology</a:t>
            </a:r>
            <a:endParaRPr/>
          </a:p>
        </p:txBody>
      </p:sp>
      <p:sp>
        <p:nvSpPr>
          <p:cNvPr id="271" name="Google Shape;271;p6"/>
          <p:cNvSpPr txBox="1">
            <a:spLocks noGrp="1"/>
          </p:cNvSpPr>
          <p:nvPr>
            <p:ph type="body" idx="1"/>
          </p:nvPr>
        </p:nvSpPr>
        <p:spPr>
          <a:xfrm>
            <a:off x="914202" y="2222694"/>
            <a:ext cx="9988260" cy="3896751"/>
          </a:xfrm>
          <a:prstGeom prst="rect">
            <a:avLst/>
          </a:prstGeom>
          <a:noFill/>
          <a:ln>
            <a:noFill/>
          </a:ln>
        </p:spPr>
        <p:txBody>
          <a:bodyPr spcFirstLastPara="1" wrap="square" lIns="0" tIns="0" rIns="0" bIns="0" anchor="t" anchorCtr="0">
            <a:noAutofit/>
          </a:bodyPr>
          <a:lstStyle/>
          <a:p>
            <a:pPr marL="228600" lvl="0" indent="0" algn="l" rtl="0">
              <a:lnSpc>
                <a:spcPct val="107000"/>
              </a:lnSpc>
              <a:spcBef>
                <a:spcPts val="0"/>
              </a:spcBef>
              <a:spcAft>
                <a:spcPts val="0"/>
              </a:spcAft>
              <a:buClr>
                <a:schemeClr val="dk1"/>
              </a:buClr>
              <a:buSzPts val="1600"/>
            </a:pPr>
            <a:r>
              <a:rPr lang="en-IN" sz="1800" dirty="0"/>
              <a:t>I perform the following job roles as </a:t>
            </a:r>
            <a:r>
              <a:rPr lang="en-US" sz="1800" dirty="0"/>
              <a:t>in charge of analytics concerning </a:t>
            </a:r>
            <a:r>
              <a:rPr lang="en-US" sz="1800" dirty="0" err="1"/>
              <a:t>PhonePe’s</a:t>
            </a:r>
            <a:r>
              <a:rPr lang="en-US" sz="1800" dirty="0"/>
              <a:t> Health Insurance products:</a:t>
            </a:r>
          </a:p>
          <a:p>
            <a:pPr marL="514350" lvl="0" indent="-285750" algn="l" rtl="0">
              <a:lnSpc>
                <a:spcPct val="107000"/>
              </a:lnSpc>
              <a:spcBef>
                <a:spcPts val="0"/>
              </a:spcBef>
              <a:spcAft>
                <a:spcPts val="0"/>
              </a:spcAft>
              <a:buClr>
                <a:schemeClr val="dk1"/>
              </a:buClr>
              <a:buSzPts val="1600"/>
              <a:buFont typeface="Arial"/>
              <a:buChar char="•"/>
            </a:pPr>
            <a:r>
              <a:rPr lang="en-US" sz="1800" dirty="0"/>
              <a:t>Data Retrieval</a:t>
            </a:r>
          </a:p>
          <a:p>
            <a:pPr marL="514350" lvl="0" indent="-285750" algn="l" rtl="0">
              <a:lnSpc>
                <a:spcPct val="107000"/>
              </a:lnSpc>
              <a:spcBef>
                <a:spcPts val="0"/>
              </a:spcBef>
              <a:spcAft>
                <a:spcPts val="0"/>
              </a:spcAft>
              <a:buClr>
                <a:schemeClr val="dk1"/>
              </a:buClr>
              <a:buSzPts val="1600"/>
              <a:buFont typeface="Arial"/>
              <a:buChar char="•"/>
            </a:pPr>
            <a:r>
              <a:rPr lang="en-US" sz="1800" dirty="0"/>
              <a:t>Data Analysis and Visualization</a:t>
            </a:r>
          </a:p>
          <a:p>
            <a:pPr marL="514350" lvl="0" indent="-285750" algn="l" rtl="0">
              <a:lnSpc>
                <a:spcPct val="107000"/>
              </a:lnSpc>
              <a:spcBef>
                <a:spcPts val="0"/>
              </a:spcBef>
              <a:spcAft>
                <a:spcPts val="0"/>
              </a:spcAft>
              <a:buClr>
                <a:schemeClr val="dk1"/>
              </a:buClr>
              <a:buSzPts val="1600"/>
              <a:buFont typeface="Arial"/>
              <a:buChar char="•"/>
            </a:pPr>
            <a:r>
              <a:rPr lang="en-US" sz="1800" dirty="0"/>
              <a:t>Data Cleaning and Maintenance</a:t>
            </a:r>
          </a:p>
          <a:p>
            <a:pPr marL="514350" lvl="0" indent="-285750" algn="l" rtl="0">
              <a:lnSpc>
                <a:spcPct val="107000"/>
              </a:lnSpc>
              <a:spcBef>
                <a:spcPts val="0"/>
              </a:spcBef>
              <a:spcAft>
                <a:spcPts val="0"/>
              </a:spcAft>
              <a:buClr>
                <a:schemeClr val="dk1"/>
              </a:buClr>
              <a:buSzPts val="1600"/>
              <a:buFont typeface="Arial"/>
              <a:buChar char="•"/>
            </a:pPr>
            <a:r>
              <a:rPr lang="en-US" sz="1800" dirty="0"/>
              <a:t>Collaborating with Stakeholders</a:t>
            </a:r>
          </a:p>
          <a:p>
            <a:pPr marL="514350" lvl="0" indent="-285750" algn="l" rtl="0">
              <a:lnSpc>
                <a:spcPct val="107000"/>
              </a:lnSpc>
              <a:spcBef>
                <a:spcPts val="0"/>
              </a:spcBef>
              <a:spcAft>
                <a:spcPts val="0"/>
              </a:spcAft>
              <a:buClr>
                <a:schemeClr val="dk1"/>
              </a:buClr>
              <a:buSzPts val="1600"/>
              <a:buFont typeface="Arial"/>
              <a:buChar char="•"/>
            </a:pPr>
            <a:endParaRPr dirty="0"/>
          </a:p>
        </p:txBody>
      </p:sp>
      <p:sp>
        <p:nvSpPr>
          <p:cNvPr id="272" name="Google Shape;27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
        <p:nvSpPr>
          <p:cNvPr id="273" name="Google Shape;27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74" name="Google Shape;27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Data Retrieval</a:t>
            </a:r>
            <a:endParaRPr dirty="0"/>
          </a:p>
        </p:txBody>
      </p:sp>
      <p:sp>
        <p:nvSpPr>
          <p:cNvPr id="280" name="Google Shape;280;p7"/>
          <p:cNvSpPr txBox="1">
            <a:spLocks noGrp="1"/>
          </p:cNvSpPr>
          <p:nvPr>
            <p:ph type="body" idx="1"/>
          </p:nvPr>
        </p:nvSpPr>
        <p:spPr>
          <a:xfrm>
            <a:off x="952499" y="2175029"/>
            <a:ext cx="10153466" cy="38039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800"/>
              </a:spcBef>
              <a:spcAft>
                <a:spcPts val="0"/>
              </a:spcAft>
              <a:buClr>
                <a:schemeClr val="dk1"/>
              </a:buClr>
              <a:buSzPts val="1600"/>
              <a:buNone/>
            </a:pPr>
            <a:r>
              <a:rPr lang="en-US" dirty="0"/>
              <a:t>To undergo the task of Data extraction, I use </a:t>
            </a:r>
            <a:r>
              <a:rPr lang="en-US" b="1" dirty="0"/>
              <a:t>SQL</a:t>
            </a:r>
            <a:r>
              <a:rPr lang="en-US" dirty="0"/>
              <a:t> to retrieve data from various databases. The real-time data is stored in </a:t>
            </a:r>
            <a:r>
              <a:rPr lang="en-US" b="1" dirty="0"/>
              <a:t>Foxtrot</a:t>
            </a:r>
            <a:r>
              <a:rPr lang="en-US" dirty="0"/>
              <a:t> and other relevant information can be found in the database warehouse (</a:t>
            </a:r>
            <a:r>
              <a:rPr lang="en-US" b="1" dirty="0"/>
              <a:t>Lucy</a:t>
            </a:r>
            <a:r>
              <a:rPr lang="en-US" dirty="0"/>
              <a:t>). I write my SQL queries on </a:t>
            </a:r>
            <a:r>
              <a:rPr lang="en-US" b="1" dirty="0"/>
              <a:t>Zeppelin notebooks </a:t>
            </a:r>
            <a:r>
              <a:rPr lang="en-US" dirty="0"/>
              <a:t>and extract, feed or work with useful data available in these stored databases. </a:t>
            </a:r>
            <a:endParaRPr dirty="0"/>
          </a:p>
        </p:txBody>
      </p:sp>
      <p:sp>
        <p:nvSpPr>
          <p:cNvPr id="281" name="Google Shape;281;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282" name="Google Shape;282;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83" name="Google Shape;283;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t>SQL Query on Zeppelin</a:t>
            </a:r>
            <a:endParaRPr dirty="0"/>
          </a:p>
        </p:txBody>
      </p:sp>
      <p:sp>
        <p:nvSpPr>
          <p:cNvPr id="289" name="Google Shape;289;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07.04.2022</a:t>
            </a:r>
          </a:p>
        </p:txBody>
      </p:sp>
      <p:sp>
        <p:nvSpPr>
          <p:cNvPr id="290" name="Google Shape;290;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r>
              <a:rPr lang="en-IN" dirty="0"/>
              <a:t>Mid Term Presentation</a:t>
            </a:r>
          </a:p>
          <a:p>
            <a:endParaRPr lang="en-IN" dirty="0"/>
          </a:p>
        </p:txBody>
      </p:sp>
      <p:sp>
        <p:nvSpPr>
          <p:cNvPr id="291" name="Google Shape;291;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a:latin typeface="Libre Franklin"/>
              <a:ea typeface="Libre Franklin"/>
              <a:cs typeface="Libre Franklin"/>
              <a:sym typeface="Libre Franklin"/>
            </a:endParaRPr>
          </a:p>
        </p:txBody>
      </p:sp>
      <p:sp>
        <p:nvSpPr>
          <p:cNvPr id="3" name="Chart Placeholder 2">
            <a:extLst>
              <a:ext uri="{FF2B5EF4-FFF2-40B4-BE49-F238E27FC236}">
                <a16:creationId xmlns:a16="http://schemas.microsoft.com/office/drawing/2014/main" id="{5BE0BC3E-9073-4B20-A8E7-C067E251BE9D}"/>
              </a:ext>
            </a:extLst>
          </p:cNvPr>
          <p:cNvSpPr>
            <a:spLocks noGrp="1"/>
          </p:cNvSpPr>
          <p:nvPr>
            <p:ph type="chart" idx="2"/>
          </p:nvPr>
        </p:nvSpPr>
        <p:spPr/>
      </p:sp>
      <p:pic>
        <p:nvPicPr>
          <p:cNvPr id="5" name="Picture 4" descr="Graphical user interface, text, application, email&#10;&#10;Description automatically generated">
            <a:extLst>
              <a:ext uri="{FF2B5EF4-FFF2-40B4-BE49-F238E27FC236}">
                <a16:creationId xmlns:a16="http://schemas.microsoft.com/office/drawing/2014/main" id="{7775DFE4-268B-477B-9F8F-CDA7ECA0452C}"/>
              </a:ext>
            </a:extLst>
          </p:cNvPr>
          <p:cNvPicPr>
            <a:picLocks noChangeAspect="1"/>
          </p:cNvPicPr>
          <p:nvPr/>
        </p:nvPicPr>
        <p:blipFill>
          <a:blip r:embed="rId3"/>
          <a:stretch>
            <a:fillRect/>
          </a:stretch>
        </p:blipFill>
        <p:spPr>
          <a:xfrm>
            <a:off x="295529" y="382634"/>
            <a:ext cx="11600941" cy="5667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1211</Words>
  <Application>Microsoft Office PowerPoint</Application>
  <PresentationFormat>Widescreen</PresentationFormat>
  <Paragraphs>95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Franklin Gothic</vt:lpstr>
      <vt:lpstr>Libre Franklin</vt:lpstr>
      <vt:lpstr>Noto Sans Symbols</vt:lpstr>
      <vt:lpstr>Arial</vt:lpstr>
      <vt:lpstr>Calibri</vt:lpstr>
      <vt:lpstr>Theme1</vt:lpstr>
      <vt:lpstr>Business Analyst Internship at PhonePe</vt:lpstr>
      <vt:lpstr>Agenda</vt:lpstr>
      <vt:lpstr>Problem Statement</vt:lpstr>
      <vt:lpstr>Introduction</vt:lpstr>
      <vt:lpstr>About the Company</vt:lpstr>
      <vt:lpstr>Motivation</vt:lpstr>
      <vt:lpstr>Methodology</vt:lpstr>
      <vt:lpstr>Data Retrieval</vt:lpstr>
      <vt:lpstr>SQL Query on Zeppelin</vt:lpstr>
      <vt:lpstr>Data Analysis and Visualisation</vt:lpstr>
      <vt:lpstr>PowerPoint Presentation</vt:lpstr>
      <vt:lpstr>NPrinting</vt:lpstr>
      <vt:lpstr>PowerPoint Presentation</vt:lpstr>
      <vt:lpstr>Data Cleaning and Maintenance</vt:lpstr>
      <vt:lpstr>Collaborating with Stakeholders</vt:lpstr>
      <vt:lpstr>Gantt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Internship at PhonePe</dc:title>
  <dc:creator>niyati jain</dc:creator>
  <cp:lastModifiedBy>Niyati Jain</cp:lastModifiedBy>
  <cp:revision>3</cp:revision>
  <dcterms:created xsi:type="dcterms:W3CDTF">2021-04-09T17:05:28Z</dcterms:created>
  <dcterms:modified xsi:type="dcterms:W3CDTF">2022-04-06T17:33:16Z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