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8" r:id="rId4"/>
    <p:sldId id="258" r:id="rId5"/>
    <p:sldId id="269" r:id="rId6"/>
    <p:sldId id="270" r:id="rId7"/>
    <p:sldId id="271" r:id="rId8"/>
    <p:sldId id="272" r:id="rId9"/>
    <p:sldId id="273" r:id="rId10"/>
    <p:sldId id="260" r:id="rId11"/>
    <p:sldId id="261" r:id="rId12"/>
    <p:sldId id="274" r:id="rId13"/>
    <p:sldId id="265"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6F69"/>
    <a:srgbClr val="4E4A49"/>
    <a:srgbClr val="8A85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03"/>
    <p:restoredTop sz="94610"/>
  </p:normalViewPr>
  <p:slideViewPr>
    <p:cSldViewPr snapToGrid="0" snapToObjects="1">
      <p:cViewPr varScale="1">
        <p:scale>
          <a:sx n="89" d="100"/>
          <a:sy n="89" d="100"/>
        </p:scale>
        <p:origin x="536"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715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495295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15987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315671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56999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8203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186176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596632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03777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US"/>
          </a:p>
        </p:txBody>
      </p:sp>
      <p:sp>
        <p:nvSpPr>
          <p:cNvPr id="3" name="Shape 1"/>
          <p:cNvSpPr/>
          <p:nvPr/>
        </p:nvSpPr>
        <p:spPr>
          <a:xfrm>
            <a:off x="0" y="0"/>
            <a:ext cx="14630400" cy="8229600"/>
          </a:xfrm>
          <a:prstGeom prst="rect">
            <a:avLst/>
          </a:prstGeom>
          <a:solidFill>
            <a:srgbClr val="EFECE6"/>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3143250"/>
            <a:ext cx="7477601" cy="1140976"/>
          </a:xfrm>
          <a:prstGeom prst="rect">
            <a:avLst/>
          </a:prstGeom>
          <a:noFill/>
          <a:ln/>
        </p:spPr>
        <p:txBody>
          <a:bodyPr wrap="square" rtlCol="0" anchor="t"/>
          <a:lstStyle/>
          <a:p>
            <a:pPr marL="0" indent="0">
              <a:lnSpc>
                <a:spcPts val="6561"/>
              </a:lnSpc>
              <a:buNone/>
            </a:pPr>
            <a:r>
              <a:rPr lang="en-US" sz="6000" b="1" dirty="0" err="1">
                <a:solidFill>
                  <a:srgbClr val="282824"/>
                </a:solidFill>
                <a:latin typeface="Lora" pitchFamily="34" charset="0"/>
                <a:ea typeface="Lora" pitchFamily="34" charset="-122"/>
                <a:cs typeface="Lora" pitchFamily="34" charset="-120"/>
              </a:rPr>
              <a:t>StockWise</a:t>
            </a:r>
            <a:endParaRPr lang="en-US" sz="6000" dirty="0"/>
          </a:p>
        </p:txBody>
      </p:sp>
      <p:sp>
        <p:nvSpPr>
          <p:cNvPr id="6" name="Text 3"/>
          <p:cNvSpPr/>
          <p:nvPr/>
        </p:nvSpPr>
        <p:spPr>
          <a:xfrm>
            <a:off x="6319599" y="4617482"/>
            <a:ext cx="7477601" cy="355402"/>
          </a:xfrm>
          <a:prstGeom prst="rect">
            <a:avLst/>
          </a:prstGeom>
          <a:noFill/>
          <a:ln/>
        </p:spPr>
        <p:txBody>
          <a:bodyPr wrap="none" rtlCol="0" anchor="t"/>
          <a:lstStyle/>
          <a:p>
            <a:pPr marL="0" indent="0">
              <a:lnSpc>
                <a:spcPts val="2799"/>
              </a:lnSpc>
              <a:buNone/>
            </a:pPr>
            <a:r>
              <a:rPr lang="en-US" sz="1600" dirty="0">
                <a:solidFill>
                  <a:srgbClr val="4A4A45"/>
                </a:solidFill>
                <a:latin typeface="Source Serif Pro" pitchFamily="34" charset="0"/>
                <a:ea typeface="Source Serif Pro" pitchFamily="34" charset="-122"/>
                <a:cs typeface="Source Serif Pro" pitchFamily="34" charset="-120"/>
              </a:rPr>
              <a:t>ECE 568 Software Engineering for Web Applications</a:t>
            </a:r>
            <a:endParaRPr lang="en-US" sz="1600" dirty="0"/>
          </a:p>
        </p:txBody>
      </p:sp>
      <p:sp>
        <p:nvSpPr>
          <p:cNvPr id="7" name="Shape 4"/>
          <p:cNvSpPr/>
          <p:nvPr/>
        </p:nvSpPr>
        <p:spPr>
          <a:xfrm>
            <a:off x="6319599" y="5239464"/>
            <a:ext cx="355402" cy="355402"/>
          </a:xfrm>
          <a:prstGeom prst="roundRect">
            <a:avLst>
              <a:gd name="adj" fmla="val 25726039"/>
            </a:avLst>
          </a:prstGeom>
          <a:noFill/>
          <a:ln w="7620">
            <a:solidFill>
              <a:srgbClr val="FFFFFF"/>
            </a:solidFill>
            <a:prstDash val="solid"/>
          </a:ln>
        </p:spPr>
        <p:txBody>
          <a:bodyPr/>
          <a:lstStyle/>
          <a:p>
            <a:endParaRPr lang="en-US"/>
          </a:p>
        </p:txBody>
      </p:sp>
      <p:sp>
        <p:nvSpPr>
          <p:cNvPr id="9" name="Text 5"/>
          <p:cNvSpPr/>
          <p:nvPr/>
        </p:nvSpPr>
        <p:spPr>
          <a:xfrm>
            <a:off x="6319599" y="5142016"/>
            <a:ext cx="2254385" cy="452850"/>
          </a:xfrm>
          <a:prstGeom prst="rect">
            <a:avLst/>
          </a:prstGeom>
          <a:noFill/>
          <a:ln/>
        </p:spPr>
        <p:txBody>
          <a:bodyPr wrap="none" rtlCol="0" anchor="t"/>
          <a:lstStyle/>
          <a:p>
            <a:pPr marL="0" indent="0" algn="l">
              <a:lnSpc>
                <a:spcPts val="3062"/>
              </a:lnSpc>
              <a:buNone/>
            </a:pPr>
            <a:r>
              <a:rPr lang="en-US" sz="2000" b="1" dirty="0">
                <a:solidFill>
                  <a:srgbClr val="4A4A45"/>
                </a:solidFill>
                <a:latin typeface="Source Serif Pro" pitchFamily="34" charset="0"/>
                <a:ea typeface="Source Serif Pro" pitchFamily="34" charset="-122"/>
                <a:cs typeface="Source Serif Pro" pitchFamily="34" charset="-120"/>
              </a:rPr>
              <a:t>By Niyati Jain (nsj39)</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US"/>
          </a:p>
        </p:txBody>
      </p:sp>
      <p:sp>
        <p:nvSpPr>
          <p:cNvPr id="6" name="Text 3"/>
          <p:cNvSpPr/>
          <p:nvPr/>
        </p:nvSpPr>
        <p:spPr>
          <a:xfrm>
            <a:off x="1555667" y="1282535"/>
            <a:ext cx="6483927" cy="344384"/>
          </a:xfrm>
          <a:prstGeom prst="rect">
            <a:avLst/>
          </a:prstGeom>
          <a:noFill/>
          <a:ln/>
        </p:spPr>
        <p:txBody>
          <a:bodyPr wrap="none" rtlCol="0" anchor="t"/>
          <a:lstStyle/>
          <a:p>
            <a:pPr marL="0" indent="0">
              <a:lnSpc>
                <a:spcPts val="5468"/>
              </a:lnSpc>
              <a:buNone/>
            </a:pPr>
            <a:r>
              <a:rPr lang="en-US" sz="4800" b="1" dirty="0">
                <a:solidFill>
                  <a:srgbClr val="282824"/>
                </a:solidFill>
                <a:latin typeface="Lora" pitchFamily="34" charset="0"/>
                <a:ea typeface="Lora" pitchFamily="34" charset="-122"/>
                <a:cs typeface="Lora" pitchFamily="34" charset="-120"/>
              </a:rPr>
              <a:t>Machine Learning Model</a:t>
            </a:r>
            <a:endParaRPr lang="en-US" sz="4800" dirty="0"/>
          </a:p>
        </p:txBody>
      </p:sp>
      <p:sp>
        <p:nvSpPr>
          <p:cNvPr id="8" name="TextBox 7">
            <a:extLst>
              <a:ext uri="{FF2B5EF4-FFF2-40B4-BE49-F238E27FC236}">
                <a16:creationId xmlns:a16="http://schemas.microsoft.com/office/drawing/2014/main" id="{616862B1-F8F9-52F6-F9B1-127327855341}"/>
              </a:ext>
            </a:extLst>
          </p:cNvPr>
          <p:cNvSpPr txBox="1"/>
          <p:nvPr/>
        </p:nvSpPr>
        <p:spPr>
          <a:xfrm>
            <a:off x="1555668" y="2636322"/>
            <a:ext cx="10782794"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A4A45"/>
                </a:solidFill>
                <a:latin typeface="Source Serif Pro" pitchFamily="34" charset="0"/>
                <a:ea typeface="Source Serif Pro" pitchFamily="34" charset="-122"/>
              </a:rPr>
              <a:t>The machine learning model giving the best results for predicting the stock prices were </a:t>
            </a:r>
            <a:r>
              <a:rPr lang="en-US" sz="2000" b="1" dirty="0">
                <a:solidFill>
                  <a:srgbClr val="4A4A45"/>
                </a:solidFill>
                <a:latin typeface="Source Serif Pro" pitchFamily="34" charset="0"/>
                <a:ea typeface="Source Serif Pro" pitchFamily="34" charset="-122"/>
              </a:rPr>
              <a:t>Polynomial Regression, Random Forest Regressor, </a:t>
            </a:r>
            <a:r>
              <a:rPr lang="en-US" sz="2000" b="1" dirty="0" err="1">
                <a:solidFill>
                  <a:srgbClr val="4A4A45"/>
                </a:solidFill>
                <a:latin typeface="Source Serif Pro" pitchFamily="34" charset="0"/>
                <a:ea typeface="Source Serif Pro" pitchFamily="34" charset="-122"/>
              </a:rPr>
              <a:t>CatBoost</a:t>
            </a:r>
            <a:r>
              <a:rPr lang="en-US" sz="2000" b="1" dirty="0">
                <a:solidFill>
                  <a:srgbClr val="4A4A45"/>
                </a:solidFill>
                <a:latin typeface="Source Serif Pro" pitchFamily="34" charset="0"/>
                <a:ea typeface="Source Serif Pro" pitchFamily="34" charset="-122"/>
              </a:rPr>
              <a:t> and </a:t>
            </a:r>
            <a:r>
              <a:rPr lang="en-US" sz="2000" b="1" dirty="0" err="1">
                <a:solidFill>
                  <a:srgbClr val="4A4A45"/>
                </a:solidFill>
                <a:latin typeface="Source Serif Pro" pitchFamily="34" charset="0"/>
                <a:ea typeface="Source Serif Pro" pitchFamily="34" charset="-122"/>
              </a:rPr>
              <a:t>XGBoost</a:t>
            </a:r>
            <a:r>
              <a:rPr lang="en-US" sz="2000" dirty="0">
                <a:solidFill>
                  <a:srgbClr val="4A4A45"/>
                </a:solidFill>
                <a:latin typeface="Source Serif Pro" pitchFamily="34" charset="0"/>
                <a:ea typeface="Source Serif Pro" pitchFamily="34" charset="-122"/>
              </a:rPr>
              <a:t>.</a:t>
            </a:r>
          </a:p>
          <a:p>
            <a:pPr marL="285750" indent="-285750">
              <a:buFont typeface="Arial" panose="020B0604020202020204" pitchFamily="34" charset="0"/>
              <a:buChar char="•"/>
            </a:pPr>
            <a:endParaRPr lang="en-US" sz="2000"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r>
              <a:rPr lang="en-US" sz="2000" dirty="0">
                <a:solidFill>
                  <a:srgbClr val="4A4A45"/>
                </a:solidFill>
                <a:latin typeface="Source Serif Pro" pitchFamily="34" charset="0"/>
                <a:ea typeface="Source Serif Pro" pitchFamily="34" charset="-122"/>
              </a:rPr>
              <a:t>The dataset was split into 80:20 training and testing set ratio. Then the model was trained on each of the selected machine learning models with the training data (date, Company) as input and the Close feature as output.</a:t>
            </a:r>
          </a:p>
          <a:p>
            <a:pPr marL="285750" indent="-285750">
              <a:buFont typeface="Arial" panose="020B0604020202020204" pitchFamily="34" charset="0"/>
              <a:buChar char="•"/>
            </a:pPr>
            <a:endParaRPr lang="en-US" sz="2000"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r>
              <a:rPr lang="en-US" sz="2000" dirty="0">
                <a:solidFill>
                  <a:srgbClr val="4A4A45"/>
                </a:solidFill>
                <a:latin typeface="Source Serif Pro" pitchFamily="34" charset="0"/>
                <a:ea typeface="Source Serif Pro" pitchFamily="34" charset="-122"/>
              </a:rPr>
              <a:t>Optimize hyperparameters using techniques like </a:t>
            </a:r>
            <a:r>
              <a:rPr lang="en-US" sz="2000" b="1" dirty="0">
                <a:solidFill>
                  <a:srgbClr val="4A4A45"/>
                </a:solidFill>
                <a:latin typeface="Source Serif Pro" pitchFamily="34" charset="0"/>
                <a:ea typeface="Source Serif Pro" pitchFamily="34" charset="-122"/>
              </a:rPr>
              <a:t>Grid Search cross-validation </a:t>
            </a:r>
            <a:r>
              <a:rPr lang="en-US" sz="2000" dirty="0">
                <a:solidFill>
                  <a:srgbClr val="4A4A45"/>
                </a:solidFill>
                <a:latin typeface="Source Serif Pro" pitchFamily="34" charset="0"/>
                <a:ea typeface="Source Serif Pro" pitchFamily="34" charset="-122"/>
              </a:rPr>
              <a:t>to improve model performance.</a:t>
            </a:r>
          </a:p>
          <a:p>
            <a:pPr marL="285750" indent="-285750">
              <a:buFont typeface="Arial" panose="020B0604020202020204" pitchFamily="34" charset="0"/>
              <a:buChar char="•"/>
            </a:pPr>
            <a:endParaRPr lang="en-US" sz="2000"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sz="2000"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sz="2000" dirty="0">
              <a:solidFill>
                <a:srgbClr val="4A4A45"/>
              </a:solidFill>
              <a:latin typeface="Source Serif Pro" pitchFamily="34" charset="0"/>
              <a:ea typeface="Source Serif Pro"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US"/>
          </a:p>
        </p:txBody>
      </p:sp>
      <p:sp>
        <p:nvSpPr>
          <p:cNvPr id="3" name="Shape 1"/>
          <p:cNvSpPr/>
          <p:nvPr/>
        </p:nvSpPr>
        <p:spPr>
          <a:xfrm>
            <a:off x="0" y="0"/>
            <a:ext cx="14630400" cy="8229600"/>
          </a:xfrm>
          <a:prstGeom prst="rect">
            <a:avLst/>
          </a:prstGeom>
          <a:solidFill>
            <a:srgbClr val="EFECE6"/>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EFECE6">
              <a:alpha val="85000"/>
            </a:srgbClr>
          </a:solidFill>
          <a:ln/>
        </p:spPr>
        <p:txBody>
          <a:bodyPr/>
          <a:lstStyle/>
          <a:p>
            <a:endParaRPr lang="en-US"/>
          </a:p>
        </p:txBody>
      </p:sp>
      <p:sp>
        <p:nvSpPr>
          <p:cNvPr id="6" name="Text 3"/>
          <p:cNvSpPr/>
          <p:nvPr/>
        </p:nvSpPr>
        <p:spPr>
          <a:xfrm>
            <a:off x="1341912" y="1258783"/>
            <a:ext cx="4465122" cy="296885"/>
          </a:xfrm>
          <a:prstGeom prst="rect">
            <a:avLst/>
          </a:prstGeom>
          <a:noFill/>
          <a:ln/>
        </p:spPr>
        <p:txBody>
          <a:bodyPr wrap="none" rtlCol="0" anchor="t"/>
          <a:lstStyle/>
          <a:p>
            <a:pPr marL="0" indent="0">
              <a:lnSpc>
                <a:spcPts val="5468"/>
              </a:lnSpc>
              <a:buNone/>
            </a:pPr>
            <a:r>
              <a:rPr lang="en-US" sz="4800" b="1" dirty="0">
                <a:solidFill>
                  <a:srgbClr val="282824"/>
                </a:solidFill>
                <a:latin typeface="Lora" pitchFamily="34" charset="0"/>
                <a:ea typeface="Lora" pitchFamily="34" charset="-122"/>
                <a:cs typeface="Lora" pitchFamily="34" charset="-120"/>
              </a:rPr>
              <a:t>Evaluation</a:t>
            </a:r>
            <a:endParaRPr lang="en-US" sz="4400" dirty="0"/>
          </a:p>
        </p:txBody>
      </p:sp>
      <p:sp>
        <p:nvSpPr>
          <p:cNvPr id="8" name="TextBox 7">
            <a:extLst>
              <a:ext uri="{FF2B5EF4-FFF2-40B4-BE49-F238E27FC236}">
                <a16:creationId xmlns:a16="http://schemas.microsoft.com/office/drawing/2014/main" id="{ECE37698-511C-7D77-CA5A-CA5288835E92}"/>
              </a:ext>
            </a:extLst>
          </p:cNvPr>
          <p:cNvSpPr txBox="1"/>
          <p:nvPr/>
        </p:nvSpPr>
        <p:spPr>
          <a:xfrm>
            <a:off x="1341911" y="2671948"/>
            <a:ext cx="11459687" cy="1538883"/>
          </a:xfrm>
          <a:prstGeom prst="rect">
            <a:avLst/>
          </a:prstGeom>
          <a:noFill/>
        </p:spPr>
        <p:txBody>
          <a:bodyPr wrap="square" rtlCol="0">
            <a:spAutoFit/>
          </a:bodyPr>
          <a:lstStyle/>
          <a:p>
            <a:pPr algn="l">
              <a:buFont typeface="Arial" panose="020B0604020202020204" pitchFamily="34" charset="0"/>
              <a:buChar char="•"/>
            </a:pPr>
            <a:r>
              <a:rPr lang="en-US" sz="1900" dirty="0">
                <a:solidFill>
                  <a:srgbClr val="4A4A45"/>
                </a:solidFill>
                <a:latin typeface="Source Serif Pro" pitchFamily="34" charset="0"/>
                <a:ea typeface="Source Serif Pro" pitchFamily="34" charset="-122"/>
              </a:rPr>
              <a:t>The model was evaluated using:</a:t>
            </a:r>
          </a:p>
          <a:p>
            <a:pPr lvl="1">
              <a:buFont typeface="Arial" panose="020B0604020202020204" pitchFamily="34" charset="0"/>
              <a:buChar char="•"/>
            </a:pPr>
            <a:r>
              <a:rPr lang="en-US" sz="1900" dirty="0">
                <a:solidFill>
                  <a:srgbClr val="4A4A45"/>
                </a:solidFill>
                <a:latin typeface="Source Serif Pro" pitchFamily="34" charset="0"/>
                <a:ea typeface="Source Serif Pro" pitchFamily="34" charset="-122"/>
              </a:rPr>
              <a:t>RMSE</a:t>
            </a:r>
          </a:p>
          <a:p>
            <a:pPr lvl="1">
              <a:buFont typeface="Arial" panose="020B0604020202020204" pitchFamily="34" charset="0"/>
              <a:buChar char="•"/>
            </a:pPr>
            <a:r>
              <a:rPr lang="en-US" sz="1900" dirty="0">
                <a:solidFill>
                  <a:srgbClr val="4A4A45"/>
                </a:solidFill>
                <a:latin typeface="Source Serif Pro" pitchFamily="34" charset="0"/>
                <a:ea typeface="Source Serif Pro" pitchFamily="34" charset="-122"/>
              </a:rPr>
              <a:t>MSE</a:t>
            </a:r>
          </a:p>
          <a:p>
            <a:pPr lvl="1">
              <a:buFont typeface="Arial" panose="020B0604020202020204" pitchFamily="34" charset="0"/>
              <a:buChar char="•"/>
            </a:pPr>
            <a:r>
              <a:rPr lang="en-US" sz="1900" dirty="0">
                <a:solidFill>
                  <a:srgbClr val="4A4A45"/>
                </a:solidFill>
                <a:latin typeface="Source Serif Pro" pitchFamily="34" charset="0"/>
                <a:ea typeface="Source Serif Pro" pitchFamily="34" charset="-122"/>
              </a:rPr>
              <a:t>MAE</a:t>
            </a:r>
          </a:p>
          <a:p>
            <a:endParaRPr lang="en-US" dirty="0">
              <a:solidFill>
                <a:srgbClr val="4A4A45"/>
              </a:solidFill>
              <a:latin typeface="Source Serif Pro" pitchFamily="34" charset="0"/>
              <a:ea typeface="Source Serif Pro"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US"/>
          </a:p>
        </p:txBody>
      </p:sp>
      <p:sp>
        <p:nvSpPr>
          <p:cNvPr id="6" name="Text 3"/>
          <p:cNvSpPr/>
          <p:nvPr/>
        </p:nvSpPr>
        <p:spPr>
          <a:xfrm>
            <a:off x="1243013" y="919033"/>
            <a:ext cx="6796581" cy="707886"/>
          </a:xfrm>
          <a:prstGeom prst="rect">
            <a:avLst/>
          </a:prstGeom>
          <a:noFill/>
          <a:ln/>
        </p:spPr>
        <p:txBody>
          <a:bodyPr wrap="none" rtlCol="0" anchor="t"/>
          <a:lstStyle/>
          <a:p>
            <a:pPr marL="0" indent="0">
              <a:lnSpc>
                <a:spcPts val="5468"/>
              </a:lnSpc>
              <a:buNone/>
            </a:pPr>
            <a:r>
              <a:rPr lang="en-US" sz="4800" b="1" dirty="0">
                <a:solidFill>
                  <a:srgbClr val="282824"/>
                </a:solidFill>
                <a:latin typeface="Lora" pitchFamily="34" charset="0"/>
                <a:ea typeface="Lora" pitchFamily="34" charset="-122"/>
                <a:cs typeface="Lora" pitchFamily="34" charset="-120"/>
              </a:rPr>
              <a:t>Demo -&gt;</a:t>
            </a:r>
            <a:endParaRPr lang="en-US" sz="4800" dirty="0"/>
          </a:p>
        </p:txBody>
      </p:sp>
      <p:sp>
        <p:nvSpPr>
          <p:cNvPr id="8" name="TextBox 7">
            <a:extLst>
              <a:ext uri="{FF2B5EF4-FFF2-40B4-BE49-F238E27FC236}">
                <a16:creationId xmlns:a16="http://schemas.microsoft.com/office/drawing/2014/main" id="{616862B1-F8F9-52F6-F9B1-127327855341}"/>
              </a:ext>
            </a:extLst>
          </p:cNvPr>
          <p:cNvSpPr txBox="1"/>
          <p:nvPr/>
        </p:nvSpPr>
        <p:spPr>
          <a:xfrm>
            <a:off x="1555668" y="2636322"/>
            <a:ext cx="10782794" cy="707886"/>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sz="2000" dirty="0">
              <a:solidFill>
                <a:srgbClr val="4A4A45"/>
              </a:solidFill>
              <a:latin typeface="Source Serif Pro" pitchFamily="34" charset="0"/>
              <a:ea typeface="Source Serif Pro" pitchFamily="34" charset="-122"/>
            </a:endParaRPr>
          </a:p>
        </p:txBody>
      </p:sp>
    </p:spTree>
    <p:extLst>
      <p:ext uri="{BB962C8B-B14F-4D97-AF65-F5344CB8AC3E}">
        <p14:creationId xmlns:p14="http://schemas.microsoft.com/office/powerpoint/2010/main" val="162171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US" sz="2400"/>
          </a:p>
        </p:txBody>
      </p:sp>
      <p:sp>
        <p:nvSpPr>
          <p:cNvPr id="3" name="Shape 1"/>
          <p:cNvSpPr/>
          <p:nvPr/>
        </p:nvSpPr>
        <p:spPr>
          <a:xfrm>
            <a:off x="0" y="0"/>
            <a:ext cx="14630400" cy="8229600"/>
          </a:xfrm>
          <a:prstGeom prst="rect">
            <a:avLst/>
          </a:prstGeom>
          <a:solidFill>
            <a:srgbClr val="EFECE6"/>
          </a:solidFill>
          <a:ln/>
        </p:spPr>
        <p:txBody>
          <a:bodyPr/>
          <a:lstStyle/>
          <a:p>
            <a:endParaRPr lang="en-US" sz="2400"/>
          </a:p>
        </p:txBody>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3467596"/>
            <a:ext cx="4362807" cy="878773"/>
          </a:xfrm>
          <a:prstGeom prst="rect">
            <a:avLst/>
          </a:prstGeom>
          <a:noFill/>
          <a:ln/>
        </p:spPr>
        <p:txBody>
          <a:bodyPr wrap="none" rtlCol="0" anchor="t"/>
          <a:lstStyle/>
          <a:p>
            <a:pPr marL="0" indent="0">
              <a:lnSpc>
                <a:spcPts val="5468"/>
              </a:lnSpc>
              <a:buNone/>
            </a:pPr>
            <a:r>
              <a:rPr lang="en-US" sz="4800" b="1" dirty="0">
                <a:solidFill>
                  <a:srgbClr val="282824"/>
                </a:solidFill>
                <a:latin typeface="Lora" pitchFamily="34" charset="0"/>
                <a:ea typeface="Lora" pitchFamily="34" charset="-122"/>
                <a:cs typeface="Lora" pitchFamily="34" charset="-120"/>
              </a:rPr>
              <a:t>Thank you</a:t>
            </a:r>
            <a:endParaRPr lang="en-US" sz="4800" dirty="0"/>
          </a:p>
        </p:txBody>
      </p:sp>
      <p:sp>
        <p:nvSpPr>
          <p:cNvPr id="6" name="Text 3"/>
          <p:cNvSpPr/>
          <p:nvPr/>
        </p:nvSpPr>
        <p:spPr>
          <a:xfrm>
            <a:off x="2037993" y="4346369"/>
            <a:ext cx="10554413" cy="2204093"/>
          </a:xfrm>
          <a:prstGeom prst="rect">
            <a:avLst/>
          </a:prstGeom>
          <a:noFill/>
          <a:ln/>
        </p:spPr>
        <p:txBody>
          <a:bodyPr wrap="square" rtlCol="0" anchor="t"/>
          <a:lstStyle/>
          <a:p>
            <a:pPr>
              <a:lnSpc>
                <a:spcPts val="2799"/>
              </a:lnSpc>
            </a:pPr>
            <a:r>
              <a:rPr lang="en-US" sz="2400" dirty="0">
                <a:solidFill>
                  <a:srgbClr val="4A4A45"/>
                </a:solidFill>
                <a:latin typeface="Source Serif Pro" pitchFamily="34" charset="0"/>
                <a:ea typeface="Source Serif Pro" pitchFamily="34" charset="-122"/>
                <a:cs typeface="Source Serif Pro" pitchFamily="34" charset="-120"/>
              </a:rPr>
              <a:t> By Niyati Jain (nsj39)</a:t>
            </a:r>
            <a:endParaRPr lang="en-US" sz="2400" dirty="0"/>
          </a:p>
        </p:txBody>
      </p:sp>
    </p:spTree>
    <p:extLst>
      <p:ext uri="{BB962C8B-B14F-4D97-AF65-F5344CB8AC3E}">
        <p14:creationId xmlns:p14="http://schemas.microsoft.com/office/powerpoint/2010/main" val="407195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US" sz="2400"/>
          </a:p>
        </p:txBody>
      </p:sp>
      <p:sp>
        <p:nvSpPr>
          <p:cNvPr id="3" name="Shape 1"/>
          <p:cNvSpPr/>
          <p:nvPr/>
        </p:nvSpPr>
        <p:spPr>
          <a:xfrm>
            <a:off x="0" y="0"/>
            <a:ext cx="14630400" cy="8229600"/>
          </a:xfrm>
          <a:prstGeom prst="rect">
            <a:avLst/>
          </a:prstGeom>
          <a:solidFill>
            <a:srgbClr val="EFECE6"/>
          </a:solidFill>
          <a:ln/>
        </p:spPr>
        <p:txBody>
          <a:bodyPr/>
          <a:lstStyle/>
          <a:p>
            <a:endParaRPr lang="en-US" sz="2400"/>
          </a:p>
        </p:txBody>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3467596"/>
            <a:ext cx="4362807" cy="878773"/>
          </a:xfrm>
          <a:prstGeom prst="rect">
            <a:avLst/>
          </a:prstGeom>
          <a:noFill/>
          <a:ln/>
        </p:spPr>
        <p:txBody>
          <a:bodyPr wrap="none" rtlCol="0" anchor="t"/>
          <a:lstStyle/>
          <a:p>
            <a:pPr marL="0" indent="0">
              <a:lnSpc>
                <a:spcPts val="5468"/>
              </a:lnSpc>
              <a:buNone/>
            </a:pPr>
            <a:r>
              <a:rPr lang="en-US" sz="4800" b="1" dirty="0">
                <a:solidFill>
                  <a:srgbClr val="282824"/>
                </a:solidFill>
                <a:latin typeface="Lora" pitchFamily="34" charset="0"/>
                <a:ea typeface="Lora" pitchFamily="34" charset="-122"/>
                <a:cs typeface="Lora" pitchFamily="34" charset="-120"/>
              </a:rPr>
              <a:t>Objective</a:t>
            </a:r>
            <a:endParaRPr lang="en-US" sz="4800" dirty="0"/>
          </a:p>
        </p:txBody>
      </p:sp>
      <p:sp>
        <p:nvSpPr>
          <p:cNvPr id="6" name="Text 3"/>
          <p:cNvSpPr/>
          <p:nvPr/>
        </p:nvSpPr>
        <p:spPr>
          <a:xfrm>
            <a:off x="2037993" y="4595751"/>
            <a:ext cx="10554414" cy="1954711"/>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2000" dirty="0">
                <a:solidFill>
                  <a:srgbClr val="4A4A45"/>
                </a:solidFill>
                <a:latin typeface="Source Serif Pro" pitchFamily="34" charset="0"/>
                <a:ea typeface="Source Serif Pro" pitchFamily="34" charset="-122"/>
                <a:cs typeface="Source Serif Pro" pitchFamily="34" charset="-120"/>
              </a:rPr>
              <a:t>The objective of the Django Web Application platform is to allow users to </a:t>
            </a:r>
            <a:r>
              <a:rPr lang="en-US" sz="2000" b="1" dirty="0">
                <a:solidFill>
                  <a:srgbClr val="4A4A45"/>
                </a:solidFill>
                <a:latin typeface="Source Serif Pro" pitchFamily="34" charset="0"/>
                <a:ea typeface="Source Serif Pro" pitchFamily="34" charset="-122"/>
                <a:cs typeface="Source Serif Pro" pitchFamily="34" charset="-120"/>
              </a:rPr>
              <a:t>identify buy/sell trading signals </a:t>
            </a:r>
            <a:r>
              <a:rPr lang="en-US" sz="2000" dirty="0">
                <a:solidFill>
                  <a:srgbClr val="4A4A45"/>
                </a:solidFill>
                <a:latin typeface="Source Serif Pro" pitchFamily="34" charset="0"/>
                <a:ea typeface="Source Serif Pro" pitchFamily="34" charset="-122"/>
                <a:cs typeface="Source Serif Pro" pitchFamily="34" charset="-120"/>
              </a:rPr>
              <a:t>based on their buy value and historical price predictions. </a:t>
            </a:r>
          </a:p>
          <a:p>
            <a:pPr>
              <a:lnSpc>
                <a:spcPts val="2799"/>
              </a:lnSpc>
            </a:pPr>
            <a:endParaRPr lang="en-US" sz="2000" dirty="0">
              <a:solidFill>
                <a:srgbClr val="4A4A45"/>
              </a:solidFill>
              <a:latin typeface="Source Serif Pro" pitchFamily="34" charset="0"/>
              <a:ea typeface="Source Serif Pro" pitchFamily="34" charset="-122"/>
              <a:cs typeface="Source Serif Pro" pitchFamily="34" charset="-120"/>
            </a:endParaRPr>
          </a:p>
          <a:p>
            <a:pPr marL="285750" indent="-285750">
              <a:lnSpc>
                <a:spcPts val="2799"/>
              </a:lnSpc>
              <a:buFont typeface="Arial" panose="020B0604020202020204" pitchFamily="34" charset="0"/>
              <a:buChar char="•"/>
            </a:pPr>
            <a:r>
              <a:rPr lang="en-US" sz="2000" dirty="0">
                <a:solidFill>
                  <a:srgbClr val="4A4A45"/>
                </a:solidFill>
                <a:latin typeface="Source Serif Pro" pitchFamily="34" charset="0"/>
                <a:ea typeface="Source Serif Pro" pitchFamily="34" charset="-122"/>
                <a:cs typeface="Source Serif Pro" pitchFamily="34" charset="-120"/>
              </a:rPr>
              <a:t>The objective of developing such a model is to assist traders in making informed decisions, potentially improving trading performance and profitability.</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US" sz="2400"/>
          </a:p>
        </p:txBody>
      </p:sp>
      <p:sp>
        <p:nvSpPr>
          <p:cNvPr id="3" name="Shape 1"/>
          <p:cNvSpPr/>
          <p:nvPr/>
        </p:nvSpPr>
        <p:spPr>
          <a:xfrm>
            <a:off x="0" y="0"/>
            <a:ext cx="14630400" cy="8229600"/>
          </a:xfrm>
          <a:prstGeom prst="rect">
            <a:avLst/>
          </a:prstGeom>
          <a:solidFill>
            <a:srgbClr val="EFECE6"/>
          </a:solidFill>
          <a:ln/>
        </p:spPr>
        <p:txBody>
          <a:bodyPr/>
          <a:lstStyle/>
          <a:p>
            <a:endParaRPr lang="en-US" sz="2400"/>
          </a:p>
        </p:txBody>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3467596"/>
            <a:ext cx="4362807" cy="878773"/>
          </a:xfrm>
          <a:prstGeom prst="rect">
            <a:avLst/>
          </a:prstGeom>
          <a:noFill/>
          <a:ln/>
        </p:spPr>
        <p:txBody>
          <a:bodyPr wrap="none" rtlCol="0" anchor="t"/>
          <a:lstStyle/>
          <a:p>
            <a:pPr marL="0" indent="0">
              <a:lnSpc>
                <a:spcPts val="5468"/>
              </a:lnSpc>
              <a:buNone/>
            </a:pPr>
            <a:r>
              <a:rPr lang="en-US" sz="4800" b="1" dirty="0">
                <a:solidFill>
                  <a:srgbClr val="282824"/>
                </a:solidFill>
                <a:latin typeface="Lora" pitchFamily="34" charset="0"/>
                <a:ea typeface="Lora" pitchFamily="34" charset="-122"/>
                <a:cs typeface="Lora" pitchFamily="34" charset="-120"/>
              </a:rPr>
              <a:t>Web Application Services</a:t>
            </a:r>
            <a:endParaRPr lang="en-US" sz="4800" dirty="0"/>
          </a:p>
        </p:txBody>
      </p:sp>
      <p:sp>
        <p:nvSpPr>
          <p:cNvPr id="6" name="Text 3"/>
          <p:cNvSpPr/>
          <p:nvPr/>
        </p:nvSpPr>
        <p:spPr>
          <a:xfrm>
            <a:off x="2037993" y="4595751"/>
            <a:ext cx="10554414" cy="1954711"/>
          </a:xfrm>
          <a:prstGeom prst="rect">
            <a:avLst/>
          </a:prstGeom>
          <a:noFill/>
          <a:ln/>
        </p:spPr>
        <p:txBody>
          <a:bodyPr wrap="square" rtlCol="0" anchor="t"/>
          <a:lstStyle/>
          <a:p>
            <a:pPr marL="457200" indent="-457200">
              <a:lnSpc>
                <a:spcPts val="2799"/>
              </a:lnSpc>
              <a:buAutoNum type="arabicPeriod"/>
            </a:pPr>
            <a:r>
              <a:rPr lang="en-US" sz="2000" dirty="0">
                <a:solidFill>
                  <a:srgbClr val="4A4A45"/>
                </a:solidFill>
                <a:latin typeface="Source Serif Pro" pitchFamily="34" charset="0"/>
                <a:ea typeface="Source Serif Pro" pitchFamily="34" charset="-122"/>
                <a:cs typeface="Source Serif Pro" pitchFamily="34" charset="-120"/>
              </a:rPr>
              <a:t>Users would be able to input values such as their stock purchase value, date on which they bought and the date on which they plan to buy/sell. </a:t>
            </a:r>
          </a:p>
          <a:p>
            <a:pPr marL="457200" indent="-457200">
              <a:lnSpc>
                <a:spcPts val="2799"/>
              </a:lnSpc>
              <a:buAutoNum type="arabicPeriod"/>
            </a:pPr>
            <a:endParaRPr lang="en-US" sz="2000" dirty="0">
              <a:solidFill>
                <a:srgbClr val="4A4A45"/>
              </a:solidFill>
              <a:latin typeface="Source Serif Pro" pitchFamily="34" charset="0"/>
              <a:ea typeface="Source Serif Pro" pitchFamily="34" charset="-122"/>
              <a:cs typeface="Source Serif Pro" pitchFamily="34" charset="-120"/>
            </a:endParaRPr>
          </a:p>
          <a:p>
            <a:pPr marL="457200" indent="-457200">
              <a:lnSpc>
                <a:spcPts val="2799"/>
              </a:lnSpc>
              <a:buAutoNum type="arabicPeriod"/>
            </a:pPr>
            <a:r>
              <a:rPr lang="en-US" sz="2000" dirty="0">
                <a:solidFill>
                  <a:srgbClr val="4A4A45"/>
                </a:solidFill>
                <a:latin typeface="Source Serif Pro" pitchFamily="34" charset="0"/>
                <a:ea typeface="Source Serif Pro" pitchFamily="34" charset="-122"/>
                <a:cs typeface="Source Serif Pro" pitchFamily="34" charset="-120"/>
              </a:rPr>
              <a:t> The platform will then produce a visualization showing the predicted stock value prices till that date on which the user plans to trade.</a:t>
            </a:r>
          </a:p>
          <a:p>
            <a:pPr>
              <a:lnSpc>
                <a:spcPts val="2799"/>
              </a:lnSpc>
            </a:pPr>
            <a:endParaRPr lang="en-US" sz="2000" dirty="0">
              <a:solidFill>
                <a:srgbClr val="4A4A45"/>
              </a:solidFill>
              <a:latin typeface="Source Serif Pro" pitchFamily="34" charset="0"/>
              <a:ea typeface="Source Serif Pro" pitchFamily="34" charset="-122"/>
              <a:cs typeface="Source Serif Pro" pitchFamily="34" charset="-120"/>
            </a:endParaRPr>
          </a:p>
          <a:p>
            <a:pPr>
              <a:lnSpc>
                <a:spcPts val="2799"/>
              </a:lnSpc>
            </a:pPr>
            <a:r>
              <a:rPr lang="en-US" sz="2000" dirty="0">
                <a:solidFill>
                  <a:srgbClr val="4A4A45"/>
                </a:solidFill>
                <a:latin typeface="Source Serif Pro" pitchFamily="34" charset="0"/>
                <a:ea typeface="Source Serif Pro" pitchFamily="34" charset="-122"/>
                <a:cs typeface="Source Serif Pro" pitchFamily="34" charset="-120"/>
              </a:rPr>
              <a:t>3.      It will then be able to give a buy/sell recommendation for the same.</a:t>
            </a:r>
          </a:p>
        </p:txBody>
      </p:sp>
    </p:spTree>
    <p:extLst>
      <p:ext uri="{BB962C8B-B14F-4D97-AF65-F5344CB8AC3E}">
        <p14:creationId xmlns:p14="http://schemas.microsoft.com/office/powerpoint/2010/main" val="53379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US"/>
          </a:p>
        </p:txBody>
      </p:sp>
      <p:sp>
        <p:nvSpPr>
          <p:cNvPr id="6" name="Text 3"/>
          <p:cNvSpPr/>
          <p:nvPr/>
        </p:nvSpPr>
        <p:spPr>
          <a:xfrm>
            <a:off x="1615044" y="1531916"/>
            <a:ext cx="4405746" cy="391887"/>
          </a:xfrm>
          <a:prstGeom prst="rect">
            <a:avLst/>
          </a:prstGeom>
          <a:noFill/>
          <a:ln/>
        </p:spPr>
        <p:txBody>
          <a:bodyPr wrap="none" rtlCol="0" anchor="t"/>
          <a:lstStyle/>
          <a:p>
            <a:pPr marL="0" indent="0">
              <a:lnSpc>
                <a:spcPts val="5468"/>
              </a:lnSpc>
              <a:buNone/>
            </a:pPr>
            <a:r>
              <a:rPr lang="en-US" sz="4400" b="1" dirty="0">
                <a:solidFill>
                  <a:srgbClr val="282824"/>
                </a:solidFill>
                <a:latin typeface="Lora" pitchFamily="34" charset="0"/>
                <a:ea typeface="Lora" pitchFamily="34" charset="-122"/>
                <a:cs typeface="Lora" pitchFamily="34" charset="-120"/>
              </a:rPr>
              <a:t>About the Dataset</a:t>
            </a:r>
            <a:endParaRPr lang="en-US" sz="4400" dirty="0"/>
          </a:p>
        </p:txBody>
      </p:sp>
      <p:sp>
        <p:nvSpPr>
          <p:cNvPr id="7" name="Text 4"/>
          <p:cNvSpPr/>
          <p:nvPr/>
        </p:nvSpPr>
        <p:spPr>
          <a:xfrm>
            <a:off x="2037993" y="4450913"/>
            <a:ext cx="10554414" cy="355402"/>
          </a:xfrm>
          <a:prstGeom prst="rect">
            <a:avLst/>
          </a:prstGeom>
          <a:noFill/>
          <a:ln/>
        </p:spPr>
        <p:txBody>
          <a:bodyPr wrap="none" rtlCol="0" anchor="t"/>
          <a:lstStyle/>
          <a:p>
            <a:pPr marL="0" indent="0">
              <a:lnSpc>
                <a:spcPts val="2799"/>
              </a:lnSpc>
              <a:buNone/>
            </a:pPr>
            <a:endParaRPr lang="en-US" sz="1600" dirty="0"/>
          </a:p>
        </p:txBody>
      </p:sp>
      <p:sp>
        <p:nvSpPr>
          <p:cNvPr id="9" name="TextBox 8">
            <a:extLst>
              <a:ext uri="{FF2B5EF4-FFF2-40B4-BE49-F238E27FC236}">
                <a16:creationId xmlns:a16="http://schemas.microsoft.com/office/drawing/2014/main" id="{E0259099-21A3-F325-199A-AC3197F3C20B}"/>
              </a:ext>
            </a:extLst>
          </p:cNvPr>
          <p:cNvSpPr txBox="1"/>
          <p:nvPr/>
        </p:nvSpPr>
        <p:spPr>
          <a:xfrm>
            <a:off x="1531916" y="3087586"/>
            <a:ext cx="10699667"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4A4A45"/>
                </a:solidFill>
                <a:latin typeface="Source Serif Pro" pitchFamily="34" charset="0"/>
                <a:ea typeface="Source Serif Pro" pitchFamily="34" charset="-122"/>
              </a:rPr>
              <a:t>Yahoo Finance API: </a:t>
            </a:r>
            <a:r>
              <a:rPr lang="en-US" sz="2000" dirty="0">
                <a:solidFill>
                  <a:srgbClr val="4A4A45"/>
                </a:solidFill>
                <a:latin typeface="Source Serif Pro" pitchFamily="34" charset="0"/>
                <a:ea typeface="Source Serif Pro" pitchFamily="34" charset="-122"/>
              </a:rPr>
              <a:t>historical and real time data for a variety of financial markets, products and companies.</a:t>
            </a:r>
          </a:p>
          <a:p>
            <a:pPr marL="342900" indent="-342900">
              <a:buFont typeface="Arial" panose="020B0604020202020204" pitchFamily="34" charset="0"/>
              <a:buChar char="•"/>
            </a:pPr>
            <a:endParaRPr lang="en-US" sz="2000" dirty="0">
              <a:solidFill>
                <a:srgbClr val="4A4A45"/>
              </a:solidFill>
              <a:latin typeface="Source Serif Pro" pitchFamily="34" charset="0"/>
              <a:ea typeface="Source Serif Pro" pitchFamily="34" charset="-122"/>
            </a:endParaRPr>
          </a:p>
          <a:p>
            <a:pPr marL="342900" indent="-342900">
              <a:buFont typeface="Arial" panose="020B0604020202020204" pitchFamily="34" charset="0"/>
              <a:buChar char="•"/>
            </a:pPr>
            <a:r>
              <a:rPr lang="en-US" sz="2000" b="1" dirty="0">
                <a:solidFill>
                  <a:srgbClr val="4A4A45"/>
                </a:solidFill>
                <a:latin typeface="Source Serif Pro" pitchFamily="34" charset="0"/>
                <a:ea typeface="Source Serif Pro" pitchFamily="34" charset="-122"/>
              </a:rPr>
              <a:t>Targets technological sector stocks namely Apple, Google, Amazon, Microsoft and Meta: </a:t>
            </a:r>
            <a:r>
              <a:rPr lang="en-US" sz="2000" dirty="0">
                <a:solidFill>
                  <a:srgbClr val="4A4A45"/>
                </a:solidFill>
                <a:latin typeface="Source Serif Pro" pitchFamily="34" charset="0"/>
                <a:ea typeface="Source Serif Pro" pitchFamily="34" charset="-122"/>
              </a:rPr>
              <a:t>due to its prominence, widespread market interest, and historical significance within the technology and finance sectors.</a:t>
            </a:r>
          </a:p>
          <a:p>
            <a:pPr marL="342900" indent="-342900">
              <a:buFont typeface="Arial" panose="020B0604020202020204" pitchFamily="34" charset="0"/>
              <a:buChar char="•"/>
            </a:pPr>
            <a:endParaRPr lang="en-US" sz="2000" dirty="0">
              <a:solidFill>
                <a:srgbClr val="4A4A45"/>
              </a:solidFill>
              <a:latin typeface="Source Serif Pro" pitchFamily="34" charset="0"/>
              <a:ea typeface="Source Serif Pro" pitchFamily="34" charset="-122"/>
            </a:endParaRPr>
          </a:p>
          <a:p>
            <a:pPr marL="342900" indent="-342900">
              <a:buFont typeface="Arial" panose="020B0604020202020204" pitchFamily="34" charset="0"/>
              <a:buChar char="•"/>
            </a:pPr>
            <a:r>
              <a:rPr lang="en-US" sz="2000" b="1" dirty="0">
                <a:solidFill>
                  <a:srgbClr val="4A4A45"/>
                </a:solidFill>
                <a:latin typeface="Source Serif Pro" pitchFamily="34" charset="0"/>
                <a:ea typeface="Source Serif Pro" pitchFamily="34" charset="-122"/>
              </a:rPr>
              <a:t>Features: </a:t>
            </a:r>
            <a:r>
              <a:rPr lang="en-US" sz="2000" dirty="0">
                <a:solidFill>
                  <a:srgbClr val="4A4A45"/>
                </a:solidFill>
                <a:latin typeface="Source Serif Pro" pitchFamily="34" charset="0"/>
                <a:ea typeface="Source Serif Pro" pitchFamily="34" charset="-122"/>
              </a:rPr>
              <a:t>Open, High, Low, Close, Adjusted Close prices and Volume.</a:t>
            </a:r>
          </a:p>
          <a:p>
            <a:endParaRPr lang="en-US" sz="2000" dirty="0">
              <a:solidFill>
                <a:srgbClr val="4A4A45"/>
              </a:solidFill>
              <a:latin typeface="Source Serif Pro" pitchFamily="34" charset="0"/>
              <a:ea typeface="Source Serif Pro" pitchFamily="34" charset="-122"/>
            </a:endParaRPr>
          </a:p>
          <a:p>
            <a:pPr marL="342900" indent="-342900">
              <a:buFont typeface="Arial" panose="020B0604020202020204" pitchFamily="34" charset="0"/>
              <a:buChar char="•"/>
            </a:pPr>
            <a:r>
              <a:rPr lang="en-US" sz="2000" b="1" dirty="0">
                <a:solidFill>
                  <a:srgbClr val="4A4A45"/>
                </a:solidFill>
                <a:latin typeface="Source Serif Pro" pitchFamily="34" charset="0"/>
                <a:ea typeface="Source Serif Pro" pitchFamily="34" charset="-122"/>
              </a:rPr>
              <a:t>Period: </a:t>
            </a:r>
            <a:r>
              <a:rPr lang="en-US" sz="2000" dirty="0">
                <a:solidFill>
                  <a:srgbClr val="4A4A45"/>
                </a:solidFill>
                <a:latin typeface="Source Serif Pro" pitchFamily="34" charset="0"/>
                <a:ea typeface="Source Serif Pro" pitchFamily="34" charset="-122"/>
              </a:rPr>
              <a:t>5 years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US"/>
          </a:p>
        </p:txBody>
      </p:sp>
      <p:sp>
        <p:nvSpPr>
          <p:cNvPr id="3" name="Shape 1"/>
          <p:cNvSpPr/>
          <p:nvPr/>
        </p:nvSpPr>
        <p:spPr>
          <a:xfrm>
            <a:off x="0" y="0"/>
            <a:ext cx="14630400" cy="8229600"/>
          </a:xfrm>
          <a:prstGeom prst="rect">
            <a:avLst/>
          </a:prstGeom>
          <a:solidFill>
            <a:srgbClr val="EFECE6"/>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EFECE6">
              <a:alpha val="85000"/>
            </a:srgbClr>
          </a:solidFill>
          <a:ln/>
        </p:spPr>
        <p:txBody>
          <a:bodyPr/>
          <a:lstStyle/>
          <a:p>
            <a:endParaRPr lang="en-US"/>
          </a:p>
        </p:txBody>
      </p:sp>
      <p:sp>
        <p:nvSpPr>
          <p:cNvPr id="6" name="Text 3"/>
          <p:cNvSpPr/>
          <p:nvPr/>
        </p:nvSpPr>
        <p:spPr>
          <a:xfrm>
            <a:off x="1341912" y="1258783"/>
            <a:ext cx="4465122" cy="296885"/>
          </a:xfrm>
          <a:prstGeom prst="rect">
            <a:avLst/>
          </a:prstGeom>
          <a:noFill/>
          <a:ln/>
        </p:spPr>
        <p:txBody>
          <a:bodyPr wrap="none" rtlCol="0" anchor="t"/>
          <a:lstStyle/>
          <a:p>
            <a:pPr marL="0" indent="0">
              <a:lnSpc>
                <a:spcPts val="5468"/>
              </a:lnSpc>
              <a:buNone/>
            </a:pPr>
            <a:r>
              <a:rPr lang="en-US" sz="4800" b="1" dirty="0">
                <a:solidFill>
                  <a:srgbClr val="282824"/>
                </a:solidFill>
                <a:latin typeface="Lora" pitchFamily="34" charset="0"/>
                <a:ea typeface="Lora" pitchFamily="34" charset="-122"/>
                <a:cs typeface="Lora" pitchFamily="34" charset="-120"/>
              </a:rPr>
              <a:t>Data Pre-processing</a:t>
            </a:r>
            <a:endParaRPr lang="en-US" sz="4400" dirty="0"/>
          </a:p>
        </p:txBody>
      </p:sp>
      <p:sp>
        <p:nvSpPr>
          <p:cNvPr id="8" name="TextBox 7">
            <a:extLst>
              <a:ext uri="{FF2B5EF4-FFF2-40B4-BE49-F238E27FC236}">
                <a16:creationId xmlns:a16="http://schemas.microsoft.com/office/drawing/2014/main" id="{ECE37698-511C-7D77-CA5A-CA5288835E92}"/>
              </a:ext>
            </a:extLst>
          </p:cNvPr>
          <p:cNvSpPr txBox="1"/>
          <p:nvPr/>
        </p:nvSpPr>
        <p:spPr>
          <a:xfrm>
            <a:off x="1341912" y="2300288"/>
            <a:ext cx="11459686" cy="563231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4A4A45"/>
                </a:solidFill>
                <a:latin typeface="Source Serif Pro" pitchFamily="34" charset="0"/>
                <a:ea typeface="Source Serif Pro" pitchFamily="34" charset="-122"/>
              </a:rPr>
              <a:t>The </a:t>
            </a:r>
            <a:r>
              <a:rPr lang="en-US" dirty="0" err="1">
                <a:solidFill>
                  <a:srgbClr val="4A4A45"/>
                </a:solidFill>
                <a:latin typeface="Source Serif Pro" pitchFamily="34" charset="0"/>
                <a:ea typeface="Source Serif Pro" pitchFamily="34" charset="-122"/>
              </a:rPr>
              <a:t>dataframe</a:t>
            </a:r>
            <a:r>
              <a:rPr lang="en-US" dirty="0">
                <a:solidFill>
                  <a:srgbClr val="4A4A45"/>
                </a:solidFill>
                <a:latin typeface="Source Serif Pro" pitchFamily="34" charset="0"/>
                <a:ea typeface="Source Serif Pro" pitchFamily="34" charset="-122"/>
              </a:rPr>
              <a:t> I created after importing the </a:t>
            </a:r>
            <a:r>
              <a:rPr lang="en-US" dirty="0" err="1">
                <a:solidFill>
                  <a:srgbClr val="4A4A45"/>
                </a:solidFill>
                <a:latin typeface="Source Serif Pro" pitchFamily="34" charset="0"/>
                <a:ea typeface="Source Serif Pro" pitchFamily="34" charset="-122"/>
              </a:rPr>
              <a:t>yfinance</a:t>
            </a:r>
            <a:r>
              <a:rPr lang="en-US" dirty="0">
                <a:solidFill>
                  <a:srgbClr val="4A4A45"/>
                </a:solidFill>
                <a:latin typeface="Source Serif Pro" pitchFamily="34" charset="0"/>
                <a:ea typeface="Source Serif Pro" pitchFamily="34" charset="-122"/>
              </a:rPr>
              <a:t> API data initially looked like this:</a:t>
            </a:r>
          </a:p>
          <a:p>
            <a:pPr marL="285750" indent="-285750">
              <a:buFont typeface="Arial" panose="020B0604020202020204" pitchFamily="34" charset="0"/>
              <a:buChar char="•"/>
            </a:pPr>
            <a:endParaRPr lang="en-US"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endParaRPr lang="en-US"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r>
              <a:rPr lang="en-US" dirty="0">
                <a:solidFill>
                  <a:srgbClr val="4A4A45"/>
                </a:solidFill>
                <a:latin typeface="Source Serif Pro" pitchFamily="34" charset="0"/>
                <a:ea typeface="Source Serif Pro" pitchFamily="34" charset="-122"/>
              </a:rPr>
              <a:t>I checked for null values, removed the index column, checked for skewness and normalized the data as some data cleaning steps.</a:t>
            </a:r>
            <a:br>
              <a:rPr lang="en-US" dirty="0">
                <a:solidFill>
                  <a:srgbClr val="4A4A45"/>
                </a:solidFill>
                <a:latin typeface="Source Serif Pro" pitchFamily="34" charset="0"/>
                <a:ea typeface="Source Serif Pro" pitchFamily="34" charset="-122"/>
              </a:rPr>
            </a:br>
            <a:endParaRPr lang="en-US" dirty="0">
              <a:solidFill>
                <a:srgbClr val="4A4A45"/>
              </a:solidFill>
              <a:latin typeface="Source Serif Pro" pitchFamily="34" charset="0"/>
              <a:ea typeface="Source Serif Pro" pitchFamily="34" charset="-122"/>
            </a:endParaRPr>
          </a:p>
        </p:txBody>
      </p:sp>
      <p:pic>
        <p:nvPicPr>
          <p:cNvPr id="7" name="Picture 6">
            <a:extLst>
              <a:ext uri="{FF2B5EF4-FFF2-40B4-BE49-F238E27FC236}">
                <a16:creationId xmlns:a16="http://schemas.microsoft.com/office/drawing/2014/main" id="{D48FBAF3-83D7-2798-41F0-B8182E9B3CD9}"/>
              </a:ext>
            </a:extLst>
          </p:cNvPr>
          <p:cNvPicPr>
            <a:picLocks noChangeAspect="1"/>
          </p:cNvPicPr>
          <p:nvPr/>
        </p:nvPicPr>
        <p:blipFill>
          <a:blip r:embed="rId4"/>
          <a:stretch>
            <a:fillRect/>
          </a:stretch>
        </p:blipFill>
        <p:spPr>
          <a:xfrm>
            <a:off x="1728787" y="2814451"/>
            <a:ext cx="7772400" cy="4080261"/>
          </a:xfrm>
          <a:prstGeom prst="rect">
            <a:avLst/>
          </a:prstGeom>
        </p:spPr>
      </p:pic>
    </p:spTree>
    <p:extLst>
      <p:ext uri="{BB962C8B-B14F-4D97-AF65-F5344CB8AC3E}">
        <p14:creationId xmlns:p14="http://schemas.microsoft.com/office/powerpoint/2010/main" val="1142684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US"/>
          </a:p>
        </p:txBody>
      </p:sp>
      <p:sp>
        <p:nvSpPr>
          <p:cNvPr id="3" name="Shape 1"/>
          <p:cNvSpPr/>
          <p:nvPr/>
        </p:nvSpPr>
        <p:spPr>
          <a:xfrm>
            <a:off x="0" y="0"/>
            <a:ext cx="14630400" cy="8229600"/>
          </a:xfrm>
          <a:prstGeom prst="rect">
            <a:avLst/>
          </a:prstGeom>
          <a:solidFill>
            <a:srgbClr val="EFECE6"/>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EFECE6">
              <a:alpha val="85000"/>
            </a:srgbClr>
          </a:solidFill>
          <a:ln/>
        </p:spPr>
        <p:txBody>
          <a:bodyPr/>
          <a:lstStyle/>
          <a:p>
            <a:endParaRPr lang="en-US"/>
          </a:p>
        </p:txBody>
      </p:sp>
      <p:sp>
        <p:nvSpPr>
          <p:cNvPr id="6" name="Text 3"/>
          <p:cNvSpPr/>
          <p:nvPr/>
        </p:nvSpPr>
        <p:spPr>
          <a:xfrm>
            <a:off x="1341912" y="1258783"/>
            <a:ext cx="4465122" cy="296885"/>
          </a:xfrm>
          <a:prstGeom prst="rect">
            <a:avLst/>
          </a:prstGeom>
          <a:noFill/>
          <a:ln/>
        </p:spPr>
        <p:txBody>
          <a:bodyPr wrap="none" rtlCol="0" anchor="t"/>
          <a:lstStyle/>
          <a:p>
            <a:pPr marL="0" indent="0">
              <a:lnSpc>
                <a:spcPts val="5468"/>
              </a:lnSpc>
              <a:buNone/>
            </a:pPr>
            <a:r>
              <a:rPr lang="en-US" sz="4800" b="1" dirty="0">
                <a:solidFill>
                  <a:srgbClr val="282824"/>
                </a:solidFill>
                <a:latin typeface="Lora" pitchFamily="34" charset="0"/>
                <a:ea typeface="Lora" pitchFamily="34" charset="-122"/>
                <a:cs typeface="Lora" pitchFamily="34" charset="-120"/>
              </a:rPr>
              <a:t>Feature Engineering</a:t>
            </a:r>
            <a:endParaRPr lang="en-US" sz="4400" dirty="0"/>
          </a:p>
        </p:txBody>
      </p:sp>
      <p:sp>
        <p:nvSpPr>
          <p:cNvPr id="8" name="TextBox 7">
            <a:extLst>
              <a:ext uri="{FF2B5EF4-FFF2-40B4-BE49-F238E27FC236}">
                <a16:creationId xmlns:a16="http://schemas.microsoft.com/office/drawing/2014/main" id="{ECE37698-511C-7D77-CA5A-CA5288835E92}"/>
              </a:ext>
            </a:extLst>
          </p:cNvPr>
          <p:cNvSpPr txBox="1"/>
          <p:nvPr/>
        </p:nvSpPr>
        <p:spPr>
          <a:xfrm>
            <a:off x="1341911" y="2671948"/>
            <a:ext cx="11459687"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4A4A45"/>
                </a:solidFill>
                <a:latin typeface="Source Serif Pro" pitchFamily="34" charset="0"/>
                <a:ea typeface="Source Serif Pro" pitchFamily="34" charset="-122"/>
              </a:rPr>
              <a:t>Using the ‘Date’ column, I created new columns called year, month, date and </a:t>
            </a:r>
            <a:r>
              <a:rPr lang="en-US" dirty="0" err="1">
                <a:solidFill>
                  <a:srgbClr val="4A4A45"/>
                </a:solidFill>
                <a:latin typeface="Source Serif Pro" pitchFamily="34" charset="0"/>
                <a:ea typeface="Source Serif Pro" pitchFamily="34" charset="-122"/>
              </a:rPr>
              <a:t>dayofweek</a:t>
            </a:r>
            <a:r>
              <a:rPr lang="en-US" dirty="0">
                <a:solidFill>
                  <a:srgbClr val="4A4A45"/>
                </a:solidFill>
                <a:latin typeface="Source Serif Pro" pitchFamily="34" charset="0"/>
                <a:ea typeface="Source Serif Pro" pitchFamily="34" charset="-122"/>
              </a:rPr>
              <a:t> using the Datetime object available in Python. These attributes would be crucial in my analysis as well as training the model since each of them individually could impact my final value to a huge extent.</a:t>
            </a:r>
          </a:p>
          <a:p>
            <a:pPr marL="285750" indent="-285750">
              <a:buFont typeface="Arial" panose="020B0604020202020204" pitchFamily="34" charset="0"/>
              <a:buChar char="•"/>
            </a:pPr>
            <a:endParaRPr lang="en-US" dirty="0">
              <a:solidFill>
                <a:srgbClr val="4A4A45"/>
              </a:solidFill>
              <a:latin typeface="Source Serif Pro" pitchFamily="34" charset="0"/>
              <a:ea typeface="Source Serif Pro" pitchFamily="34" charset="-122"/>
            </a:endParaRPr>
          </a:p>
          <a:p>
            <a:pPr marL="285750" indent="-285750">
              <a:buFont typeface="Arial" panose="020B0604020202020204" pitchFamily="34" charset="0"/>
              <a:buChar char="•"/>
            </a:pPr>
            <a:r>
              <a:rPr lang="en-US" dirty="0">
                <a:solidFill>
                  <a:srgbClr val="4A4A45"/>
                </a:solidFill>
                <a:latin typeface="Source Serif Pro" pitchFamily="34" charset="0"/>
                <a:ea typeface="Source Serif Pro" pitchFamily="34" charset="-122"/>
              </a:rPr>
              <a:t>To deal with the categorical values in the column ‘Company’, I used </a:t>
            </a:r>
            <a:r>
              <a:rPr lang="en-US" dirty="0" err="1">
                <a:solidFill>
                  <a:srgbClr val="4A4A45"/>
                </a:solidFill>
                <a:latin typeface="Source Serif Pro" pitchFamily="34" charset="0"/>
                <a:ea typeface="Source Serif Pro" pitchFamily="34" charset="-122"/>
              </a:rPr>
              <a:t>get_dummies</a:t>
            </a:r>
            <a:r>
              <a:rPr lang="en-US" dirty="0">
                <a:solidFill>
                  <a:srgbClr val="4A4A45"/>
                </a:solidFill>
                <a:latin typeface="Source Serif Pro" pitchFamily="34" charset="0"/>
                <a:ea typeface="Source Serif Pro" pitchFamily="34" charset="-122"/>
              </a:rPr>
              <a:t> and created new features representing each of the company.</a:t>
            </a:r>
            <a:br>
              <a:rPr lang="en-US" dirty="0">
                <a:solidFill>
                  <a:srgbClr val="4A4A45"/>
                </a:solidFill>
                <a:latin typeface="Source Serif Pro" pitchFamily="34" charset="0"/>
                <a:ea typeface="Source Serif Pro" pitchFamily="34" charset="-122"/>
              </a:rPr>
            </a:br>
            <a:endParaRPr lang="en-US" dirty="0">
              <a:solidFill>
                <a:srgbClr val="4A4A45"/>
              </a:solidFill>
              <a:latin typeface="Source Serif Pro" pitchFamily="34" charset="0"/>
              <a:ea typeface="Source Serif Pro" pitchFamily="34" charset="-122"/>
            </a:endParaRPr>
          </a:p>
        </p:txBody>
      </p:sp>
      <p:pic>
        <p:nvPicPr>
          <p:cNvPr id="9" name="Picture 8">
            <a:extLst>
              <a:ext uri="{FF2B5EF4-FFF2-40B4-BE49-F238E27FC236}">
                <a16:creationId xmlns:a16="http://schemas.microsoft.com/office/drawing/2014/main" id="{8D3113DB-C521-82F3-7127-7929B4A6E828}"/>
              </a:ext>
            </a:extLst>
          </p:cNvPr>
          <p:cNvPicPr>
            <a:picLocks noChangeAspect="1"/>
          </p:cNvPicPr>
          <p:nvPr/>
        </p:nvPicPr>
        <p:blipFill>
          <a:blip r:embed="rId4"/>
          <a:stretch>
            <a:fillRect/>
          </a:stretch>
        </p:blipFill>
        <p:spPr>
          <a:xfrm>
            <a:off x="1699653" y="4703273"/>
            <a:ext cx="9052981" cy="2345228"/>
          </a:xfrm>
          <a:prstGeom prst="rect">
            <a:avLst/>
          </a:prstGeom>
        </p:spPr>
      </p:pic>
    </p:spTree>
    <p:extLst>
      <p:ext uri="{BB962C8B-B14F-4D97-AF65-F5344CB8AC3E}">
        <p14:creationId xmlns:p14="http://schemas.microsoft.com/office/powerpoint/2010/main" val="1351919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US"/>
          </a:p>
        </p:txBody>
      </p:sp>
      <p:sp>
        <p:nvSpPr>
          <p:cNvPr id="3" name="Shape 1"/>
          <p:cNvSpPr/>
          <p:nvPr/>
        </p:nvSpPr>
        <p:spPr>
          <a:xfrm>
            <a:off x="0" y="0"/>
            <a:ext cx="14630400" cy="8229600"/>
          </a:xfrm>
          <a:prstGeom prst="rect">
            <a:avLst/>
          </a:prstGeom>
          <a:solidFill>
            <a:srgbClr val="EFECE6"/>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EFECE6">
              <a:alpha val="85000"/>
            </a:srgbClr>
          </a:solidFill>
          <a:ln/>
        </p:spPr>
        <p:txBody>
          <a:bodyPr/>
          <a:lstStyle/>
          <a:p>
            <a:endParaRPr lang="en-US"/>
          </a:p>
        </p:txBody>
      </p:sp>
      <p:sp>
        <p:nvSpPr>
          <p:cNvPr id="6" name="Text 3"/>
          <p:cNvSpPr/>
          <p:nvPr/>
        </p:nvSpPr>
        <p:spPr>
          <a:xfrm>
            <a:off x="1341912" y="1258783"/>
            <a:ext cx="4465122" cy="296885"/>
          </a:xfrm>
          <a:prstGeom prst="rect">
            <a:avLst/>
          </a:prstGeom>
          <a:noFill/>
          <a:ln/>
        </p:spPr>
        <p:txBody>
          <a:bodyPr wrap="none" rtlCol="0" anchor="t"/>
          <a:lstStyle/>
          <a:p>
            <a:pPr marL="0" indent="0">
              <a:lnSpc>
                <a:spcPts val="5468"/>
              </a:lnSpc>
              <a:buNone/>
            </a:pPr>
            <a:r>
              <a:rPr lang="en-US" sz="4800" b="1" dirty="0">
                <a:solidFill>
                  <a:srgbClr val="282824"/>
                </a:solidFill>
                <a:latin typeface="Lora" pitchFamily="34" charset="0"/>
                <a:ea typeface="Lora" pitchFamily="34" charset="-122"/>
                <a:cs typeface="Lora" pitchFamily="34" charset="-120"/>
              </a:rPr>
              <a:t>Data Analysis</a:t>
            </a:r>
            <a:endParaRPr lang="en-US" sz="4400" dirty="0"/>
          </a:p>
        </p:txBody>
      </p:sp>
      <p:sp>
        <p:nvSpPr>
          <p:cNvPr id="8" name="TextBox 7">
            <a:extLst>
              <a:ext uri="{FF2B5EF4-FFF2-40B4-BE49-F238E27FC236}">
                <a16:creationId xmlns:a16="http://schemas.microsoft.com/office/drawing/2014/main" id="{ECE37698-511C-7D77-CA5A-CA5288835E92}"/>
              </a:ext>
            </a:extLst>
          </p:cNvPr>
          <p:cNvSpPr txBox="1"/>
          <p:nvPr/>
        </p:nvSpPr>
        <p:spPr>
          <a:xfrm>
            <a:off x="1341911" y="2671948"/>
            <a:ext cx="11459687" cy="646331"/>
          </a:xfrm>
          <a:prstGeom prst="rect">
            <a:avLst/>
          </a:prstGeom>
          <a:noFill/>
        </p:spPr>
        <p:txBody>
          <a:bodyPr wrap="square" rtlCol="0">
            <a:spAutoFit/>
          </a:bodyPr>
          <a:lstStyle/>
          <a:p>
            <a:pPr marL="285750" indent="-285750">
              <a:buFont typeface="Arial" panose="020B0604020202020204" pitchFamily="34" charset="0"/>
              <a:buChar char="•"/>
            </a:pPr>
            <a:br>
              <a:rPr lang="en-US" dirty="0">
                <a:solidFill>
                  <a:srgbClr val="4A4A45"/>
                </a:solidFill>
                <a:latin typeface="Source Serif Pro" pitchFamily="34" charset="0"/>
                <a:ea typeface="Source Serif Pro" pitchFamily="34" charset="-122"/>
              </a:rPr>
            </a:br>
            <a:endParaRPr lang="en-US" dirty="0">
              <a:solidFill>
                <a:srgbClr val="4A4A45"/>
              </a:solidFill>
              <a:latin typeface="Source Serif Pro" pitchFamily="34" charset="0"/>
              <a:ea typeface="Source Serif Pro" pitchFamily="34" charset="-122"/>
            </a:endParaRPr>
          </a:p>
        </p:txBody>
      </p:sp>
      <p:pic>
        <p:nvPicPr>
          <p:cNvPr id="9" name="Picture 8">
            <a:extLst>
              <a:ext uri="{FF2B5EF4-FFF2-40B4-BE49-F238E27FC236}">
                <a16:creationId xmlns:a16="http://schemas.microsoft.com/office/drawing/2014/main" id="{C050D818-6D75-CF9A-560C-F47DD1CB9C65}"/>
              </a:ext>
            </a:extLst>
          </p:cNvPr>
          <p:cNvPicPr>
            <a:picLocks noChangeAspect="1"/>
          </p:cNvPicPr>
          <p:nvPr/>
        </p:nvPicPr>
        <p:blipFill>
          <a:blip r:embed="rId4"/>
          <a:stretch>
            <a:fillRect/>
          </a:stretch>
        </p:blipFill>
        <p:spPr>
          <a:xfrm>
            <a:off x="1341911" y="2845089"/>
            <a:ext cx="13104533" cy="3355685"/>
          </a:xfrm>
          <a:prstGeom prst="rect">
            <a:avLst/>
          </a:prstGeom>
        </p:spPr>
      </p:pic>
    </p:spTree>
    <p:extLst>
      <p:ext uri="{BB962C8B-B14F-4D97-AF65-F5344CB8AC3E}">
        <p14:creationId xmlns:p14="http://schemas.microsoft.com/office/powerpoint/2010/main" val="103811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US"/>
          </a:p>
        </p:txBody>
      </p:sp>
      <p:sp>
        <p:nvSpPr>
          <p:cNvPr id="3" name="Shape 1"/>
          <p:cNvSpPr/>
          <p:nvPr/>
        </p:nvSpPr>
        <p:spPr>
          <a:xfrm>
            <a:off x="0" y="0"/>
            <a:ext cx="14630400" cy="8229600"/>
          </a:xfrm>
          <a:prstGeom prst="rect">
            <a:avLst/>
          </a:prstGeom>
          <a:solidFill>
            <a:srgbClr val="EFECE6"/>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EFECE6">
              <a:alpha val="85000"/>
            </a:srgbClr>
          </a:solidFill>
          <a:ln/>
        </p:spPr>
        <p:txBody>
          <a:bodyPr/>
          <a:lstStyle/>
          <a:p>
            <a:endParaRPr lang="en-US"/>
          </a:p>
        </p:txBody>
      </p:sp>
      <p:sp>
        <p:nvSpPr>
          <p:cNvPr id="6" name="Text 3"/>
          <p:cNvSpPr/>
          <p:nvPr/>
        </p:nvSpPr>
        <p:spPr>
          <a:xfrm>
            <a:off x="1341912" y="1258783"/>
            <a:ext cx="4465122" cy="296885"/>
          </a:xfrm>
          <a:prstGeom prst="rect">
            <a:avLst/>
          </a:prstGeom>
          <a:noFill/>
          <a:ln/>
        </p:spPr>
        <p:txBody>
          <a:bodyPr wrap="none" rtlCol="0" anchor="t"/>
          <a:lstStyle/>
          <a:p>
            <a:pPr marL="0" indent="0">
              <a:lnSpc>
                <a:spcPts val="5468"/>
              </a:lnSpc>
              <a:buNone/>
            </a:pPr>
            <a:r>
              <a:rPr lang="en-US" sz="4800" b="1" dirty="0">
                <a:solidFill>
                  <a:srgbClr val="282824"/>
                </a:solidFill>
                <a:latin typeface="Lora" pitchFamily="34" charset="0"/>
                <a:ea typeface="Lora" pitchFamily="34" charset="-122"/>
                <a:cs typeface="Lora" pitchFamily="34" charset="-120"/>
              </a:rPr>
              <a:t>Data Analysis</a:t>
            </a:r>
            <a:endParaRPr lang="en-US" sz="4400" dirty="0"/>
          </a:p>
        </p:txBody>
      </p:sp>
      <p:sp>
        <p:nvSpPr>
          <p:cNvPr id="8" name="TextBox 7">
            <a:extLst>
              <a:ext uri="{FF2B5EF4-FFF2-40B4-BE49-F238E27FC236}">
                <a16:creationId xmlns:a16="http://schemas.microsoft.com/office/drawing/2014/main" id="{ECE37698-511C-7D77-CA5A-CA5288835E92}"/>
              </a:ext>
            </a:extLst>
          </p:cNvPr>
          <p:cNvSpPr txBox="1"/>
          <p:nvPr/>
        </p:nvSpPr>
        <p:spPr>
          <a:xfrm>
            <a:off x="1341911" y="2671948"/>
            <a:ext cx="11459687" cy="646331"/>
          </a:xfrm>
          <a:prstGeom prst="rect">
            <a:avLst/>
          </a:prstGeom>
          <a:noFill/>
        </p:spPr>
        <p:txBody>
          <a:bodyPr wrap="square" rtlCol="0">
            <a:spAutoFit/>
          </a:bodyPr>
          <a:lstStyle/>
          <a:p>
            <a:pPr marL="285750" indent="-285750">
              <a:buFont typeface="Arial" panose="020B0604020202020204" pitchFamily="34" charset="0"/>
              <a:buChar char="•"/>
            </a:pPr>
            <a:br>
              <a:rPr lang="en-US" dirty="0">
                <a:solidFill>
                  <a:srgbClr val="4A4A45"/>
                </a:solidFill>
                <a:latin typeface="Source Serif Pro" pitchFamily="34" charset="0"/>
                <a:ea typeface="Source Serif Pro" pitchFamily="34" charset="-122"/>
              </a:rPr>
            </a:br>
            <a:endParaRPr lang="en-US" dirty="0">
              <a:solidFill>
                <a:srgbClr val="4A4A45"/>
              </a:solidFill>
              <a:latin typeface="Source Serif Pro" pitchFamily="34" charset="0"/>
              <a:ea typeface="Source Serif Pro" pitchFamily="34" charset="-122"/>
            </a:endParaRPr>
          </a:p>
        </p:txBody>
      </p:sp>
      <p:pic>
        <p:nvPicPr>
          <p:cNvPr id="9" name="Picture 8">
            <a:extLst>
              <a:ext uri="{FF2B5EF4-FFF2-40B4-BE49-F238E27FC236}">
                <a16:creationId xmlns:a16="http://schemas.microsoft.com/office/drawing/2014/main" id="{C2BF5F2D-6502-4662-DF52-A58F311E051A}"/>
              </a:ext>
            </a:extLst>
          </p:cNvPr>
          <p:cNvPicPr>
            <a:picLocks noChangeAspect="1"/>
          </p:cNvPicPr>
          <p:nvPr/>
        </p:nvPicPr>
        <p:blipFill>
          <a:blip r:embed="rId4"/>
          <a:stretch>
            <a:fillRect/>
          </a:stretch>
        </p:blipFill>
        <p:spPr>
          <a:xfrm>
            <a:off x="1341910" y="2671948"/>
            <a:ext cx="11695461" cy="4071752"/>
          </a:xfrm>
          <a:prstGeom prst="rect">
            <a:avLst/>
          </a:prstGeom>
        </p:spPr>
      </p:pic>
    </p:spTree>
    <p:extLst>
      <p:ext uri="{BB962C8B-B14F-4D97-AF65-F5344CB8AC3E}">
        <p14:creationId xmlns:p14="http://schemas.microsoft.com/office/powerpoint/2010/main" val="2910837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US"/>
          </a:p>
        </p:txBody>
      </p:sp>
      <p:sp>
        <p:nvSpPr>
          <p:cNvPr id="3" name="Shape 1"/>
          <p:cNvSpPr/>
          <p:nvPr/>
        </p:nvSpPr>
        <p:spPr>
          <a:xfrm>
            <a:off x="0" y="0"/>
            <a:ext cx="14630400" cy="8229600"/>
          </a:xfrm>
          <a:prstGeom prst="rect">
            <a:avLst/>
          </a:prstGeom>
          <a:solidFill>
            <a:srgbClr val="EFECE6"/>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EFECE6">
              <a:alpha val="85000"/>
            </a:srgbClr>
          </a:solidFill>
          <a:ln/>
        </p:spPr>
        <p:txBody>
          <a:bodyPr/>
          <a:lstStyle/>
          <a:p>
            <a:endParaRPr lang="en-US"/>
          </a:p>
        </p:txBody>
      </p:sp>
      <p:sp>
        <p:nvSpPr>
          <p:cNvPr id="6" name="Text 3"/>
          <p:cNvSpPr/>
          <p:nvPr/>
        </p:nvSpPr>
        <p:spPr>
          <a:xfrm>
            <a:off x="1341912" y="1258783"/>
            <a:ext cx="4465122" cy="296885"/>
          </a:xfrm>
          <a:prstGeom prst="rect">
            <a:avLst/>
          </a:prstGeom>
          <a:noFill/>
          <a:ln/>
        </p:spPr>
        <p:txBody>
          <a:bodyPr wrap="none" rtlCol="0" anchor="t"/>
          <a:lstStyle/>
          <a:p>
            <a:pPr marL="0" indent="0">
              <a:lnSpc>
                <a:spcPts val="5468"/>
              </a:lnSpc>
              <a:buNone/>
            </a:pPr>
            <a:r>
              <a:rPr lang="en-US" sz="4800" b="1" dirty="0">
                <a:solidFill>
                  <a:srgbClr val="282824"/>
                </a:solidFill>
                <a:latin typeface="Lora" pitchFamily="34" charset="0"/>
                <a:ea typeface="Lora" pitchFamily="34" charset="-122"/>
                <a:cs typeface="Lora" pitchFamily="34" charset="-120"/>
              </a:rPr>
              <a:t>Data Analysis</a:t>
            </a:r>
            <a:endParaRPr lang="en-US" sz="4400" dirty="0"/>
          </a:p>
        </p:txBody>
      </p:sp>
      <p:sp>
        <p:nvSpPr>
          <p:cNvPr id="8" name="TextBox 7">
            <a:extLst>
              <a:ext uri="{FF2B5EF4-FFF2-40B4-BE49-F238E27FC236}">
                <a16:creationId xmlns:a16="http://schemas.microsoft.com/office/drawing/2014/main" id="{ECE37698-511C-7D77-CA5A-CA5288835E92}"/>
              </a:ext>
            </a:extLst>
          </p:cNvPr>
          <p:cNvSpPr txBox="1"/>
          <p:nvPr/>
        </p:nvSpPr>
        <p:spPr>
          <a:xfrm>
            <a:off x="1341911" y="2671948"/>
            <a:ext cx="11459687" cy="646331"/>
          </a:xfrm>
          <a:prstGeom prst="rect">
            <a:avLst/>
          </a:prstGeom>
          <a:noFill/>
        </p:spPr>
        <p:txBody>
          <a:bodyPr wrap="square" rtlCol="0">
            <a:spAutoFit/>
          </a:bodyPr>
          <a:lstStyle/>
          <a:p>
            <a:pPr marL="285750" indent="-285750">
              <a:buFont typeface="Arial" panose="020B0604020202020204" pitchFamily="34" charset="0"/>
              <a:buChar char="•"/>
            </a:pPr>
            <a:br>
              <a:rPr lang="en-US" dirty="0">
                <a:solidFill>
                  <a:srgbClr val="4A4A45"/>
                </a:solidFill>
                <a:latin typeface="Source Serif Pro" pitchFamily="34" charset="0"/>
                <a:ea typeface="Source Serif Pro" pitchFamily="34" charset="-122"/>
              </a:rPr>
            </a:br>
            <a:endParaRPr lang="en-US" dirty="0">
              <a:solidFill>
                <a:srgbClr val="4A4A45"/>
              </a:solidFill>
              <a:latin typeface="Source Serif Pro" pitchFamily="34" charset="0"/>
              <a:ea typeface="Source Serif Pro" pitchFamily="34" charset="-122"/>
            </a:endParaRPr>
          </a:p>
        </p:txBody>
      </p:sp>
      <p:pic>
        <p:nvPicPr>
          <p:cNvPr id="7" name="Picture 6">
            <a:extLst>
              <a:ext uri="{FF2B5EF4-FFF2-40B4-BE49-F238E27FC236}">
                <a16:creationId xmlns:a16="http://schemas.microsoft.com/office/drawing/2014/main" id="{37D11B43-1CF4-B4B2-51D8-393A8B5C2A4B}"/>
              </a:ext>
            </a:extLst>
          </p:cNvPr>
          <p:cNvPicPr>
            <a:picLocks noChangeAspect="1"/>
          </p:cNvPicPr>
          <p:nvPr/>
        </p:nvPicPr>
        <p:blipFill>
          <a:blip r:embed="rId4"/>
          <a:stretch>
            <a:fillRect/>
          </a:stretch>
        </p:blipFill>
        <p:spPr>
          <a:xfrm>
            <a:off x="1571625" y="2109400"/>
            <a:ext cx="8872538" cy="5549521"/>
          </a:xfrm>
          <a:prstGeom prst="rect">
            <a:avLst/>
          </a:prstGeom>
        </p:spPr>
      </p:pic>
    </p:spTree>
    <p:extLst>
      <p:ext uri="{BB962C8B-B14F-4D97-AF65-F5344CB8AC3E}">
        <p14:creationId xmlns:p14="http://schemas.microsoft.com/office/powerpoint/2010/main" val="66503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4279</TotalTime>
  <Words>476</Words>
  <Application>Microsoft Macintosh PowerPoint</Application>
  <PresentationFormat>Custom</PresentationFormat>
  <Paragraphs>78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Lora</vt:lpstr>
      <vt:lpstr>Source Serif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Niyati Jain</cp:lastModifiedBy>
  <cp:revision>6</cp:revision>
  <cp:lastPrinted>2024-02-20T00:46:10Z</cp:lastPrinted>
  <dcterms:created xsi:type="dcterms:W3CDTF">2024-02-20T00:24:50Z</dcterms:created>
  <dcterms:modified xsi:type="dcterms:W3CDTF">2024-05-06T02:02:38Z</dcterms:modified>
</cp:coreProperties>
</file>