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Libre Franklin"/>
      <p:regular r:id="rId33"/>
      <p:bold r:id="rId34"/>
      <p:italic r:id="rId35"/>
      <p:boldItalic r:id="rId36"/>
    </p:embeddedFont>
    <p:embeddedFont>
      <p:font typeface="Roboto"/>
      <p:regular r:id="rId37"/>
      <p:bold r:id="rId38"/>
      <p:italic r:id="rId39"/>
      <p:boldItalic r:id="rId40"/>
    </p:embeddedFont>
    <p:embeddedFont>
      <p:font typeface="Franklin Gothic"/>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gJYkKVfyb3/upK7zWPqAYQRmU8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F97B31-76A0-4159-9755-9E8AED3C5595}">
  <a:tblStyle styleId="{B3F97B31-76A0-4159-9755-9E8AED3C5595}" styleName="Table_0">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1F7F8"/>
          </a:solidFill>
        </a:fill>
      </a:tcStyle>
    </a:wholeTbl>
    <a:band1H>
      <a:tcTxStyle/>
      <a:tcStyle>
        <a:fill>
          <a:solidFill>
            <a:srgbClr val="E1EFF1"/>
          </a:solidFill>
        </a:fill>
      </a:tcStyle>
    </a:band1H>
    <a:band2H>
      <a:tcTxStyle/>
    </a:band2H>
    <a:band1V>
      <a:tcTxStyle/>
      <a:tcStyle>
        <a:fill>
          <a:solidFill>
            <a:srgbClr val="E1EFF1"/>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1F7F8"/>
          </a:solidFill>
        </a:fill>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FranklinGothic-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italic.fntdata"/><Relationship Id="rId12" Type="http://schemas.openxmlformats.org/officeDocument/2006/relationships/slide" Target="slides/slide7.xml"/><Relationship Id="rId34" Type="http://schemas.openxmlformats.org/officeDocument/2006/relationships/font" Target="fonts/LibreFranklin-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LibreFranklin-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35e69e687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235e69e68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8"/>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 name="Google Shape;17;p28"/>
          <p:cNvGrpSpPr/>
          <p:nvPr/>
        </p:nvGrpSpPr>
        <p:grpSpPr>
          <a:xfrm>
            <a:off x="1" y="758752"/>
            <a:ext cx="6099248" cy="6099248"/>
            <a:chOff x="0" y="12289"/>
            <a:chExt cx="3550" cy="3551"/>
          </a:xfrm>
        </p:grpSpPr>
        <p:sp>
          <p:nvSpPr>
            <p:cNvPr id="18" name="Google Shape;18;p2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 name="Google Shape;19;p2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 name="Google Shape;20;p2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1" name="Google Shape;21;p28"/>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8"/>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43" name="Shape 143"/>
        <p:cNvGrpSpPr/>
        <p:nvPr/>
      </p:nvGrpSpPr>
      <p:grpSpPr>
        <a:xfrm>
          <a:off x="0" y="0"/>
          <a:ext cx="0" cy="0"/>
          <a:chOff x="0" y="0"/>
          <a:chExt cx="0" cy="0"/>
        </a:xfrm>
      </p:grpSpPr>
      <p:grpSp>
        <p:nvGrpSpPr>
          <p:cNvPr id="144" name="Google Shape;144;p37"/>
          <p:cNvGrpSpPr/>
          <p:nvPr/>
        </p:nvGrpSpPr>
        <p:grpSpPr>
          <a:xfrm flipH="1" rot="5400000">
            <a:off x="0" y="3900132"/>
            <a:ext cx="2959226" cy="2959226"/>
            <a:chOff x="0" y="12289"/>
            <a:chExt cx="3550" cy="3551"/>
          </a:xfrm>
        </p:grpSpPr>
        <p:sp>
          <p:nvSpPr>
            <p:cNvPr id="145" name="Google Shape;145;p3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6" name="Google Shape;146;p3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7" name="Google Shape;147;p3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48" name="Google Shape;148;p3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9" name="Google Shape;149;p3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50" name="Google Shape;150;p3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1" name="Google Shape;151;p3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2" name="Google Shape;152;p3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3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4" name="Google Shape;154;p3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55" name="Google Shape;155;p3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58" name="Shape 158"/>
        <p:cNvGrpSpPr/>
        <p:nvPr/>
      </p:nvGrpSpPr>
      <p:grpSpPr>
        <a:xfrm>
          <a:off x="0" y="0"/>
          <a:ext cx="0" cy="0"/>
          <a:chOff x="0" y="0"/>
          <a:chExt cx="0" cy="0"/>
        </a:xfrm>
      </p:grpSpPr>
      <p:grpSp>
        <p:nvGrpSpPr>
          <p:cNvPr id="159" name="Google Shape;159;p38"/>
          <p:cNvGrpSpPr/>
          <p:nvPr/>
        </p:nvGrpSpPr>
        <p:grpSpPr>
          <a:xfrm flipH="1" rot="5400000">
            <a:off x="0" y="3900132"/>
            <a:ext cx="2959226" cy="2959226"/>
            <a:chOff x="0" y="12289"/>
            <a:chExt cx="3550" cy="3551"/>
          </a:xfrm>
        </p:grpSpPr>
        <p:sp>
          <p:nvSpPr>
            <p:cNvPr id="160" name="Google Shape;160;p3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1" name="Google Shape;161;p3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2" name="Google Shape;162;p3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63" name="Google Shape;163;p3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64" name="Google Shape;164;p3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65" name="Google Shape;165;p3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6" name="Google Shape;166;p3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7" name="Google Shape;167;p3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8" name="Google Shape;168;p3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9" name="Google Shape;169;p3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0" name="Google Shape;170;p3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1" name="Google Shape;171;p3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72" name="Google Shape;172;p3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3" name="Google Shape;173;p3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176" name="Shape 176"/>
        <p:cNvGrpSpPr/>
        <p:nvPr/>
      </p:nvGrpSpPr>
      <p:grpSpPr>
        <a:xfrm>
          <a:off x="0" y="0"/>
          <a:ext cx="0" cy="0"/>
          <a:chOff x="0" y="0"/>
          <a:chExt cx="0" cy="0"/>
        </a:xfrm>
      </p:grpSpPr>
      <p:sp>
        <p:nvSpPr>
          <p:cNvPr id="177" name="Google Shape;177;p3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78" name="Google Shape;178;p3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9" name="Google Shape;179;p3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80" name="Google Shape;180;p39"/>
          <p:cNvGrpSpPr/>
          <p:nvPr/>
        </p:nvGrpSpPr>
        <p:grpSpPr>
          <a:xfrm rot="10800000">
            <a:off x="8870040" y="0"/>
            <a:ext cx="3325208" cy="3325208"/>
            <a:chOff x="0" y="12289"/>
            <a:chExt cx="3550" cy="3551"/>
          </a:xfrm>
        </p:grpSpPr>
        <p:sp>
          <p:nvSpPr>
            <p:cNvPr id="181" name="Google Shape;181;p3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2" name="Google Shape;182;p3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3" name="Google Shape;183;p3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84" name="Google Shape;184;p3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5" name="Google Shape;185;p3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6" name="Google Shape;186;p3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3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8" name="Google Shape;188;p3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3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0" name="Google Shape;190;p3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3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2" name="Google Shape;192;p3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3" name="Google Shape;193;p3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40"/>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40"/>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40"/>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00" name="Google Shape;200;p40"/>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40"/>
          <p:cNvSpPr/>
          <p:nvPr>
            <p:ph idx="3" type="pic"/>
          </p:nvPr>
        </p:nvSpPr>
        <p:spPr>
          <a:xfrm>
            <a:off x="0" y="0"/>
            <a:ext cx="6096000" cy="6858000"/>
          </a:xfrm>
          <a:prstGeom prst="rect">
            <a:avLst/>
          </a:prstGeom>
          <a:noFill/>
          <a:ln>
            <a:noFill/>
          </a:ln>
        </p:spPr>
      </p:sp>
      <p:grpSp>
        <p:nvGrpSpPr>
          <p:cNvPr id="202" name="Google Shape;202;p40"/>
          <p:cNvGrpSpPr/>
          <p:nvPr/>
        </p:nvGrpSpPr>
        <p:grpSpPr>
          <a:xfrm rot="10800000">
            <a:off x="8870040" y="0"/>
            <a:ext cx="3325208" cy="3325208"/>
            <a:chOff x="0" y="12289"/>
            <a:chExt cx="3550" cy="3551"/>
          </a:xfrm>
        </p:grpSpPr>
        <p:sp>
          <p:nvSpPr>
            <p:cNvPr id="203" name="Google Shape;203;p4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4" name="Google Shape;204;p4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5" name="Google Shape;205;p4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 name="Shape 23"/>
        <p:cNvGrpSpPr/>
        <p:nvPr/>
      </p:nvGrpSpPr>
      <p:grpSpPr>
        <a:xfrm>
          <a:off x="0" y="0"/>
          <a:ext cx="0" cy="0"/>
          <a:chOff x="0" y="0"/>
          <a:chExt cx="0" cy="0"/>
        </a:xfrm>
      </p:grpSpPr>
      <p:grpSp>
        <p:nvGrpSpPr>
          <p:cNvPr id="24" name="Google Shape;24;p29"/>
          <p:cNvGrpSpPr/>
          <p:nvPr/>
        </p:nvGrpSpPr>
        <p:grpSpPr>
          <a:xfrm>
            <a:off x="6362700" y="0"/>
            <a:ext cx="5829298" cy="3235602"/>
            <a:chOff x="5612972" y="1"/>
            <a:chExt cx="6615961" cy="3672246"/>
          </a:xfrm>
        </p:grpSpPr>
        <p:sp>
          <p:nvSpPr>
            <p:cNvPr id="25" name="Google Shape;25;p2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 name="Google Shape;26;p2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 name="Google Shape;27;p2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 name="Google Shape;28;p2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 name="Google Shape;29;p2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0" name="Google Shape;30;p2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1" name="Google Shape;31;p29"/>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2" name="Google Shape;32;p29"/>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29"/>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4" name="Google Shape;34;p29"/>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5" name="Google Shape;35;p29"/>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29"/>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7" name="Google Shape;37;p29"/>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29"/>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29"/>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0" name="Google Shape;40;p29"/>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1" name="Google Shape;41;p29"/>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9"/>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3" name="Google Shape;43;p29"/>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4" name="Google Shape;44;p29"/>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9"/>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2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49" name="Shape 49"/>
        <p:cNvGrpSpPr/>
        <p:nvPr/>
      </p:nvGrpSpPr>
      <p:grpSpPr>
        <a:xfrm>
          <a:off x="0" y="0"/>
          <a:ext cx="0" cy="0"/>
          <a:chOff x="0" y="0"/>
          <a:chExt cx="0" cy="0"/>
        </a:xfrm>
      </p:grpSpPr>
      <p:sp>
        <p:nvSpPr>
          <p:cNvPr id="50" name="Google Shape;50;p30"/>
          <p:cNvSpPr/>
          <p:nvPr>
            <p:ph idx="2" type="pic"/>
          </p:nvPr>
        </p:nvSpPr>
        <p:spPr>
          <a:xfrm>
            <a:off x="0" y="0"/>
            <a:ext cx="12191998" cy="6858000"/>
          </a:xfrm>
          <a:prstGeom prst="rect">
            <a:avLst/>
          </a:prstGeom>
          <a:solidFill>
            <a:schemeClr val="accent2"/>
          </a:solidFill>
          <a:ln>
            <a:noFill/>
          </a:ln>
        </p:spPr>
      </p:sp>
      <p:sp>
        <p:nvSpPr>
          <p:cNvPr id="51" name="Google Shape;51;p30"/>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2" name="Google Shape;52;p30"/>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53" name="Google Shape;53;p30"/>
          <p:cNvGrpSpPr/>
          <p:nvPr/>
        </p:nvGrpSpPr>
        <p:grpSpPr>
          <a:xfrm rot="10800000">
            <a:off x="9509760" y="-3"/>
            <a:ext cx="2682238" cy="2682238"/>
            <a:chOff x="0" y="12289"/>
            <a:chExt cx="3550" cy="3551"/>
          </a:xfrm>
        </p:grpSpPr>
        <p:sp>
          <p:nvSpPr>
            <p:cNvPr id="54" name="Google Shape;54;p3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5" name="Google Shape;55;p3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6" name="Google Shape;56;p3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57" name="Shape 57"/>
        <p:cNvGrpSpPr/>
        <p:nvPr/>
      </p:nvGrpSpPr>
      <p:grpSpPr>
        <a:xfrm>
          <a:off x="0" y="0"/>
          <a:ext cx="0" cy="0"/>
          <a:chOff x="0" y="0"/>
          <a:chExt cx="0" cy="0"/>
        </a:xfrm>
      </p:grpSpPr>
      <p:grpSp>
        <p:nvGrpSpPr>
          <p:cNvPr id="58" name="Google Shape;58;p31"/>
          <p:cNvGrpSpPr/>
          <p:nvPr/>
        </p:nvGrpSpPr>
        <p:grpSpPr>
          <a:xfrm flipH="1" rot="5400000">
            <a:off x="0" y="3900132"/>
            <a:ext cx="2959226" cy="2959226"/>
            <a:chOff x="0" y="12289"/>
            <a:chExt cx="3550" cy="3551"/>
          </a:xfrm>
        </p:grpSpPr>
        <p:sp>
          <p:nvSpPr>
            <p:cNvPr id="59" name="Google Shape;59;p3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0" name="Google Shape;60;p3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1" name="Google Shape;61;p3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62" name="Google Shape;62;p31"/>
          <p:cNvSpPr/>
          <p:nvPr>
            <p:ph idx="2" type="pic"/>
          </p:nvPr>
        </p:nvSpPr>
        <p:spPr>
          <a:xfrm>
            <a:off x="6096000" y="-22543"/>
            <a:ext cx="6096000" cy="6903086"/>
          </a:xfrm>
          <a:prstGeom prst="rect">
            <a:avLst/>
          </a:prstGeom>
          <a:noFill/>
          <a:ln>
            <a:noFill/>
          </a:ln>
        </p:spPr>
      </p:sp>
      <p:sp>
        <p:nvSpPr>
          <p:cNvPr id="63" name="Google Shape;63;p3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4" name="Google Shape;64;p31"/>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5" name="Google Shape;65;p31"/>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3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69" name="Shape 69"/>
        <p:cNvGrpSpPr/>
        <p:nvPr/>
      </p:nvGrpSpPr>
      <p:grpSpPr>
        <a:xfrm>
          <a:off x="0" y="0"/>
          <a:ext cx="0" cy="0"/>
          <a:chOff x="0" y="0"/>
          <a:chExt cx="0" cy="0"/>
        </a:xfrm>
      </p:grpSpPr>
      <p:sp>
        <p:nvSpPr>
          <p:cNvPr id="70" name="Google Shape;70;p3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71" name="Google Shape;71;p3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75" name="Shape 75"/>
        <p:cNvGrpSpPr/>
        <p:nvPr/>
      </p:nvGrpSpPr>
      <p:grpSpPr>
        <a:xfrm>
          <a:off x="0" y="0"/>
          <a:ext cx="0" cy="0"/>
          <a:chOff x="0" y="0"/>
          <a:chExt cx="0" cy="0"/>
        </a:xfrm>
      </p:grpSpPr>
      <p:cxnSp>
        <p:nvCxnSpPr>
          <p:cNvPr id="76" name="Google Shape;76;p33"/>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77" name="Google Shape;77;p33"/>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78" name="Google Shape;78;p33"/>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79" name="Google Shape;79;p33"/>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80" name="Google Shape;80;p3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33"/>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33"/>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33"/>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5" name="Google Shape;85;p33"/>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6" name="Google Shape;86;p33"/>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7" name="Google Shape;87;p33"/>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33"/>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89" name="Google Shape;89;p33"/>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90" name="Google Shape;90;p33"/>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1" name="Google Shape;91;p33"/>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2" name="Google Shape;92;p33"/>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3" name="Google Shape;93;p33"/>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4" name="Google Shape;94;p3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7" name="Shape 97"/>
        <p:cNvGrpSpPr/>
        <p:nvPr/>
      </p:nvGrpSpPr>
      <p:grpSpPr>
        <a:xfrm>
          <a:off x="0" y="0"/>
          <a:ext cx="0" cy="0"/>
          <a:chOff x="0" y="0"/>
          <a:chExt cx="0" cy="0"/>
        </a:xfrm>
      </p:grpSpPr>
      <p:sp>
        <p:nvSpPr>
          <p:cNvPr id="98" name="Google Shape;98;p3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2" name="Shape 102"/>
        <p:cNvGrpSpPr/>
        <p:nvPr/>
      </p:nvGrpSpPr>
      <p:grpSpPr>
        <a:xfrm>
          <a:off x="0" y="0"/>
          <a:ext cx="0" cy="0"/>
          <a:chOff x="0" y="0"/>
          <a:chExt cx="0" cy="0"/>
        </a:xfrm>
      </p:grpSpPr>
      <p:sp>
        <p:nvSpPr>
          <p:cNvPr id="103" name="Google Shape;103;p35"/>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5"/>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0">
                <a:solidFill>
                  <a:schemeClr val="dk1"/>
                </a:solidFill>
                <a:latin typeface="Libre Franklin"/>
                <a:ea typeface="Libre Franklin"/>
                <a:cs typeface="Libre Franklin"/>
                <a:sym typeface="Libre Franklin"/>
              </a:rPr>
              <a:t>“</a:t>
            </a:r>
            <a:endParaRPr/>
          </a:p>
        </p:txBody>
      </p:sp>
      <p:grpSp>
        <p:nvGrpSpPr>
          <p:cNvPr id="105" name="Google Shape;105;p35"/>
          <p:cNvGrpSpPr/>
          <p:nvPr/>
        </p:nvGrpSpPr>
        <p:grpSpPr>
          <a:xfrm>
            <a:off x="6362700" y="0"/>
            <a:ext cx="5829298" cy="3235602"/>
            <a:chOff x="5612972" y="1"/>
            <a:chExt cx="6615961" cy="3672246"/>
          </a:xfrm>
        </p:grpSpPr>
        <p:sp>
          <p:nvSpPr>
            <p:cNvPr id="106" name="Google Shape;106;p3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7" name="Google Shape;107;p3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8" name="Google Shape;108;p3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9" name="Google Shape;109;p3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0" name="Google Shape;110;p3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grpSp>
        <p:nvGrpSpPr>
          <p:cNvPr id="111" name="Google Shape;111;p35"/>
          <p:cNvGrpSpPr/>
          <p:nvPr/>
        </p:nvGrpSpPr>
        <p:grpSpPr>
          <a:xfrm flipH="1" rot="5400000">
            <a:off x="0" y="3900132"/>
            <a:ext cx="2959226" cy="2959226"/>
            <a:chOff x="0" y="12289"/>
            <a:chExt cx="3550" cy="3551"/>
          </a:xfrm>
        </p:grpSpPr>
        <p:sp>
          <p:nvSpPr>
            <p:cNvPr id="112" name="Google Shape;112;p3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3" name="Google Shape;113;p3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4" name="Google Shape;114;p3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5" name="Shape 115"/>
        <p:cNvGrpSpPr/>
        <p:nvPr/>
      </p:nvGrpSpPr>
      <p:grpSpPr>
        <a:xfrm>
          <a:off x="0" y="0"/>
          <a:ext cx="0" cy="0"/>
          <a:chOff x="0" y="0"/>
          <a:chExt cx="0" cy="0"/>
        </a:xfrm>
      </p:grpSpPr>
      <p:grpSp>
        <p:nvGrpSpPr>
          <p:cNvPr id="116" name="Google Shape;116;p36"/>
          <p:cNvGrpSpPr/>
          <p:nvPr/>
        </p:nvGrpSpPr>
        <p:grpSpPr>
          <a:xfrm flipH="1" rot="5400000">
            <a:off x="0" y="3900132"/>
            <a:ext cx="2959226" cy="2959226"/>
            <a:chOff x="0" y="12289"/>
            <a:chExt cx="3550" cy="3551"/>
          </a:xfrm>
        </p:grpSpPr>
        <p:sp>
          <p:nvSpPr>
            <p:cNvPr id="117" name="Google Shape;117;p3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8" name="Google Shape;118;p3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9" name="Google Shape;119;p3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20" name="Google Shape;120;p36"/>
          <p:cNvSpPr/>
          <p:nvPr>
            <p:ph idx="2" type="pic"/>
          </p:nvPr>
        </p:nvSpPr>
        <p:spPr>
          <a:xfrm>
            <a:off x="954268" y="2572883"/>
            <a:ext cx="2118245" cy="2037217"/>
          </a:xfrm>
          <a:prstGeom prst="rect">
            <a:avLst/>
          </a:prstGeom>
          <a:noFill/>
          <a:ln>
            <a:noFill/>
          </a:ln>
        </p:spPr>
      </p:sp>
      <p:sp>
        <p:nvSpPr>
          <p:cNvPr id="121" name="Google Shape;121;p36"/>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22" name="Google Shape;122;p36"/>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3" name="Google Shape;123;p36"/>
          <p:cNvSpPr/>
          <p:nvPr>
            <p:ph idx="3" type="pic"/>
          </p:nvPr>
        </p:nvSpPr>
        <p:spPr>
          <a:xfrm>
            <a:off x="3658280" y="2572883"/>
            <a:ext cx="2118245" cy="2037217"/>
          </a:xfrm>
          <a:prstGeom prst="rect">
            <a:avLst/>
          </a:prstGeom>
          <a:noFill/>
          <a:ln>
            <a:noFill/>
          </a:ln>
        </p:spPr>
      </p:sp>
      <p:sp>
        <p:nvSpPr>
          <p:cNvPr id="124" name="Google Shape;124;p36"/>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36"/>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36"/>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36"/>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36"/>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36"/>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6"/>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1" name="Google Shape;131;p36"/>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2" name="Google Shape;132;p36"/>
          <p:cNvGrpSpPr/>
          <p:nvPr/>
        </p:nvGrpSpPr>
        <p:grpSpPr>
          <a:xfrm>
            <a:off x="6362700" y="0"/>
            <a:ext cx="5829298" cy="3235602"/>
            <a:chOff x="5612972" y="1"/>
            <a:chExt cx="6615961" cy="3672246"/>
          </a:xfrm>
        </p:grpSpPr>
        <p:sp>
          <p:nvSpPr>
            <p:cNvPr id="133" name="Google Shape;133;p36"/>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4" name="Google Shape;134;p36"/>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5" name="Google Shape;135;p36"/>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6" name="Google Shape;136;p36"/>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7" name="Google Shape;137;p36"/>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38" name="Google Shape;138;p36"/>
          <p:cNvSpPr/>
          <p:nvPr>
            <p:ph idx="14" type="pic"/>
          </p:nvPr>
        </p:nvSpPr>
        <p:spPr>
          <a:xfrm>
            <a:off x="6362292" y="2572883"/>
            <a:ext cx="2118245" cy="2037217"/>
          </a:xfrm>
          <a:prstGeom prst="rect">
            <a:avLst/>
          </a:prstGeom>
          <a:noFill/>
          <a:ln>
            <a:noFill/>
          </a:ln>
        </p:spPr>
      </p:sp>
      <p:sp>
        <p:nvSpPr>
          <p:cNvPr id="139" name="Google Shape;139;p36"/>
          <p:cNvSpPr/>
          <p:nvPr>
            <p:ph idx="15" type="pic"/>
          </p:nvPr>
        </p:nvSpPr>
        <p:spPr>
          <a:xfrm>
            <a:off x="9112023" y="2572883"/>
            <a:ext cx="2118245" cy="2037217"/>
          </a:xfrm>
          <a:prstGeom prst="rect">
            <a:avLst/>
          </a:prstGeom>
          <a:noFill/>
          <a:ln>
            <a:noFill/>
          </a:ln>
        </p:spPr>
      </p:sp>
      <p:sp>
        <p:nvSpPr>
          <p:cNvPr id="140" name="Google Shape;140;p3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27"/>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 name="Google Shape;12;p2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2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2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100" u="none" cap="none" strike="noStrike">
                <a:solidFill>
                  <a:schemeClr val="dk1"/>
                </a:solidFill>
                <a:latin typeface="Libre Franklin"/>
                <a:ea typeface="Libre Franklin"/>
                <a:cs typeface="Libre Franklin"/>
                <a:sym typeface="Libre Franklin"/>
              </a:defRPr>
            </a:lvl1pPr>
            <a:lvl2pPr indent="0" lvl="1" marL="0" marR="0" rtl="0" algn="l">
              <a:spcBef>
                <a:spcPts val="0"/>
              </a:spcBef>
              <a:buNone/>
              <a:defRPr b="0" i="0" sz="1100" u="none" cap="none" strike="noStrike">
                <a:solidFill>
                  <a:schemeClr val="dk1"/>
                </a:solidFill>
                <a:latin typeface="Libre Franklin"/>
                <a:ea typeface="Libre Franklin"/>
                <a:cs typeface="Libre Franklin"/>
                <a:sym typeface="Libre Franklin"/>
              </a:defRPr>
            </a:lvl2pPr>
            <a:lvl3pPr indent="0" lvl="2" marL="0" marR="0" rtl="0" algn="l">
              <a:spcBef>
                <a:spcPts val="0"/>
              </a:spcBef>
              <a:buNone/>
              <a:defRPr b="0" i="0" sz="1100" u="none" cap="none" strike="noStrike">
                <a:solidFill>
                  <a:schemeClr val="dk1"/>
                </a:solidFill>
                <a:latin typeface="Libre Franklin"/>
                <a:ea typeface="Libre Franklin"/>
                <a:cs typeface="Libre Franklin"/>
                <a:sym typeface="Libre Franklin"/>
              </a:defRPr>
            </a:lvl3pPr>
            <a:lvl4pPr indent="0" lvl="3" marL="0" marR="0" rtl="0" algn="l">
              <a:spcBef>
                <a:spcPts val="0"/>
              </a:spcBef>
              <a:buNone/>
              <a:defRPr b="0" i="0" sz="1100" u="none" cap="none" strike="noStrike">
                <a:solidFill>
                  <a:schemeClr val="dk1"/>
                </a:solidFill>
                <a:latin typeface="Libre Franklin"/>
                <a:ea typeface="Libre Franklin"/>
                <a:cs typeface="Libre Franklin"/>
                <a:sym typeface="Libre Franklin"/>
              </a:defRPr>
            </a:lvl4pPr>
            <a:lvl5pPr indent="0" lvl="4" marL="0" marR="0" rtl="0" algn="l">
              <a:spcBef>
                <a:spcPts val="0"/>
              </a:spcBef>
              <a:buNone/>
              <a:defRPr b="0" i="0" sz="1100" u="none" cap="none" strike="noStrike">
                <a:solidFill>
                  <a:schemeClr val="dk1"/>
                </a:solidFill>
                <a:latin typeface="Libre Franklin"/>
                <a:ea typeface="Libre Franklin"/>
                <a:cs typeface="Libre Franklin"/>
                <a:sym typeface="Libre Franklin"/>
              </a:defRPr>
            </a:lvl5pPr>
            <a:lvl6pPr indent="0" lvl="5" marL="0" marR="0" rtl="0" algn="l">
              <a:spcBef>
                <a:spcPts val="0"/>
              </a:spcBef>
              <a:buNone/>
              <a:defRPr b="0" i="0" sz="1100" u="none" cap="none" strike="noStrike">
                <a:solidFill>
                  <a:schemeClr val="dk1"/>
                </a:solidFill>
                <a:latin typeface="Libre Franklin"/>
                <a:ea typeface="Libre Franklin"/>
                <a:cs typeface="Libre Franklin"/>
                <a:sym typeface="Libre Franklin"/>
              </a:defRPr>
            </a:lvl6pPr>
            <a:lvl7pPr indent="0" lvl="6" marL="0" marR="0" rtl="0" algn="l">
              <a:spcBef>
                <a:spcPts val="0"/>
              </a:spcBef>
              <a:buNone/>
              <a:defRPr b="0" i="0" sz="1100" u="none" cap="none" strike="noStrike">
                <a:solidFill>
                  <a:schemeClr val="dk1"/>
                </a:solidFill>
                <a:latin typeface="Libre Franklin"/>
                <a:ea typeface="Libre Franklin"/>
                <a:cs typeface="Libre Franklin"/>
                <a:sym typeface="Libre Franklin"/>
              </a:defRPr>
            </a:lvl7pPr>
            <a:lvl8pPr indent="0" lvl="7" marL="0" marR="0" rtl="0" algn="l">
              <a:spcBef>
                <a:spcPts val="0"/>
              </a:spcBef>
              <a:buNone/>
              <a:defRPr b="0" i="0" sz="1100" u="none" cap="none" strike="noStrike">
                <a:solidFill>
                  <a:schemeClr val="dk1"/>
                </a:solidFill>
                <a:latin typeface="Libre Franklin"/>
                <a:ea typeface="Libre Franklin"/>
                <a:cs typeface="Libre Franklin"/>
                <a:sym typeface="Libre Franklin"/>
              </a:defRPr>
            </a:lvl8pPr>
            <a:lvl9pPr indent="0" lvl="8" marL="0" marR="0" rtl="0" algn="l">
              <a:spcBef>
                <a:spcPts val="0"/>
              </a:spcBef>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6367054" y="2116182"/>
            <a:ext cx="5742088" cy="1514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2800"/>
              <a:buFont typeface="Franklin Gothic"/>
              <a:buNone/>
            </a:pPr>
            <a:r>
              <a:rPr lang="en-US" sz="2800"/>
              <a:t>Business Analyst Internship at PhonePe</a:t>
            </a:r>
            <a:endParaRPr/>
          </a:p>
        </p:txBody>
      </p:sp>
      <p:sp>
        <p:nvSpPr>
          <p:cNvPr id="211" name="Google Shape;211;p1"/>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Niyati Jain- 189301051</a:t>
            </a:r>
            <a:endParaRPr/>
          </a:p>
          <a:p>
            <a:pPr indent="0" lvl="0" marL="0" rtl="0" algn="l">
              <a:lnSpc>
                <a:spcPct val="90000"/>
              </a:lnSpc>
              <a:spcBef>
                <a:spcPts val="1000"/>
              </a:spcBef>
              <a:spcAft>
                <a:spcPts val="0"/>
              </a:spcAft>
              <a:buClr>
                <a:schemeClr val="lt2"/>
              </a:buClr>
              <a:buSzPts val="1800"/>
              <a:buNone/>
            </a:pPr>
            <a:r>
              <a:rPr lang="en-US"/>
              <a:t>Under the guidance of Dr. Shiladitya Bhattacharjee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298" name="Google Shape;298;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99" name="Google Shape;299;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00" name="Google Shape;300;p9"/>
          <p:cNvPicPr preferRelativeResize="0"/>
          <p:nvPr>
            <p:ph idx="2" type="chart"/>
          </p:nvPr>
        </p:nvPicPr>
        <p:blipFill rotWithShape="1">
          <a:blip r:embed="rId3">
            <a:alphaModFix/>
          </a:blip>
          <a:srcRect b="4293" l="0" r="0" t="0"/>
          <a:stretch/>
        </p:blipFill>
        <p:spPr>
          <a:xfrm>
            <a:off x="2992120" y="461913"/>
            <a:ext cx="5492276" cy="540704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t/>
            </a:r>
            <a:endParaRPr/>
          </a:p>
        </p:txBody>
      </p:sp>
      <p:sp>
        <p:nvSpPr>
          <p:cNvPr id="306" name="Google Shape;306;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07" name="Google Shape;307;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08" name="Google Shape;308;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09" name="Google Shape;309;p10"/>
          <p:cNvPicPr preferRelativeResize="0"/>
          <p:nvPr>
            <p:ph idx="2" type="chart"/>
          </p:nvPr>
        </p:nvPicPr>
        <p:blipFill rotWithShape="1">
          <a:blip r:embed="rId3">
            <a:alphaModFix/>
          </a:blip>
          <a:srcRect b="0" l="0" r="0" t="0"/>
          <a:stretch/>
        </p:blipFill>
        <p:spPr>
          <a:xfrm>
            <a:off x="2589600" y="2323322"/>
            <a:ext cx="6631800" cy="276439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1"/>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15" name="Google Shape;315;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GLCM Output</a:t>
            </a:r>
            <a:endParaRPr/>
          </a:p>
        </p:txBody>
      </p:sp>
      <p:sp>
        <p:nvSpPr>
          <p:cNvPr id="316" name="Google Shape;316;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17" name="Google Shape;317;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18" name="Google Shape;318;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19" name="Google Shape;319;p11"/>
          <p:cNvPicPr preferRelativeResize="0"/>
          <p:nvPr/>
        </p:nvPicPr>
        <p:blipFill rotWithShape="1">
          <a:blip r:embed="rId3">
            <a:alphaModFix/>
          </a:blip>
          <a:srcRect b="0" l="0" r="0" t="0"/>
          <a:stretch/>
        </p:blipFill>
        <p:spPr>
          <a:xfrm>
            <a:off x="665524" y="1943100"/>
            <a:ext cx="10209622" cy="209766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2"/>
          <p:cNvSpPr txBox="1"/>
          <p:nvPr>
            <p:ph type="title"/>
          </p:nvPr>
        </p:nvSpPr>
        <p:spPr>
          <a:xfrm>
            <a:off x="964023" y="879063"/>
            <a:ext cx="4941477" cy="6108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Franklin Gothic"/>
              <a:buNone/>
            </a:pPr>
            <a:r>
              <a:rPr lang="en-US" sz="3600"/>
              <a:t>Color Spacing Code</a:t>
            </a:r>
            <a:endParaRPr/>
          </a:p>
        </p:txBody>
      </p:sp>
      <p:sp>
        <p:nvSpPr>
          <p:cNvPr id="325" name="Google Shape;32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26" name="Google Shape;32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27" name="Google Shape;32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28" name="Google Shape;328;p12"/>
          <p:cNvPicPr preferRelativeResize="0"/>
          <p:nvPr>
            <p:ph idx="2" type="chart"/>
          </p:nvPr>
        </p:nvPicPr>
        <p:blipFill rotWithShape="1">
          <a:blip r:embed="rId3">
            <a:alphaModFix/>
          </a:blip>
          <a:srcRect b="5583" l="0" r="0" t="27587"/>
          <a:stretch/>
        </p:blipFill>
        <p:spPr>
          <a:xfrm>
            <a:off x="3283598" y="1845477"/>
            <a:ext cx="5243804" cy="413346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t/>
            </a:r>
            <a:endParaRPr/>
          </a:p>
        </p:txBody>
      </p:sp>
      <p:sp>
        <p:nvSpPr>
          <p:cNvPr id="334" name="Google Shape;334;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35" name="Google Shape;335;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36" name="Google Shape;336;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37" name="Google Shape;337;p13"/>
          <p:cNvPicPr preferRelativeResize="0"/>
          <p:nvPr>
            <p:ph idx="2" type="chart"/>
          </p:nvPr>
        </p:nvPicPr>
        <p:blipFill rotWithShape="1">
          <a:blip r:embed="rId3">
            <a:alphaModFix/>
          </a:blip>
          <a:srcRect b="0" l="0" r="0" t="0"/>
          <a:stretch/>
        </p:blipFill>
        <p:spPr>
          <a:xfrm>
            <a:off x="3157805" y="1868488"/>
            <a:ext cx="5876390" cy="411003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43" name="Google Shape;343;p14"/>
          <p:cNvSpPr txBox="1"/>
          <p:nvPr>
            <p:ph type="title"/>
          </p:nvPr>
        </p:nvSpPr>
        <p:spPr>
          <a:xfrm>
            <a:off x="964023" y="879063"/>
            <a:ext cx="4941477" cy="6108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600"/>
              <a:buFont typeface="Franklin Gothic"/>
              <a:buNone/>
            </a:pPr>
            <a:r>
              <a:rPr lang="en-US" sz="3600"/>
              <a:t>Color Spacing Output</a:t>
            </a:r>
            <a:endParaRPr/>
          </a:p>
        </p:txBody>
      </p:sp>
      <p:sp>
        <p:nvSpPr>
          <p:cNvPr id="344" name="Google Shape;344;p1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45" name="Google Shape;345;p1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46" name="Google Shape;346;p1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id="347" name="Google Shape;347;p14"/>
          <p:cNvPicPr preferRelativeResize="0"/>
          <p:nvPr/>
        </p:nvPicPr>
        <p:blipFill rotWithShape="1">
          <a:blip r:embed="rId3">
            <a:alphaModFix/>
          </a:blip>
          <a:srcRect b="0" l="0" r="0" t="0"/>
          <a:stretch/>
        </p:blipFill>
        <p:spPr>
          <a:xfrm>
            <a:off x="2007539" y="1976540"/>
            <a:ext cx="3488855" cy="403583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48" name="Google Shape;348;p14"/>
          <p:cNvPicPr preferRelativeResize="0"/>
          <p:nvPr/>
        </p:nvPicPr>
        <p:blipFill rotWithShape="1">
          <a:blip r:embed="rId4">
            <a:alphaModFix/>
          </a:blip>
          <a:srcRect b="0" l="0" r="0" t="0"/>
          <a:stretch/>
        </p:blipFill>
        <p:spPr>
          <a:xfrm>
            <a:off x="6695608" y="1939107"/>
            <a:ext cx="3941290" cy="407798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5"/>
          <p:cNvSpPr txBox="1"/>
          <p:nvPr>
            <p:ph type="title"/>
          </p:nvPr>
        </p:nvSpPr>
        <p:spPr>
          <a:xfrm>
            <a:off x="964023" y="879063"/>
            <a:ext cx="8943457" cy="6108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Franklin Gothic"/>
              <a:buNone/>
            </a:pPr>
            <a:r>
              <a:rPr lang="en-US" sz="3200"/>
              <a:t>Classification</a:t>
            </a:r>
            <a:endParaRPr/>
          </a:p>
        </p:txBody>
      </p:sp>
      <p:sp>
        <p:nvSpPr>
          <p:cNvPr id="354" name="Google Shape;354;p15"/>
          <p:cNvSpPr txBox="1"/>
          <p:nvPr>
            <p:ph idx="1" type="body"/>
          </p:nvPr>
        </p:nvSpPr>
        <p:spPr>
          <a:xfrm>
            <a:off x="952499" y="2289363"/>
            <a:ext cx="10153466" cy="3689574"/>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chemeClr val="dk1"/>
              </a:buClr>
              <a:buSzPts val="1600"/>
              <a:buFont typeface="Arial"/>
              <a:buChar char="•"/>
            </a:pPr>
            <a:r>
              <a:rPr lang="en-US"/>
              <a:t>The last phase determines which disease is present in the leaf using a classification neural network model like CNN, ANN etc.</a:t>
            </a:r>
            <a:endParaRPr/>
          </a:p>
          <a:p>
            <a:pPr indent="-285750" lvl="0" marL="285750" rtl="0" algn="l">
              <a:lnSpc>
                <a:spcPct val="100000"/>
              </a:lnSpc>
              <a:spcBef>
                <a:spcPts val="1000"/>
              </a:spcBef>
              <a:spcAft>
                <a:spcPts val="0"/>
              </a:spcAft>
              <a:buClr>
                <a:schemeClr val="dk1"/>
              </a:buClr>
              <a:buSzPts val="1600"/>
              <a:buFont typeface="Arial"/>
              <a:buChar char="•"/>
            </a:pPr>
            <a:r>
              <a:rPr lang="en-US"/>
              <a:t>After extraction of these features, as mentioned in the above sub-section, we decided to store the values of GLCM features and use that as the input for further classification.</a:t>
            </a:r>
            <a:endParaRPr/>
          </a:p>
          <a:p>
            <a:pPr indent="-285750" lvl="0" marL="285750" rtl="0" algn="l">
              <a:lnSpc>
                <a:spcPct val="100000"/>
              </a:lnSpc>
              <a:spcBef>
                <a:spcPts val="1000"/>
              </a:spcBef>
              <a:spcAft>
                <a:spcPts val="0"/>
              </a:spcAft>
              <a:buClr>
                <a:schemeClr val="dk1"/>
              </a:buClr>
              <a:buSzPts val="1600"/>
              <a:buFont typeface="Arial"/>
              <a:buChar char="•"/>
            </a:pPr>
            <a:r>
              <a:rPr lang="en-US"/>
              <a:t>We decided to use 6 classification methods as we will have the best accuracy among them, and we can easily compare and tell which method is best for our dataset. These include: </a:t>
            </a:r>
            <a:r>
              <a:rPr b="1" lang="en-US"/>
              <a:t>SVM, KNN, Kernel SVM, Decision Tree, Naïve Bayes, and Random Forest</a:t>
            </a:r>
            <a:r>
              <a:rPr lang="en-US"/>
              <a:t> classification methods for both the classification as mentioned in our problem statement.</a:t>
            </a:r>
            <a:endParaRPr/>
          </a:p>
        </p:txBody>
      </p:sp>
      <p:sp>
        <p:nvSpPr>
          <p:cNvPr id="355" name="Google Shape;355;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56" name="Google Shape;356;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357" name="Google Shape;357;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6"/>
          <p:cNvSpPr txBox="1"/>
          <p:nvPr>
            <p:ph type="title"/>
          </p:nvPr>
        </p:nvSpPr>
        <p:spPr>
          <a:xfrm>
            <a:off x="964023" y="879063"/>
            <a:ext cx="730289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1. Healthy vs Infected images</a:t>
            </a:r>
            <a:endParaRPr/>
          </a:p>
        </p:txBody>
      </p:sp>
      <p:sp>
        <p:nvSpPr>
          <p:cNvPr id="363" name="Google Shape;363;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64" name="Google Shape;364;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65" name="Google Shape;365;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graphicFrame>
        <p:nvGraphicFramePr>
          <p:cNvPr id="366" name="Google Shape;366;p16"/>
          <p:cNvGraphicFramePr/>
          <p:nvPr/>
        </p:nvGraphicFramePr>
        <p:xfrm>
          <a:off x="1399590" y="1726163"/>
          <a:ext cx="3000000" cy="3000000"/>
        </p:xfrm>
        <a:graphic>
          <a:graphicData uri="http://schemas.openxmlformats.org/drawingml/2006/table">
            <a:tbl>
              <a:tblPr bandRow="1" firstRow="1">
                <a:noFill/>
                <a:tableStyleId>{B3F97B31-76A0-4159-9755-9E8AED3C5595}</a:tableStyleId>
              </a:tblPr>
              <a:tblGrid>
                <a:gridCol w="2416625"/>
                <a:gridCol w="2416625"/>
                <a:gridCol w="2416625"/>
                <a:gridCol w="2416625"/>
              </a:tblGrid>
              <a:tr h="507725">
                <a:tc>
                  <a:txBody>
                    <a:bodyPr/>
                    <a:lstStyle/>
                    <a:p>
                      <a:pPr indent="0" lvl="0" marL="0" marR="0" rtl="0" algn="ctr">
                        <a:spcBef>
                          <a:spcPts val="0"/>
                        </a:spcBef>
                        <a:spcAft>
                          <a:spcPts val="0"/>
                        </a:spcAft>
                        <a:buNone/>
                      </a:pPr>
                      <a:r>
                        <a:rPr lang="en-US" sz="1600" u="none" cap="none" strike="noStrike">
                          <a:solidFill>
                            <a:schemeClr val="dk1"/>
                          </a:solidFill>
                        </a:rPr>
                        <a:t>Classifiers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u="none" cap="none" strike="noStrike"/>
                        <a:t>Accuracy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u="none" cap="none" strike="noStrike"/>
                        <a:t>F1  Score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u="none" cap="none" strike="noStrike"/>
                        <a:t>MCC Accuracy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545925">
                <a:tc>
                  <a:txBody>
                    <a:bodyPr/>
                    <a:lstStyle/>
                    <a:p>
                      <a:pPr indent="0" lvl="0" marL="0" marR="0" rtl="0" algn="l">
                        <a:spcBef>
                          <a:spcPts val="0"/>
                        </a:spcBef>
                        <a:spcAft>
                          <a:spcPts val="0"/>
                        </a:spcAft>
                        <a:buNone/>
                      </a:pPr>
                      <a:r>
                        <a:rPr lang="en-US" sz="1600" u="none" cap="none" strike="noStrike"/>
                        <a:t>K-Nearest Neighbours(k=2)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73.33333333333333 %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77.77777777 %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50.91750772173156 %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spcBef>
                          <a:spcPts val="0"/>
                        </a:spcBef>
                        <a:spcAft>
                          <a:spcPts val="0"/>
                        </a:spcAft>
                        <a:buNone/>
                      </a:pPr>
                      <a:r>
                        <a:rPr lang="en-US" sz="1600"/>
                        <a:t>Support Vector Machine(kernel=linear)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76.6666 %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75.0 %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53.813823519705 %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lnSpc>
                          <a:spcPct val="100000"/>
                        </a:lnSpc>
                        <a:spcBef>
                          <a:spcPts val="0"/>
                        </a:spcBef>
                        <a:spcAft>
                          <a:spcPts val="0"/>
                        </a:spcAft>
                        <a:buClr>
                          <a:schemeClr val="lt1"/>
                        </a:buClr>
                        <a:buSzPts val="1600"/>
                        <a:buFont typeface="Libre Franklin"/>
                        <a:buNone/>
                      </a:pPr>
                      <a:r>
                        <a:rPr lang="en-US" sz="1600"/>
                        <a:t>Support Vector Machine(kernel=rbf)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80.0 %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76.92307692307693 %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62.25430174794672 %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lnSpc>
                          <a:spcPct val="100000"/>
                        </a:lnSpc>
                        <a:spcBef>
                          <a:spcPts val="0"/>
                        </a:spcBef>
                        <a:spcAft>
                          <a:spcPts val="0"/>
                        </a:spcAft>
                        <a:buClr>
                          <a:schemeClr val="lt1"/>
                        </a:buClr>
                        <a:buSzPts val="1600"/>
                        <a:buFont typeface="Libre Franklin"/>
                        <a:buNone/>
                      </a:pPr>
                      <a:r>
                        <a:rPr lang="en-US" sz="1600"/>
                        <a:t>Support Vector Machine(kernel=sigmoid)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65.0 %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66.66666666666666 %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30.15113445777636 %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spcBef>
                          <a:spcPts val="0"/>
                        </a:spcBef>
                        <a:spcAft>
                          <a:spcPts val="0"/>
                        </a:spcAft>
                        <a:buNone/>
                      </a:pPr>
                      <a:r>
                        <a:rPr lang="en-US" sz="1600"/>
                        <a:t>Random Forest(n_estimators=5)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75.0 %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72.72727272727273 %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50.709255283710995 %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7725">
                <a:tc>
                  <a:txBody>
                    <a:bodyPr/>
                    <a:lstStyle/>
                    <a:p>
                      <a:pPr indent="0" lvl="0" marL="0" marR="0" rtl="0" algn="l">
                        <a:spcBef>
                          <a:spcPts val="0"/>
                        </a:spcBef>
                        <a:spcAft>
                          <a:spcPts val="0"/>
                        </a:spcAft>
                        <a:buNone/>
                      </a:pPr>
                      <a:r>
                        <a:rPr lang="en-US" sz="1600"/>
                        <a:t>Naïve Bayes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76.66666666666666 %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73.07692307692307 %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55.337157109285975 %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7725">
                <a:tc>
                  <a:txBody>
                    <a:bodyPr/>
                    <a:lstStyle/>
                    <a:p>
                      <a:pPr indent="0" lvl="0" marL="0" marR="0" rtl="0" algn="l">
                        <a:spcBef>
                          <a:spcPts val="0"/>
                        </a:spcBef>
                        <a:spcAft>
                          <a:spcPts val="0"/>
                        </a:spcAft>
                        <a:buNone/>
                      </a:pPr>
                      <a:r>
                        <a:rPr lang="en-US" sz="1600"/>
                        <a:t>Decision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65.0 %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63.1578947368421 %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30.15113445777636 %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17"/>
          <p:cNvPicPr preferRelativeResize="0"/>
          <p:nvPr/>
        </p:nvPicPr>
        <p:blipFill rotWithShape="1">
          <a:blip r:embed="rId3">
            <a:alphaModFix/>
          </a:blip>
          <a:srcRect b="0" l="0" r="0" t="0"/>
          <a:stretch/>
        </p:blipFill>
        <p:spPr>
          <a:xfrm>
            <a:off x="5905500" y="1700995"/>
            <a:ext cx="5777408" cy="397196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72" name="Google Shape;372;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100"/>
              <a:buFont typeface="Franklin Gothic"/>
              <a:buNone/>
            </a:pPr>
            <a:r>
              <a:rPr lang="en-US" sz="2100"/>
              <a:t>Results for Classification of Healthy vs Infected images</a:t>
            </a:r>
            <a:endParaRPr sz="2100"/>
          </a:p>
        </p:txBody>
      </p:sp>
      <p:sp>
        <p:nvSpPr>
          <p:cNvPr id="373" name="Google Shape;373;p17"/>
          <p:cNvSpPr txBox="1"/>
          <p:nvPr>
            <p:ph idx="1" type="body"/>
          </p:nvPr>
        </p:nvSpPr>
        <p:spPr>
          <a:xfrm>
            <a:off x="952499" y="2289363"/>
            <a:ext cx="4572001" cy="2795232"/>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Arial"/>
              <a:buChar char="•"/>
            </a:pPr>
            <a:r>
              <a:rPr lang="en-US"/>
              <a:t>We created a dataset of 140 images in the Training set and 60 images in the Test set.</a:t>
            </a:r>
            <a:endParaRPr/>
          </a:p>
          <a:p>
            <a:pPr indent="-285750" lvl="0" marL="285750" rtl="0" algn="l">
              <a:lnSpc>
                <a:spcPct val="100000"/>
              </a:lnSpc>
              <a:spcBef>
                <a:spcPts val="1000"/>
              </a:spcBef>
              <a:spcAft>
                <a:spcPts val="0"/>
              </a:spcAft>
              <a:buClr>
                <a:schemeClr val="dk1"/>
              </a:buClr>
              <a:buSzPts val="1600"/>
              <a:buFont typeface="Arial"/>
              <a:buChar char="•"/>
            </a:pPr>
            <a:r>
              <a:rPr lang="en-US"/>
              <a:t>After trying our hands on the six classification methods, we finally achieved the best accuracy, i.e 80.0% from Support Vector Machine with kernel set as RBF(Radial Basis Function). </a:t>
            </a:r>
            <a:endParaRPr/>
          </a:p>
          <a:p>
            <a:pPr indent="0" lvl="0" marL="0" rtl="0" algn="ctr">
              <a:lnSpc>
                <a:spcPct val="100000"/>
              </a:lnSpc>
              <a:spcBef>
                <a:spcPts val="1000"/>
              </a:spcBef>
              <a:spcAft>
                <a:spcPts val="0"/>
              </a:spcAft>
              <a:buClr>
                <a:schemeClr val="dk1"/>
              </a:buClr>
              <a:buSzPts val="1600"/>
              <a:buNone/>
            </a:pPr>
            <a:r>
              <a:rPr b="1" lang="en-US"/>
              <a:t>Accuracy:</a:t>
            </a:r>
            <a:r>
              <a:rPr lang="en-US"/>
              <a:t>  80.0 % </a:t>
            </a:r>
            <a:endParaRPr/>
          </a:p>
          <a:p>
            <a:pPr indent="0" lvl="0" marL="0" rtl="0" algn="ctr">
              <a:lnSpc>
                <a:spcPct val="100000"/>
              </a:lnSpc>
              <a:spcBef>
                <a:spcPts val="1000"/>
              </a:spcBef>
              <a:spcAft>
                <a:spcPts val="0"/>
              </a:spcAft>
              <a:buClr>
                <a:schemeClr val="dk1"/>
              </a:buClr>
              <a:buSzPts val="1600"/>
              <a:buNone/>
            </a:pPr>
            <a:r>
              <a:rPr b="1" lang="en-US"/>
              <a:t>F1 measure: </a:t>
            </a:r>
            <a:r>
              <a:rPr lang="en-US"/>
              <a:t>76.92307692307693 % </a:t>
            </a:r>
            <a:endParaRPr/>
          </a:p>
          <a:p>
            <a:pPr indent="0" lvl="0" marL="0" rtl="0" algn="ctr">
              <a:lnSpc>
                <a:spcPct val="100000"/>
              </a:lnSpc>
              <a:spcBef>
                <a:spcPts val="1000"/>
              </a:spcBef>
              <a:spcAft>
                <a:spcPts val="0"/>
              </a:spcAft>
              <a:buClr>
                <a:schemeClr val="dk1"/>
              </a:buClr>
              <a:buSzPts val="1600"/>
              <a:buNone/>
            </a:pPr>
            <a:r>
              <a:rPr b="1" lang="en-US"/>
              <a:t>MCC Accuracy</a:t>
            </a:r>
            <a:r>
              <a:rPr lang="en-US"/>
              <a:t>:  62.25430174794672 %</a:t>
            </a:r>
            <a:endParaRPr/>
          </a:p>
          <a:p>
            <a:pPr indent="0" lvl="0" marL="0" rtl="0" algn="l">
              <a:lnSpc>
                <a:spcPct val="100000"/>
              </a:lnSpc>
              <a:spcBef>
                <a:spcPts val="1000"/>
              </a:spcBef>
              <a:spcAft>
                <a:spcPts val="0"/>
              </a:spcAft>
              <a:buClr>
                <a:schemeClr val="dk1"/>
              </a:buClr>
              <a:buSzPts val="1600"/>
              <a:buNone/>
            </a:pPr>
            <a:r>
              <a:t/>
            </a:r>
            <a:endParaRPr/>
          </a:p>
          <a:p>
            <a:pPr indent="-184150" lvl="0" marL="285750" rtl="0" algn="l">
              <a:lnSpc>
                <a:spcPct val="100000"/>
              </a:lnSpc>
              <a:spcBef>
                <a:spcPts val="1000"/>
              </a:spcBef>
              <a:spcAft>
                <a:spcPts val="0"/>
              </a:spcAft>
              <a:buClr>
                <a:schemeClr val="dk1"/>
              </a:buClr>
              <a:buSzPts val="1600"/>
              <a:buFont typeface="Arial"/>
              <a:buNone/>
            </a:pPr>
            <a:r>
              <a:t/>
            </a:r>
            <a:endParaRPr/>
          </a:p>
        </p:txBody>
      </p:sp>
      <p:sp>
        <p:nvSpPr>
          <p:cNvPr id="374" name="Google Shape;374;p17"/>
          <p:cNvSpPr txBox="1"/>
          <p:nvPr>
            <p:ph idx="10" type="dt"/>
          </p:nvPr>
        </p:nvSpPr>
        <p:spPr>
          <a:xfrm>
            <a:off x="2992120" y="6332220"/>
            <a:ext cx="131318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June 16, 2021</a:t>
            </a:r>
            <a:endParaRPr/>
          </a:p>
        </p:txBody>
      </p:sp>
      <p:sp>
        <p:nvSpPr>
          <p:cNvPr id="375" name="Google Shape;375;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Annual Review</a:t>
            </a:r>
            <a:endParaRPr b="0"/>
          </a:p>
        </p:txBody>
      </p:sp>
      <p:sp>
        <p:nvSpPr>
          <p:cNvPr id="376" name="Google Shape;376;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8"/>
          <p:cNvSpPr txBox="1"/>
          <p:nvPr>
            <p:ph type="title"/>
          </p:nvPr>
        </p:nvSpPr>
        <p:spPr>
          <a:xfrm>
            <a:off x="964023" y="879063"/>
            <a:ext cx="54367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SVM Kernel=rbf Code</a:t>
            </a:r>
            <a:endParaRPr/>
          </a:p>
        </p:txBody>
      </p:sp>
      <p:sp>
        <p:nvSpPr>
          <p:cNvPr id="382" name="Google Shape;382;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83" name="Google Shape;383;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84" name="Google Shape;384;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85" name="Google Shape;385;p18"/>
          <p:cNvPicPr preferRelativeResize="0"/>
          <p:nvPr>
            <p:ph idx="2" type="chart"/>
          </p:nvPr>
        </p:nvPicPr>
        <p:blipFill rotWithShape="1">
          <a:blip r:embed="rId3">
            <a:alphaModFix/>
          </a:blip>
          <a:srcRect b="0" l="0" r="0" t="0"/>
          <a:stretch/>
        </p:blipFill>
        <p:spPr>
          <a:xfrm>
            <a:off x="4305300" y="1778558"/>
            <a:ext cx="3763525" cy="445142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Agenda</a:t>
            </a:r>
            <a:endParaRPr/>
          </a:p>
        </p:txBody>
      </p:sp>
      <p:sp>
        <p:nvSpPr>
          <p:cNvPr id="217" name="Google Shape;217;p2"/>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01. Introduction</a:t>
            </a:r>
            <a:endParaRPr/>
          </a:p>
        </p:txBody>
      </p:sp>
      <p:sp>
        <p:nvSpPr>
          <p:cNvPr id="218" name="Google Shape;218;p2"/>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Introducing Problem statement and brief description</a:t>
            </a:r>
            <a:endParaRPr/>
          </a:p>
        </p:txBody>
      </p:sp>
      <p:sp>
        <p:nvSpPr>
          <p:cNvPr id="219" name="Google Shape;219;p2"/>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02. Motivation</a:t>
            </a:r>
            <a:endParaRPr/>
          </a:p>
        </p:txBody>
      </p:sp>
      <p:sp>
        <p:nvSpPr>
          <p:cNvPr id="220" name="Google Shape;220;p2"/>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Stating the requirement of our project.</a:t>
            </a:r>
            <a:endParaRPr/>
          </a:p>
        </p:txBody>
      </p:sp>
      <p:sp>
        <p:nvSpPr>
          <p:cNvPr id="221" name="Google Shape;221;p2"/>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03. Methodology</a:t>
            </a:r>
            <a:endParaRPr/>
          </a:p>
        </p:txBody>
      </p:sp>
      <p:sp>
        <p:nvSpPr>
          <p:cNvPr id="222" name="Google Shape;222;p2"/>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The workflow and chronology of methods are explained.</a:t>
            </a:r>
            <a:endParaRPr/>
          </a:p>
        </p:txBody>
      </p:sp>
      <p:sp>
        <p:nvSpPr>
          <p:cNvPr id="223" name="Google Shape;223;p2"/>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04. Timeline</a:t>
            </a:r>
            <a:endParaRPr/>
          </a:p>
        </p:txBody>
      </p:sp>
      <p:sp>
        <p:nvSpPr>
          <p:cNvPr id="224" name="Google Shape;224;p2"/>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The timeline of the project is stated with deadlines and Gantt Chart</a:t>
            </a:r>
            <a:endParaRPr/>
          </a:p>
        </p:txBody>
      </p:sp>
      <p:sp>
        <p:nvSpPr>
          <p:cNvPr id="225" name="Google Shape;225;p2"/>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05. Conclusion</a:t>
            </a:r>
            <a:endParaRPr/>
          </a:p>
        </p:txBody>
      </p:sp>
      <p:sp>
        <p:nvSpPr>
          <p:cNvPr id="226" name="Google Shape;226;p2"/>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None/>
            </a:pPr>
            <a:r>
              <a:rPr lang="en-US"/>
              <a:t>A concise conclusion along with scope for future works..</a:t>
            </a:r>
            <a:endParaRPr/>
          </a:p>
        </p:txBody>
      </p:sp>
      <p:sp>
        <p:nvSpPr>
          <p:cNvPr id="227" name="Google Shape;227;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28" name="Google Shape;228;p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229" name="Google Shape;229;p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391" name="Google Shape;391;p1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392" name="Google Shape;392;p1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393" name="Google Shape;393;p19"/>
          <p:cNvPicPr preferRelativeResize="0"/>
          <p:nvPr>
            <p:ph idx="2" type="chart"/>
          </p:nvPr>
        </p:nvPicPr>
        <p:blipFill rotWithShape="1">
          <a:blip r:embed="rId3">
            <a:alphaModFix/>
          </a:blip>
          <a:srcRect b="0" l="0" r="0" t="0"/>
          <a:stretch/>
        </p:blipFill>
        <p:spPr>
          <a:xfrm>
            <a:off x="3506875" y="1286190"/>
            <a:ext cx="4738323" cy="476377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0"/>
          <p:cNvSpPr txBox="1"/>
          <p:nvPr>
            <p:ph type="title"/>
          </p:nvPr>
        </p:nvSpPr>
        <p:spPr>
          <a:xfrm>
            <a:off x="964023" y="879063"/>
            <a:ext cx="730289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2. Early vs Late Blight images</a:t>
            </a:r>
            <a:endParaRPr/>
          </a:p>
        </p:txBody>
      </p:sp>
      <p:sp>
        <p:nvSpPr>
          <p:cNvPr id="399" name="Google Shape;399;p2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400" name="Google Shape;400;p2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401" name="Google Shape;401;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graphicFrame>
        <p:nvGraphicFramePr>
          <p:cNvPr id="402" name="Google Shape;402;p20"/>
          <p:cNvGraphicFramePr/>
          <p:nvPr/>
        </p:nvGraphicFramePr>
        <p:xfrm>
          <a:off x="1399590" y="1726163"/>
          <a:ext cx="3000000" cy="3000000"/>
        </p:xfrm>
        <a:graphic>
          <a:graphicData uri="http://schemas.openxmlformats.org/drawingml/2006/table">
            <a:tbl>
              <a:tblPr bandRow="1" firstRow="1">
                <a:noFill/>
                <a:tableStyleId>{B3F97B31-76A0-4159-9755-9E8AED3C5595}</a:tableStyleId>
              </a:tblPr>
              <a:tblGrid>
                <a:gridCol w="2388650"/>
                <a:gridCol w="2369975"/>
                <a:gridCol w="2360650"/>
                <a:gridCol w="2547250"/>
              </a:tblGrid>
              <a:tr h="507725">
                <a:tc>
                  <a:txBody>
                    <a:bodyPr/>
                    <a:lstStyle/>
                    <a:p>
                      <a:pPr indent="0" lvl="0" marL="0" marR="0" rtl="0" algn="ctr">
                        <a:spcBef>
                          <a:spcPts val="0"/>
                        </a:spcBef>
                        <a:spcAft>
                          <a:spcPts val="0"/>
                        </a:spcAft>
                        <a:buNone/>
                      </a:pPr>
                      <a:r>
                        <a:rPr lang="en-US" sz="1600">
                          <a:solidFill>
                            <a:schemeClr val="dk1"/>
                          </a:solidFill>
                        </a:rPr>
                        <a:t>Classifiers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a:t>Accuracy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a:t>F1  Score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lang="en-US" sz="1600"/>
                        <a:t>MCC Accuracy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545925">
                <a:tc>
                  <a:txBody>
                    <a:bodyPr/>
                    <a:lstStyle/>
                    <a:p>
                      <a:pPr indent="0" lvl="0" marL="0" marR="0" rtl="0" algn="l">
                        <a:spcBef>
                          <a:spcPts val="0"/>
                        </a:spcBef>
                        <a:spcAft>
                          <a:spcPts val="0"/>
                        </a:spcAft>
                        <a:buNone/>
                      </a:pPr>
                      <a:r>
                        <a:rPr lang="en-US" sz="1600"/>
                        <a:t>K-Nearest Neighbours(k=3)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81.66666666666667 %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83.5820895522388 %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65.1311611681508 %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spcBef>
                          <a:spcPts val="0"/>
                        </a:spcBef>
                        <a:spcAft>
                          <a:spcPts val="0"/>
                        </a:spcAft>
                        <a:buNone/>
                      </a:pPr>
                      <a:r>
                        <a:rPr lang="en-US" sz="1600"/>
                        <a:t>Support Vector Machine(kernel=linear)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78.33333333333333 %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79.36507936507937 %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56.95214286468868 %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lnSpc>
                          <a:spcPct val="100000"/>
                        </a:lnSpc>
                        <a:spcBef>
                          <a:spcPts val="0"/>
                        </a:spcBef>
                        <a:spcAft>
                          <a:spcPts val="0"/>
                        </a:spcAft>
                        <a:buClr>
                          <a:schemeClr val="lt1"/>
                        </a:buClr>
                        <a:buSzPts val="1600"/>
                        <a:buFont typeface="Libre Franklin"/>
                        <a:buNone/>
                      </a:pPr>
                      <a:r>
                        <a:rPr lang="en-US" sz="1600"/>
                        <a:t>Support Vector Machine(kernel=rbf)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76.66666666666667 %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78.78787878787878 %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54.433105395181734 %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lnSpc>
                          <a:spcPct val="100000"/>
                        </a:lnSpc>
                        <a:spcBef>
                          <a:spcPts val="0"/>
                        </a:spcBef>
                        <a:spcAft>
                          <a:spcPts val="0"/>
                        </a:spcAft>
                        <a:buClr>
                          <a:schemeClr val="lt1"/>
                        </a:buClr>
                        <a:buSzPts val="1600"/>
                        <a:buFont typeface="Libre Franklin"/>
                        <a:buNone/>
                      </a:pPr>
                      <a:r>
                        <a:rPr lang="en-US" sz="1600"/>
                        <a:t>Support Vector Machine(kernel=sigmoid)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55.00000000000001 %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54.23728813559322 %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10.005560189476052 %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5925">
                <a:tc>
                  <a:txBody>
                    <a:bodyPr/>
                    <a:lstStyle/>
                    <a:p>
                      <a:pPr indent="0" lvl="0" marL="0" marR="0" rtl="0" algn="l">
                        <a:spcBef>
                          <a:spcPts val="0"/>
                        </a:spcBef>
                        <a:spcAft>
                          <a:spcPts val="0"/>
                        </a:spcAft>
                        <a:buNone/>
                      </a:pPr>
                      <a:r>
                        <a:rPr lang="en-US" sz="1600"/>
                        <a:t>Random Forest(n_estimators=5)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t>75.0 %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77.61194029850746 %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51.419337764329576 %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7725">
                <a:tc>
                  <a:txBody>
                    <a:bodyPr/>
                    <a:lstStyle/>
                    <a:p>
                      <a:pPr indent="0" lvl="0" marL="0" marR="0" rtl="0" algn="l">
                        <a:spcBef>
                          <a:spcPts val="0"/>
                        </a:spcBef>
                        <a:spcAft>
                          <a:spcPts val="0"/>
                        </a:spcAft>
                        <a:buNone/>
                      </a:pPr>
                      <a:r>
                        <a:rPr lang="en-US" sz="1600"/>
                        <a:t>Naïve Bayes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65.0 %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68.65671641791045 %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30.85160265859774 %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7725">
                <a:tc>
                  <a:txBody>
                    <a:bodyPr/>
                    <a:lstStyle/>
                    <a:p>
                      <a:pPr indent="0" lvl="0" marL="0" marR="0" rtl="0" algn="l">
                        <a:spcBef>
                          <a:spcPts val="0"/>
                        </a:spcBef>
                        <a:spcAft>
                          <a:spcPts val="0"/>
                        </a:spcAft>
                        <a:buNone/>
                      </a:pPr>
                      <a:r>
                        <a:rPr lang="en-US" sz="1600"/>
                        <a:t>Decision Tree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65.0 %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67.6923076923077 %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chemeClr val="dk1"/>
                          </a:solidFill>
                          <a:latin typeface="Libre Franklin"/>
                          <a:ea typeface="Libre Franklin"/>
                          <a:cs typeface="Libre Franklin"/>
                          <a:sym typeface="Libre Franklin"/>
                        </a:rPr>
                        <a:t>30.425553170226593 %</a:t>
                      </a:r>
                      <a:endParaRPr sz="1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21"/>
          <p:cNvPicPr preferRelativeResize="0"/>
          <p:nvPr/>
        </p:nvPicPr>
        <p:blipFill rotWithShape="1">
          <a:blip r:embed="rId3">
            <a:alphaModFix/>
          </a:blip>
          <a:srcRect b="0" l="0" r="0" t="0"/>
          <a:stretch/>
        </p:blipFill>
        <p:spPr>
          <a:xfrm>
            <a:off x="5804598" y="1593838"/>
            <a:ext cx="5813889" cy="396797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408" name="Google Shape;408;p2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100"/>
              <a:buFont typeface="Franklin Gothic"/>
              <a:buNone/>
            </a:pPr>
            <a:r>
              <a:rPr lang="en-US" sz="2100"/>
              <a:t>Results for Classification of Early Blight vs Late Blight images</a:t>
            </a:r>
            <a:endParaRPr sz="2100"/>
          </a:p>
        </p:txBody>
      </p:sp>
      <p:sp>
        <p:nvSpPr>
          <p:cNvPr id="409" name="Google Shape;409;p21"/>
          <p:cNvSpPr txBox="1"/>
          <p:nvPr>
            <p:ph idx="1" type="body"/>
          </p:nvPr>
        </p:nvSpPr>
        <p:spPr>
          <a:xfrm>
            <a:off x="952499" y="2289363"/>
            <a:ext cx="4572001" cy="2795232"/>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600"/>
              <a:buFont typeface="Arial"/>
              <a:buChar char="•"/>
            </a:pPr>
            <a:r>
              <a:rPr lang="en-US"/>
              <a:t>We created a dataset of 140 images in the Training set and 60 images in the Test set.</a:t>
            </a:r>
            <a:endParaRPr/>
          </a:p>
          <a:p>
            <a:pPr indent="-285750" lvl="0" marL="285750" rtl="0" algn="l">
              <a:lnSpc>
                <a:spcPct val="100000"/>
              </a:lnSpc>
              <a:spcBef>
                <a:spcPts val="1000"/>
              </a:spcBef>
              <a:spcAft>
                <a:spcPts val="0"/>
              </a:spcAft>
              <a:buClr>
                <a:schemeClr val="dk1"/>
              </a:buClr>
              <a:buSzPts val="1600"/>
              <a:buFont typeface="Arial"/>
              <a:buChar char="•"/>
            </a:pPr>
            <a:r>
              <a:rPr lang="en-US"/>
              <a:t>After trying our hands on the six classification methods, we finally achieved the best accuracy, i.e 81.66% from KNN(K-Nearest Neighbours) with k value set to 3.</a:t>
            </a:r>
            <a:endParaRPr/>
          </a:p>
          <a:p>
            <a:pPr indent="0" lvl="0" marL="0" rtl="0" algn="ctr">
              <a:lnSpc>
                <a:spcPct val="100000"/>
              </a:lnSpc>
              <a:spcBef>
                <a:spcPts val="1000"/>
              </a:spcBef>
              <a:spcAft>
                <a:spcPts val="0"/>
              </a:spcAft>
              <a:buClr>
                <a:schemeClr val="dk1"/>
              </a:buClr>
              <a:buSzPts val="1600"/>
              <a:buNone/>
            </a:pPr>
            <a:r>
              <a:rPr b="1" lang="en-US"/>
              <a:t>Accuracy:</a:t>
            </a:r>
            <a:r>
              <a:rPr lang="en-US"/>
              <a:t> 81.66666666666667 % </a:t>
            </a:r>
            <a:endParaRPr/>
          </a:p>
          <a:p>
            <a:pPr indent="0" lvl="0" marL="0" rtl="0" algn="ctr">
              <a:lnSpc>
                <a:spcPct val="100000"/>
              </a:lnSpc>
              <a:spcBef>
                <a:spcPts val="1000"/>
              </a:spcBef>
              <a:spcAft>
                <a:spcPts val="0"/>
              </a:spcAft>
              <a:buClr>
                <a:schemeClr val="dk1"/>
              </a:buClr>
              <a:buSzPts val="1600"/>
              <a:buNone/>
            </a:pPr>
            <a:r>
              <a:rPr b="1" lang="en-US"/>
              <a:t>F1 measure: </a:t>
            </a:r>
            <a:r>
              <a:rPr lang="en-US"/>
              <a:t>83.5820895522388 % </a:t>
            </a:r>
            <a:endParaRPr/>
          </a:p>
          <a:p>
            <a:pPr indent="0" lvl="0" marL="0" rtl="0" algn="ctr">
              <a:lnSpc>
                <a:spcPct val="100000"/>
              </a:lnSpc>
              <a:spcBef>
                <a:spcPts val="1000"/>
              </a:spcBef>
              <a:spcAft>
                <a:spcPts val="0"/>
              </a:spcAft>
              <a:buClr>
                <a:schemeClr val="dk1"/>
              </a:buClr>
              <a:buSzPts val="1600"/>
              <a:buNone/>
            </a:pPr>
            <a:r>
              <a:rPr b="1" lang="en-US"/>
              <a:t>MCC Accuracy</a:t>
            </a:r>
            <a:r>
              <a:rPr lang="en-US"/>
              <a:t>: 65.1311611681508 %</a:t>
            </a:r>
            <a:endParaRPr/>
          </a:p>
          <a:p>
            <a:pPr indent="0" lvl="0" marL="0" rtl="0" algn="l">
              <a:lnSpc>
                <a:spcPct val="100000"/>
              </a:lnSpc>
              <a:spcBef>
                <a:spcPts val="1000"/>
              </a:spcBef>
              <a:spcAft>
                <a:spcPts val="0"/>
              </a:spcAft>
              <a:buClr>
                <a:schemeClr val="dk1"/>
              </a:buClr>
              <a:buSzPts val="1600"/>
              <a:buNone/>
            </a:pPr>
            <a:r>
              <a:t/>
            </a:r>
            <a:endParaRPr/>
          </a:p>
          <a:p>
            <a:pPr indent="-184150" lvl="0" marL="285750" rtl="0" algn="l">
              <a:lnSpc>
                <a:spcPct val="100000"/>
              </a:lnSpc>
              <a:spcBef>
                <a:spcPts val="1000"/>
              </a:spcBef>
              <a:spcAft>
                <a:spcPts val="0"/>
              </a:spcAft>
              <a:buClr>
                <a:schemeClr val="dk1"/>
              </a:buClr>
              <a:buSzPts val="1600"/>
              <a:buFont typeface="Arial"/>
              <a:buNone/>
            </a:pPr>
            <a:r>
              <a:t/>
            </a:r>
            <a:endParaRPr/>
          </a:p>
        </p:txBody>
      </p:sp>
      <p:sp>
        <p:nvSpPr>
          <p:cNvPr id="410" name="Google Shape;410;p21"/>
          <p:cNvSpPr txBox="1"/>
          <p:nvPr>
            <p:ph idx="10" type="dt"/>
          </p:nvPr>
        </p:nvSpPr>
        <p:spPr>
          <a:xfrm>
            <a:off x="2992120" y="6332220"/>
            <a:ext cx="131318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June 16, 2021</a:t>
            </a:r>
            <a:endParaRPr/>
          </a:p>
        </p:txBody>
      </p:sp>
      <p:sp>
        <p:nvSpPr>
          <p:cNvPr id="411" name="Google Shape;411;p21"/>
          <p:cNvSpPr txBox="1"/>
          <p:nvPr>
            <p:ph idx="11" type="ftr"/>
          </p:nvPr>
        </p:nvSpPr>
        <p:spPr>
          <a:xfrm>
            <a:off x="1494790" y="6332220"/>
            <a:ext cx="149733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US"/>
              <a:t>Annual Review</a:t>
            </a:r>
            <a:endParaRPr b="0"/>
          </a:p>
        </p:txBody>
      </p:sp>
      <p:sp>
        <p:nvSpPr>
          <p:cNvPr id="412" name="Google Shape;412;p21"/>
          <p:cNvSpPr txBox="1"/>
          <p:nvPr>
            <p:ph idx="12" type="sldNum"/>
          </p:nvPr>
        </p:nvSpPr>
        <p:spPr>
          <a:xfrm>
            <a:off x="971550" y="6332220"/>
            <a:ext cx="523240" cy="2476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2"/>
          <p:cNvSpPr txBox="1"/>
          <p:nvPr>
            <p:ph type="title"/>
          </p:nvPr>
        </p:nvSpPr>
        <p:spPr>
          <a:xfrm>
            <a:off x="964023" y="879063"/>
            <a:ext cx="54367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KNN Code with k=3</a:t>
            </a:r>
            <a:endParaRPr/>
          </a:p>
        </p:txBody>
      </p:sp>
      <p:sp>
        <p:nvSpPr>
          <p:cNvPr id="418" name="Google Shape;418;p2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419" name="Google Shape;419;p2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420" name="Google Shape;420;p2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421" name="Google Shape;421;p22"/>
          <p:cNvPicPr preferRelativeResize="0"/>
          <p:nvPr>
            <p:ph idx="2" type="chart"/>
          </p:nvPr>
        </p:nvPicPr>
        <p:blipFill rotWithShape="1">
          <a:blip r:embed="rId3">
            <a:alphaModFix/>
          </a:blip>
          <a:srcRect b="0" l="0" r="0" t="0"/>
          <a:stretch/>
        </p:blipFill>
        <p:spPr>
          <a:xfrm>
            <a:off x="3930977" y="1706252"/>
            <a:ext cx="4147794" cy="447773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427" name="Google Shape;427;p2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428" name="Google Shape;428;p2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429" name="Google Shape;429;p23"/>
          <p:cNvPicPr preferRelativeResize="0"/>
          <p:nvPr>
            <p:ph idx="2" type="chart"/>
          </p:nvPr>
        </p:nvPicPr>
        <p:blipFill rotWithShape="1">
          <a:blip r:embed="rId3">
            <a:alphaModFix/>
          </a:blip>
          <a:srcRect b="0" l="0" r="0" t="0"/>
          <a:stretch/>
        </p:blipFill>
        <p:spPr>
          <a:xfrm>
            <a:off x="3592287" y="1259634"/>
            <a:ext cx="4607958" cy="47903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Timeline</a:t>
            </a:r>
            <a:endParaRPr/>
          </a:p>
        </p:txBody>
      </p:sp>
      <p:sp>
        <p:nvSpPr>
          <p:cNvPr id="435" name="Google Shape;435;p24"/>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15</a:t>
            </a:r>
            <a:r>
              <a:rPr baseline="30000" lang="en-US"/>
              <a:t>th</a:t>
            </a:r>
            <a:r>
              <a:rPr lang="en-US"/>
              <a:t> Feb- 15</a:t>
            </a:r>
            <a:r>
              <a:rPr baseline="30000" lang="en-US"/>
              <a:t>th</a:t>
            </a:r>
            <a:r>
              <a:rPr lang="en-US"/>
              <a:t> March</a:t>
            </a:r>
            <a:endParaRPr/>
          </a:p>
        </p:txBody>
      </p:sp>
      <p:sp>
        <p:nvSpPr>
          <p:cNvPr id="436" name="Google Shape;436;p24"/>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DATASET PREPARATION, ACQUISITION AND ANALYSIS.</a:t>
            </a:r>
            <a:endParaRPr/>
          </a:p>
          <a:p>
            <a:pPr indent="0" lvl="0" marL="0" rtl="0" algn="l">
              <a:lnSpc>
                <a:spcPct val="90000"/>
              </a:lnSpc>
              <a:spcBef>
                <a:spcPts val="1000"/>
              </a:spcBef>
              <a:spcAft>
                <a:spcPts val="0"/>
              </a:spcAft>
              <a:buClr>
                <a:schemeClr val="dk1"/>
              </a:buClr>
              <a:buSzPts val="1400"/>
              <a:buNone/>
            </a:pPr>
            <a:r>
              <a:t/>
            </a:r>
            <a:endParaRPr/>
          </a:p>
        </p:txBody>
      </p:sp>
      <p:sp>
        <p:nvSpPr>
          <p:cNvPr id="437" name="Google Shape;437;p24"/>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16</a:t>
            </a:r>
            <a:r>
              <a:rPr baseline="30000" lang="en-US"/>
              <a:t>th</a:t>
            </a:r>
            <a:r>
              <a:rPr lang="en-US"/>
              <a:t> March-15</a:t>
            </a:r>
            <a:r>
              <a:rPr baseline="30000" lang="en-US"/>
              <a:t>th</a:t>
            </a:r>
            <a:r>
              <a:rPr lang="en-US"/>
              <a:t> April	</a:t>
            </a:r>
            <a:endParaRPr/>
          </a:p>
        </p:txBody>
      </p:sp>
      <p:sp>
        <p:nvSpPr>
          <p:cNvPr id="438" name="Google Shape;438;p24"/>
          <p:cNvSpPr txBox="1"/>
          <p:nvPr>
            <p:ph idx="3" type="body"/>
          </p:nvPr>
        </p:nvSpPr>
        <p:spPr>
          <a:xfrm>
            <a:off x="3897798" y="5087327"/>
            <a:ext cx="2356951" cy="61086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PRE-PROCESSING, SEGMENTATION AND FEATURE EXTRACTION.</a:t>
            </a:r>
            <a:endParaRPr/>
          </a:p>
          <a:p>
            <a:pPr indent="0" lvl="0" marL="0" rtl="0" algn="l">
              <a:lnSpc>
                <a:spcPct val="90000"/>
              </a:lnSpc>
              <a:spcBef>
                <a:spcPts val="1000"/>
              </a:spcBef>
              <a:spcAft>
                <a:spcPts val="0"/>
              </a:spcAft>
              <a:buClr>
                <a:schemeClr val="dk1"/>
              </a:buClr>
              <a:buSzPts val="1400"/>
              <a:buNone/>
            </a:pPr>
            <a:r>
              <a:t/>
            </a:r>
            <a:endParaRPr/>
          </a:p>
        </p:txBody>
      </p:sp>
      <p:sp>
        <p:nvSpPr>
          <p:cNvPr id="439" name="Google Shape;439;p24"/>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16</a:t>
            </a:r>
            <a:r>
              <a:rPr baseline="30000" lang="en-US"/>
              <a:t>th</a:t>
            </a:r>
            <a:r>
              <a:rPr lang="en-US"/>
              <a:t> April-15</a:t>
            </a:r>
            <a:r>
              <a:rPr baseline="30000" lang="en-US"/>
              <a:t>th</a:t>
            </a:r>
            <a:r>
              <a:rPr lang="en-US"/>
              <a:t> May	</a:t>
            </a:r>
            <a:endParaRPr/>
          </a:p>
        </p:txBody>
      </p:sp>
      <p:sp>
        <p:nvSpPr>
          <p:cNvPr id="440" name="Google Shape;440;p24"/>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CLASSIFICATION MODEL.</a:t>
            </a:r>
            <a:endParaRPr/>
          </a:p>
          <a:p>
            <a:pPr indent="0" lvl="0" marL="0" rtl="0" algn="l">
              <a:lnSpc>
                <a:spcPct val="90000"/>
              </a:lnSpc>
              <a:spcBef>
                <a:spcPts val="1000"/>
              </a:spcBef>
              <a:spcAft>
                <a:spcPts val="0"/>
              </a:spcAft>
              <a:buClr>
                <a:schemeClr val="dk1"/>
              </a:buClr>
              <a:buSzPts val="1400"/>
              <a:buNone/>
            </a:pPr>
            <a:r>
              <a:t/>
            </a:r>
            <a:endParaRPr/>
          </a:p>
        </p:txBody>
      </p:sp>
      <p:sp>
        <p:nvSpPr>
          <p:cNvPr id="441" name="Google Shape;441;p24"/>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16</a:t>
            </a:r>
            <a:r>
              <a:rPr baseline="30000" lang="en-US"/>
              <a:t>th</a:t>
            </a:r>
            <a:r>
              <a:rPr lang="en-US"/>
              <a:t> May-31</a:t>
            </a:r>
            <a:r>
              <a:rPr baseline="30000" lang="en-US"/>
              <a:t>st</a:t>
            </a:r>
            <a:r>
              <a:rPr lang="en-US"/>
              <a:t> May	</a:t>
            </a:r>
            <a:endParaRPr/>
          </a:p>
        </p:txBody>
      </p:sp>
      <p:sp>
        <p:nvSpPr>
          <p:cNvPr id="442" name="Google Shape;442;p24"/>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ANALYSIS OF RESULT.</a:t>
            </a:r>
            <a:endParaRPr/>
          </a:p>
          <a:p>
            <a:pPr indent="0" lvl="0" marL="0" rtl="0" algn="l">
              <a:lnSpc>
                <a:spcPct val="90000"/>
              </a:lnSpc>
              <a:spcBef>
                <a:spcPts val="1000"/>
              </a:spcBef>
              <a:spcAft>
                <a:spcPts val="0"/>
              </a:spcAft>
              <a:buClr>
                <a:schemeClr val="dk1"/>
              </a:buClr>
              <a:buSzPts val="1400"/>
              <a:buNone/>
            </a:pPr>
            <a:r>
              <a:t/>
            </a:r>
            <a:endParaRPr/>
          </a:p>
        </p:txBody>
      </p:sp>
      <p:sp>
        <p:nvSpPr>
          <p:cNvPr id="443" name="Google Shape;443;p2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444" name="Google Shape;444;p2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445" name="Google Shape;445;p2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5"/>
          <p:cNvSpPr txBox="1"/>
          <p:nvPr>
            <p:ph type="title"/>
          </p:nvPr>
        </p:nvSpPr>
        <p:spPr>
          <a:xfrm>
            <a:off x="964023" y="879063"/>
            <a:ext cx="8081654"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Gantt Chart</a:t>
            </a:r>
            <a:endParaRPr/>
          </a:p>
        </p:txBody>
      </p:sp>
      <p:sp>
        <p:nvSpPr>
          <p:cNvPr id="451" name="Google Shape;451;p2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452" name="Google Shape;452;p2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453" name="Google Shape;453;p2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pic>
        <p:nvPicPr>
          <p:cNvPr id="454" name="Google Shape;454;p25"/>
          <p:cNvPicPr preferRelativeResize="0"/>
          <p:nvPr/>
        </p:nvPicPr>
        <p:blipFill rotWithShape="1">
          <a:blip r:embed="rId3">
            <a:alphaModFix/>
          </a:blip>
          <a:srcRect b="0" l="0" r="0" t="0"/>
          <a:stretch/>
        </p:blipFill>
        <p:spPr>
          <a:xfrm>
            <a:off x="3178206" y="1739620"/>
            <a:ext cx="4848325" cy="4352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6"/>
          <p:cNvSpPr txBox="1"/>
          <p:nvPr>
            <p:ph type="title"/>
          </p:nvPr>
        </p:nvSpPr>
        <p:spPr>
          <a:xfrm>
            <a:off x="964023" y="879063"/>
            <a:ext cx="8943457" cy="6108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Franklin Gothic"/>
              <a:buNone/>
            </a:pPr>
            <a:r>
              <a:rPr lang="en-US" sz="3200"/>
              <a:t>Conclusion and Future Plan</a:t>
            </a:r>
            <a:endParaRPr/>
          </a:p>
        </p:txBody>
      </p:sp>
      <p:sp>
        <p:nvSpPr>
          <p:cNvPr id="460" name="Google Shape;460;p26"/>
          <p:cNvSpPr txBox="1"/>
          <p:nvPr>
            <p:ph idx="1" type="body"/>
          </p:nvPr>
        </p:nvSpPr>
        <p:spPr>
          <a:xfrm>
            <a:off x="952499" y="2289363"/>
            <a:ext cx="10153466" cy="3689574"/>
          </a:xfrm>
          <a:prstGeom prst="rect">
            <a:avLst/>
          </a:prstGeom>
          <a:noFill/>
          <a:ln>
            <a:noFill/>
          </a:ln>
        </p:spPr>
        <p:txBody>
          <a:bodyPr anchorCtr="0" anchor="t" bIns="0" lIns="0" spcFirstLastPara="1" rIns="0" wrap="square" tIns="0">
            <a:noAutofit/>
          </a:bodyPr>
          <a:lstStyle/>
          <a:p>
            <a:pPr indent="-285750" lvl="0" marL="285750" rtl="0" algn="l">
              <a:lnSpc>
                <a:spcPct val="107000"/>
              </a:lnSpc>
              <a:spcBef>
                <a:spcPts val="0"/>
              </a:spcBef>
              <a:spcAft>
                <a:spcPts val="0"/>
              </a:spcAft>
              <a:buClr>
                <a:schemeClr val="dk1"/>
              </a:buClr>
              <a:buSzPts val="1600"/>
              <a:buFont typeface="Arial"/>
              <a:buChar char="•"/>
            </a:pPr>
            <a:r>
              <a:rPr lang="en-US"/>
              <a:t>All these approaches are based on Machine Learning and Computer Vision to build a classifier of diseases using the image of just the leaf, which signifies the leap in technology that the world has taken and realising that people in remote areas will also be able to be a part of this endeavour motivates a lot of computer scientists. Through this classifier, farmers will be able to identify the problem in an earlier stage, thus increasing the production and decreasing the later financial risks.</a:t>
            </a:r>
            <a:endParaRPr/>
          </a:p>
        </p:txBody>
      </p:sp>
      <p:sp>
        <p:nvSpPr>
          <p:cNvPr id="461" name="Google Shape;461;p2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462" name="Google Shape;462;p2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463" name="Google Shape;463;p2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4" name="Shape 234"/>
        <p:cNvGrpSpPr/>
        <p:nvPr/>
      </p:nvGrpSpPr>
      <p:grpSpPr>
        <a:xfrm>
          <a:off x="0" y="0"/>
          <a:ext cx="0" cy="0"/>
          <a:chOff x="0" y="0"/>
          <a:chExt cx="0" cy="0"/>
        </a:xfrm>
      </p:grpSpPr>
      <p:pic>
        <p:nvPicPr>
          <p:cNvPr id="235" name="Google Shape;235;p3"/>
          <p:cNvPicPr preferRelativeResize="0"/>
          <p:nvPr>
            <p:ph idx="2" type="pic"/>
          </p:nvPr>
        </p:nvPicPr>
        <p:blipFill rotWithShape="1">
          <a:blip r:embed="rId3">
            <a:alphaModFix/>
          </a:blip>
          <a:srcRect b="7806" l="0" r="0" t="7798"/>
          <a:stretch/>
        </p:blipFill>
        <p:spPr>
          <a:xfrm>
            <a:off x="0" y="0"/>
            <a:ext cx="12192000" cy="6857999"/>
          </a:xfrm>
          <a:prstGeom prst="rect">
            <a:avLst/>
          </a:prstGeom>
          <a:solidFill>
            <a:schemeClr val="accent2"/>
          </a:solidFill>
          <a:ln>
            <a:noFill/>
          </a:ln>
          <a:effectLst>
            <a:outerShdw blurRad="57150" rotWithShape="0" algn="bl" dir="5400000" dist="19050">
              <a:srgbClr val="000000">
                <a:alpha val="50000"/>
              </a:srgbClr>
            </a:outerShdw>
          </a:effectLst>
        </p:spPr>
      </p:pic>
      <p:sp>
        <p:nvSpPr>
          <p:cNvPr id="236" name="Google Shape;236;p3"/>
          <p:cNvSpPr txBox="1"/>
          <p:nvPr>
            <p:ph type="title"/>
          </p:nvPr>
        </p:nvSpPr>
        <p:spPr>
          <a:xfrm>
            <a:off x="6896100" y="4273097"/>
            <a:ext cx="4941600" cy="5013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lt1"/>
              </a:buClr>
              <a:buSzPct val="100000"/>
              <a:buFont typeface="Franklin Gothic"/>
              <a:buNone/>
            </a:pPr>
            <a:r>
              <a:rPr lang="en-US"/>
              <a:t>Problem Statement</a:t>
            </a:r>
            <a:endParaRPr/>
          </a:p>
        </p:txBody>
      </p:sp>
      <p:cxnSp>
        <p:nvCxnSpPr>
          <p:cNvPr id="237" name="Google Shape;237;p3"/>
          <p:cNvCxnSpPr/>
          <p:nvPr/>
        </p:nvCxnSpPr>
        <p:spPr>
          <a:xfrm>
            <a:off x="2527468" y="4521804"/>
            <a:ext cx="2133600" cy="3900"/>
          </a:xfrm>
          <a:prstGeom prst="straightConnector1">
            <a:avLst/>
          </a:prstGeom>
          <a:noFill/>
          <a:ln cap="flat" cmpd="sng" w="101600">
            <a:solidFill>
              <a:schemeClr val="lt2"/>
            </a:solidFill>
            <a:prstDash val="solid"/>
            <a:miter lim="800000"/>
            <a:headEnd len="sm" w="sm" type="none"/>
            <a:tailEnd len="sm" w="sm" type="none"/>
          </a:ln>
        </p:spPr>
      </p:cxnSp>
      <p:sp>
        <p:nvSpPr>
          <p:cNvPr id="238" name="Google Shape;238;p3"/>
          <p:cNvSpPr txBox="1"/>
          <p:nvPr/>
        </p:nvSpPr>
        <p:spPr>
          <a:xfrm>
            <a:off x="6906473" y="2816293"/>
            <a:ext cx="5229000" cy="1392600"/>
          </a:xfrm>
          <a:prstGeom prst="rect">
            <a:avLst/>
          </a:prstGeom>
          <a:noFill/>
          <a:ln>
            <a:noFill/>
          </a:ln>
        </p:spPr>
        <p:txBody>
          <a:bodyPr anchorCtr="0" anchor="t" bIns="45700" lIns="91425" spcFirstLastPara="1" rIns="91425" wrap="square" tIns="45700">
            <a:spAutoFit/>
          </a:bodyPr>
          <a:lstStyle/>
          <a:p>
            <a:pPr indent="0" lvl="0" marL="228600" marR="0" rtl="0" algn="l">
              <a:lnSpc>
                <a:spcPct val="107000"/>
              </a:lnSpc>
              <a:spcBef>
                <a:spcPts val="0"/>
              </a:spcBef>
              <a:spcAft>
                <a:spcPts val="0"/>
              </a:spcAft>
              <a:buNone/>
            </a:pPr>
            <a:r>
              <a:rPr lang="en-US" sz="1600">
                <a:solidFill>
                  <a:schemeClr val="lt1"/>
                </a:solidFill>
                <a:latin typeface="Calibri"/>
                <a:ea typeface="Calibri"/>
                <a:cs typeface="Calibri"/>
                <a:sym typeface="Calibri"/>
              </a:rPr>
              <a:t>My responsibility with regards to my position as an Analyst at PhonePe includes handling the dataflow, Information Retrieval, Dashboards handling and Coordinating with </a:t>
            </a:r>
            <a:r>
              <a:rPr lang="en-US" sz="1600">
                <a:solidFill>
                  <a:schemeClr val="lt1"/>
                </a:solidFill>
                <a:latin typeface="Calibri"/>
                <a:ea typeface="Calibri"/>
                <a:cs typeface="Calibri"/>
                <a:sym typeface="Calibri"/>
              </a:rPr>
              <a:t>Stakeholders</a:t>
            </a:r>
            <a:r>
              <a:rPr lang="en-US" sz="1600">
                <a:solidFill>
                  <a:schemeClr val="lt1"/>
                </a:solidFill>
                <a:latin typeface="Calibri"/>
                <a:ea typeface="Calibri"/>
                <a:cs typeface="Calibri"/>
                <a:sym typeface="Calibri"/>
              </a:rPr>
              <a:t> requirements regarding the </a:t>
            </a:r>
            <a:r>
              <a:rPr b="1" lang="en-US" sz="1600">
                <a:solidFill>
                  <a:schemeClr val="lt1"/>
                </a:solidFill>
                <a:latin typeface="Calibri"/>
                <a:ea typeface="Calibri"/>
                <a:cs typeface="Calibri"/>
                <a:sym typeface="Calibri"/>
              </a:rPr>
              <a:t>Health Insurance products</a:t>
            </a:r>
            <a:r>
              <a:rPr lang="en-US" sz="1600">
                <a:solidFill>
                  <a:schemeClr val="lt1"/>
                </a:solidFill>
                <a:latin typeface="Calibri"/>
                <a:ea typeface="Calibri"/>
                <a:cs typeface="Calibri"/>
                <a:sym typeface="Calibri"/>
              </a:rPr>
              <a:t> on PhonePe.</a:t>
            </a:r>
            <a:endParaRPr sz="16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Introduction</a:t>
            </a:r>
            <a:endParaRPr/>
          </a:p>
        </p:txBody>
      </p:sp>
      <p:sp>
        <p:nvSpPr>
          <p:cNvPr id="244" name="Google Shape;244;p4"/>
          <p:cNvSpPr txBox="1"/>
          <p:nvPr>
            <p:ph idx="1" type="body"/>
          </p:nvPr>
        </p:nvSpPr>
        <p:spPr>
          <a:xfrm>
            <a:off x="964025" y="2189024"/>
            <a:ext cx="10142100" cy="3789900"/>
          </a:xfrm>
          <a:prstGeom prst="rect">
            <a:avLst/>
          </a:prstGeom>
          <a:noFill/>
          <a:ln>
            <a:noFill/>
          </a:ln>
        </p:spPr>
        <p:txBody>
          <a:bodyPr anchorCtr="0" anchor="t" bIns="0" lIns="0" spcFirstLastPara="1" rIns="0" wrap="square" tIns="0">
            <a:noAutofit/>
          </a:bodyPr>
          <a:lstStyle/>
          <a:p>
            <a:pPr indent="-292100" lvl="0" marL="285750" rtl="0" algn="l">
              <a:lnSpc>
                <a:spcPct val="107000"/>
              </a:lnSpc>
              <a:spcBef>
                <a:spcPts val="1800"/>
              </a:spcBef>
              <a:spcAft>
                <a:spcPts val="0"/>
              </a:spcAft>
              <a:buClr>
                <a:schemeClr val="dk1"/>
              </a:buClr>
              <a:buSzPts val="1700"/>
              <a:buFont typeface="Arial"/>
              <a:buChar char="•"/>
            </a:pPr>
            <a:r>
              <a:rPr lang="en-US" sz="1700"/>
              <a:t>I will be serving this major project period by gaining industry experience in PhonePe as an analyst intern. The 6-months internship period consists of </a:t>
            </a:r>
            <a:r>
              <a:rPr b="1" lang="en-US" sz="1700"/>
              <a:t>1-month of training</a:t>
            </a:r>
            <a:r>
              <a:rPr lang="en-US" sz="1700"/>
              <a:t> followed by </a:t>
            </a:r>
            <a:r>
              <a:rPr b="1" lang="en-US" sz="1700"/>
              <a:t>5-months of execution that is in line with the job requirement</a:t>
            </a:r>
            <a:r>
              <a:rPr lang="en-US" sz="1700"/>
              <a:t>. </a:t>
            </a:r>
            <a:endParaRPr sz="1700"/>
          </a:p>
        </p:txBody>
      </p:sp>
      <p:sp>
        <p:nvSpPr>
          <p:cNvPr id="245" name="Google Shape;245;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46" name="Google Shape;246;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247" name="Google Shape;247;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235e69e687_0_2"/>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About the Company</a:t>
            </a:r>
            <a:endParaRPr/>
          </a:p>
        </p:txBody>
      </p:sp>
      <p:sp>
        <p:nvSpPr>
          <p:cNvPr id="253" name="Google Shape;253;g1235e69e687_0_2"/>
          <p:cNvSpPr txBox="1"/>
          <p:nvPr>
            <p:ph idx="1" type="body"/>
          </p:nvPr>
        </p:nvSpPr>
        <p:spPr>
          <a:xfrm>
            <a:off x="964025" y="2189024"/>
            <a:ext cx="10142100" cy="3789900"/>
          </a:xfrm>
          <a:prstGeom prst="rect">
            <a:avLst/>
          </a:prstGeom>
          <a:noFill/>
          <a:ln>
            <a:noFill/>
          </a:ln>
        </p:spPr>
        <p:txBody>
          <a:bodyPr anchorCtr="0" anchor="t" bIns="0" lIns="0" spcFirstLastPara="1" rIns="0" wrap="square" tIns="0">
            <a:noAutofit/>
          </a:bodyPr>
          <a:lstStyle/>
          <a:p>
            <a:pPr indent="-285750" lvl="0" marL="285750" rtl="0" algn="l">
              <a:lnSpc>
                <a:spcPct val="107000"/>
              </a:lnSpc>
              <a:spcBef>
                <a:spcPts val="1800"/>
              </a:spcBef>
              <a:spcAft>
                <a:spcPts val="0"/>
              </a:spcAft>
              <a:buClr>
                <a:schemeClr val="dk1"/>
              </a:buClr>
              <a:buSzPts val="1600"/>
              <a:buFont typeface="Arial"/>
              <a:buChar char="•"/>
            </a:pPr>
            <a:r>
              <a:rPr lang="en-US"/>
              <a:t>PhonePe is an Indian digital payments and financial technology company headquartered in Bengaluru, Karnataka, India. It is</a:t>
            </a:r>
            <a:r>
              <a:rPr b="1" lang="en-US"/>
              <a:t> India’s leading UPI fin-tech Start-up</a:t>
            </a:r>
            <a:r>
              <a:rPr lang="en-US"/>
              <a:t> with over</a:t>
            </a:r>
            <a:r>
              <a:rPr b="1" lang="en-US"/>
              <a:t> 280 million registered users</a:t>
            </a:r>
            <a:r>
              <a:rPr lang="en-US"/>
              <a:t>. PhonePe was </a:t>
            </a:r>
            <a:r>
              <a:rPr b="1" lang="en-US"/>
              <a:t>founded in December 2015</a:t>
            </a:r>
            <a:r>
              <a:rPr lang="en-US"/>
              <a:t>, by Sameer Nigam, Rahul Chari and Burzin Engineer. The company allows users to send and receive money, recharge mobile, DTH, data cards, pay at stores, make utility payments, buy gold, and make investments. </a:t>
            </a:r>
            <a:r>
              <a:rPr lang="en-US"/>
              <a:t>PhonePe is accepted at over </a:t>
            </a:r>
            <a:r>
              <a:rPr b="1" lang="en-US"/>
              <a:t>18 million merchant outlets</a:t>
            </a:r>
            <a:r>
              <a:rPr lang="en-US"/>
              <a:t> across </a:t>
            </a:r>
            <a:r>
              <a:rPr b="1" lang="en-US"/>
              <a:t>500 cities</a:t>
            </a:r>
            <a:r>
              <a:rPr lang="en-US"/>
              <a:t> nationally. </a:t>
            </a:r>
            <a:endParaRPr b="1"/>
          </a:p>
          <a:p>
            <a:pPr indent="-285750" lvl="0" marL="285750" rtl="0" algn="l">
              <a:lnSpc>
                <a:spcPct val="107000"/>
              </a:lnSpc>
              <a:spcBef>
                <a:spcPts val="1800"/>
              </a:spcBef>
              <a:spcAft>
                <a:spcPts val="0"/>
              </a:spcAft>
              <a:buClr>
                <a:schemeClr val="dk1"/>
              </a:buClr>
              <a:buSzPts val="1600"/>
              <a:buFont typeface="Arial"/>
              <a:buChar char="•"/>
            </a:pPr>
            <a:r>
              <a:rPr lang="en-US"/>
              <a:t>PhonePe went live for customers in August </a:t>
            </a:r>
            <a:r>
              <a:rPr b="1" lang="en-US"/>
              <a:t>2016</a:t>
            </a:r>
            <a:r>
              <a:rPr lang="en-US"/>
              <a:t> and was the first non-banking UPI app and offered </a:t>
            </a:r>
            <a:r>
              <a:rPr b="1" lang="en-US"/>
              <a:t>money transfer</a:t>
            </a:r>
            <a:r>
              <a:rPr lang="en-US"/>
              <a:t> to individuals and merchants, </a:t>
            </a:r>
            <a:r>
              <a:rPr b="1" lang="en-US"/>
              <a:t>recharges and bill payments</a:t>
            </a:r>
            <a:r>
              <a:rPr lang="en-US"/>
              <a:t> to begin with. In </a:t>
            </a:r>
            <a:r>
              <a:rPr b="1" lang="en-US"/>
              <a:t>2017</a:t>
            </a:r>
            <a:r>
              <a:rPr lang="en-US"/>
              <a:t>, PhonePe forayed into </a:t>
            </a:r>
            <a:r>
              <a:rPr b="1" lang="en-US"/>
              <a:t>financial services</a:t>
            </a:r>
            <a:r>
              <a:rPr lang="en-US"/>
              <a:t> with the launch of digital gold, providing users with a safe and convenient option to buy 24-karat gold securely on its platform. PhonePe has since launched Mutual Funds and Insurance products like tax-saving funds, liquid funds, international travel insurance, Corona Care, a dedicated insurance product for the COVID-19 pandemic among others. PhonePe launched its </a:t>
            </a:r>
            <a:r>
              <a:rPr b="1" lang="en-US"/>
              <a:t>Switch platform in 2018</a:t>
            </a:r>
            <a:r>
              <a:rPr lang="en-US"/>
              <a:t>, and today its customers can place orders on over 300 apps including Ola, Myntra, IRCTC, Goibibo, RedBus, Oyo etc. directly from within the PhonePe mobile app. </a:t>
            </a:r>
            <a:endParaRPr/>
          </a:p>
        </p:txBody>
      </p:sp>
      <p:sp>
        <p:nvSpPr>
          <p:cNvPr id="254" name="Google Shape;254;g1235e69e687_0_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55" name="Google Shape;255;g1235e69e687_0_2"/>
          <p:cNvSpPr txBox="1"/>
          <p:nvPr>
            <p:ph idx="11" type="ftr"/>
          </p:nvPr>
        </p:nvSpPr>
        <p:spPr>
          <a:xfrm>
            <a:off x="1494790" y="6332220"/>
            <a:ext cx="14973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256" name="Google Shape;256;g1235e69e687_0_2"/>
          <p:cNvSpPr txBox="1"/>
          <p:nvPr>
            <p:ph idx="10" type="dt"/>
          </p:nvPr>
        </p:nvSpPr>
        <p:spPr>
          <a:xfrm>
            <a:off x="2992120" y="6332220"/>
            <a:ext cx="13131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Motivation</a:t>
            </a:r>
            <a:endParaRPr/>
          </a:p>
        </p:txBody>
      </p:sp>
      <p:sp>
        <p:nvSpPr>
          <p:cNvPr id="262" name="Google Shape;262;p5"/>
          <p:cNvSpPr txBox="1"/>
          <p:nvPr>
            <p:ph idx="1" type="body"/>
          </p:nvPr>
        </p:nvSpPr>
        <p:spPr>
          <a:xfrm>
            <a:off x="964023" y="2289363"/>
            <a:ext cx="10381639" cy="3689574"/>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1800"/>
              </a:spcBef>
              <a:spcAft>
                <a:spcPts val="0"/>
              </a:spcAft>
              <a:buClr>
                <a:schemeClr val="dk1"/>
              </a:buClr>
              <a:buSzPts val="1600"/>
              <a:buFont typeface="Arial"/>
              <a:buChar char="•"/>
            </a:pPr>
            <a:r>
              <a:rPr lang="en-US"/>
              <a:t>At PhonePe, one gets to build for India’s next billion users, which gives a </a:t>
            </a:r>
            <a:r>
              <a:rPr b="1" lang="en-US"/>
              <a:t>sense of responsibility.</a:t>
            </a:r>
            <a:r>
              <a:rPr lang="en-US"/>
              <a:t> </a:t>
            </a:r>
            <a:endParaRPr/>
          </a:p>
          <a:p>
            <a:pPr indent="-285750" lvl="0" marL="285750" rtl="0" algn="l">
              <a:lnSpc>
                <a:spcPct val="100000"/>
              </a:lnSpc>
              <a:spcBef>
                <a:spcPts val="1800"/>
              </a:spcBef>
              <a:spcAft>
                <a:spcPts val="0"/>
              </a:spcAft>
              <a:buClr>
                <a:schemeClr val="dk1"/>
              </a:buClr>
              <a:buSzPts val="1600"/>
              <a:buFont typeface="Arial"/>
              <a:buChar char="•"/>
            </a:pPr>
            <a:r>
              <a:rPr lang="en-US"/>
              <a:t>It is a </a:t>
            </a:r>
            <a:r>
              <a:rPr b="1" lang="en-US"/>
              <a:t>fast-paced </a:t>
            </a:r>
            <a:r>
              <a:rPr b="1" lang="en-US"/>
              <a:t>Startup</a:t>
            </a:r>
            <a:r>
              <a:rPr lang="en-US"/>
              <a:t> which helps build upon existing skill sets, gain experiences in many functional areas, and take on a ton of real tasks. As the company grows quickly, so does opportunities for career advancement. </a:t>
            </a:r>
            <a:endParaRPr/>
          </a:p>
          <a:p>
            <a:pPr indent="-285750" lvl="0" marL="285750" rtl="0" algn="l">
              <a:lnSpc>
                <a:spcPct val="100000"/>
              </a:lnSpc>
              <a:spcBef>
                <a:spcPts val="1800"/>
              </a:spcBef>
              <a:spcAft>
                <a:spcPts val="0"/>
              </a:spcAft>
              <a:buClr>
                <a:schemeClr val="dk1"/>
              </a:buClr>
              <a:buSzPts val="1600"/>
              <a:buFont typeface="Arial"/>
              <a:buChar char="•"/>
            </a:pPr>
            <a:r>
              <a:rPr lang="en-US"/>
              <a:t>Working with the </a:t>
            </a:r>
            <a:r>
              <a:rPr b="1" lang="en-US"/>
              <a:t>best minds in the industry</a:t>
            </a:r>
            <a:r>
              <a:rPr lang="en-US"/>
              <a:t> enables me to learn a lot. Phonepe’s diverse and inclusive corporate culture allows me to showcase as well as hone my existing skills and get better every day. </a:t>
            </a:r>
            <a:endParaRPr/>
          </a:p>
          <a:p>
            <a:pPr indent="-285750" lvl="0" marL="285750" rtl="0" algn="l">
              <a:lnSpc>
                <a:spcPct val="100000"/>
              </a:lnSpc>
              <a:spcBef>
                <a:spcPts val="1800"/>
              </a:spcBef>
              <a:spcAft>
                <a:spcPts val="0"/>
              </a:spcAft>
              <a:buClr>
                <a:schemeClr val="dk1"/>
              </a:buClr>
              <a:buSzPts val="1600"/>
              <a:buFont typeface="Arial"/>
              <a:buChar char="•"/>
            </a:pPr>
            <a:r>
              <a:rPr lang="en-US"/>
              <a:t>This Internship really helps </a:t>
            </a:r>
            <a:r>
              <a:rPr b="1" lang="en-US"/>
              <a:t>boost one’s credentials</a:t>
            </a:r>
            <a:r>
              <a:rPr lang="en-US"/>
              <a:t> as they offer professional training modules/courses, expert guidance, and a great working environment throughout the commitment period. The impeccably curated training program helps early onboarding of a fresher candidate and prepares him/her to efficiently find their place and pace the corporate ladder. After serving the limited tenure of the internship period, the company also entitles you to achieving a project and an internship certificate. </a:t>
            </a:r>
            <a:endParaRPr/>
          </a:p>
        </p:txBody>
      </p:sp>
      <p:sp>
        <p:nvSpPr>
          <p:cNvPr id="263" name="Google Shape;263;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64" name="Google Shape;264;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265" name="Google Shape;265;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Methodology</a:t>
            </a:r>
            <a:endParaRPr/>
          </a:p>
        </p:txBody>
      </p:sp>
      <p:sp>
        <p:nvSpPr>
          <p:cNvPr id="271" name="Google Shape;271;p6"/>
          <p:cNvSpPr txBox="1"/>
          <p:nvPr>
            <p:ph idx="1" type="body"/>
          </p:nvPr>
        </p:nvSpPr>
        <p:spPr>
          <a:xfrm>
            <a:off x="952498" y="2289362"/>
            <a:ext cx="9982595" cy="3689575"/>
          </a:xfrm>
          <a:prstGeom prst="rect">
            <a:avLst/>
          </a:prstGeom>
          <a:noFill/>
          <a:ln>
            <a:noFill/>
          </a:ln>
        </p:spPr>
        <p:txBody>
          <a:bodyPr anchorCtr="0" anchor="t" bIns="0" lIns="0" spcFirstLastPara="1" rIns="0" wrap="square" tIns="0">
            <a:noAutofit/>
          </a:bodyPr>
          <a:lstStyle/>
          <a:p>
            <a:pPr indent="-285750" lvl="0" marL="514350" rtl="0" algn="l">
              <a:lnSpc>
                <a:spcPct val="107000"/>
              </a:lnSpc>
              <a:spcBef>
                <a:spcPts val="1800"/>
              </a:spcBef>
              <a:spcAft>
                <a:spcPts val="0"/>
              </a:spcAft>
              <a:buClr>
                <a:schemeClr val="dk1"/>
              </a:buClr>
              <a:buSzPts val="1600"/>
              <a:buFont typeface="Arial"/>
              <a:buChar char="•"/>
            </a:pPr>
            <a:r>
              <a:rPr lang="en-US"/>
              <a:t>I perform multiple functions as in charge of analytics concerning PhonePe’s Health Insurance products: Dealing with Stakeholders: One major aspect of my role as an Analyst at PhonePe is to single-handedly deal with the Health Insurance stakeholders to fulfil their asks/updates on relevant data or insights that will help them take judicious product management decisions. I regularly keep in touch with them to provide them useful information/highlights after thorough analysis as well as cater to their requirements that circles around User Profiling and Product Usage. Data Retrieval: To undergo the task of Data extraction, I use SQL to retrieve data from various databases. The real-time data is stored in Foxtrot and other relevant information can be found in the database warehouse (Lucy). I write my SQL queries on Zeppelin notebooks and extract, feed or work with useful data available in these stored databases. Data Analysis and Visualization: This part requires me to analyse data by systematically applying statistical and/or logical techniques to describe and illustrate, condense and recap, and evaluate it. Phonepe has taught us to use various analytical tools and software to perform different analysis and visualization tasks. We use comprehensive software called QlikView and QlikSense to visually represent data in Graphs and maintain dashboards. Along with this, the software aid us in publishing auto-generated email reports and dashboards that are scheduled to published automatically daily through the realtime ingested data. We also use MS-Excel to represent small-scale analysis and manipulations. Data Cleaning and Maintenance: Another essential job responsibility includes cleaning raw datasets (Removing Duplicates, Fix structural errors, Handle missing data, Filter unwanted outliers, etc.) and transforming data i.e. converting data from one format or structure into another. Along with this, I make sure all the necessary data is ingested in Lucy and coordinate with the IT team to understand the data stored to fulfil the necessary tasks analysis.</a:t>
            </a:r>
            <a:endParaRPr/>
          </a:p>
        </p:txBody>
      </p:sp>
      <p:sp>
        <p:nvSpPr>
          <p:cNvPr id="272" name="Google Shape;27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273" name="Google Shape;27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74" name="Google Shape;27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Feature Extraction</a:t>
            </a:r>
            <a:endParaRPr/>
          </a:p>
        </p:txBody>
      </p:sp>
      <p:sp>
        <p:nvSpPr>
          <p:cNvPr id="280" name="Google Shape;280;p7"/>
          <p:cNvSpPr txBox="1"/>
          <p:nvPr>
            <p:ph idx="1" type="body"/>
          </p:nvPr>
        </p:nvSpPr>
        <p:spPr>
          <a:xfrm>
            <a:off x="952499" y="2175029"/>
            <a:ext cx="10153466" cy="38039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600"/>
              <a:buNone/>
            </a:pPr>
            <a:r>
              <a:rPr lang="en-US"/>
              <a:t>Feature vectors are constructed using various attributes of an image like colour, shape and dimensions to study and detect diseases and henceforth classify them accordingly. It forms the primary step in image Classification model. On exploring the many techniques available for feature extraction, we narrow down our options to the following list of algorithms:</a:t>
            </a:r>
            <a:endParaRPr/>
          </a:p>
          <a:p>
            <a:pPr indent="0" lvl="0" marL="698500" rtl="0" algn="just">
              <a:lnSpc>
                <a:spcPct val="106000"/>
              </a:lnSpc>
              <a:spcBef>
                <a:spcPts val="1000"/>
              </a:spcBef>
              <a:spcAft>
                <a:spcPts val="0"/>
              </a:spcAft>
              <a:buClr>
                <a:schemeClr val="dk1"/>
              </a:buClr>
              <a:buSzPts val="1600"/>
              <a:buNone/>
            </a:pPr>
            <a:r>
              <a:rPr b="1" lang="en-US"/>
              <a:t>Texture feature extraction</a:t>
            </a:r>
            <a:r>
              <a:rPr lang="en-US"/>
              <a:t>: </a:t>
            </a:r>
            <a:r>
              <a:rPr b="1" lang="en-US"/>
              <a:t>GRAY LEVEL CO-OCCURENCE MATRIX (GLCM) </a:t>
            </a:r>
            <a:r>
              <a:rPr lang="en-US"/>
              <a:t>is defined by a matrix which calculates the relation between two pixels at a time. The number of rows and columns in the matrix are equal to the number of grey levels G in an image.</a:t>
            </a:r>
            <a:r>
              <a:rPr b="0" i="0" lang="en-US">
                <a:solidFill>
                  <a:srgbClr val="1A1A1A"/>
                </a:solidFill>
                <a:latin typeface="Roboto"/>
                <a:ea typeface="Roboto"/>
                <a:cs typeface="Roboto"/>
                <a:sym typeface="Roboto"/>
              </a:rPr>
              <a:t> </a:t>
            </a:r>
            <a:r>
              <a:rPr lang="en-US"/>
              <a:t>The GLCM functions characterize the texture of an image by calculating how often pairs of pixel with specific values and in a specified spatial relationship occur in an image. In GLCM technique, we are focusing on six main features –</a:t>
            </a:r>
            <a:r>
              <a:rPr lang="en-US" u="sng"/>
              <a:t>1. Contrast 2. Dissimilarity 3. Homogeneity 4. Energy 5. Correlation 6. ASM</a:t>
            </a:r>
            <a:endParaRPr/>
          </a:p>
          <a:p>
            <a:pPr indent="0" lvl="0" marL="698500" rtl="0" algn="just">
              <a:lnSpc>
                <a:spcPct val="106000"/>
              </a:lnSpc>
              <a:spcBef>
                <a:spcPts val="1800"/>
              </a:spcBef>
              <a:spcAft>
                <a:spcPts val="0"/>
              </a:spcAft>
              <a:buClr>
                <a:schemeClr val="dk1"/>
              </a:buClr>
              <a:buSzPts val="1600"/>
              <a:buNone/>
            </a:pPr>
            <a:r>
              <a:rPr b="1" lang="en-US"/>
              <a:t>Color feature extraction: COLOUR SPACING </a:t>
            </a:r>
            <a:r>
              <a:rPr lang="en-US"/>
              <a:t>is an conceptual tool for describing the way colours are represented. It can mean the use of a specific colour model or system that turns colours into quantitate or statistical data for analysis. A normal grey scale image can be defined by only one matrix but a colour image is actually composed of three primary and multiple combination colours which can be used for deeper research. We had to discard this method though later on since it wasn’t that feasible to implement for multiple images.</a:t>
            </a:r>
            <a:endParaRPr/>
          </a:p>
          <a:p>
            <a:pPr indent="0" lvl="0" marL="0" rtl="0" algn="l">
              <a:lnSpc>
                <a:spcPct val="100000"/>
              </a:lnSpc>
              <a:spcBef>
                <a:spcPts val="1800"/>
              </a:spcBef>
              <a:spcAft>
                <a:spcPts val="0"/>
              </a:spcAft>
              <a:buClr>
                <a:schemeClr val="dk1"/>
              </a:buClr>
              <a:buSzPts val="1600"/>
              <a:buNone/>
            </a:pPr>
            <a:r>
              <a:t/>
            </a:r>
            <a:endParaRPr/>
          </a:p>
        </p:txBody>
      </p:sp>
      <p:sp>
        <p:nvSpPr>
          <p:cNvPr id="281" name="Google Shape;281;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82" name="Google Shape;282;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a:p>
        </p:txBody>
      </p:sp>
      <p:sp>
        <p:nvSpPr>
          <p:cNvPr id="283" name="Google Shape;283;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GLCM Code</a:t>
            </a:r>
            <a:endParaRPr/>
          </a:p>
        </p:txBody>
      </p:sp>
      <p:sp>
        <p:nvSpPr>
          <p:cNvPr id="289" name="Google Shape;289;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June 16, 2021</a:t>
            </a:r>
            <a:endParaRPr>
              <a:latin typeface="Libre Franklin"/>
              <a:ea typeface="Libre Franklin"/>
              <a:cs typeface="Libre Franklin"/>
              <a:sym typeface="Libre Franklin"/>
            </a:endParaRPr>
          </a:p>
        </p:txBody>
      </p:sp>
      <p:sp>
        <p:nvSpPr>
          <p:cNvPr id="290" name="Google Shape;290;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Annual Review</a:t>
            </a:r>
            <a:endParaRPr b="0"/>
          </a:p>
        </p:txBody>
      </p:sp>
      <p:sp>
        <p:nvSpPr>
          <p:cNvPr id="291" name="Google Shape;291;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pic>
        <p:nvPicPr>
          <p:cNvPr descr="Text&#10;&#10;Description automatically generated" id="292" name="Google Shape;292;p8"/>
          <p:cNvPicPr preferRelativeResize="0"/>
          <p:nvPr>
            <p:ph idx="2" type="chart"/>
          </p:nvPr>
        </p:nvPicPr>
        <p:blipFill rotWithShape="1">
          <a:blip r:embed="rId3">
            <a:alphaModFix/>
          </a:blip>
          <a:srcRect b="0" l="0" r="0" t="24759"/>
          <a:stretch/>
        </p:blipFill>
        <p:spPr>
          <a:xfrm>
            <a:off x="1968758" y="1670180"/>
            <a:ext cx="7931022" cy="430875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2021-04-09T17:05:28Z</dcterms:created>
  <dc:creator>niyati jain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