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143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7C77DE-301D-8B4F-B1F2-5708AF72F0BF}" type="datetimeFigureOut">
              <a:rPr lang="en-US" smtClean="0"/>
              <a:t>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58761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C77DE-301D-8B4F-B1F2-5708AF72F0BF}" type="datetimeFigureOut">
              <a:rPr lang="en-US" smtClean="0"/>
              <a:t>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1428707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C77DE-301D-8B4F-B1F2-5708AF72F0BF}" type="datetimeFigureOut">
              <a:rPr lang="en-US" smtClean="0"/>
              <a:t>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13931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C77DE-301D-8B4F-B1F2-5708AF72F0BF}" type="datetimeFigureOut">
              <a:rPr lang="en-US" smtClean="0"/>
              <a:t>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24297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C77DE-301D-8B4F-B1F2-5708AF72F0BF}" type="datetimeFigureOut">
              <a:rPr lang="en-US" smtClean="0"/>
              <a:t>1/2/14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121609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C77DE-301D-8B4F-B1F2-5708AF72F0BF}" type="datetimeFigureOut">
              <a:rPr lang="en-US" smtClean="0"/>
              <a:t>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117927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7C77DE-301D-8B4F-B1F2-5708AF72F0BF}" type="datetimeFigureOut">
              <a:rPr lang="en-US" smtClean="0"/>
              <a:t>1/2/14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108256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7C77DE-301D-8B4F-B1F2-5708AF72F0BF}" type="datetimeFigureOut">
              <a:rPr lang="en-US" smtClean="0"/>
              <a:t>1/2/14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40362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C77DE-301D-8B4F-B1F2-5708AF72F0BF}" type="datetimeFigureOut">
              <a:rPr lang="en-US" smtClean="0"/>
              <a:t>1/2/14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79047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C77DE-301D-8B4F-B1F2-5708AF72F0BF}" type="datetimeFigureOut">
              <a:rPr lang="en-US" smtClean="0"/>
              <a:t>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281019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C77DE-301D-8B4F-B1F2-5708AF72F0BF}" type="datetimeFigureOut">
              <a:rPr lang="en-US" smtClean="0"/>
              <a:t>1/2/14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A1C25-0986-754A-8743-A725F36D7A65}" type="slidenum">
              <a:rPr lang="en-US" smtClean="0"/>
              <a:t>‹#›</a:t>
            </a:fld>
            <a:endParaRPr lang="en-US"/>
          </a:p>
        </p:txBody>
      </p:sp>
    </p:spTree>
    <p:extLst>
      <p:ext uri="{BB962C8B-B14F-4D97-AF65-F5344CB8AC3E}">
        <p14:creationId xmlns:p14="http://schemas.microsoft.com/office/powerpoint/2010/main" val="3385305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C77DE-301D-8B4F-B1F2-5708AF72F0BF}" type="datetimeFigureOut">
              <a:rPr lang="en-US" smtClean="0"/>
              <a:t>1/2/14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A1C25-0986-754A-8743-A725F36D7A65}" type="slidenum">
              <a:rPr lang="en-US" smtClean="0"/>
              <a:t>‹#›</a:t>
            </a:fld>
            <a:endParaRPr lang="en-US"/>
          </a:p>
        </p:txBody>
      </p:sp>
    </p:spTree>
    <p:extLst>
      <p:ext uri="{BB962C8B-B14F-4D97-AF65-F5344CB8AC3E}">
        <p14:creationId xmlns:p14="http://schemas.microsoft.com/office/powerpoint/2010/main" val="3917369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hephertz/AppWarpS2Public/wiki/Custom-Server-side-user-authentic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hephertz/AppWarpS2Public/wiki/Deploy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hephertz/AppWarpS2Public/wiki/Benchmarks" TargetMode="Externa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shephertz/AppWarpS2Docs/wiki/Getting-Started" TargetMode="External"/><Relationship Id="rId3" Type="http://schemas.openxmlformats.org/officeDocument/2006/relationships/hyperlink" Target="https://github.com/shephertz/AppWarpS2Docs/wiki/S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warp.shephertz.com/game-development-center/matchmaking-basic-conce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warp.shephertz.com/game-development-cent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AppWarpS2</a:t>
            </a:r>
            <a:endParaRPr lang="en-US" dirty="0"/>
          </a:p>
        </p:txBody>
      </p:sp>
      <p:sp>
        <p:nvSpPr>
          <p:cNvPr id="3" name="Subtitle 2"/>
          <p:cNvSpPr>
            <a:spLocks noGrp="1"/>
          </p:cNvSpPr>
          <p:nvPr>
            <p:ph type="subTitle" idx="1"/>
          </p:nvPr>
        </p:nvSpPr>
        <p:spPr>
          <a:xfrm>
            <a:off x="685800" y="3886200"/>
            <a:ext cx="7413473" cy="1139088"/>
          </a:xfrm>
        </p:spPr>
        <p:txBody>
          <a:bodyPr>
            <a:normAutofit/>
          </a:bodyPr>
          <a:lstStyle/>
          <a:p>
            <a:r>
              <a:rPr lang="en-US" dirty="0" smtClean="0"/>
              <a:t>-Dhruv Chopra</a:t>
            </a:r>
            <a:endParaRPr lang="en-US" dirty="0"/>
          </a:p>
        </p:txBody>
      </p:sp>
    </p:spTree>
    <p:extLst>
      <p:ext uri="{BB962C8B-B14F-4D97-AF65-F5344CB8AC3E}">
        <p14:creationId xmlns:p14="http://schemas.microsoft.com/office/powerpoint/2010/main" val="8056912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I do RPC?</a:t>
            </a:r>
            <a:endParaRPr lang="en-US" dirty="0"/>
          </a:p>
        </p:txBody>
      </p:sp>
      <p:sp>
        <p:nvSpPr>
          <p:cNvPr id="3" name="Content Placeholder 2"/>
          <p:cNvSpPr>
            <a:spLocks noGrp="1"/>
          </p:cNvSpPr>
          <p:nvPr>
            <p:ph idx="1"/>
          </p:nvPr>
        </p:nvSpPr>
        <p:spPr>
          <a:xfrm>
            <a:off x="457200" y="1600200"/>
            <a:ext cx="8229600" cy="4961467"/>
          </a:xfrm>
        </p:spPr>
        <p:txBody>
          <a:bodyPr>
            <a:normAutofit/>
          </a:bodyPr>
          <a:lstStyle/>
          <a:p>
            <a:r>
              <a:rPr lang="en-US" sz="2000" dirty="0" smtClean="0"/>
              <a:t>Yes! AppWarpS2 provides support for RPC (Remote Procedure Call).</a:t>
            </a:r>
          </a:p>
          <a:p>
            <a:r>
              <a:rPr lang="en-US" sz="2000" dirty="0" smtClean="0"/>
              <a:t>Developers can use server side adaptors to define their own methods and have them invoked from the client. Following example illustrates this..</a:t>
            </a:r>
          </a:p>
          <a:p>
            <a:pPr marL="0" indent="0">
              <a:buNone/>
            </a:pPr>
            <a:endParaRPr lang="en-US" sz="2000" dirty="0" smtClean="0"/>
          </a:p>
          <a:p>
            <a:pPr marL="0" indent="0">
              <a:buNone/>
            </a:pPr>
            <a:r>
              <a:rPr lang="en-US" sz="1400" b="1" i="1" dirty="0" smtClean="0"/>
              <a:t>Define the following on a room adaptor (server-side)</a:t>
            </a:r>
            <a:endParaRPr lang="en-US" sz="1400" b="1" i="1" dirty="0"/>
          </a:p>
          <a:p>
            <a:pPr marL="0" indent="0">
              <a:buNone/>
            </a:pPr>
            <a:r>
              <a:rPr lang="en-US" sz="1400" dirty="0">
                <a:solidFill>
                  <a:srgbClr val="800000"/>
                </a:solidFill>
              </a:rPr>
              <a:t>p</a:t>
            </a:r>
            <a:r>
              <a:rPr lang="en-US" sz="1400" dirty="0" smtClean="0">
                <a:solidFill>
                  <a:srgbClr val="800000"/>
                </a:solidFill>
              </a:rPr>
              <a:t>ublic </a:t>
            </a:r>
            <a:r>
              <a:rPr lang="en-US" sz="1400" dirty="0" err="1" smtClean="0">
                <a:solidFill>
                  <a:srgbClr val="800000"/>
                </a:solidFill>
              </a:rPr>
              <a:t>int</a:t>
            </a:r>
            <a:r>
              <a:rPr lang="en-US" sz="1400" dirty="0" smtClean="0">
                <a:solidFill>
                  <a:srgbClr val="800000"/>
                </a:solidFill>
              </a:rPr>
              <a:t> </a:t>
            </a:r>
            <a:r>
              <a:rPr lang="en-US" sz="1400" dirty="0" err="1" smtClean="0">
                <a:solidFill>
                  <a:srgbClr val="800000"/>
                </a:solidFill>
              </a:rPr>
              <a:t>drawNewCard</a:t>
            </a:r>
            <a:r>
              <a:rPr lang="en-US" sz="1400" dirty="0" smtClean="0">
                <a:solidFill>
                  <a:srgbClr val="800000"/>
                </a:solidFill>
              </a:rPr>
              <a:t>(String username){</a:t>
            </a:r>
          </a:p>
          <a:p>
            <a:pPr marL="0" indent="0">
              <a:buNone/>
            </a:pPr>
            <a:r>
              <a:rPr lang="en-US" sz="1400" dirty="0" smtClean="0">
                <a:solidFill>
                  <a:srgbClr val="800000"/>
                </a:solidFill>
              </a:rPr>
              <a:t>	// add your logic here</a:t>
            </a:r>
          </a:p>
          <a:p>
            <a:pPr marL="0" indent="0">
              <a:buNone/>
            </a:pPr>
            <a:r>
              <a:rPr lang="en-US" sz="1400" dirty="0">
                <a:solidFill>
                  <a:srgbClr val="800000"/>
                </a:solidFill>
              </a:rPr>
              <a:t>	</a:t>
            </a:r>
            <a:r>
              <a:rPr lang="en-US" sz="1400" dirty="0" smtClean="0">
                <a:solidFill>
                  <a:srgbClr val="800000"/>
                </a:solidFill>
              </a:rPr>
              <a:t>return card;</a:t>
            </a:r>
            <a:endParaRPr lang="en-US" sz="1400" dirty="0">
              <a:solidFill>
                <a:srgbClr val="800000"/>
              </a:solidFill>
            </a:endParaRPr>
          </a:p>
          <a:p>
            <a:pPr marL="0" indent="0">
              <a:buNone/>
            </a:pPr>
            <a:r>
              <a:rPr lang="en-US" sz="1400" dirty="0" smtClean="0">
                <a:solidFill>
                  <a:srgbClr val="800000"/>
                </a:solidFill>
              </a:rPr>
              <a:t>}</a:t>
            </a:r>
          </a:p>
          <a:p>
            <a:pPr marL="0" indent="0">
              <a:buNone/>
            </a:pPr>
            <a:endParaRPr lang="en-US" sz="1400" b="1" i="1" dirty="0" smtClean="0"/>
          </a:p>
          <a:p>
            <a:pPr marL="0" indent="0">
              <a:buNone/>
            </a:pPr>
            <a:r>
              <a:rPr lang="en-US" sz="1400" b="1" i="1" dirty="0" smtClean="0"/>
              <a:t>Call the method from the client</a:t>
            </a:r>
            <a:endParaRPr lang="en-US" sz="1400" b="1" i="1" dirty="0"/>
          </a:p>
          <a:p>
            <a:pPr marL="0" indent="0">
              <a:buNone/>
            </a:pPr>
            <a:r>
              <a:rPr lang="en-US" sz="1400" dirty="0" err="1" smtClean="0">
                <a:solidFill>
                  <a:srgbClr val="800000"/>
                </a:solidFill>
              </a:rPr>
              <a:t>AppWarpClient.getInstance</a:t>
            </a:r>
            <a:r>
              <a:rPr lang="en-US" sz="1400" dirty="0" smtClean="0">
                <a:solidFill>
                  <a:srgbClr val="800000"/>
                </a:solidFill>
              </a:rPr>
              <a:t>().</a:t>
            </a:r>
            <a:r>
              <a:rPr lang="en-US" sz="1400" dirty="0" err="1" smtClean="0">
                <a:solidFill>
                  <a:srgbClr val="800000"/>
                </a:solidFill>
              </a:rPr>
              <a:t>invokeRoomRPC</a:t>
            </a:r>
            <a:r>
              <a:rPr lang="en-US" sz="1400" dirty="0" smtClean="0">
                <a:solidFill>
                  <a:srgbClr val="800000"/>
                </a:solidFill>
              </a:rPr>
              <a:t>(</a:t>
            </a:r>
            <a:r>
              <a:rPr lang="en-US" sz="1400" dirty="0" err="1" smtClean="0">
                <a:solidFill>
                  <a:srgbClr val="800000"/>
                </a:solidFill>
              </a:rPr>
              <a:t>roomId</a:t>
            </a:r>
            <a:r>
              <a:rPr lang="en-US" sz="1400" dirty="0" smtClean="0">
                <a:solidFill>
                  <a:srgbClr val="800000"/>
                </a:solidFill>
              </a:rPr>
              <a:t>, “</a:t>
            </a:r>
            <a:r>
              <a:rPr lang="en-US" sz="1400" dirty="0" err="1" smtClean="0">
                <a:solidFill>
                  <a:srgbClr val="800000"/>
                </a:solidFill>
              </a:rPr>
              <a:t>drawNewCard</a:t>
            </a:r>
            <a:r>
              <a:rPr lang="en-US" sz="1400" dirty="0" smtClean="0">
                <a:solidFill>
                  <a:srgbClr val="800000"/>
                </a:solidFill>
              </a:rPr>
              <a:t>”, “</a:t>
            </a:r>
            <a:r>
              <a:rPr lang="en-US" sz="1400" dirty="0" err="1" smtClean="0">
                <a:solidFill>
                  <a:srgbClr val="800000"/>
                </a:solidFill>
              </a:rPr>
              <a:t>jose</a:t>
            </a:r>
            <a:r>
              <a:rPr lang="en-US" sz="1400" dirty="0" smtClean="0">
                <a:solidFill>
                  <a:srgbClr val="800000"/>
                </a:solidFill>
              </a:rPr>
              <a:t>”);</a:t>
            </a:r>
            <a:endParaRPr lang="en-US" sz="1400" dirty="0">
              <a:solidFill>
                <a:srgbClr val="800000"/>
              </a:solidFill>
            </a:endParaRPr>
          </a:p>
          <a:p>
            <a:pPr marL="0" indent="0">
              <a:buNone/>
            </a:pPr>
            <a:endParaRPr lang="en-US" sz="1400" dirty="0" smtClean="0"/>
          </a:p>
          <a:p>
            <a:pPr marL="0" indent="0">
              <a:buNone/>
            </a:pPr>
            <a:r>
              <a:rPr lang="en-US" sz="1400" b="1" i="1" dirty="0" smtClean="0"/>
              <a:t>Handle the result (asynchronously)</a:t>
            </a:r>
          </a:p>
          <a:p>
            <a:pPr marL="0" indent="0">
              <a:buNone/>
            </a:pPr>
            <a:r>
              <a:rPr lang="en-US" sz="1400" dirty="0">
                <a:solidFill>
                  <a:srgbClr val="800000"/>
                </a:solidFill>
              </a:rPr>
              <a:t>p</a:t>
            </a:r>
            <a:r>
              <a:rPr lang="en-US" sz="1400" dirty="0" smtClean="0">
                <a:solidFill>
                  <a:srgbClr val="800000"/>
                </a:solidFill>
              </a:rPr>
              <a:t>ublic void </a:t>
            </a:r>
            <a:r>
              <a:rPr lang="en-US" sz="1400" dirty="0" err="1" smtClean="0">
                <a:solidFill>
                  <a:srgbClr val="800000"/>
                </a:solidFill>
              </a:rPr>
              <a:t>onRPCDone</a:t>
            </a:r>
            <a:r>
              <a:rPr lang="en-US" sz="1400" dirty="0" smtClean="0">
                <a:solidFill>
                  <a:srgbClr val="800000"/>
                </a:solidFill>
              </a:rPr>
              <a:t>(byte result, String </a:t>
            </a:r>
            <a:r>
              <a:rPr lang="en-US" sz="1400" dirty="0" err="1" smtClean="0">
                <a:solidFill>
                  <a:srgbClr val="800000"/>
                </a:solidFill>
              </a:rPr>
              <a:t>func_name</a:t>
            </a:r>
            <a:r>
              <a:rPr lang="en-US" sz="1400" dirty="0" smtClean="0">
                <a:solidFill>
                  <a:srgbClr val="800000"/>
                </a:solidFill>
              </a:rPr>
              <a:t>, Object </a:t>
            </a:r>
            <a:r>
              <a:rPr lang="en-US" sz="1400" dirty="0" err="1" smtClean="0">
                <a:solidFill>
                  <a:srgbClr val="800000"/>
                </a:solidFill>
              </a:rPr>
              <a:t>retVal</a:t>
            </a:r>
            <a:r>
              <a:rPr lang="en-US" sz="1400" dirty="0" smtClean="0">
                <a:solidFill>
                  <a:srgbClr val="800000"/>
                </a:solidFill>
              </a:rPr>
              <a:t>){</a:t>
            </a:r>
          </a:p>
          <a:p>
            <a:pPr marL="0" indent="0">
              <a:buNone/>
            </a:pPr>
            <a:r>
              <a:rPr lang="en-US" sz="1400" dirty="0">
                <a:solidFill>
                  <a:srgbClr val="800000"/>
                </a:solidFill>
              </a:rPr>
              <a:t>	</a:t>
            </a:r>
            <a:r>
              <a:rPr lang="en-US" sz="1400" dirty="0" smtClean="0">
                <a:solidFill>
                  <a:srgbClr val="800000"/>
                </a:solidFill>
              </a:rPr>
              <a:t>// handle here</a:t>
            </a:r>
          </a:p>
          <a:p>
            <a:pPr marL="0" indent="0">
              <a:buNone/>
            </a:pPr>
            <a:r>
              <a:rPr lang="en-US" sz="1400" dirty="0">
                <a:solidFill>
                  <a:srgbClr val="800000"/>
                </a:solidFill>
              </a:rPr>
              <a:t>}</a:t>
            </a:r>
          </a:p>
        </p:txBody>
      </p:sp>
    </p:spTree>
    <p:extLst>
      <p:ext uri="{BB962C8B-B14F-4D97-AF65-F5344CB8AC3E}">
        <p14:creationId xmlns:p14="http://schemas.microsoft.com/office/powerpoint/2010/main" val="25233411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I do server side custom authentication?</a:t>
            </a:r>
            <a:endParaRPr lang="en-US" dirty="0"/>
          </a:p>
        </p:txBody>
      </p:sp>
      <p:sp>
        <p:nvSpPr>
          <p:cNvPr id="3" name="Content Placeholder 2"/>
          <p:cNvSpPr>
            <a:spLocks noGrp="1"/>
          </p:cNvSpPr>
          <p:nvPr>
            <p:ph idx="1"/>
          </p:nvPr>
        </p:nvSpPr>
        <p:spPr>
          <a:xfrm>
            <a:off x="457200" y="1896533"/>
            <a:ext cx="8229600" cy="4525963"/>
          </a:xfrm>
        </p:spPr>
        <p:txBody>
          <a:bodyPr>
            <a:normAutofit/>
          </a:bodyPr>
          <a:lstStyle/>
          <a:p>
            <a:r>
              <a:rPr lang="en-US" sz="2000" dirty="0" smtClean="0"/>
              <a:t>Application which require strict admission control can’t rely only on client side authentication and require this ability on the server side as well.</a:t>
            </a:r>
          </a:p>
          <a:p>
            <a:r>
              <a:rPr lang="en-US" sz="2000" dirty="0" smtClean="0"/>
              <a:t>AppWarpS2 gives the ability to clients to send custom authentication data along with its connection requests.</a:t>
            </a:r>
          </a:p>
          <a:p>
            <a:r>
              <a:rPr lang="en-US" sz="2000" dirty="0" smtClean="0"/>
              <a:t>The server side adaptors can then override and validate the connection requests to either allow or deny the clients.</a:t>
            </a:r>
          </a:p>
          <a:p>
            <a:r>
              <a:rPr lang="en-US" sz="2000" dirty="0" smtClean="0"/>
              <a:t>Asynchronous authentication is also supported on the server side for applications which might want to make a 3</a:t>
            </a:r>
            <a:r>
              <a:rPr lang="en-US" sz="2000" baseline="30000" dirty="0" smtClean="0"/>
              <a:t>rd</a:t>
            </a:r>
            <a:r>
              <a:rPr lang="en-US" sz="2000" dirty="0" smtClean="0"/>
              <a:t> party REST call for example to authenticate. This prevents blocking the AppWarpS2 threads.</a:t>
            </a:r>
          </a:p>
          <a:p>
            <a:r>
              <a:rPr lang="en-US" sz="2000" dirty="0" smtClean="0"/>
              <a:t>Read more </a:t>
            </a:r>
            <a:r>
              <a:rPr lang="en-US" sz="2000" dirty="0" smtClean="0">
                <a:hlinkClick r:id="rId2"/>
              </a:rPr>
              <a:t>here</a:t>
            </a:r>
            <a:r>
              <a:rPr lang="en-US" sz="2000" dirty="0" smtClean="0"/>
              <a:t>.</a:t>
            </a:r>
            <a:endParaRPr lang="en-US" sz="2000" dirty="0"/>
          </a:p>
        </p:txBody>
      </p:sp>
    </p:spTree>
    <p:extLst>
      <p:ext uri="{BB962C8B-B14F-4D97-AF65-F5344CB8AC3E}">
        <p14:creationId xmlns:p14="http://schemas.microsoft.com/office/powerpoint/2010/main" val="8275635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do my own deployment?</a:t>
            </a:r>
            <a:endParaRPr lang="en-US" dirty="0"/>
          </a:p>
        </p:txBody>
      </p:sp>
      <p:sp>
        <p:nvSpPr>
          <p:cNvPr id="3" name="Content Placeholder 2"/>
          <p:cNvSpPr>
            <a:spLocks noGrp="1"/>
          </p:cNvSpPr>
          <p:nvPr>
            <p:ph idx="1"/>
          </p:nvPr>
        </p:nvSpPr>
        <p:spPr/>
        <p:txBody>
          <a:bodyPr>
            <a:normAutofit/>
          </a:bodyPr>
          <a:lstStyle/>
          <a:p>
            <a:r>
              <a:rPr lang="en-US" sz="2000" dirty="0" smtClean="0"/>
              <a:t>The only pre-requisite is Java 7.</a:t>
            </a:r>
          </a:p>
          <a:p>
            <a:r>
              <a:rPr lang="en-US" sz="2000" dirty="0" smtClean="0"/>
              <a:t>You can setup on any OS which support Java (Windows, Linux, </a:t>
            </a:r>
            <a:r>
              <a:rPr lang="en-US" sz="2000" dirty="0" err="1" smtClean="0"/>
              <a:t>MacOS</a:t>
            </a:r>
            <a:r>
              <a:rPr lang="en-US" sz="2000" dirty="0" smtClean="0"/>
              <a:t> etc.)</a:t>
            </a:r>
          </a:p>
          <a:p>
            <a:r>
              <a:rPr lang="en-US" sz="2000" dirty="0" smtClean="0"/>
              <a:t>You can do this on any 3</a:t>
            </a:r>
            <a:r>
              <a:rPr lang="en-US" sz="2000" baseline="30000" dirty="0" smtClean="0"/>
              <a:t>rd</a:t>
            </a:r>
            <a:r>
              <a:rPr lang="en-US" sz="2000" dirty="0" smtClean="0"/>
              <a:t> party provider such as AWS, Azure, </a:t>
            </a:r>
            <a:r>
              <a:rPr lang="en-US" sz="2000" dirty="0" err="1" smtClean="0"/>
              <a:t>RightScale</a:t>
            </a:r>
            <a:r>
              <a:rPr lang="en-US" sz="2000" dirty="0" smtClean="0"/>
              <a:t> etc.</a:t>
            </a:r>
          </a:p>
          <a:p>
            <a:r>
              <a:rPr lang="en-US" sz="2000" dirty="0" smtClean="0"/>
              <a:t>App42PaaS also supports hosting your AppWarpS2 deployment (coming soon)</a:t>
            </a:r>
          </a:p>
          <a:p>
            <a:r>
              <a:rPr lang="en-US" sz="2000" dirty="0" smtClean="0"/>
              <a:t>We provide building and running scripts and certain recommended OS settings for better performance.</a:t>
            </a:r>
          </a:p>
          <a:p>
            <a:r>
              <a:rPr lang="en-US" sz="2000" dirty="0" smtClean="0"/>
              <a:t>You can easily customize the scripts/settings or write your own as its quite straight forward.</a:t>
            </a:r>
          </a:p>
          <a:p>
            <a:r>
              <a:rPr lang="en-US" sz="2000" dirty="0" smtClean="0"/>
              <a:t>Read more </a:t>
            </a:r>
            <a:r>
              <a:rPr lang="en-US" sz="2000" dirty="0" smtClean="0">
                <a:hlinkClick r:id="rId2"/>
              </a:rPr>
              <a:t>here</a:t>
            </a:r>
            <a:r>
              <a:rPr lang="en-US" sz="2000" dirty="0" smtClean="0"/>
              <a:t>.</a:t>
            </a:r>
            <a:endParaRPr lang="en-US" sz="2000" dirty="0"/>
          </a:p>
        </p:txBody>
      </p:sp>
    </p:spTree>
    <p:extLst>
      <p:ext uri="{BB962C8B-B14F-4D97-AF65-F5344CB8AC3E}">
        <p14:creationId xmlns:p14="http://schemas.microsoft.com/office/powerpoint/2010/main" val="21052987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889"/>
            <a:ext cx="8229600" cy="776111"/>
          </a:xfrm>
        </p:spPr>
        <p:txBody>
          <a:bodyPr/>
          <a:lstStyle/>
          <a:p>
            <a:r>
              <a:rPr lang="en-US" dirty="0" smtClean="0"/>
              <a:t>How does the server scale?</a:t>
            </a:r>
            <a:endParaRPr lang="en-US" dirty="0"/>
          </a:p>
        </p:txBody>
      </p:sp>
      <p:sp>
        <p:nvSpPr>
          <p:cNvPr id="3" name="Content Placeholder 2"/>
          <p:cNvSpPr>
            <a:spLocks noGrp="1"/>
          </p:cNvSpPr>
          <p:nvPr>
            <p:ph idx="1"/>
          </p:nvPr>
        </p:nvSpPr>
        <p:spPr>
          <a:xfrm>
            <a:off x="457200" y="1219200"/>
            <a:ext cx="8229600" cy="5483578"/>
          </a:xfrm>
        </p:spPr>
        <p:txBody>
          <a:bodyPr>
            <a:normAutofit/>
          </a:bodyPr>
          <a:lstStyle/>
          <a:p>
            <a:r>
              <a:rPr lang="en-US" sz="2000" dirty="0" smtClean="0"/>
              <a:t>For most applications a single instance of AppWarpS2 will be sufficient.</a:t>
            </a:r>
          </a:p>
          <a:p>
            <a:r>
              <a:rPr lang="en-US" sz="2000" dirty="0" smtClean="0"/>
              <a:t>See our benchmarking results </a:t>
            </a:r>
            <a:r>
              <a:rPr lang="en-US" sz="2000" dirty="0" smtClean="0">
                <a:hlinkClick r:id="rId2"/>
              </a:rPr>
              <a:t>here</a:t>
            </a:r>
            <a:r>
              <a:rPr lang="en-US" sz="2000" dirty="0" smtClean="0"/>
              <a:t>.</a:t>
            </a:r>
          </a:p>
          <a:p>
            <a:r>
              <a:rPr lang="en-US" sz="2000" dirty="0" smtClean="0"/>
              <a:t>AppWarpS2 comes with a master server/load balancing application server as well for applications which get extremely high data volumes. </a:t>
            </a:r>
            <a:endParaRPr lang="en-US" sz="2000" dirty="0"/>
          </a:p>
          <a:p>
            <a:r>
              <a:rPr lang="en-US" sz="2000" dirty="0" smtClean="0"/>
              <a:t>The master server is extensible and you can customize this as well.</a:t>
            </a:r>
          </a:p>
          <a:p>
            <a:r>
              <a:rPr lang="en-US" sz="2000" dirty="0" smtClean="0"/>
              <a:t>It comes with the ability to exchange messages with your configured game servers instances.</a:t>
            </a:r>
          </a:p>
          <a:p>
            <a:pPr marL="0" indent="0">
              <a:buNone/>
            </a:pPr>
            <a:endParaRPr lang="en-US" sz="2400" dirty="0" smtClean="0"/>
          </a:p>
          <a:p>
            <a:endParaRPr lang="en-US" sz="2000" dirty="0"/>
          </a:p>
        </p:txBody>
      </p:sp>
      <p:pic>
        <p:nvPicPr>
          <p:cNvPr id="4" name="Picture 3" descr="MasterSer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245" y="3886200"/>
            <a:ext cx="5232400" cy="2971800"/>
          </a:xfrm>
          <a:prstGeom prst="rect">
            <a:avLst/>
          </a:prstGeom>
        </p:spPr>
      </p:pic>
    </p:spTree>
    <p:extLst>
      <p:ext uri="{BB962C8B-B14F-4D97-AF65-F5344CB8AC3E}">
        <p14:creationId xmlns:p14="http://schemas.microsoft.com/office/powerpoint/2010/main" val="20845125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 you have any samples for doing all these things?</a:t>
            </a:r>
            <a:endParaRPr lang="en-US" dirty="0"/>
          </a:p>
        </p:txBody>
      </p:sp>
      <p:sp>
        <p:nvSpPr>
          <p:cNvPr id="3" name="Content Placeholder 2"/>
          <p:cNvSpPr>
            <a:spLocks noGrp="1"/>
          </p:cNvSpPr>
          <p:nvPr>
            <p:ph idx="1"/>
          </p:nvPr>
        </p:nvSpPr>
        <p:spPr>
          <a:xfrm>
            <a:off x="457200" y="1600200"/>
            <a:ext cx="8229600" cy="5032022"/>
          </a:xfrm>
        </p:spPr>
        <p:txBody>
          <a:bodyPr>
            <a:normAutofit/>
          </a:bodyPr>
          <a:lstStyle/>
          <a:p>
            <a:r>
              <a:rPr lang="en-US" sz="2000" dirty="0" smtClean="0"/>
              <a:t>Space War Fare</a:t>
            </a:r>
          </a:p>
          <a:p>
            <a:pPr marL="0" indent="0">
              <a:buNone/>
            </a:pPr>
            <a:r>
              <a:rPr lang="en-US" sz="1400" dirty="0" smtClean="0"/>
              <a:t>This is an MMO sample with a 2D Map. Clients connect and join an admin room. Once inside the room, players collect powers and bullets. There is also a </a:t>
            </a:r>
            <a:r>
              <a:rPr lang="en-US" sz="1400" b="1" dirty="0" smtClean="0"/>
              <a:t>server controlled dragon </a:t>
            </a:r>
            <a:r>
              <a:rPr lang="en-US" sz="1400" dirty="0" smtClean="0"/>
              <a:t>which the clients have to kill. This sample illustrates the use of room properties, </a:t>
            </a:r>
            <a:r>
              <a:rPr lang="en-US" sz="1400" b="1" dirty="0" smtClean="0"/>
              <a:t>server side game loop </a:t>
            </a:r>
            <a:r>
              <a:rPr lang="en-US" sz="1400" dirty="0" smtClean="0"/>
              <a:t>(timer tick) and chat messaging to communicate player positions. The sample also illustrates the use of </a:t>
            </a:r>
            <a:r>
              <a:rPr lang="en-US" sz="1400" b="1" dirty="0" smtClean="0"/>
              <a:t>Flash and Marmalade</a:t>
            </a:r>
            <a:r>
              <a:rPr lang="en-US" sz="1400" dirty="0" smtClean="0"/>
              <a:t> on the client side.</a:t>
            </a:r>
          </a:p>
          <a:p>
            <a:pPr marL="0" indent="0">
              <a:buNone/>
            </a:pPr>
            <a:endParaRPr lang="en-US" sz="2000" dirty="0" smtClean="0"/>
          </a:p>
          <a:p>
            <a:r>
              <a:rPr lang="en-US" sz="2000" dirty="0" smtClean="0"/>
              <a:t>Rummy Cards</a:t>
            </a:r>
          </a:p>
          <a:p>
            <a:pPr marL="0" indent="0">
              <a:buNone/>
            </a:pPr>
            <a:r>
              <a:rPr lang="en-US" sz="1400" dirty="0" smtClean="0"/>
              <a:t>This rummy cards game sample illustrates how you can build a cards/casino style games. The players have the option of playing in a 2 player or 3 player room. It also illustrates the use of match making APIs and the ready made turn based rooms. The logic for </a:t>
            </a:r>
            <a:r>
              <a:rPr lang="en-US" sz="1400" b="1" dirty="0" smtClean="0"/>
              <a:t>dealing cards and validating moves is done on the server to prevent cheating</a:t>
            </a:r>
            <a:r>
              <a:rPr lang="en-US" sz="1400" dirty="0" smtClean="0"/>
              <a:t>. It also shows how you can do </a:t>
            </a:r>
            <a:r>
              <a:rPr lang="en-US" sz="1400" b="1" dirty="0" smtClean="0"/>
              <a:t>custom server side authentication </a:t>
            </a:r>
            <a:r>
              <a:rPr lang="en-US" sz="1400" dirty="0" smtClean="0"/>
              <a:t>of clients. The client is an </a:t>
            </a:r>
            <a:r>
              <a:rPr lang="en-US" sz="1400" b="1" dirty="0" smtClean="0"/>
              <a:t>Android application </a:t>
            </a:r>
            <a:r>
              <a:rPr lang="en-US" sz="1400" dirty="0" smtClean="0"/>
              <a:t>using our Android SDK.</a:t>
            </a:r>
          </a:p>
          <a:p>
            <a:pPr marL="0" indent="0">
              <a:buNone/>
            </a:pPr>
            <a:endParaRPr lang="en-US" sz="1400" dirty="0"/>
          </a:p>
          <a:p>
            <a:r>
              <a:rPr lang="en-US" sz="2000" dirty="0" smtClean="0"/>
              <a:t>Chat Server</a:t>
            </a:r>
          </a:p>
          <a:p>
            <a:pPr marL="0" indent="0">
              <a:buNone/>
            </a:pPr>
            <a:r>
              <a:rPr lang="en-US" sz="1400" dirty="0" smtClean="0"/>
              <a:t>This is the most basic sample. It illustrates the process of a client connecting to the server. Then joining a room and exchanging chat messages with others in the room. The sample illustrates the use of </a:t>
            </a:r>
            <a:r>
              <a:rPr lang="en-US" sz="1400" b="1" dirty="0" smtClean="0"/>
              <a:t>HTML5 and Corona </a:t>
            </a:r>
            <a:r>
              <a:rPr lang="en-US" sz="1400" dirty="0" smtClean="0"/>
              <a:t>on the client side.  On the server side we extend the room logic through by implementing an extension of </a:t>
            </a:r>
            <a:r>
              <a:rPr lang="en-US" sz="1400" dirty="0" err="1" smtClean="0"/>
              <a:t>BaseRoomAdaptor</a:t>
            </a:r>
            <a:r>
              <a:rPr lang="en-US" sz="1400" dirty="0" smtClean="0"/>
              <a:t>. The extension will f</a:t>
            </a:r>
            <a:r>
              <a:rPr lang="en-US" sz="1400" b="1" dirty="0" smtClean="0"/>
              <a:t>ilter chat messages on the server</a:t>
            </a:r>
            <a:r>
              <a:rPr lang="en-US" sz="1400" dirty="0" smtClean="0"/>
              <a:t> by checking against a list of banned words and not broadcasting them.</a:t>
            </a:r>
          </a:p>
        </p:txBody>
      </p:sp>
    </p:spTree>
    <p:extLst>
      <p:ext uri="{BB962C8B-B14F-4D97-AF65-F5344CB8AC3E}">
        <p14:creationId xmlns:p14="http://schemas.microsoft.com/office/powerpoint/2010/main" val="20546831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I do now?</a:t>
            </a:r>
            <a:endParaRPr lang="en-US" dirty="0"/>
          </a:p>
        </p:txBody>
      </p:sp>
      <p:sp>
        <p:nvSpPr>
          <p:cNvPr id="3" name="Content Placeholder 2"/>
          <p:cNvSpPr>
            <a:spLocks noGrp="1"/>
          </p:cNvSpPr>
          <p:nvPr>
            <p:ph idx="1"/>
          </p:nvPr>
        </p:nvSpPr>
        <p:spPr/>
        <p:txBody>
          <a:bodyPr>
            <a:normAutofit/>
          </a:bodyPr>
          <a:lstStyle/>
          <a:p>
            <a:r>
              <a:rPr lang="en-US" sz="2000" dirty="0" smtClean="0"/>
              <a:t>Get started </a:t>
            </a:r>
            <a:r>
              <a:rPr lang="en-US" sz="2000" dirty="0" smtClean="0">
                <a:sym typeface="Wingdings"/>
              </a:rPr>
              <a:t></a:t>
            </a:r>
            <a:endParaRPr lang="en-US" sz="2000" dirty="0" smtClean="0"/>
          </a:p>
          <a:p>
            <a:r>
              <a:rPr lang="en-US" sz="2000" dirty="0" smtClean="0"/>
              <a:t>Visit the site, register and download the files (all free</a:t>
            </a:r>
            <a:r>
              <a:rPr lang="en-US" sz="2000" dirty="0" smtClean="0"/>
              <a:t>)</a:t>
            </a:r>
          </a:p>
          <a:p>
            <a:r>
              <a:rPr lang="en-US" sz="2000" dirty="0" smtClean="0"/>
              <a:t>Walk through of </a:t>
            </a:r>
            <a:r>
              <a:rPr lang="en-US" sz="2000" dirty="0" smtClean="0">
                <a:hlinkClick r:id="rId2"/>
              </a:rPr>
              <a:t>running your first application</a:t>
            </a:r>
            <a:endParaRPr lang="en-US" sz="2000" dirty="0" smtClean="0"/>
          </a:p>
          <a:p>
            <a:r>
              <a:rPr lang="en-US" sz="2000" dirty="0" smtClean="0"/>
              <a:t>Understand the provided </a:t>
            </a:r>
            <a:r>
              <a:rPr lang="en-US" sz="2000" dirty="0" smtClean="0">
                <a:hlinkClick r:id="rId3"/>
              </a:rPr>
              <a:t>samples</a:t>
            </a:r>
            <a:r>
              <a:rPr lang="en-US" sz="2000" dirty="0" smtClean="0"/>
              <a:t>.</a:t>
            </a:r>
          </a:p>
          <a:p>
            <a:r>
              <a:rPr lang="en-US" sz="2000" dirty="0" smtClean="0"/>
              <a:t>It </a:t>
            </a:r>
            <a:r>
              <a:rPr lang="en-US" sz="2000" dirty="0" smtClean="0"/>
              <a:t>guides you through the building/running of the server and using the dashboard for creating zones and rooms.</a:t>
            </a:r>
            <a:endParaRPr lang="en-US" sz="2000" dirty="0"/>
          </a:p>
          <a:p>
            <a:r>
              <a:rPr lang="en-US" sz="2000" dirty="0" smtClean="0"/>
              <a:t>Contact us </a:t>
            </a:r>
            <a:r>
              <a:rPr lang="en-US" sz="2000" dirty="0" err="1" smtClean="0"/>
              <a:t>support@shephertz.com</a:t>
            </a:r>
            <a:endParaRPr lang="en-US" sz="2000" dirty="0"/>
          </a:p>
        </p:txBody>
      </p:sp>
    </p:spTree>
    <p:extLst>
      <p:ext uri="{BB962C8B-B14F-4D97-AF65-F5344CB8AC3E}">
        <p14:creationId xmlns:p14="http://schemas.microsoft.com/office/powerpoint/2010/main" val="17851081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this AppWarpS2?</a:t>
            </a:r>
            <a:endParaRPr lang="en-US" dirty="0"/>
          </a:p>
        </p:txBody>
      </p:sp>
      <p:sp>
        <p:nvSpPr>
          <p:cNvPr id="3" name="Content Placeholder 2"/>
          <p:cNvSpPr>
            <a:spLocks noGrp="1"/>
          </p:cNvSpPr>
          <p:nvPr>
            <p:ph idx="1"/>
          </p:nvPr>
        </p:nvSpPr>
        <p:spPr>
          <a:xfrm>
            <a:off x="457200" y="1905192"/>
            <a:ext cx="8229600" cy="4072693"/>
          </a:xfrm>
        </p:spPr>
        <p:txBody>
          <a:bodyPr>
            <a:normAutofit/>
          </a:bodyPr>
          <a:lstStyle/>
          <a:p>
            <a:r>
              <a:rPr lang="en-US" sz="2000" dirty="0" smtClean="0"/>
              <a:t>Complete platform for developing real-time multiplayer games of any genre.</a:t>
            </a:r>
          </a:p>
          <a:p>
            <a:r>
              <a:rPr lang="en-US" sz="2000" dirty="0" smtClean="0"/>
              <a:t>Supports multiple client platforms and an easy to use server side SDK which allows you to develop full custom server-side logic.</a:t>
            </a:r>
          </a:p>
          <a:p>
            <a:r>
              <a:rPr lang="en-US" sz="2000" dirty="0" smtClean="0"/>
              <a:t>Comes with a rich set of built-in gaming features such as rooms, lobbies, spectators, matchmaking etc. as well as support for TCP, UDP</a:t>
            </a:r>
            <a:r>
              <a:rPr lang="en-US" sz="2000" dirty="0"/>
              <a:t> </a:t>
            </a:r>
            <a:r>
              <a:rPr lang="en-US" sz="2000" dirty="0" smtClean="0"/>
              <a:t>and Websockets protocols.</a:t>
            </a:r>
          </a:p>
          <a:p>
            <a:r>
              <a:rPr lang="en-US" sz="2000" dirty="0" smtClean="0"/>
              <a:t>Server application hosting and deployment is managed by the developer.</a:t>
            </a:r>
          </a:p>
        </p:txBody>
      </p:sp>
    </p:spTree>
    <p:extLst>
      <p:ext uri="{BB962C8B-B14F-4D97-AF65-F5344CB8AC3E}">
        <p14:creationId xmlns:p14="http://schemas.microsoft.com/office/powerpoint/2010/main" val="15944184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should I use AppWarp cloud?</a:t>
            </a:r>
            <a:endParaRPr lang="en-US" dirty="0"/>
          </a:p>
        </p:txBody>
      </p:sp>
      <p:sp>
        <p:nvSpPr>
          <p:cNvPr id="3" name="Content Placeholder 2"/>
          <p:cNvSpPr>
            <a:spLocks noGrp="1"/>
          </p:cNvSpPr>
          <p:nvPr>
            <p:ph idx="1"/>
          </p:nvPr>
        </p:nvSpPr>
        <p:spPr/>
        <p:txBody>
          <a:bodyPr>
            <a:normAutofit/>
          </a:bodyPr>
          <a:lstStyle/>
          <a:p>
            <a:r>
              <a:rPr lang="en-US" sz="2000" dirty="0" smtClean="0"/>
              <a:t>AppWarp cloud is great for building applications whose game play doesn’t require server side validation of client data and rely only on exchanging information between clients.</a:t>
            </a:r>
          </a:p>
          <a:p>
            <a:r>
              <a:rPr lang="en-US" sz="2000" dirty="0" smtClean="0"/>
              <a:t>Multiplayer games such as side-scrolling, action combat, racing as well as simple real-time turn based games can be developed using the cloud.</a:t>
            </a:r>
          </a:p>
          <a:p>
            <a:r>
              <a:rPr lang="en-US" sz="2000" dirty="0" smtClean="0"/>
              <a:t>The cloud saves you from the headache of deploying and managing the server side. </a:t>
            </a:r>
          </a:p>
          <a:p>
            <a:r>
              <a:rPr lang="en-US" sz="2000" dirty="0" smtClean="0"/>
              <a:t>You just write client side business logic and utilize the ready made server side features of rooms, lobby, matchmaking etc.</a:t>
            </a:r>
          </a:p>
        </p:txBody>
      </p:sp>
    </p:spTree>
    <p:extLst>
      <p:ext uri="{BB962C8B-B14F-4D97-AF65-F5344CB8AC3E}">
        <p14:creationId xmlns:p14="http://schemas.microsoft.com/office/powerpoint/2010/main" val="3599885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use AppWarpS2</a:t>
            </a:r>
            <a:endParaRPr lang="en-US" dirty="0"/>
          </a:p>
        </p:txBody>
      </p:sp>
      <p:sp>
        <p:nvSpPr>
          <p:cNvPr id="3" name="Content Placeholder 2"/>
          <p:cNvSpPr>
            <a:spLocks noGrp="1"/>
          </p:cNvSpPr>
          <p:nvPr>
            <p:ph idx="1"/>
          </p:nvPr>
        </p:nvSpPr>
        <p:spPr/>
        <p:txBody>
          <a:bodyPr/>
          <a:lstStyle/>
          <a:p>
            <a:r>
              <a:rPr lang="en-US" sz="2000" dirty="0" smtClean="0"/>
              <a:t>Games which require hosted AI, server generated characters, server-side anti-cheat logic and server side authentication are cases where developers will use AppWarpS2.</a:t>
            </a:r>
          </a:p>
          <a:p>
            <a:r>
              <a:rPr lang="en-US" sz="2000" dirty="0" smtClean="0"/>
              <a:t>Casino style card games, MMO, RPG etc. are genres you will develop using AppWarpS2.</a:t>
            </a:r>
          </a:p>
          <a:p>
            <a:r>
              <a:rPr lang="en-US" sz="2000" dirty="0" smtClean="0"/>
              <a:t>Since AppWarpS2 is built on top of the same platform that powers our cloud service, client SDKs used are the same and thus its also easy to port (from AppWarp cloud to AppWarpS2).</a:t>
            </a:r>
          </a:p>
          <a:p>
            <a:r>
              <a:rPr lang="en-US" sz="2000" dirty="0" smtClean="0"/>
              <a:t>As developers are building and hosting the server side application themselves they can freely integrate with any 3</a:t>
            </a:r>
            <a:r>
              <a:rPr lang="en-US" sz="2000" baseline="30000" dirty="0" smtClean="0"/>
              <a:t>rd</a:t>
            </a:r>
            <a:r>
              <a:rPr lang="en-US" sz="2000" dirty="0" smtClean="0"/>
              <a:t> party libraries as well.</a:t>
            </a:r>
          </a:p>
          <a:p>
            <a:endParaRPr lang="en-US" dirty="0"/>
          </a:p>
        </p:txBody>
      </p:sp>
    </p:spTree>
    <p:extLst>
      <p:ext uri="{BB962C8B-B14F-4D97-AF65-F5344CB8AC3E}">
        <p14:creationId xmlns:p14="http://schemas.microsoft.com/office/powerpoint/2010/main" val="40594308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a:bodyPr>
          <a:lstStyle/>
          <a:p>
            <a:r>
              <a:rPr lang="en-US" sz="2000" dirty="0" smtClean="0"/>
              <a:t>An instance of the server contains independent application zones. Each zone contains a lobby and multiple rooms where users interact.</a:t>
            </a:r>
          </a:p>
          <a:p>
            <a:endParaRPr lang="en-US" sz="2000" dirty="0"/>
          </a:p>
        </p:txBody>
      </p:sp>
      <p:pic>
        <p:nvPicPr>
          <p:cNvPr id="5" name="Picture 4"/>
          <p:cNvPicPr>
            <a:picLocks noChangeAspect="1"/>
          </p:cNvPicPr>
          <p:nvPr/>
        </p:nvPicPr>
        <p:blipFill>
          <a:blip r:embed="rId2"/>
          <a:stretch>
            <a:fillRect/>
          </a:stretch>
        </p:blipFill>
        <p:spPr>
          <a:xfrm>
            <a:off x="795867" y="2523065"/>
            <a:ext cx="8013700" cy="5506156"/>
          </a:xfrm>
          <a:prstGeom prst="rect">
            <a:avLst/>
          </a:prstGeom>
        </p:spPr>
      </p:pic>
    </p:spTree>
    <p:extLst>
      <p:ext uri="{BB962C8B-B14F-4D97-AF65-F5344CB8AC3E}">
        <p14:creationId xmlns:p14="http://schemas.microsoft.com/office/powerpoint/2010/main" val="35042561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application zones?</a:t>
            </a:r>
            <a:endParaRPr lang="en-US" dirty="0"/>
          </a:p>
        </p:txBody>
      </p:sp>
      <p:sp>
        <p:nvSpPr>
          <p:cNvPr id="3" name="Content Placeholder 2"/>
          <p:cNvSpPr>
            <a:spLocks noGrp="1"/>
          </p:cNvSpPr>
          <p:nvPr>
            <p:ph idx="1"/>
          </p:nvPr>
        </p:nvSpPr>
        <p:spPr/>
        <p:txBody>
          <a:bodyPr>
            <a:normAutofit/>
          </a:bodyPr>
          <a:lstStyle/>
          <a:p>
            <a:r>
              <a:rPr lang="en-US" sz="2000" dirty="0" smtClean="0"/>
              <a:t>Represents a logically independent container for users to interact it.</a:t>
            </a:r>
          </a:p>
          <a:p>
            <a:r>
              <a:rPr lang="en-US" sz="2000" dirty="0" smtClean="0"/>
              <a:t>You can create different zones for bike, car, boat racing etc.</a:t>
            </a:r>
          </a:p>
          <a:p>
            <a:r>
              <a:rPr lang="en-US" sz="2000" dirty="0" smtClean="0"/>
              <a:t>Another use case is creating different zones for different versions of the game to ensure users are segregated based on their app version.</a:t>
            </a:r>
          </a:p>
          <a:p>
            <a:r>
              <a:rPr lang="en-US" sz="2000" dirty="0" smtClean="0"/>
              <a:t>Application zones are also useful if you want to balance load across instances of AppWarpS2 servers or deploy in multiple geographies.</a:t>
            </a:r>
          </a:p>
          <a:p>
            <a:r>
              <a:rPr lang="en-US" sz="2000" dirty="0" smtClean="0"/>
              <a:t>Application zones are created from the admin dashboard which is provided with AppWarpS2.</a:t>
            </a:r>
          </a:p>
          <a:p>
            <a:r>
              <a:rPr lang="en-US" sz="2000" dirty="0" smtClean="0"/>
              <a:t>Application zones are identified by a unique application id which is assigned by the server when the zone is created.</a:t>
            </a:r>
          </a:p>
          <a:p>
            <a:r>
              <a:rPr lang="en-US" sz="2000" dirty="0" smtClean="0"/>
              <a:t>Each zone contains a lobby which is automatically added when a zone is created. Rooms must be added/removed as required.</a:t>
            </a:r>
          </a:p>
          <a:p>
            <a:endParaRPr lang="en-US" sz="2000" dirty="0" smtClean="0"/>
          </a:p>
        </p:txBody>
      </p:sp>
    </p:spTree>
    <p:extLst>
      <p:ext uri="{BB962C8B-B14F-4D97-AF65-F5344CB8AC3E}">
        <p14:creationId xmlns:p14="http://schemas.microsoft.com/office/powerpoint/2010/main" val="15569677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I use rooms? </a:t>
            </a:r>
            <a:endParaRPr lang="en-US" dirty="0"/>
          </a:p>
        </p:txBody>
      </p:sp>
      <p:sp>
        <p:nvSpPr>
          <p:cNvPr id="3" name="Content Placeholder 2"/>
          <p:cNvSpPr>
            <a:spLocks noGrp="1"/>
          </p:cNvSpPr>
          <p:nvPr>
            <p:ph idx="1"/>
          </p:nvPr>
        </p:nvSpPr>
        <p:spPr/>
        <p:txBody>
          <a:bodyPr>
            <a:normAutofit/>
          </a:bodyPr>
          <a:lstStyle/>
          <a:p>
            <a:r>
              <a:rPr lang="en-US" sz="2000" dirty="0" smtClean="0"/>
              <a:t>Rooms are where multiple users can interact with each other in real-time and the core game play happens.</a:t>
            </a:r>
          </a:p>
          <a:p>
            <a:r>
              <a:rPr lang="en-US" sz="2000" dirty="0" smtClean="0"/>
              <a:t>Rooms can be created from the admin dashboard and also programmatically from the APIs.</a:t>
            </a:r>
          </a:p>
          <a:p>
            <a:r>
              <a:rPr lang="en-US" sz="2000" dirty="0" smtClean="0"/>
              <a:t>Rooms created from the dashboard can only be deleted from there and are persisted in HSQLDB service to survive server restarts.</a:t>
            </a:r>
          </a:p>
          <a:p>
            <a:r>
              <a:rPr lang="en-US" sz="2000" dirty="0" smtClean="0"/>
              <a:t>Rooms are identified by a unique id which is generated by the server whenever a room is created.</a:t>
            </a:r>
          </a:p>
          <a:p>
            <a:r>
              <a:rPr lang="en-US" sz="2000" dirty="0" smtClean="0"/>
              <a:t>Rooms come with ready made features of properties and match making which you can read more about on our </a:t>
            </a:r>
            <a:r>
              <a:rPr lang="en-US" sz="2000" dirty="0" smtClean="0">
                <a:hlinkClick r:id="rId2"/>
              </a:rPr>
              <a:t>site</a:t>
            </a:r>
            <a:endParaRPr lang="en-US" sz="2000" dirty="0" smtClean="0"/>
          </a:p>
          <a:p>
            <a:r>
              <a:rPr lang="en-US" sz="2000" dirty="0" smtClean="0"/>
              <a:t>Room behavior can be customized from the server side as well.</a:t>
            </a:r>
          </a:p>
        </p:txBody>
      </p:sp>
    </p:spTree>
    <p:extLst>
      <p:ext uri="{BB962C8B-B14F-4D97-AF65-F5344CB8AC3E}">
        <p14:creationId xmlns:p14="http://schemas.microsoft.com/office/powerpoint/2010/main" val="39351571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the clients exchange data?</a:t>
            </a:r>
            <a:endParaRPr lang="en-US" dirty="0"/>
          </a:p>
        </p:txBody>
      </p:sp>
      <p:sp>
        <p:nvSpPr>
          <p:cNvPr id="3" name="Content Placeholder 2"/>
          <p:cNvSpPr>
            <a:spLocks noGrp="1"/>
          </p:cNvSpPr>
          <p:nvPr>
            <p:ph idx="1"/>
          </p:nvPr>
        </p:nvSpPr>
        <p:spPr/>
        <p:txBody>
          <a:bodyPr>
            <a:normAutofit/>
          </a:bodyPr>
          <a:lstStyle/>
          <a:p>
            <a:r>
              <a:rPr lang="en-US" sz="2000" dirty="0" smtClean="0"/>
              <a:t>Clients use the AppWarpS2 client-side SDKs to connect to the server.</a:t>
            </a:r>
          </a:p>
          <a:p>
            <a:r>
              <a:rPr lang="en-US" sz="2000" dirty="0" smtClean="0"/>
              <a:t>Using the client SDK APIs, clients can find and join rooms where the game play will happen.</a:t>
            </a:r>
          </a:p>
          <a:p>
            <a:r>
              <a:rPr lang="en-US" sz="2000" dirty="0" smtClean="0"/>
              <a:t>Once inside the room, the client SDK allows your application to exchange binary and text based data with other users in the room and the server application.</a:t>
            </a:r>
          </a:p>
          <a:p>
            <a:r>
              <a:rPr lang="en-US" sz="2000" dirty="0" smtClean="0"/>
              <a:t>It</a:t>
            </a:r>
            <a:r>
              <a:rPr lang="fr-FR" sz="2000" dirty="0" smtClean="0"/>
              <a:t>’</a:t>
            </a:r>
            <a:r>
              <a:rPr lang="en-US" sz="2000" dirty="0" smtClean="0"/>
              <a:t>s a star network topology with the server at the center.</a:t>
            </a:r>
          </a:p>
          <a:p>
            <a:r>
              <a:rPr lang="en-US" sz="2000" dirty="0" smtClean="0"/>
              <a:t>The information is exchanged over a binary protocol that allows clients to talk over TCP, UDP and Websockets. </a:t>
            </a:r>
          </a:p>
          <a:p>
            <a:r>
              <a:rPr lang="en-US" sz="2000" dirty="0" smtClean="0"/>
              <a:t>Using the client side SDK is the same as from the cloud. You can learn more about it </a:t>
            </a:r>
            <a:r>
              <a:rPr lang="en-US" sz="2000" dirty="0" smtClean="0">
                <a:hlinkClick r:id="rId2"/>
              </a:rPr>
              <a:t>here</a:t>
            </a:r>
            <a:endParaRPr lang="en-US" sz="2000" dirty="0" smtClean="0"/>
          </a:p>
        </p:txBody>
      </p:sp>
    </p:spTree>
    <p:extLst>
      <p:ext uri="{BB962C8B-B14F-4D97-AF65-F5344CB8AC3E}">
        <p14:creationId xmlns:p14="http://schemas.microsoft.com/office/powerpoint/2010/main" val="1939270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I customize and build the server side application?</a:t>
            </a:r>
            <a:endParaRPr lang="en-US" dirty="0"/>
          </a:p>
        </p:txBody>
      </p:sp>
      <p:sp>
        <p:nvSpPr>
          <p:cNvPr id="3" name="Content Placeholder 2"/>
          <p:cNvSpPr>
            <a:spLocks noGrp="1"/>
          </p:cNvSpPr>
          <p:nvPr>
            <p:ph idx="1"/>
          </p:nvPr>
        </p:nvSpPr>
        <p:spPr>
          <a:xfrm>
            <a:off x="457200" y="1952978"/>
            <a:ext cx="8229600" cy="4525963"/>
          </a:xfrm>
        </p:spPr>
        <p:txBody>
          <a:bodyPr>
            <a:normAutofit/>
          </a:bodyPr>
          <a:lstStyle/>
          <a:p>
            <a:r>
              <a:rPr lang="en-US" sz="2000" dirty="0" smtClean="0"/>
              <a:t>AppWarpS2 comes with a server side Java library that you will use in your java application.</a:t>
            </a:r>
          </a:p>
          <a:p>
            <a:r>
              <a:rPr lang="en-US" sz="2000" dirty="0" smtClean="0"/>
              <a:t>The server side components (app zones, rooms, users) expose interfaces and adaptors with which your application interacts.</a:t>
            </a:r>
          </a:p>
          <a:p>
            <a:r>
              <a:rPr lang="en-US" sz="2000" dirty="0" smtClean="0"/>
              <a:t>An adaptor is a hook that allows you to override and influence how the components react to client API request.</a:t>
            </a:r>
          </a:p>
          <a:p>
            <a:r>
              <a:rPr lang="en-US" sz="2000" dirty="0" smtClean="0"/>
              <a:t>The interfaces allow your application to query information and perform operations through the components.</a:t>
            </a:r>
            <a:endParaRPr lang="en-US" sz="2000" dirty="0"/>
          </a:p>
        </p:txBody>
      </p:sp>
    </p:spTree>
    <p:extLst>
      <p:ext uri="{BB962C8B-B14F-4D97-AF65-F5344CB8AC3E}">
        <p14:creationId xmlns:p14="http://schemas.microsoft.com/office/powerpoint/2010/main" val="10794233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2517</TotalTime>
  <Words>1475</Words>
  <Application>Microsoft Macintosh PowerPoint</Application>
  <PresentationFormat>On-screen Show (4:3)</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AppWarpS2</vt:lpstr>
      <vt:lpstr>What is this AppWarpS2?</vt:lpstr>
      <vt:lpstr>When should I use AppWarp cloud?</vt:lpstr>
      <vt:lpstr>When should I use AppWarpS2</vt:lpstr>
      <vt:lpstr>How does it work?</vt:lpstr>
      <vt:lpstr>What are these application zones?</vt:lpstr>
      <vt:lpstr>How do I use rooms? </vt:lpstr>
      <vt:lpstr>How do the clients exchange data?</vt:lpstr>
      <vt:lpstr>How do I customize and build the server side application?</vt:lpstr>
      <vt:lpstr>Can I do RPC?</vt:lpstr>
      <vt:lpstr>How do I do server side custom authentication?</vt:lpstr>
      <vt:lpstr>How do I do my own deployment?</vt:lpstr>
      <vt:lpstr>How does the server scale?</vt:lpstr>
      <vt:lpstr>Do you have any samples for doing all these things?</vt:lpstr>
      <vt:lpstr>What do I do now?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AppWarpS2</dc:title>
  <dc:creator>dhruv chopra</dc:creator>
  <cp:lastModifiedBy>dhruv chopra</cp:lastModifiedBy>
  <cp:revision>39</cp:revision>
  <dcterms:created xsi:type="dcterms:W3CDTF">2013-12-26T12:29:43Z</dcterms:created>
  <dcterms:modified xsi:type="dcterms:W3CDTF">2014-01-02T09:08:30Z</dcterms:modified>
</cp:coreProperties>
</file>