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HelveticaNeue-boldItalic.fntdata"/><Relationship Id="rId9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0" y="16043"/>
            <a:ext cx="1219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IN" sz="1800">
                <a:solidFill>
                  <a:srgbClr val="0034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 Tracking &amp; Analytics System</a:t>
            </a:r>
            <a:endParaRPr b="1" sz="1800">
              <a:solidFill>
                <a:srgbClr val="0034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Md Niyaz Asghar</a:t>
            </a:r>
            <a:r>
              <a:rPr b="1" lang="en-I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(2201124)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60404" y="0"/>
            <a:ext cx="631596" cy="63159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latin typeface="Helvetica Neue"/>
                <a:ea typeface="Helvetica Neue"/>
                <a:cs typeface="Helvetica Neue"/>
                <a:sym typeface="Helvetica Neue"/>
              </a:rPr>
              <a:t>Indian Institute of Information Technology Guwahati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84850" y="735300"/>
            <a:ext cx="3836700" cy="5809200"/>
          </a:xfrm>
          <a:prstGeom prst="rect">
            <a:avLst/>
          </a:prstGeom>
          <a:noFill/>
          <a:ln cap="flat" cmpd="sng" w="12700">
            <a:solidFill>
              <a:srgbClr val="0034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34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Summary</a:t>
            </a:r>
            <a:endParaRPr b="1">
              <a:solidFill>
                <a:srgbClr val="0034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</a:rPr>
              <a:t>This project presents an Enhanced Email Tracking &amp; Analytics System designed to streamline organizational email communication, automate follow-ups, and provide real-time analytics. It features modules for email tracking, IMAP syncing, follow-up automation, and status management. Dashboards for students and placement cell members track recruitment events and placements. Key results include improved response tracking, predictive insights on email timing, and a centralized platform for managing campus recruitment communications</a:t>
            </a:r>
            <a:r>
              <a:rPr lang="en-IN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34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develop an integrated Email Tracking &amp; Analytics System that automates follow-ups, monitors email communication status, and provides actionable insights through dashboards for optimizing recruitment-related communications. The system aims to enhance engagement efficiency between students and the placement cell by tracking responses and visualizing placement and recruitment data. It also ensures timely follow-ups and data-driven decision-making through predictive analytics.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8270450" y="735291"/>
            <a:ext cx="3836700" cy="5757600"/>
          </a:xfrm>
          <a:prstGeom prst="rect">
            <a:avLst/>
          </a:prstGeom>
          <a:noFill/>
          <a:ln cap="flat" cmpd="sng" w="12700">
            <a:solidFill>
              <a:srgbClr val="0034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34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  <a:endParaRPr sz="12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>
                <a:solidFill>
                  <a:schemeClr val="dk1"/>
                </a:solidFill>
              </a:rPr>
              <a:t>The project utilizes </a:t>
            </a:r>
            <a:r>
              <a:rPr b="1" lang="en-IN" sz="900">
                <a:solidFill>
                  <a:schemeClr val="dk1"/>
                </a:solidFill>
              </a:rPr>
              <a:t>FastAPI (Python)</a:t>
            </a:r>
            <a:r>
              <a:rPr lang="en-IN" sz="900">
                <a:solidFill>
                  <a:schemeClr val="dk1"/>
                </a:solidFill>
              </a:rPr>
              <a:t> for building a high-performance backend API, integrated with </a:t>
            </a:r>
            <a:r>
              <a:rPr b="1" lang="en-IN" sz="900">
                <a:solidFill>
                  <a:schemeClr val="dk1"/>
                </a:solidFill>
              </a:rPr>
              <a:t>PostgreSQL</a:t>
            </a:r>
            <a:r>
              <a:rPr lang="en-IN" sz="900">
                <a:solidFill>
                  <a:schemeClr val="dk1"/>
                </a:solidFill>
              </a:rPr>
              <a:t> for reliable and structured data storage. For the frontend, it leverages </a:t>
            </a:r>
            <a:r>
              <a:rPr b="1" lang="en-IN" sz="900">
                <a:solidFill>
                  <a:schemeClr val="dk1"/>
                </a:solidFill>
              </a:rPr>
              <a:t>HTML, CSS, and JavaScript</a:t>
            </a:r>
            <a:r>
              <a:rPr lang="en-IN" sz="900">
                <a:solidFill>
                  <a:schemeClr val="dk1"/>
                </a:solidFill>
              </a:rPr>
              <a:t> with </a:t>
            </a:r>
            <a:r>
              <a:rPr b="1" lang="en-IN" sz="900">
                <a:solidFill>
                  <a:schemeClr val="dk1"/>
                </a:solidFill>
              </a:rPr>
              <a:t>Jinja2 templating</a:t>
            </a:r>
            <a:r>
              <a:rPr lang="en-IN" sz="900">
                <a:solidFill>
                  <a:schemeClr val="dk1"/>
                </a:solidFill>
              </a:rPr>
              <a:t> to deliver a dynamic and user-friendly interface. Additionally, </a:t>
            </a:r>
            <a:r>
              <a:rPr b="1" lang="en-IN" sz="900">
                <a:solidFill>
                  <a:schemeClr val="dk1"/>
                </a:solidFill>
              </a:rPr>
              <a:t>Celery</a:t>
            </a:r>
            <a:r>
              <a:rPr lang="en-IN" sz="900">
                <a:solidFill>
                  <a:schemeClr val="dk1"/>
                </a:solidFill>
              </a:rPr>
              <a:t> or </a:t>
            </a:r>
            <a:r>
              <a:rPr b="1" lang="en-IN" sz="900">
                <a:solidFill>
                  <a:schemeClr val="dk1"/>
                </a:solidFill>
              </a:rPr>
              <a:t>BackgroundTasks</a:t>
            </a:r>
            <a:r>
              <a:rPr lang="en-IN" sz="900">
                <a:solidFill>
                  <a:schemeClr val="dk1"/>
                </a:solidFill>
              </a:rPr>
              <a:t> is used for scheduling tasks like syncing email replies and sending automated follow-ups, while </a:t>
            </a:r>
            <a:r>
              <a:rPr b="1" lang="en-IN" sz="900">
                <a:solidFill>
                  <a:schemeClr val="dk1"/>
                </a:solidFill>
              </a:rPr>
              <a:t>SMTP</a:t>
            </a:r>
            <a:r>
              <a:rPr lang="en-IN" sz="900">
                <a:solidFill>
                  <a:schemeClr val="dk1"/>
                </a:solidFill>
              </a:rPr>
              <a:t> and </a:t>
            </a:r>
            <a:r>
              <a:rPr b="1" lang="en-IN" sz="900">
                <a:solidFill>
                  <a:schemeClr val="dk1"/>
                </a:solidFill>
              </a:rPr>
              <a:t>IMAP</a:t>
            </a:r>
            <a:r>
              <a:rPr lang="en-IN" sz="900">
                <a:solidFill>
                  <a:schemeClr val="dk1"/>
                </a:solidFill>
              </a:rPr>
              <a:t> protocols handle email communication.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4129675" y="631650"/>
            <a:ext cx="3836700" cy="5861100"/>
          </a:xfrm>
          <a:prstGeom prst="rect">
            <a:avLst/>
          </a:prstGeom>
          <a:noFill/>
          <a:ln cap="flat" cmpd="sng" w="12700">
            <a:solidFill>
              <a:srgbClr val="0034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rgbClr val="0034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Approach</a:t>
            </a:r>
            <a:endParaRPr b="1">
              <a:solidFill>
                <a:srgbClr val="0034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-I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Designed modular backend using FastAPI with PostgreSQL for email tracking, status management, and analytics.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-I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Implemented SMTP for sending emails and IMAP for syncing incoming replies.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-I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Developed automated follow-up mechanism based on response time thresholds.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-I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Built interactive dashboards for students and companies using HTML, CSS, JavaScript, and Jinja2.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-I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Celery/BackgroundTasks for scheduling periodic email sync and follow-up tasks.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Char char="●"/>
            </a:pPr>
            <a:r>
              <a:rPr lang="en-I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Integrated analytics endpoints to provide insights on email performance, response rates, and recruitment trends.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4" name="Google Shape;94;p13" title="ER Diagr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2350" y="2621950"/>
            <a:ext cx="3308125" cy="361399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/>
          <p:nvPr/>
        </p:nvSpPr>
        <p:spPr>
          <a:xfrm>
            <a:off x="4908100" y="6260975"/>
            <a:ext cx="2068800" cy="1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Calibri"/>
                <a:ea typeface="Calibri"/>
                <a:cs typeface="Calibri"/>
                <a:sym typeface="Calibri"/>
              </a:rPr>
              <a:t>ER Diagram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8938700" y="2753325"/>
            <a:ext cx="2500200" cy="2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Calibri"/>
                <a:ea typeface="Calibri"/>
                <a:cs typeface="Calibri"/>
                <a:sym typeface="Calibri"/>
              </a:rPr>
              <a:t>Data Flow Diagram (Level 1)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3" title="use_das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9475" y="3008325"/>
            <a:ext cx="3558651" cy="20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>
            <a:off x="8938700" y="5109950"/>
            <a:ext cx="2241300" cy="1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latin typeface="Calibri"/>
                <a:ea typeface="Calibri"/>
                <a:cs typeface="Calibri"/>
                <a:sym typeface="Calibri"/>
              </a:rPr>
              <a:t>Use Case Diagram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3" title="file_2025-04-09_17.59.15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5350" y="2108525"/>
            <a:ext cx="3411225" cy="132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/>
          <p:nvPr/>
        </p:nvSpPr>
        <p:spPr>
          <a:xfrm>
            <a:off x="885425" y="3429000"/>
            <a:ext cx="1846200" cy="12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Email Analytics Dashboard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3" title="file_2025-04-09_18.04.03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350" y="3581100"/>
            <a:ext cx="3370424" cy="1408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/>
          <p:nvPr/>
        </p:nvSpPr>
        <p:spPr>
          <a:xfrm>
            <a:off x="1138625" y="5019775"/>
            <a:ext cx="1593000" cy="15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latin typeface="Calibri"/>
                <a:ea typeface="Calibri"/>
                <a:cs typeface="Calibri"/>
                <a:sym typeface="Calibri"/>
              </a:rPr>
              <a:t>Email Tracking Interface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3" title="dfd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339963" y="956948"/>
            <a:ext cx="3697674" cy="1726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