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63" r:id="rId5"/>
    <p:sldId id="264" r:id="rId6"/>
  </p:sldIdLst>
  <p:sldSz cx="12192000" cy="64008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082"/>
    <a:srgbClr val="D0D8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1476" y="-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047539"/>
            <a:ext cx="91440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361902"/>
            <a:ext cx="9144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40783"/>
            <a:ext cx="2628900" cy="542438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40783"/>
            <a:ext cx="7734300" cy="5424382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595756"/>
            <a:ext cx="105156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283499"/>
            <a:ext cx="105156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82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82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82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82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82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82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703917"/>
            <a:ext cx="5181600" cy="406124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703917"/>
            <a:ext cx="5181600" cy="406124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40784"/>
            <a:ext cx="10515600" cy="1237192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9" y="1569085"/>
            <a:ext cx="5157787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9" y="2338070"/>
            <a:ext cx="5157787" cy="343894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569085"/>
            <a:ext cx="5183188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338070"/>
            <a:ext cx="5183188" cy="343894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12.06.2024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12.06.2024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9" y="426720"/>
            <a:ext cx="3932237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21597"/>
            <a:ext cx="617220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9" y="1920240"/>
            <a:ext cx="3932237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9" y="426720"/>
            <a:ext cx="3932237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21597"/>
            <a:ext cx="6172200" cy="4548717"/>
          </a:xfrm>
        </p:spPr>
        <p:txBody>
          <a:bodyPr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9" y="1920240"/>
            <a:ext cx="3932237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40784"/>
            <a:ext cx="105156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703917"/>
            <a:ext cx="105156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5932594"/>
            <a:ext cx="27432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12.06.2024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5932594"/>
            <a:ext cx="41148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5932594"/>
            <a:ext cx="27432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Screenshot, Zahl, Kreuzworträtsel enthält.&#10;&#10;Beschreibung automatisch generiert.">
            <a:extLst>
              <a:ext uri="{FF2B5EF4-FFF2-40B4-BE49-F238E27FC236}">
                <a16:creationId xmlns:a16="http://schemas.microsoft.com/office/drawing/2014/main" id="{CFAA9291-E3F3-17C2-725D-B39113E9F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793" y="1899090"/>
            <a:ext cx="1057341" cy="3351457"/>
          </a:xfrm>
          <a:prstGeom prst="rect">
            <a:avLst/>
          </a:prstGeom>
        </p:spPr>
      </p:pic>
      <p:pic>
        <p:nvPicPr>
          <p:cNvPr id="7" name="Grafik 6" descr="Ein Bild, das Text, Screenshot, Zahl, Kreuzworträtsel enthält.&#10;&#10;Beschreibung automatisch generiert.">
            <a:extLst>
              <a:ext uri="{FF2B5EF4-FFF2-40B4-BE49-F238E27FC236}">
                <a16:creationId xmlns:a16="http://schemas.microsoft.com/office/drawing/2014/main" id="{45493ED2-2A60-68DB-25C8-1147BAA3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197" y="2229441"/>
            <a:ext cx="1057341" cy="3357696"/>
          </a:xfrm>
          <a:prstGeom prst="rect">
            <a:avLst/>
          </a:prstGeom>
        </p:spPr>
      </p:pic>
      <p:pic>
        <p:nvPicPr>
          <p:cNvPr id="8" name="Grafik 7" descr="Ein Bild, das Text, Screenshot, Zahl enthält.&#10;&#10;Beschreibung automatisch generiert.">
            <a:extLst>
              <a:ext uri="{FF2B5EF4-FFF2-40B4-BE49-F238E27FC236}">
                <a16:creationId xmlns:a16="http://schemas.microsoft.com/office/drawing/2014/main" id="{C8797482-BAA6-F03C-42C6-41F20276D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287" y="2563213"/>
            <a:ext cx="1057341" cy="3351457"/>
          </a:xfrm>
          <a:prstGeom prst="rect">
            <a:avLst/>
          </a:prstGeom>
        </p:spPr>
      </p:pic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BD35B41-D4A4-4DFF-6FB1-04A8923BBCCC}"/>
              </a:ext>
            </a:extLst>
          </p:cNvPr>
          <p:cNvCxnSpPr>
            <a:cxnSpLocks/>
          </p:cNvCxnSpPr>
          <p:nvPr/>
        </p:nvCxnSpPr>
        <p:spPr>
          <a:xfrm flipV="1">
            <a:off x="6167896" y="5179665"/>
            <a:ext cx="585426" cy="586846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2A079B26-3F0E-AE4B-BEB2-FACF000ABEBF}"/>
              </a:ext>
            </a:extLst>
          </p:cNvPr>
          <p:cNvSpPr txBox="1"/>
          <p:nvPr/>
        </p:nvSpPr>
        <p:spPr>
          <a:xfrm>
            <a:off x="5529491" y="5910787"/>
            <a:ext cx="231002" cy="3159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344" tIns="42672" rIns="85344" bIns="4267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493"/>
              <a:t>k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5B2D55E9-47DC-257E-A197-C952169F0323}"/>
              </a:ext>
            </a:extLst>
          </p:cNvPr>
          <p:cNvSpPr txBox="1"/>
          <p:nvPr/>
        </p:nvSpPr>
        <p:spPr>
          <a:xfrm>
            <a:off x="4696482" y="987447"/>
            <a:ext cx="2681997" cy="7754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344" tIns="42672" rIns="85344" bIns="4267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493" b="1" dirty="0">
                <a:ea typeface="+mn-lt"/>
                <a:cs typeface="+mn-lt"/>
              </a:rPr>
              <a:t>(k-1)-</a:t>
            </a:r>
            <a:r>
              <a:rPr lang="de-DE" sz="1493" b="1" dirty="0" err="1">
                <a:ea typeface="+mn-lt"/>
                <a:cs typeface="+mn-lt"/>
              </a:rPr>
              <a:t>Nearest-Neighbors</a:t>
            </a:r>
            <a:r>
              <a:rPr lang="de-DE" sz="1493" b="1" dirty="0">
                <a:ea typeface="+mn-lt"/>
                <a:cs typeface="+mn-lt"/>
              </a:rPr>
              <a:t> </a:t>
            </a:r>
            <a:r>
              <a:rPr lang="de-DE" sz="1493" b="1" dirty="0" err="1">
                <a:ea typeface="+mn-lt"/>
                <a:cs typeface="+mn-lt"/>
              </a:rPr>
              <a:t>for</a:t>
            </a:r>
            <a:r>
              <a:rPr lang="de-DE" sz="1493" b="1" dirty="0">
                <a:ea typeface="+mn-lt"/>
                <a:cs typeface="+mn-lt"/>
              </a:rPr>
              <a:t> All </a:t>
            </a:r>
            <a:r>
              <a:rPr lang="de-DE" sz="1493" b="1" dirty="0" err="1">
                <a:ea typeface="+mn-lt"/>
                <a:cs typeface="+mn-lt"/>
              </a:rPr>
              <a:t>Subsequences</a:t>
            </a:r>
            <a:r>
              <a:rPr lang="de-DE" sz="1493" b="1" dirty="0">
                <a:ea typeface="+mn-lt"/>
                <a:cs typeface="+mn-lt"/>
              </a:rPr>
              <a:t> and </a:t>
            </a:r>
            <a:r>
              <a:rPr lang="de-DE" sz="1493" b="1" dirty="0" err="1">
                <a:ea typeface="+mn-lt"/>
                <a:cs typeface="+mn-lt"/>
              </a:rPr>
              <a:t>Dimensions</a:t>
            </a:r>
            <a:endParaRPr lang="de-DE" sz="1493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05E5C244-0AFC-B3CC-1D67-33D2BA0D1143}"/>
              </a:ext>
            </a:extLst>
          </p:cNvPr>
          <p:cNvSpPr txBox="1"/>
          <p:nvPr/>
        </p:nvSpPr>
        <p:spPr>
          <a:xfrm>
            <a:off x="1655336" y="2902618"/>
            <a:ext cx="3300909" cy="4884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344" tIns="42672" rIns="85344" bIns="4267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307" b="1" dirty="0" err="1">
                <a:ea typeface="+mn-lt"/>
                <a:cs typeface="+mn-lt"/>
              </a:rPr>
              <a:t>For</a:t>
            </a:r>
            <a:r>
              <a:rPr lang="de-DE" sz="1307" b="1" dirty="0">
                <a:ea typeface="+mn-lt"/>
                <a:cs typeface="+mn-lt"/>
              </a:rPr>
              <a:t> </a:t>
            </a:r>
            <a:r>
              <a:rPr lang="de-DE" sz="1307" b="1" dirty="0" err="1">
                <a:ea typeface="+mn-lt"/>
                <a:cs typeface="+mn-lt"/>
              </a:rPr>
              <a:t>the</a:t>
            </a:r>
            <a:r>
              <a:rPr lang="de-DE" sz="1307" b="1" dirty="0">
                <a:ea typeface="+mn-lt"/>
                <a:cs typeface="+mn-lt"/>
              </a:rPr>
              <a:t> 4th </a:t>
            </a:r>
            <a:r>
              <a:rPr lang="de-DE" sz="1307" b="1" dirty="0" err="1">
                <a:ea typeface="+mn-lt"/>
                <a:cs typeface="+mn-lt"/>
              </a:rPr>
              <a:t>subsequence</a:t>
            </a:r>
            <a:r>
              <a:rPr lang="de-DE" sz="1307" b="1" dirty="0">
                <a:ea typeface="+mn-lt"/>
                <a:cs typeface="+mn-lt"/>
              </a:rPr>
              <a:t> in </a:t>
            </a:r>
            <a:r>
              <a:rPr lang="de-DE" sz="1307" b="1" dirty="0" err="1">
                <a:ea typeface="+mn-lt"/>
                <a:cs typeface="+mn-lt"/>
              </a:rPr>
              <a:t>dimension</a:t>
            </a:r>
            <a:r>
              <a:rPr lang="de-DE" sz="1307" b="1" dirty="0">
                <a:ea typeface="+mn-lt"/>
                <a:cs typeface="+mn-lt"/>
              </a:rPr>
              <a:t> 1, </a:t>
            </a:r>
            <a:r>
              <a:rPr lang="de-DE" sz="1307" b="1" dirty="0" err="1">
                <a:ea typeface="+mn-lt"/>
                <a:cs typeface="+mn-lt"/>
              </a:rPr>
              <a:t>the</a:t>
            </a:r>
            <a:r>
              <a:rPr lang="de-DE" sz="1307" b="1" dirty="0">
                <a:ea typeface="+mn-lt"/>
                <a:cs typeface="+mn-lt"/>
              </a:rPr>
              <a:t> 4th </a:t>
            </a:r>
            <a:r>
              <a:rPr lang="de-DE" sz="1307" b="1" dirty="0" err="1">
                <a:ea typeface="+mn-lt"/>
                <a:cs typeface="+mn-lt"/>
              </a:rPr>
              <a:t>subsequence</a:t>
            </a:r>
            <a:r>
              <a:rPr lang="de-DE" sz="1307" b="1" dirty="0">
                <a:ea typeface="+mn-lt"/>
                <a:cs typeface="+mn-lt"/>
              </a:rPr>
              <a:t> </a:t>
            </a:r>
            <a:r>
              <a:rPr lang="de-DE" sz="1307" b="1" dirty="0" err="1">
                <a:ea typeface="+mn-lt"/>
                <a:cs typeface="+mn-lt"/>
              </a:rPr>
              <a:t>is</a:t>
            </a:r>
            <a:r>
              <a:rPr lang="de-DE" sz="1307" b="1" dirty="0">
                <a:ea typeface="+mn-lt"/>
                <a:cs typeface="+mn-lt"/>
              </a:rPr>
              <a:t> also </a:t>
            </a:r>
            <a:r>
              <a:rPr lang="de-DE" sz="1307" b="1" dirty="0" err="1">
                <a:ea typeface="+mn-lt"/>
                <a:cs typeface="+mn-lt"/>
              </a:rPr>
              <a:t>the</a:t>
            </a:r>
            <a:r>
              <a:rPr lang="de-DE" sz="1307" b="1" dirty="0">
                <a:ea typeface="+mn-lt"/>
                <a:cs typeface="+mn-lt"/>
              </a:rPr>
              <a:t> </a:t>
            </a:r>
            <a:r>
              <a:rPr lang="de-DE" sz="1307" b="1" dirty="0" err="1">
                <a:ea typeface="+mn-lt"/>
                <a:cs typeface="+mn-lt"/>
              </a:rPr>
              <a:t>core</a:t>
            </a:r>
            <a:r>
              <a:rPr lang="de-DE" sz="1307" b="1" dirty="0">
                <a:ea typeface="+mn-lt"/>
                <a:cs typeface="+mn-lt"/>
              </a:rPr>
              <a:t>. </a:t>
            </a:r>
            <a:endParaRPr lang="de-DE" sz="1307" b="1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9F6C92A7-2671-AD1D-C2F7-B94339E0EAE9}"/>
              </a:ext>
            </a:extLst>
          </p:cNvPr>
          <p:cNvCxnSpPr>
            <a:cxnSpLocks/>
          </p:cNvCxnSpPr>
          <p:nvPr/>
        </p:nvCxnSpPr>
        <p:spPr>
          <a:xfrm>
            <a:off x="4857847" y="3301225"/>
            <a:ext cx="415873" cy="247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8E424F4A-0937-E9FD-5E92-561FCE592F97}"/>
              </a:ext>
            </a:extLst>
          </p:cNvPr>
          <p:cNvSpPr txBox="1"/>
          <p:nvPr/>
        </p:nvSpPr>
        <p:spPr>
          <a:xfrm>
            <a:off x="7258676" y="3909147"/>
            <a:ext cx="3332925" cy="4884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344" tIns="42672" rIns="85344" bIns="4267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307" b="1" dirty="0" err="1">
                <a:ea typeface="+mn-lt"/>
                <a:cs typeface="+mn-lt"/>
              </a:rPr>
              <a:t>For</a:t>
            </a:r>
            <a:r>
              <a:rPr lang="de-DE" sz="1307" b="1" dirty="0">
                <a:ea typeface="+mn-lt"/>
                <a:cs typeface="+mn-lt"/>
              </a:rPr>
              <a:t> </a:t>
            </a:r>
            <a:r>
              <a:rPr lang="de-DE" sz="1307" b="1" dirty="0" err="1">
                <a:ea typeface="+mn-lt"/>
                <a:cs typeface="+mn-lt"/>
              </a:rPr>
              <a:t>the</a:t>
            </a:r>
            <a:r>
              <a:rPr lang="de-DE" sz="1307" b="1" dirty="0">
                <a:ea typeface="+mn-lt"/>
                <a:cs typeface="+mn-lt"/>
              </a:rPr>
              <a:t> 10th </a:t>
            </a:r>
            <a:r>
              <a:rPr lang="de-DE" sz="1307" b="1" dirty="0" err="1">
                <a:ea typeface="+mn-lt"/>
                <a:cs typeface="+mn-lt"/>
              </a:rPr>
              <a:t>subsequence</a:t>
            </a:r>
            <a:r>
              <a:rPr lang="de-DE" sz="1307" b="1" dirty="0">
                <a:ea typeface="+mn-lt"/>
                <a:cs typeface="+mn-lt"/>
              </a:rPr>
              <a:t> in </a:t>
            </a:r>
            <a:r>
              <a:rPr lang="de-DE" sz="1307" b="1" dirty="0" err="1">
                <a:ea typeface="+mn-lt"/>
                <a:cs typeface="+mn-lt"/>
              </a:rPr>
              <a:t>dimension</a:t>
            </a:r>
            <a:r>
              <a:rPr lang="de-DE" sz="1307" b="1" dirty="0">
                <a:ea typeface="+mn-lt"/>
                <a:cs typeface="+mn-lt"/>
              </a:rPr>
              <a:t> 3, </a:t>
            </a:r>
            <a:r>
              <a:rPr lang="de-DE" sz="1307" b="1" dirty="0" err="1">
                <a:ea typeface="+mn-lt"/>
                <a:cs typeface="+mn-lt"/>
              </a:rPr>
              <a:t>the</a:t>
            </a:r>
            <a:r>
              <a:rPr lang="de-DE" sz="1307" b="1" dirty="0">
                <a:ea typeface="+mn-lt"/>
                <a:cs typeface="+mn-lt"/>
              </a:rPr>
              <a:t> 3th </a:t>
            </a:r>
            <a:r>
              <a:rPr lang="de-DE" sz="1307" b="1" dirty="0" err="1">
                <a:ea typeface="+mn-lt"/>
                <a:cs typeface="+mn-lt"/>
              </a:rPr>
              <a:t>subsequence</a:t>
            </a:r>
            <a:r>
              <a:rPr lang="de-DE" sz="1307" b="1" dirty="0">
                <a:ea typeface="+mn-lt"/>
                <a:cs typeface="+mn-lt"/>
              </a:rPr>
              <a:t> </a:t>
            </a:r>
            <a:r>
              <a:rPr lang="de-DE" sz="1307" b="1" dirty="0" err="1">
                <a:ea typeface="+mn-lt"/>
                <a:cs typeface="+mn-lt"/>
              </a:rPr>
              <a:t>is</a:t>
            </a:r>
            <a:r>
              <a:rPr lang="de-DE" sz="1307" b="1" dirty="0">
                <a:ea typeface="+mn-lt"/>
                <a:cs typeface="+mn-lt"/>
              </a:rPr>
              <a:t> </a:t>
            </a:r>
            <a:r>
              <a:rPr lang="de-DE" sz="1307" b="1" dirty="0" err="1">
                <a:ea typeface="+mn-lt"/>
                <a:cs typeface="+mn-lt"/>
              </a:rPr>
              <a:t>the</a:t>
            </a:r>
            <a:r>
              <a:rPr lang="de-DE" sz="1307" b="1" dirty="0">
                <a:ea typeface="+mn-lt"/>
                <a:cs typeface="+mn-lt"/>
              </a:rPr>
              <a:t> 2-NN.</a:t>
            </a:r>
            <a:endParaRPr lang="de-DE" sz="1307" b="1" dirty="0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B4B2A9B1-AEFC-9ACF-CA5B-6246DD880007}"/>
              </a:ext>
            </a:extLst>
          </p:cNvPr>
          <p:cNvCxnSpPr>
            <a:cxnSpLocks/>
          </p:cNvCxnSpPr>
          <p:nvPr/>
        </p:nvCxnSpPr>
        <p:spPr>
          <a:xfrm flipH="1">
            <a:off x="6700240" y="4372392"/>
            <a:ext cx="452034" cy="265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849DFCC2-C50D-DA9E-348F-9F5ED9C0318B}"/>
              </a:ext>
            </a:extLst>
          </p:cNvPr>
          <p:cNvSpPr txBox="1"/>
          <p:nvPr/>
        </p:nvSpPr>
        <p:spPr>
          <a:xfrm>
            <a:off x="6345487" y="5390598"/>
            <a:ext cx="673017" cy="3939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344" tIns="42672" rIns="85344" bIns="4267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000" err="1"/>
              <a:t>dim</a:t>
            </a:r>
            <a:r>
              <a:rPr lang="de-DE" sz="1000"/>
              <a:t> </a:t>
            </a:r>
            <a:r>
              <a:rPr lang="de-DE" sz="1000">
                <a:ea typeface="+mn-lt"/>
                <a:cs typeface="+mn-lt"/>
              </a:rPr>
              <a:t>∈ [1,…, d]</a:t>
            </a:r>
            <a:endParaRPr lang="de-DE" sz="100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5ED610C-2D51-CE34-ECA8-B52F9FDB97BC}"/>
              </a:ext>
            </a:extLst>
          </p:cNvPr>
          <p:cNvSpPr txBox="1"/>
          <p:nvPr/>
        </p:nvSpPr>
        <p:spPr>
          <a:xfrm>
            <a:off x="4839653" y="4032577"/>
            <a:ext cx="230527" cy="3159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344" tIns="42672" rIns="85344" bIns="4267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493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53203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Screenshot, Zahl, Schrift enthält.&#10;&#10;Beschreibung automatisch generiert.">
            <a:extLst>
              <a:ext uri="{FF2B5EF4-FFF2-40B4-BE49-F238E27FC236}">
                <a16:creationId xmlns:a16="http://schemas.microsoft.com/office/drawing/2014/main" id="{740D6B2B-9C97-9AD8-47C8-4C469E6B2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949" y="1860298"/>
            <a:ext cx="3377410" cy="3348714"/>
          </a:xfrm>
          <a:prstGeom prst="rect">
            <a:avLst/>
          </a:prstGeom>
        </p:spPr>
      </p:pic>
      <p:pic>
        <p:nvPicPr>
          <p:cNvPr id="7" name="Grafik 6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16FB6757-4900-0073-24B1-8D79B8EDD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957" y="2193212"/>
            <a:ext cx="3373667" cy="3348714"/>
          </a:xfrm>
          <a:prstGeom prst="rect">
            <a:avLst/>
          </a:prstGeom>
        </p:spPr>
      </p:pic>
      <p:pic>
        <p:nvPicPr>
          <p:cNvPr id="8" name="Grafik 7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F6787A03-DA7E-1A6F-C81D-984BCEF2B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240" y="2526128"/>
            <a:ext cx="3373667" cy="3348714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DE1BC0E5-5FF7-4ACC-656E-22CD16D22425}"/>
              </a:ext>
            </a:extLst>
          </p:cNvPr>
          <p:cNvSpPr txBox="1"/>
          <p:nvPr/>
        </p:nvSpPr>
        <p:spPr>
          <a:xfrm>
            <a:off x="5587015" y="5871113"/>
            <a:ext cx="230527" cy="3159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344" tIns="42672" rIns="85344" bIns="4267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493"/>
              <a:t>j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FAC679F1-2B49-9F63-15DD-870DFAC5AE63}"/>
              </a:ext>
            </a:extLst>
          </p:cNvPr>
          <p:cNvCxnSpPr>
            <a:cxnSpLocks/>
          </p:cNvCxnSpPr>
          <p:nvPr/>
        </p:nvCxnSpPr>
        <p:spPr>
          <a:xfrm flipV="1">
            <a:off x="7348947" y="5141554"/>
            <a:ext cx="585426" cy="586846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39C33356-7B1D-F0D2-32FC-9266BC25F3FD}"/>
              </a:ext>
            </a:extLst>
          </p:cNvPr>
          <p:cNvSpPr txBox="1"/>
          <p:nvPr/>
        </p:nvSpPr>
        <p:spPr>
          <a:xfrm>
            <a:off x="5213309" y="1169687"/>
            <a:ext cx="1943375" cy="545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344" tIns="42672" rIns="85344" bIns="4267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93" b="1">
                <a:ea typeface="+mn-lt"/>
                <a:cs typeface="+mn-lt"/>
              </a:rPr>
              <a:t>Multidimensional Distance Matrix</a:t>
            </a:r>
            <a:endParaRPr lang="de-DE" sz="1493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C687C0C-258B-C1D2-5A98-D2C503FB2399}"/>
              </a:ext>
            </a:extLst>
          </p:cNvPr>
          <p:cNvSpPr txBox="1"/>
          <p:nvPr/>
        </p:nvSpPr>
        <p:spPr>
          <a:xfrm>
            <a:off x="7550565" y="5343533"/>
            <a:ext cx="673017" cy="3939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344" tIns="42672" rIns="85344" bIns="4267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000" dirty="0" err="1"/>
              <a:t>dim</a:t>
            </a:r>
            <a:r>
              <a:rPr lang="de-DE" sz="1000" dirty="0"/>
              <a:t> </a:t>
            </a:r>
            <a:r>
              <a:rPr lang="de-DE" sz="1000" dirty="0">
                <a:ea typeface="+mn-lt"/>
                <a:cs typeface="+mn-lt"/>
              </a:rPr>
              <a:t>∈ [1,…, d]</a:t>
            </a:r>
            <a:endParaRPr lang="de-DE" sz="1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68E9D9C-88CC-E34F-39C0-0458588ADE18}"/>
              </a:ext>
            </a:extLst>
          </p:cNvPr>
          <p:cNvSpPr txBox="1"/>
          <p:nvPr/>
        </p:nvSpPr>
        <p:spPr>
          <a:xfrm>
            <a:off x="3659522" y="3989628"/>
            <a:ext cx="230527" cy="3159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344" tIns="42672" rIns="85344" bIns="4267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493"/>
              <a:t>i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CB5A6D6-D0E4-61E7-A642-C09C5E9A05CB}"/>
              </a:ext>
            </a:extLst>
          </p:cNvPr>
          <p:cNvSpPr txBox="1"/>
          <p:nvPr/>
        </p:nvSpPr>
        <p:spPr>
          <a:xfrm>
            <a:off x="5637810" y="27432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326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Screenshot, Zahl, Kreuzworträtsel enthält.&#10;&#10;Beschreibung automatisch generiert.">
            <a:extLst>
              <a:ext uri="{FF2B5EF4-FFF2-40B4-BE49-F238E27FC236}">
                <a16:creationId xmlns:a16="http://schemas.microsoft.com/office/drawing/2014/main" id="{6D9D8A78-8835-2CDE-4269-927895977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210" y="1885889"/>
            <a:ext cx="1044306" cy="3343866"/>
          </a:xfrm>
          <a:prstGeom prst="rect">
            <a:avLst/>
          </a:prstGeom>
        </p:spPr>
      </p:pic>
      <p:pic>
        <p:nvPicPr>
          <p:cNvPr id="5" name="Grafik 4" descr="Ein Bild, das Text, Screenshot, Zahl, Kreuzworträtsel enthält.&#10;&#10;Beschreibung automatisch generiert.">
            <a:extLst>
              <a:ext uri="{FF2B5EF4-FFF2-40B4-BE49-F238E27FC236}">
                <a16:creationId xmlns:a16="http://schemas.microsoft.com/office/drawing/2014/main" id="{F394240B-C7DE-21CE-1CD6-FBADEE3C5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076" y="2220153"/>
            <a:ext cx="1050437" cy="3343866"/>
          </a:xfrm>
          <a:prstGeom prst="rect">
            <a:avLst/>
          </a:prstGeom>
        </p:spPr>
      </p:pic>
      <p:pic>
        <p:nvPicPr>
          <p:cNvPr id="6" name="Grafik 5" descr="Ein Bild, das Text, Screenshot, Zahl enthält.&#10;&#10;Beschreibung automatisch generiert.">
            <a:extLst>
              <a:ext uri="{FF2B5EF4-FFF2-40B4-BE49-F238E27FC236}">
                <a16:creationId xmlns:a16="http://schemas.microsoft.com/office/drawing/2014/main" id="{FF67C49B-D9A2-6CBA-1FED-619FACE05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551" y="2556832"/>
            <a:ext cx="1050437" cy="3343866"/>
          </a:xfrm>
          <a:prstGeom prst="rect">
            <a:avLst/>
          </a:prstGeom>
        </p:spPr>
      </p:pic>
      <p:pic>
        <p:nvPicPr>
          <p:cNvPr id="7" name="Grafik 6" descr="Ein Bild, das Text, Screenshot, Zahl, Schrift enthält.&#10;&#10;Beschreibung automatisch generiert.">
            <a:extLst>
              <a:ext uri="{FF2B5EF4-FFF2-40B4-BE49-F238E27FC236}">
                <a16:creationId xmlns:a16="http://schemas.microsoft.com/office/drawing/2014/main" id="{B88F3772-4532-23A9-38D3-FA4BB12DE5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8525" y="1880938"/>
            <a:ext cx="3373529" cy="3343866"/>
          </a:xfrm>
          <a:prstGeom prst="rect">
            <a:avLst/>
          </a:prstGeom>
        </p:spPr>
      </p:pic>
      <p:pic>
        <p:nvPicPr>
          <p:cNvPr id="8" name="Grafik 7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9EA8678C-6908-05EC-358B-54DBD97A77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3265" y="2214406"/>
            <a:ext cx="3373529" cy="3343866"/>
          </a:xfrm>
          <a:prstGeom prst="rect">
            <a:avLst/>
          </a:prstGeom>
        </p:spPr>
      </p:pic>
      <p:pic>
        <p:nvPicPr>
          <p:cNvPr id="9" name="Grafik 8" descr="Ein Bild, das Text, Screenshot, Zahl, Schrift enthält.&#10;&#10;Beschreibung automatisch generiert.">
            <a:extLst>
              <a:ext uri="{FF2B5EF4-FFF2-40B4-BE49-F238E27FC236}">
                <a16:creationId xmlns:a16="http://schemas.microsoft.com/office/drawing/2014/main" id="{8115C1A3-0148-CFC8-4EBF-E67E9A56E7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8739" y="2546934"/>
            <a:ext cx="3373529" cy="3343866"/>
          </a:xfrm>
          <a:prstGeom prst="rect">
            <a:avLst/>
          </a:prstGeom>
        </p:spPr>
      </p:pic>
      <p:pic>
        <p:nvPicPr>
          <p:cNvPr id="10" name="Grafik 9" descr="Ein Bild, das Text, Screenshot, Zahl, Schwarzweiß enthält.&#10;&#10;Beschreibung automatisch generiert.">
            <a:extLst>
              <a:ext uri="{FF2B5EF4-FFF2-40B4-BE49-F238E27FC236}">
                <a16:creationId xmlns:a16="http://schemas.microsoft.com/office/drawing/2014/main" id="{78E44525-1881-0FCD-839A-821B0E8AE5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7734" y="1881358"/>
            <a:ext cx="1050437" cy="3343866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D985B655-82CB-6557-38BF-ACC8CF9B1BF2}"/>
              </a:ext>
            </a:extLst>
          </p:cNvPr>
          <p:cNvSpPr txBox="1"/>
          <p:nvPr/>
        </p:nvSpPr>
        <p:spPr>
          <a:xfrm>
            <a:off x="9819242" y="3305087"/>
            <a:ext cx="230527" cy="3159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344" tIns="42672" rIns="85344" bIns="4267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493"/>
              <a:t>i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CF77E94-BE16-74F9-74D0-9ED931D9C376}"/>
              </a:ext>
            </a:extLst>
          </p:cNvPr>
          <p:cNvSpPr txBox="1"/>
          <p:nvPr/>
        </p:nvSpPr>
        <p:spPr>
          <a:xfrm>
            <a:off x="8149781" y="3331537"/>
            <a:ext cx="230527" cy="3159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344" tIns="42672" rIns="85344" bIns="4267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493"/>
              <a:t>i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58C69F9-D418-93A6-B57F-53022C78D862}"/>
              </a:ext>
            </a:extLst>
          </p:cNvPr>
          <p:cNvSpPr txBox="1"/>
          <p:nvPr/>
        </p:nvSpPr>
        <p:spPr>
          <a:xfrm>
            <a:off x="5402156" y="5883701"/>
            <a:ext cx="230527" cy="3159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344" tIns="42672" rIns="85344" bIns="4267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493"/>
              <a:t>j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B4E8A04-7A15-217D-38F2-F276D12E3F44}"/>
              </a:ext>
            </a:extLst>
          </p:cNvPr>
          <p:cNvCxnSpPr/>
          <p:nvPr/>
        </p:nvCxnSpPr>
        <p:spPr>
          <a:xfrm flipV="1">
            <a:off x="2572472" y="5162331"/>
            <a:ext cx="585426" cy="586846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AB980F5-65D5-13A5-02C3-53B34860F443}"/>
              </a:ext>
            </a:extLst>
          </p:cNvPr>
          <p:cNvSpPr txBox="1"/>
          <p:nvPr/>
        </p:nvSpPr>
        <p:spPr>
          <a:xfrm>
            <a:off x="8534807" y="5217517"/>
            <a:ext cx="842481" cy="4555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344" tIns="42672" rIns="85344" bIns="4267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200" err="1"/>
              <a:t>dim</a:t>
            </a:r>
            <a:r>
              <a:rPr lang="de-DE" sz="1200"/>
              <a:t> </a:t>
            </a:r>
            <a:r>
              <a:rPr lang="de-DE" sz="1200">
                <a:ea typeface="+mn-lt"/>
                <a:cs typeface="+mn-lt"/>
              </a:rPr>
              <a:t>∈ [1,…, d]</a:t>
            </a:r>
            <a:endParaRPr lang="de-DE" sz="120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A48D150-9DD4-C641-1A2C-8DD0B13EC048}"/>
              </a:ext>
            </a:extLst>
          </p:cNvPr>
          <p:cNvSpPr txBox="1"/>
          <p:nvPr/>
        </p:nvSpPr>
        <p:spPr>
          <a:xfrm>
            <a:off x="1934066" y="5869070"/>
            <a:ext cx="231002" cy="3159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344" tIns="42672" rIns="85344" bIns="4267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493"/>
              <a:t>k</a:t>
            </a:r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678C4EF2-622E-D5D9-CDA0-ECE45FE151DB}"/>
              </a:ext>
            </a:extLst>
          </p:cNvPr>
          <p:cNvSpPr/>
          <p:nvPr/>
        </p:nvSpPr>
        <p:spPr>
          <a:xfrm>
            <a:off x="3314956" y="3326055"/>
            <a:ext cx="219107" cy="329259"/>
          </a:xfrm>
          <a:prstGeom prst="rightArrow">
            <a:avLst/>
          </a:prstGeom>
          <a:solidFill>
            <a:srgbClr val="D0D8E2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8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D2B59C-CD16-0EF7-2F51-52F9A7902093}"/>
              </a:ext>
            </a:extLst>
          </p:cNvPr>
          <p:cNvSpPr txBox="1"/>
          <p:nvPr/>
        </p:nvSpPr>
        <p:spPr>
          <a:xfrm>
            <a:off x="9817993" y="5232475"/>
            <a:ext cx="1161517" cy="658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344" tIns="42672" rIns="85344" bIns="4267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200" err="1"/>
              <a:t>relevant_dim</a:t>
            </a:r>
            <a:r>
              <a:rPr lang="de-DE" sz="1200"/>
              <a:t> </a:t>
            </a:r>
            <a:r>
              <a:rPr lang="de-DE" sz="1200">
                <a:ea typeface="+mn-lt"/>
                <a:cs typeface="+mn-lt"/>
              </a:rPr>
              <a:t>∈ [1,…, m]</a:t>
            </a:r>
            <a:endParaRPr lang="de-DE"/>
          </a:p>
          <a:p>
            <a:endParaRPr lang="de-DE" sz="120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4B3D1A2-32D0-441D-5081-F353196699AC}"/>
              </a:ext>
            </a:extLst>
          </p:cNvPr>
          <p:cNvSpPr txBox="1"/>
          <p:nvPr/>
        </p:nvSpPr>
        <p:spPr>
          <a:xfrm>
            <a:off x="1370072" y="1074235"/>
            <a:ext cx="2602749" cy="7754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344" tIns="42672" rIns="85344" bIns="4267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493" b="1" dirty="0">
                <a:ea typeface="+mn-lt"/>
                <a:cs typeface="+mn-lt"/>
              </a:rPr>
              <a:t>1. (k-1)-</a:t>
            </a:r>
            <a:r>
              <a:rPr lang="de-DE" sz="1493" b="1" dirty="0" err="1">
                <a:ea typeface="+mn-lt"/>
                <a:cs typeface="+mn-lt"/>
              </a:rPr>
              <a:t>Nearest-Neighbors</a:t>
            </a:r>
            <a:r>
              <a:rPr lang="de-DE" sz="1493" b="1" dirty="0">
                <a:ea typeface="+mn-lt"/>
                <a:cs typeface="+mn-lt"/>
              </a:rPr>
              <a:t> </a:t>
            </a:r>
            <a:r>
              <a:rPr lang="de-DE" sz="1493" b="1" dirty="0" err="1">
                <a:ea typeface="+mn-lt"/>
                <a:cs typeface="+mn-lt"/>
              </a:rPr>
              <a:t>for</a:t>
            </a:r>
            <a:r>
              <a:rPr lang="de-DE" sz="1493" b="1" dirty="0">
                <a:ea typeface="+mn-lt"/>
                <a:cs typeface="+mn-lt"/>
              </a:rPr>
              <a:t> All </a:t>
            </a:r>
            <a:r>
              <a:rPr lang="de-DE" sz="1493" b="1" dirty="0" err="1">
                <a:ea typeface="+mn-lt"/>
                <a:cs typeface="+mn-lt"/>
              </a:rPr>
              <a:t>Subsequences</a:t>
            </a:r>
            <a:r>
              <a:rPr lang="de-DE" sz="1493" b="1" dirty="0">
                <a:ea typeface="+mn-lt"/>
                <a:cs typeface="+mn-lt"/>
              </a:rPr>
              <a:t> and </a:t>
            </a:r>
            <a:r>
              <a:rPr lang="de-DE" sz="1493" b="1" dirty="0" err="1">
                <a:ea typeface="+mn-lt"/>
                <a:cs typeface="+mn-lt"/>
              </a:rPr>
              <a:t>Dimensions</a:t>
            </a:r>
            <a:endParaRPr lang="de-DE" sz="1493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841FE05-9643-64D1-9CC4-794F7E9A5C32}"/>
              </a:ext>
            </a:extLst>
          </p:cNvPr>
          <p:cNvSpPr txBox="1"/>
          <p:nvPr/>
        </p:nvSpPr>
        <p:spPr>
          <a:xfrm>
            <a:off x="5278772" y="1080539"/>
            <a:ext cx="1888511" cy="545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344" tIns="42672" rIns="85344" bIns="4267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93" b="1">
                <a:ea typeface="+mn-lt"/>
                <a:cs typeface="+mn-lt"/>
              </a:rPr>
              <a:t>2. Multidimensional Distance Matrix</a:t>
            </a:r>
            <a:endParaRPr lang="de-DE" sz="1493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08F8927-C1B0-D42E-F6FC-CF6A54DBDE7C}"/>
              </a:ext>
            </a:extLst>
          </p:cNvPr>
          <p:cNvSpPr txBox="1"/>
          <p:nvPr/>
        </p:nvSpPr>
        <p:spPr>
          <a:xfrm>
            <a:off x="8262794" y="1079671"/>
            <a:ext cx="1238443" cy="545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344" tIns="42672" rIns="85344" bIns="4267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93" b="1">
                <a:ea typeface="+mn-lt"/>
                <a:cs typeface="+mn-lt"/>
              </a:rPr>
              <a:t>3. Selected</a:t>
            </a:r>
            <a:endParaRPr lang="de-DE" sz="1493">
              <a:ea typeface="+mn-lt"/>
              <a:cs typeface="+mn-lt"/>
            </a:endParaRPr>
          </a:p>
          <a:p>
            <a:pPr algn="ctr"/>
            <a:r>
              <a:rPr lang="en-US" sz="1493" b="1">
                <a:ea typeface="+mn-lt"/>
                <a:cs typeface="+mn-lt"/>
              </a:rPr>
              <a:t>Distances</a:t>
            </a:r>
            <a:endParaRPr lang="de-DE" sz="1493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68E028B-697D-500D-02A5-9BDA92C43A6B}"/>
              </a:ext>
            </a:extLst>
          </p:cNvPr>
          <p:cNvSpPr txBox="1"/>
          <p:nvPr/>
        </p:nvSpPr>
        <p:spPr>
          <a:xfrm>
            <a:off x="9668715" y="1075789"/>
            <a:ext cx="1415534" cy="7754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344" tIns="42672" rIns="85344" bIns="4267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93" b="1">
                <a:ea typeface="+mn-lt"/>
                <a:cs typeface="+mn-lt"/>
              </a:rPr>
              <a:t>4. The m Most Relevant Dimensions</a:t>
            </a:r>
            <a:endParaRPr lang="de-DE" sz="1680">
              <a:ea typeface="+mn-lt"/>
              <a:cs typeface="+mn-lt"/>
            </a:endParaRPr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5037E93D-9848-5226-4C50-E149D5D32611}"/>
              </a:ext>
            </a:extLst>
          </p:cNvPr>
          <p:cNvSpPr/>
          <p:nvPr/>
        </p:nvSpPr>
        <p:spPr>
          <a:xfrm>
            <a:off x="7873102" y="3316570"/>
            <a:ext cx="219107" cy="329259"/>
          </a:xfrm>
          <a:prstGeom prst="rightArrow">
            <a:avLst/>
          </a:prstGeom>
          <a:solidFill>
            <a:srgbClr val="D0D8E2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80"/>
          </a:p>
        </p:txBody>
      </p:sp>
      <p:sp>
        <p:nvSpPr>
          <p:cNvPr id="32" name="Pfeil: nach rechts 31">
            <a:extLst>
              <a:ext uri="{FF2B5EF4-FFF2-40B4-BE49-F238E27FC236}">
                <a16:creationId xmlns:a16="http://schemas.microsoft.com/office/drawing/2014/main" id="{134EC396-6406-1782-6185-6B7C8C2515A7}"/>
              </a:ext>
            </a:extLst>
          </p:cNvPr>
          <p:cNvSpPr/>
          <p:nvPr/>
        </p:nvSpPr>
        <p:spPr>
          <a:xfrm>
            <a:off x="9491189" y="3293727"/>
            <a:ext cx="219107" cy="329259"/>
          </a:xfrm>
          <a:prstGeom prst="rightArrow">
            <a:avLst/>
          </a:prstGeom>
          <a:solidFill>
            <a:srgbClr val="D0D8E2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80"/>
          </a:p>
        </p:txBody>
      </p:sp>
      <p:pic>
        <p:nvPicPr>
          <p:cNvPr id="2" name="Grafik 1" descr="Ein Bild, das Text, Screenshot, Zahl enthält.&#10;&#10;Beschreibung automatisch generiert.">
            <a:extLst>
              <a:ext uri="{FF2B5EF4-FFF2-40B4-BE49-F238E27FC236}">
                <a16:creationId xmlns:a16="http://schemas.microsoft.com/office/drawing/2014/main" id="{F0CAB1EF-031F-A741-F6BC-893DDD1D86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93186" y="1849111"/>
            <a:ext cx="764281" cy="334000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B1B3ABA-D150-53D9-5600-287B8C34118F}"/>
              </a:ext>
            </a:extLst>
          </p:cNvPr>
          <p:cNvSpPr txBox="1"/>
          <p:nvPr/>
        </p:nvSpPr>
        <p:spPr>
          <a:xfrm>
            <a:off x="7428174" y="5362359"/>
            <a:ext cx="673017" cy="3939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344" tIns="42672" rIns="85344" bIns="4267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000" err="1"/>
              <a:t>dim</a:t>
            </a:r>
            <a:r>
              <a:rPr lang="de-DE" sz="1000"/>
              <a:t> </a:t>
            </a:r>
            <a:r>
              <a:rPr lang="de-DE" sz="1000">
                <a:ea typeface="+mn-lt"/>
                <a:cs typeface="+mn-lt"/>
              </a:rPr>
              <a:t>∈ [1,…, d]</a:t>
            </a:r>
            <a:endParaRPr lang="de-DE" sz="1000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4EE38743-AE04-750A-7652-779CD139DB11}"/>
              </a:ext>
            </a:extLst>
          </p:cNvPr>
          <p:cNvCxnSpPr>
            <a:cxnSpLocks/>
          </p:cNvCxnSpPr>
          <p:nvPr/>
        </p:nvCxnSpPr>
        <p:spPr>
          <a:xfrm flipV="1">
            <a:off x="7138089" y="5199982"/>
            <a:ext cx="604255" cy="549196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454AAEC1-C344-E421-43C0-B9A1BB2C0C6D}"/>
              </a:ext>
            </a:extLst>
          </p:cNvPr>
          <p:cNvSpPr txBox="1"/>
          <p:nvPr/>
        </p:nvSpPr>
        <p:spPr>
          <a:xfrm>
            <a:off x="2832422" y="5390597"/>
            <a:ext cx="673017" cy="3939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344" tIns="42672" rIns="85344" bIns="4267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000" err="1"/>
              <a:t>dim</a:t>
            </a:r>
            <a:r>
              <a:rPr lang="de-DE" sz="1000"/>
              <a:t> </a:t>
            </a:r>
            <a:r>
              <a:rPr lang="de-DE" sz="1000">
                <a:ea typeface="+mn-lt"/>
                <a:cs typeface="+mn-lt"/>
              </a:rPr>
              <a:t>∈ [1,…, d]</a:t>
            </a:r>
            <a:endParaRPr lang="de-DE" sz="100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D55826B-A436-987F-3801-AE4478DF3484}"/>
              </a:ext>
            </a:extLst>
          </p:cNvPr>
          <p:cNvSpPr txBox="1"/>
          <p:nvPr/>
        </p:nvSpPr>
        <p:spPr>
          <a:xfrm>
            <a:off x="3535108" y="4008193"/>
            <a:ext cx="230527" cy="3159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344" tIns="42672" rIns="85344" bIns="4267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493"/>
              <a:t>i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25EA504-6496-5BB7-015D-25376E53A19C}"/>
              </a:ext>
            </a:extLst>
          </p:cNvPr>
          <p:cNvSpPr txBox="1"/>
          <p:nvPr/>
        </p:nvSpPr>
        <p:spPr>
          <a:xfrm>
            <a:off x="1255204" y="4008193"/>
            <a:ext cx="230527" cy="3159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344" tIns="42672" rIns="85344" bIns="4267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493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70154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3C4DAFB5-89A9-908B-6B8D-24AB9E6B0E08}"/>
              </a:ext>
            </a:extLst>
          </p:cNvPr>
          <p:cNvGrpSpPr/>
          <p:nvPr/>
        </p:nvGrpSpPr>
        <p:grpSpPr>
          <a:xfrm>
            <a:off x="195698" y="3835640"/>
            <a:ext cx="1257355" cy="1267052"/>
            <a:chOff x="618263" y="3350731"/>
            <a:chExt cx="1479027" cy="1530288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08E05C4-0D71-BB91-8F51-EE4EF391C2F4}"/>
                </a:ext>
              </a:extLst>
            </p:cNvPr>
            <p:cNvSpPr/>
            <p:nvPr/>
          </p:nvSpPr>
          <p:spPr>
            <a:xfrm>
              <a:off x="1470733" y="3454295"/>
              <a:ext cx="216320" cy="216498"/>
            </a:xfrm>
            <a:prstGeom prst="ellipse">
              <a:avLst/>
            </a:prstGeom>
            <a:solidFill>
              <a:srgbClr val="D0D8E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8B04AAC3-EF9D-09B4-1D80-15BCA14A3A74}"/>
                </a:ext>
              </a:extLst>
            </p:cNvPr>
            <p:cNvSpPr/>
            <p:nvPr/>
          </p:nvSpPr>
          <p:spPr>
            <a:xfrm>
              <a:off x="618263" y="3350731"/>
              <a:ext cx="216320" cy="216498"/>
            </a:xfrm>
            <a:prstGeom prst="ellipse">
              <a:avLst/>
            </a:prstGeom>
            <a:solidFill>
              <a:srgbClr val="D0D8E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2A5B94D8-3CDC-C621-0EBD-5A0EA24E9972}"/>
                </a:ext>
              </a:extLst>
            </p:cNvPr>
            <p:cNvSpPr/>
            <p:nvPr/>
          </p:nvSpPr>
          <p:spPr>
            <a:xfrm>
              <a:off x="1250448" y="4664521"/>
              <a:ext cx="216320" cy="216498"/>
            </a:xfrm>
            <a:prstGeom prst="ellipse">
              <a:avLst/>
            </a:prstGeom>
            <a:solidFill>
              <a:srgbClr val="D0D8E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7555C69E-0E67-4A0B-297D-27B5D92D0F5B}"/>
                </a:ext>
              </a:extLst>
            </p:cNvPr>
            <p:cNvSpPr/>
            <p:nvPr/>
          </p:nvSpPr>
          <p:spPr>
            <a:xfrm>
              <a:off x="1880970" y="4611828"/>
              <a:ext cx="216320" cy="216498"/>
            </a:xfrm>
            <a:prstGeom prst="ellipse">
              <a:avLst/>
            </a:prstGeom>
            <a:solidFill>
              <a:srgbClr val="D0D8E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7D684DCE-5931-22D1-6A2A-08E3A26A3A45}"/>
                </a:ext>
              </a:extLst>
            </p:cNvPr>
            <p:cNvSpPr/>
            <p:nvPr/>
          </p:nvSpPr>
          <p:spPr>
            <a:xfrm>
              <a:off x="1030457" y="4082614"/>
              <a:ext cx="216320" cy="21649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3E795998-30BA-C5CC-EA0C-F112F7E58314}"/>
                </a:ext>
              </a:extLst>
            </p:cNvPr>
            <p:cNvSpPr/>
            <p:nvPr/>
          </p:nvSpPr>
          <p:spPr>
            <a:xfrm>
              <a:off x="1474201" y="4082613"/>
              <a:ext cx="216320" cy="21649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21B8A29B-544F-C7AD-1287-823E0B6636E8}"/>
                </a:ext>
              </a:extLst>
            </p:cNvPr>
            <p:cNvCxnSpPr/>
            <p:nvPr/>
          </p:nvCxnSpPr>
          <p:spPr>
            <a:xfrm flipV="1">
              <a:off x="1135792" y="4183226"/>
              <a:ext cx="444892" cy="103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CB7ECCA-32B5-EC49-04E3-95CCAB0ABA86}"/>
              </a:ext>
            </a:extLst>
          </p:cNvPr>
          <p:cNvGrpSpPr/>
          <p:nvPr/>
        </p:nvGrpSpPr>
        <p:grpSpPr>
          <a:xfrm>
            <a:off x="6121373" y="3660822"/>
            <a:ext cx="2008693" cy="1557431"/>
            <a:chOff x="2325229" y="3162060"/>
            <a:chExt cx="2361983" cy="1883012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6458A514-6B35-CFEF-7E3F-83D70A38F39D}"/>
                </a:ext>
              </a:extLst>
            </p:cNvPr>
            <p:cNvSpPr/>
            <p:nvPr/>
          </p:nvSpPr>
          <p:spPr>
            <a:xfrm flipV="1">
              <a:off x="2766787" y="3162485"/>
              <a:ext cx="1920425" cy="1882587"/>
            </a:xfrm>
            <a:prstGeom prst="ellipse">
              <a:avLst/>
            </a:prstGeom>
            <a:solidFill>
              <a:srgbClr val="156082">
                <a:alpha val="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75514E3E-1C33-3C24-936A-C015A1B952D9}"/>
                </a:ext>
              </a:extLst>
            </p:cNvPr>
            <p:cNvSpPr/>
            <p:nvPr/>
          </p:nvSpPr>
          <p:spPr>
            <a:xfrm flipV="1">
              <a:off x="2325229" y="3162060"/>
              <a:ext cx="1920425" cy="1882587"/>
            </a:xfrm>
            <a:prstGeom prst="ellipse">
              <a:avLst/>
            </a:prstGeom>
            <a:solidFill>
              <a:srgbClr val="156082">
                <a:alpha val="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F224E758-65CC-7973-791D-0C09E4F67FE8}"/>
                </a:ext>
              </a:extLst>
            </p:cNvPr>
            <p:cNvSpPr/>
            <p:nvPr/>
          </p:nvSpPr>
          <p:spPr>
            <a:xfrm>
              <a:off x="3618848" y="3369589"/>
              <a:ext cx="216320" cy="216498"/>
            </a:xfrm>
            <a:prstGeom prst="ellipse">
              <a:avLst/>
            </a:prstGeom>
            <a:solidFill>
              <a:srgbClr val="D0D8E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4FA599C1-FEB2-D861-2F89-BC6DBBA1157D}"/>
                </a:ext>
              </a:extLst>
            </p:cNvPr>
            <p:cNvSpPr/>
            <p:nvPr/>
          </p:nvSpPr>
          <p:spPr>
            <a:xfrm>
              <a:off x="2766221" y="3266025"/>
              <a:ext cx="216320" cy="216498"/>
            </a:xfrm>
            <a:prstGeom prst="ellipse">
              <a:avLst/>
            </a:prstGeom>
            <a:solidFill>
              <a:srgbClr val="D0D8E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4658FFF4-BB19-2427-7C2C-101337C0B2E3}"/>
                </a:ext>
              </a:extLst>
            </p:cNvPr>
            <p:cNvSpPr/>
            <p:nvPr/>
          </p:nvSpPr>
          <p:spPr>
            <a:xfrm>
              <a:off x="3398522" y="4579814"/>
              <a:ext cx="216320" cy="216498"/>
            </a:xfrm>
            <a:prstGeom prst="ellipse">
              <a:avLst/>
            </a:prstGeom>
            <a:solidFill>
              <a:srgbClr val="D0D8E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02A26038-0F3E-0303-AEB6-26B95F92DDDF}"/>
                </a:ext>
              </a:extLst>
            </p:cNvPr>
            <p:cNvSpPr/>
            <p:nvPr/>
          </p:nvSpPr>
          <p:spPr>
            <a:xfrm>
              <a:off x="4029160" y="4527122"/>
              <a:ext cx="216320" cy="216498"/>
            </a:xfrm>
            <a:prstGeom prst="ellipse">
              <a:avLst/>
            </a:prstGeom>
            <a:solidFill>
              <a:srgbClr val="D0D8E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E397E413-CA44-607D-A4BF-B3AD5CECA3CB}"/>
                </a:ext>
              </a:extLst>
            </p:cNvPr>
            <p:cNvSpPr/>
            <p:nvPr/>
          </p:nvSpPr>
          <p:spPr>
            <a:xfrm>
              <a:off x="3178491" y="3997908"/>
              <a:ext cx="216320" cy="21649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6517718-3B47-F930-609B-18FE00112627}"/>
                </a:ext>
              </a:extLst>
            </p:cNvPr>
            <p:cNvSpPr/>
            <p:nvPr/>
          </p:nvSpPr>
          <p:spPr>
            <a:xfrm>
              <a:off x="3622316" y="3997906"/>
              <a:ext cx="216320" cy="21649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2A794C57-42E2-0BDF-B132-BD85F43DB0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2471" y="4107882"/>
              <a:ext cx="444892" cy="103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203EF161-DD6C-5203-E3D6-A7E2A00404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0461" y="4107834"/>
              <a:ext cx="953284" cy="103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FC86959F-DDAF-5CB3-E831-AB12D06C38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3203" y="4107808"/>
              <a:ext cx="953284" cy="103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AD1F0B1-FCA5-D001-58D6-4E8B67063E4F}"/>
              </a:ext>
            </a:extLst>
          </p:cNvPr>
          <p:cNvGrpSpPr/>
          <p:nvPr/>
        </p:nvGrpSpPr>
        <p:grpSpPr>
          <a:xfrm>
            <a:off x="1850168" y="3670186"/>
            <a:ext cx="1629480" cy="1557006"/>
            <a:chOff x="5168332" y="3171422"/>
            <a:chExt cx="1920425" cy="1882587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864F94F6-B3D0-526D-676E-7778E1909E1F}"/>
                </a:ext>
              </a:extLst>
            </p:cNvPr>
            <p:cNvSpPr/>
            <p:nvPr/>
          </p:nvSpPr>
          <p:spPr>
            <a:xfrm flipV="1">
              <a:off x="5168332" y="3171422"/>
              <a:ext cx="1920425" cy="1882587"/>
            </a:xfrm>
            <a:prstGeom prst="ellipse">
              <a:avLst/>
            </a:prstGeom>
            <a:solidFill>
              <a:srgbClr val="156082">
                <a:alpha val="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B6F3B545-EED1-6708-9B72-07E2356FB944}"/>
                </a:ext>
              </a:extLst>
            </p:cNvPr>
            <p:cNvSpPr/>
            <p:nvPr/>
          </p:nvSpPr>
          <p:spPr>
            <a:xfrm>
              <a:off x="6461713" y="3378951"/>
              <a:ext cx="216320" cy="216498"/>
            </a:xfrm>
            <a:prstGeom prst="ellipse">
              <a:avLst/>
            </a:prstGeom>
            <a:solidFill>
              <a:srgbClr val="D0D8E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B25E81A-8FE8-C1BC-7FC4-AC72645FBD50}"/>
                </a:ext>
              </a:extLst>
            </p:cNvPr>
            <p:cNvSpPr/>
            <p:nvPr/>
          </p:nvSpPr>
          <p:spPr>
            <a:xfrm>
              <a:off x="5609243" y="3275387"/>
              <a:ext cx="216320" cy="216498"/>
            </a:xfrm>
            <a:prstGeom prst="ellipse">
              <a:avLst/>
            </a:prstGeom>
            <a:solidFill>
              <a:srgbClr val="D0D8E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43818BA3-6A8D-664E-1B1D-6A8269C239B1}"/>
                </a:ext>
              </a:extLst>
            </p:cNvPr>
            <p:cNvSpPr/>
            <p:nvPr/>
          </p:nvSpPr>
          <p:spPr>
            <a:xfrm>
              <a:off x="6241428" y="4589176"/>
              <a:ext cx="216320" cy="216498"/>
            </a:xfrm>
            <a:prstGeom prst="ellipse">
              <a:avLst/>
            </a:prstGeom>
            <a:solidFill>
              <a:srgbClr val="D0D8E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C0E8CC64-1CFF-A0D9-EF33-275BA3997088}"/>
                </a:ext>
              </a:extLst>
            </p:cNvPr>
            <p:cNvSpPr/>
            <p:nvPr/>
          </p:nvSpPr>
          <p:spPr>
            <a:xfrm>
              <a:off x="6871950" y="4536484"/>
              <a:ext cx="216320" cy="216498"/>
            </a:xfrm>
            <a:prstGeom prst="ellipse">
              <a:avLst/>
            </a:prstGeom>
            <a:solidFill>
              <a:srgbClr val="D0D8E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8CD569C9-997F-1BD0-CD5A-740D29AEE842}"/>
                </a:ext>
              </a:extLst>
            </p:cNvPr>
            <p:cNvSpPr/>
            <p:nvPr/>
          </p:nvSpPr>
          <p:spPr>
            <a:xfrm>
              <a:off x="6021437" y="4007270"/>
              <a:ext cx="216320" cy="21649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06E67A24-62B9-9E15-A172-2609D038D7C4}"/>
                </a:ext>
              </a:extLst>
            </p:cNvPr>
            <p:cNvSpPr/>
            <p:nvPr/>
          </p:nvSpPr>
          <p:spPr>
            <a:xfrm>
              <a:off x="6465180" y="4007268"/>
              <a:ext cx="216320" cy="216498"/>
            </a:xfrm>
            <a:prstGeom prst="ellipse">
              <a:avLst/>
            </a:prstGeom>
            <a:solidFill>
              <a:srgbClr val="D0D8E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ECF3C02D-E8A9-7B06-655F-B843C7FA78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563" y="4117196"/>
              <a:ext cx="953284" cy="103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963017E-D39F-F954-1152-AA2AAD765EEF}"/>
              </a:ext>
            </a:extLst>
          </p:cNvPr>
          <p:cNvGrpSpPr/>
          <p:nvPr/>
        </p:nvGrpSpPr>
        <p:grpSpPr>
          <a:xfrm>
            <a:off x="3983542" y="3654887"/>
            <a:ext cx="1633685" cy="1557006"/>
            <a:chOff x="7959797" y="3218469"/>
            <a:chExt cx="1924630" cy="1882587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C4623802-E272-C223-C253-0576DD08CBDC}"/>
                </a:ext>
              </a:extLst>
            </p:cNvPr>
            <p:cNvSpPr/>
            <p:nvPr/>
          </p:nvSpPr>
          <p:spPr>
            <a:xfrm flipV="1">
              <a:off x="7964002" y="3218469"/>
              <a:ext cx="1920425" cy="1882587"/>
            </a:xfrm>
            <a:prstGeom prst="ellipse">
              <a:avLst/>
            </a:prstGeom>
            <a:solidFill>
              <a:srgbClr val="156082">
                <a:alpha val="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DA88FC5B-9149-DF43-29A3-F971F7ADDD5B}"/>
                </a:ext>
              </a:extLst>
            </p:cNvPr>
            <p:cNvSpPr/>
            <p:nvPr/>
          </p:nvSpPr>
          <p:spPr>
            <a:xfrm>
              <a:off x="9153564" y="3369510"/>
              <a:ext cx="216320" cy="216498"/>
            </a:xfrm>
            <a:prstGeom prst="ellipse">
              <a:avLst/>
            </a:prstGeom>
            <a:solidFill>
              <a:srgbClr val="D0D8E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F04D2406-C19E-D3DA-94DC-0FBBF79DAACF}"/>
                </a:ext>
              </a:extLst>
            </p:cNvPr>
            <p:cNvSpPr/>
            <p:nvPr/>
          </p:nvSpPr>
          <p:spPr>
            <a:xfrm>
              <a:off x="8301251" y="3265946"/>
              <a:ext cx="216320" cy="216498"/>
            </a:xfrm>
            <a:prstGeom prst="ellipse">
              <a:avLst/>
            </a:prstGeom>
            <a:solidFill>
              <a:srgbClr val="D0D8E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8A5DFB84-5B6B-AEE2-346E-395557CE0204}"/>
                </a:ext>
              </a:extLst>
            </p:cNvPr>
            <p:cNvSpPr/>
            <p:nvPr/>
          </p:nvSpPr>
          <p:spPr>
            <a:xfrm>
              <a:off x="8933319" y="4579736"/>
              <a:ext cx="216320" cy="216498"/>
            </a:xfrm>
            <a:prstGeom prst="ellipse">
              <a:avLst/>
            </a:prstGeom>
            <a:solidFill>
              <a:srgbClr val="D0D8E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70009153-BEB0-F9D0-CAF8-F2513BF69114}"/>
                </a:ext>
              </a:extLst>
            </p:cNvPr>
            <p:cNvSpPr/>
            <p:nvPr/>
          </p:nvSpPr>
          <p:spPr>
            <a:xfrm>
              <a:off x="9563725" y="4527043"/>
              <a:ext cx="216320" cy="216498"/>
            </a:xfrm>
            <a:prstGeom prst="ellipse">
              <a:avLst/>
            </a:prstGeom>
            <a:solidFill>
              <a:srgbClr val="D0D8E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7F35713E-B88E-97D3-9FD2-6A378B43C1BA}"/>
                </a:ext>
              </a:extLst>
            </p:cNvPr>
            <p:cNvSpPr/>
            <p:nvPr/>
          </p:nvSpPr>
          <p:spPr>
            <a:xfrm>
              <a:off x="8713369" y="3997829"/>
              <a:ext cx="216320" cy="216498"/>
            </a:xfrm>
            <a:prstGeom prst="ellipse">
              <a:avLst/>
            </a:prstGeom>
            <a:solidFill>
              <a:srgbClr val="D0D8E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2AB769C5-2B41-22EE-B7B6-160C4BDD87B6}"/>
                </a:ext>
              </a:extLst>
            </p:cNvPr>
            <p:cNvSpPr/>
            <p:nvPr/>
          </p:nvSpPr>
          <p:spPr>
            <a:xfrm>
              <a:off x="9157030" y="3997827"/>
              <a:ext cx="216320" cy="216498"/>
            </a:xfrm>
            <a:prstGeom prst="ellipse">
              <a:avLst/>
            </a:prstGeom>
            <a:solidFill>
              <a:srgbClr val="D0D8E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ECA19C7F-4560-E14D-8C8C-EA03F503E9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9797" y="4192485"/>
              <a:ext cx="859138" cy="103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FEE6BBBD-AF52-ED9D-FBCA-4342E309B2C8}"/>
                </a:ext>
              </a:extLst>
            </p:cNvPr>
            <p:cNvSpPr/>
            <p:nvPr/>
          </p:nvSpPr>
          <p:spPr>
            <a:xfrm flipH="1">
              <a:off x="8831132" y="4143620"/>
              <a:ext cx="103779" cy="10354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1783974-57DC-5159-99EF-ED34323E2018}"/>
              </a:ext>
            </a:extLst>
          </p:cNvPr>
          <p:cNvGrpSpPr/>
          <p:nvPr/>
        </p:nvGrpSpPr>
        <p:grpSpPr>
          <a:xfrm>
            <a:off x="10541376" y="3792146"/>
            <a:ext cx="1260155" cy="1263730"/>
            <a:chOff x="7708648" y="865231"/>
            <a:chExt cx="1478795" cy="1530288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ACA75D28-0E12-A40D-6207-4B1E67C1C443}"/>
                </a:ext>
              </a:extLst>
            </p:cNvPr>
            <p:cNvSpPr/>
            <p:nvPr/>
          </p:nvSpPr>
          <p:spPr>
            <a:xfrm>
              <a:off x="8560961" y="968795"/>
              <a:ext cx="216320" cy="216498"/>
            </a:xfrm>
            <a:prstGeom prst="ellipse">
              <a:avLst/>
            </a:prstGeom>
            <a:solidFill>
              <a:srgbClr val="D0D8E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E1590FA7-D51C-5719-FEE7-F0AC68E004F2}"/>
                </a:ext>
              </a:extLst>
            </p:cNvPr>
            <p:cNvSpPr/>
            <p:nvPr/>
          </p:nvSpPr>
          <p:spPr>
            <a:xfrm>
              <a:off x="7708648" y="865231"/>
              <a:ext cx="216320" cy="216498"/>
            </a:xfrm>
            <a:prstGeom prst="ellipse">
              <a:avLst/>
            </a:prstGeom>
            <a:solidFill>
              <a:srgbClr val="D0D8E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0DD4585F-2411-B612-2A50-B8B920A692CB}"/>
                </a:ext>
              </a:extLst>
            </p:cNvPr>
            <p:cNvSpPr/>
            <p:nvPr/>
          </p:nvSpPr>
          <p:spPr>
            <a:xfrm>
              <a:off x="8340718" y="2179021"/>
              <a:ext cx="216320" cy="216498"/>
            </a:xfrm>
            <a:prstGeom prst="ellipse">
              <a:avLst/>
            </a:prstGeom>
            <a:solidFill>
              <a:srgbClr val="D0D8E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20590CAA-18CB-E450-3817-A49150A802C0}"/>
                </a:ext>
              </a:extLst>
            </p:cNvPr>
            <p:cNvSpPr/>
            <p:nvPr/>
          </p:nvSpPr>
          <p:spPr>
            <a:xfrm>
              <a:off x="8971123" y="2126328"/>
              <a:ext cx="216320" cy="216498"/>
            </a:xfrm>
            <a:prstGeom prst="ellipse">
              <a:avLst/>
            </a:prstGeom>
            <a:solidFill>
              <a:srgbClr val="D0D8E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E655EFD3-4C65-594A-5DBF-3B2E2847DCC7}"/>
                </a:ext>
              </a:extLst>
            </p:cNvPr>
            <p:cNvSpPr/>
            <p:nvPr/>
          </p:nvSpPr>
          <p:spPr>
            <a:xfrm>
              <a:off x="8120767" y="1597114"/>
              <a:ext cx="216320" cy="21649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2047428D-9E88-7B46-1199-75E258A58BB3}"/>
                </a:ext>
              </a:extLst>
            </p:cNvPr>
            <p:cNvSpPr/>
            <p:nvPr/>
          </p:nvSpPr>
          <p:spPr>
            <a:xfrm>
              <a:off x="8564430" y="1597113"/>
              <a:ext cx="216320" cy="21649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9363E5F0-88EF-CE56-CA49-3D3A912AA851}"/>
                </a:ext>
              </a:extLst>
            </p:cNvPr>
            <p:cNvSpPr/>
            <p:nvPr/>
          </p:nvSpPr>
          <p:spPr>
            <a:xfrm flipV="1">
              <a:off x="8120429" y="1537460"/>
              <a:ext cx="664369" cy="339398"/>
            </a:xfrm>
            <a:prstGeom prst="ellipse">
              <a:avLst/>
            </a:prstGeom>
            <a:solidFill>
              <a:srgbClr val="156082">
                <a:alpha val="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4EDFB67C-DCA6-5ABD-12DA-BDBB448A3C4C}"/>
              </a:ext>
            </a:extLst>
          </p:cNvPr>
          <p:cNvSpPr txBox="1"/>
          <p:nvPr/>
        </p:nvSpPr>
        <p:spPr>
          <a:xfrm>
            <a:off x="11617194" y="4982755"/>
            <a:ext cx="568037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k=3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A939E6D-F58F-8C7A-D612-AD8D4594B527}"/>
              </a:ext>
            </a:extLst>
          </p:cNvPr>
          <p:cNvSpPr txBox="1"/>
          <p:nvPr/>
        </p:nvSpPr>
        <p:spPr>
          <a:xfrm>
            <a:off x="10515848" y="4518167"/>
            <a:ext cx="568037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k=2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5C6B343-D993-808C-3FAE-4E4224BAED66}"/>
              </a:ext>
            </a:extLst>
          </p:cNvPr>
          <p:cNvSpPr txBox="1"/>
          <p:nvPr/>
        </p:nvSpPr>
        <p:spPr>
          <a:xfrm>
            <a:off x="10719382" y="3383918"/>
            <a:ext cx="5680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k=4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F2D6323-176E-C429-6E4E-CCFD23170AA5}"/>
              </a:ext>
            </a:extLst>
          </p:cNvPr>
          <p:cNvSpPr txBox="1"/>
          <p:nvPr/>
        </p:nvSpPr>
        <p:spPr>
          <a:xfrm>
            <a:off x="6218627" y="4430477"/>
            <a:ext cx="28401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r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5A820E7-429C-6841-F306-CA0A75A24196}"/>
              </a:ext>
            </a:extLst>
          </p:cNvPr>
          <p:cNvSpPr txBox="1"/>
          <p:nvPr/>
        </p:nvSpPr>
        <p:spPr>
          <a:xfrm>
            <a:off x="7763408" y="4437404"/>
            <a:ext cx="28401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r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723275A-325D-178A-7F17-195B7CDB1AA9}"/>
              </a:ext>
            </a:extLst>
          </p:cNvPr>
          <p:cNvSpPr txBox="1"/>
          <p:nvPr/>
        </p:nvSpPr>
        <p:spPr>
          <a:xfrm>
            <a:off x="2145390" y="4444332"/>
            <a:ext cx="28401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1092B54-C93A-2EEA-936E-7DD6F0CECD03}"/>
              </a:ext>
            </a:extLst>
          </p:cNvPr>
          <p:cNvSpPr txBox="1"/>
          <p:nvPr/>
        </p:nvSpPr>
        <p:spPr>
          <a:xfrm>
            <a:off x="4251281" y="4465113"/>
            <a:ext cx="28401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r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C7996FD-B1CA-CFC7-882A-35D52E0B544C}"/>
              </a:ext>
            </a:extLst>
          </p:cNvPr>
          <p:cNvSpPr txBox="1"/>
          <p:nvPr/>
        </p:nvSpPr>
        <p:spPr>
          <a:xfrm>
            <a:off x="690663" y="4541313"/>
            <a:ext cx="28401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d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9B8A4A3-7549-B5C2-074A-556CC6764627}"/>
              </a:ext>
            </a:extLst>
          </p:cNvPr>
          <p:cNvSpPr txBox="1"/>
          <p:nvPr/>
        </p:nvSpPr>
        <p:spPr>
          <a:xfrm>
            <a:off x="6980626" y="4430476"/>
            <a:ext cx="28401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d</a:t>
            </a:r>
          </a:p>
        </p:txBody>
      </p:sp>
      <p:grpSp>
        <p:nvGrpSpPr>
          <p:cNvPr id="138" name="Gruppieren 137">
            <a:extLst>
              <a:ext uri="{FF2B5EF4-FFF2-40B4-BE49-F238E27FC236}">
                <a16:creationId xmlns:a16="http://schemas.microsoft.com/office/drawing/2014/main" id="{A79A4774-C85A-F75B-9744-9E7E3F9384F7}"/>
              </a:ext>
            </a:extLst>
          </p:cNvPr>
          <p:cNvGrpSpPr/>
          <p:nvPr/>
        </p:nvGrpSpPr>
        <p:grpSpPr>
          <a:xfrm>
            <a:off x="8397973" y="3770054"/>
            <a:ext cx="1638763" cy="1455303"/>
            <a:chOff x="8474092" y="3764790"/>
            <a:chExt cx="1638763" cy="1455303"/>
          </a:xfrm>
        </p:grpSpPr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87F7507D-681B-C2EF-AAF8-87D4E3154279}"/>
                </a:ext>
              </a:extLst>
            </p:cNvPr>
            <p:cNvSpPr/>
            <p:nvPr/>
          </p:nvSpPr>
          <p:spPr>
            <a:xfrm>
              <a:off x="9578749" y="3899674"/>
              <a:ext cx="184445" cy="179067"/>
            </a:xfrm>
            <a:prstGeom prst="ellipse">
              <a:avLst/>
            </a:prstGeom>
            <a:solidFill>
              <a:srgbClr val="D0D8E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EDDAE2AE-0545-4772-9354-0DD2021AAB23}"/>
                </a:ext>
              </a:extLst>
            </p:cNvPr>
            <p:cNvSpPr/>
            <p:nvPr/>
          </p:nvSpPr>
          <p:spPr>
            <a:xfrm>
              <a:off x="8852158" y="3814015"/>
              <a:ext cx="184445" cy="179067"/>
            </a:xfrm>
            <a:prstGeom prst="ellipse">
              <a:avLst/>
            </a:prstGeom>
            <a:solidFill>
              <a:srgbClr val="D0D8E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AAEBBBDF-454D-67A0-E769-8EB345E1CFEC}"/>
                </a:ext>
              </a:extLst>
            </p:cNvPr>
            <p:cNvSpPr/>
            <p:nvPr/>
          </p:nvSpPr>
          <p:spPr>
            <a:xfrm>
              <a:off x="9390992" y="4900661"/>
              <a:ext cx="184445" cy="179067"/>
            </a:xfrm>
            <a:prstGeom prst="ellipse">
              <a:avLst/>
            </a:prstGeom>
            <a:solidFill>
              <a:srgbClr val="D0D8E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75AAFEB7-98B7-9A79-AF7F-A14BFCD09C4D}"/>
                </a:ext>
              </a:extLst>
            </p:cNvPr>
            <p:cNvSpPr/>
            <p:nvPr/>
          </p:nvSpPr>
          <p:spPr>
            <a:xfrm>
              <a:off x="9928410" y="4857078"/>
              <a:ext cx="184445" cy="179067"/>
            </a:xfrm>
            <a:prstGeom prst="ellipse">
              <a:avLst/>
            </a:prstGeom>
            <a:solidFill>
              <a:srgbClr val="D0D8E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252967AE-3A75-9961-A756-797CDB64F32D}"/>
                </a:ext>
              </a:extLst>
            </p:cNvPr>
            <p:cNvSpPr/>
            <p:nvPr/>
          </p:nvSpPr>
          <p:spPr>
            <a:xfrm>
              <a:off x="9203486" y="4419361"/>
              <a:ext cx="184445" cy="179067"/>
            </a:xfrm>
            <a:prstGeom prst="ellipse">
              <a:avLst/>
            </a:prstGeom>
            <a:solidFill>
              <a:srgbClr val="D0D8E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7ECBE0BF-4A10-C29B-4383-28E59027307F}"/>
                </a:ext>
              </a:extLst>
            </p:cNvPr>
            <p:cNvSpPr/>
            <p:nvPr/>
          </p:nvSpPr>
          <p:spPr>
            <a:xfrm>
              <a:off x="9581704" y="4419359"/>
              <a:ext cx="184445" cy="179067"/>
            </a:xfrm>
            <a:prstGeom prst="ellipse">
              <a:avLst/>
            </a:prstGeom>
            <a:solidFill>
              <a:srgbClr val="D0D8E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7" name="Gerade Verbindung mit Pfeil 86">
              <a:extLst>
                <a:ext uri="{FF2B5EF4-FFF2-40B4-BE49-F238E27FC236}">
                  <a16:creationId xmlns:a16="http://schemas.microsoft.com/office/drawing/2014/main" id="{D4961A7B-07AF-B8E7-3954-794627178282}"/>
                </a:ext>
              </a:extLst>
            </p:cNvPr>
            <p:cNvCxnSpPr/>
            <p:nvPr/>
          </p:nvCxnSpPr>
          <p:spPr>
            <a:xfrm>
              <a:off x="8983035" y="3998844"/>
              <a:ext cx="280959" cy="451646"/>
            </a:xfrm>
            <a:prstGeom prst="straightConnector1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>
              <a:extLst>
                <a:ext uri="{FF2B5EF4-FFF2-40B4-BE49-F238E27FC236}">
                  <a16:creationId xmlns:a16="http://schemas.microsoft.com/office/drawing/2014/main" id="{0D93BC9A-0745-8735-A9EB-C1702DF9E8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8735" y="4084482"/>
              <a:ext cx="24084" cy="327076"/>
            </a:xfrm>
            <a:prstGeom prst="straightConnector1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mit Pfeil 88">
              <a:extLst>
                <a:ext uri="{FF2B5EF4-FFF2-40B4-BE49-F238E27FC236}">
                  <a16:creationId xmlns:a16="http://schemas.microsoft.com/office/drawing/2014/main" id="{ADD0F94D-7775-030E-6CA0-4C5B74E158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7645" y="4022201"/>
              <a:ext cx="256879" cy="420503"/>
            </a:xfrm>
            <a:prstGeom prst="straightConnector1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>
              <a:extLst>
                <a:ext uri="{FF2B5EF4-FFF2-40B4-BE49-F238E27FC236}">
                  <a16:creationId xmlns:a16="http://schemas.microsoft.com/office/drawing/2014/main" id="{99111BE0-A2A1-A2A5-AD61-E6730E7EBC88}"/>
                </a:ext>
              </a:extLst>
            </p:cNvPr>
            <p:cNvCxnSpPr>
              <a:cxnSpLocks/>
            </p:cNvCxnSpPr>
            <p:nvPr/>
          </p:nvCxnSpPr>
          <p:spPr>
            <a:xfrm>
              <a:off x="8982246" y="3936486"/>
              <a:ext cx="658246" cy="545071"/>
            </a:xfrm>
            <a:prstGeom prst="straightConnector1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mit Pfeil 90">
              <a:extLst>
                <a:ext uri="{FF2B5EF4-FFF2-40B4-BE49-F238E27FC236}">
                  <a16:creationId xmlns:a16="http://schemas.microsoft.com/office/drawing/2014/main" id="{1C8C0122-F929-035A-C9C8-746B3549EE86}"/>
                </a:ext>
              </a:extLst>
            </p:cNvPr>
            <p:cNvCxnSpPr>
              <a:cxnSpLocks/>
            </p:cNvCxnSpPr>
            <p:nvPr/>
          </p:nvCxnSpPr>
          <p:spPr>
            <a:xfrm>
              <a:off x="9046465" y="3928583"/>
              <a:ext cx="529809" cy="31228"/>
            </a:xfrm>
            <a:prstGeom prst="straightConnector1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mit Pfeil 91">
              <a:extLst>
                <a:ext uri="{FF2B5EF4-FFF2-40B4-BE49-F238E27FC236}">
                  <a16:creationId xmlns:a16="http://schemas.microsoft.com/office/drawing/2014/main" id="{4F6693D8-4837-D920-6A49-555FD32C80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74920" y="4481632"/>
              <a:ext cx="208714" cy="23271"/>
            </a:xfrm>
            <a:prstGeom prst="straightConnector1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>
              <a:extLst>
                <a:ext uri="{FF2B5EF4-FFF2-40B4-BE49-F238E27FC236}">
                  <a16:creationId xmlns:a16="http://schemas.microsoft.com/office/drawing/2014/main" id="{F6A441AC-FCB9-6F90-4109-EE30708BA654}"/>
                </a:ext>
              </a:extLst>
            </p:cNvPr>
            <p:cNvCxnSpPr>
              <a:cxnSpLocks/>
            </p:cNvCxnSpPr>
            <p:nvPr/>
          </p:nvCxnSpPr>
          <p:spPr>
            <a:xfrm>
              <a:off x="9688085" y="4567209"/>
              <a:ext cx="272929" cy="311505"/>
            </a:xfrm>
            <a:prstGeom prst="straightConnector1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mit Pfeil 96">
              <a:extLst>
                <a:ext uri="{FF2B5EF4-FFF2-40B4-BE49-F238E27FC236}">
                  <a16:creationId xmlns:a16="http://schemas.microsoft.com/office/drawing/2014/main" id="{743698E9-D53C-6869-C2E4-0DB537EA055B}"/>
                </a:ext>
              </a:extLst>
            </p:cNvPr>
            <p:cNvCxnSpPr>
              <a:cxnSpLocks/>
            </p:cNvCxnSpPr>
            <p:nvPr/>
          </p:nvCxnSpPr>
          <p:spPr>
            <a:xfrm>
              <a:off x="9334774" y="4520463"/>
              <a:ext cx="634162" cy="397147"/>
            </a:xfrm>
            <a:prstGeom prst="straightConnector1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mit Pfeil 97">
              <a:extLst>
                <a:ext uri="{FF2B5EF4-FFF2-40B4-BE49-F238E27FC236}">
                  <a16:creationId xmlns:a16="http://schemas.microsoft.com/office/drawing/2014/main" id="{E36F56D2-A06A-5759-3547-92A2C2E2116E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51" y="4559380"/>
              <a:ext cx="112381" cy="373788"/>
            </a:xfrm>
            <a:prstGeom prst="straightConnector1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mit Pfeil 98">
              <a:extLst>
                <a:ext uri="{FF2B5EF4-FFF2-40B4-BE49-F238E27FC236}">
                  <a16:creationId xmlns:a16="http://schemas.microsoft.com/office/drawing/2014/main" id="{4200B450-941E-A6F8-5237-B3E22AEEDB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4867" y="4948814"/>
              <a:ext cx="345177" cy="31056"/>
            </a:xfrm>
            <a:prstGeom prst="straightConnector1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mit Pfeil 99">
              <a:extLst>
                <a:ext uri="{FF2B5EF4-FFF2-40B4-BE49-F238E27FC236}">
                  <a16:creationId xmlns:a16="http://schemas.microsoft.com/office/drawing/2014/main" id="{CB82998E-323F-36BC-1AE8-EBA6ADC340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26546" y="4551564"/>
              <a:ext cx="120414" cy="373790"/>
            </a:xfrm>
            <a:prstGeom prst="straightConnector1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mit Pfeil 104">
              <a:extLst>
                <a:ext uri="{FF2B5EF4-FFF2-40B4-BE49-F238E27FC236}">
                  <a16:creationId xmlns:a16="http://schemas.microsoft.com/office/drawing/2014/main" id="{35F8B135-0047-5425-C334-5C0497FBD0F0}"/>
                </a:ext>
              </a:extLst>
            </p:cNvPr>
            <p:cNvCxnSpPr>
              <a:cxnSpLocks/>
            </p:cNvCxnSpPr>
            <p:nvPr/>
          </p:nvCxnSpPr>
          <p:spPr>
            <a:xfrm>
              <a:off x="8766473" y="3769965"/>
              <a:ext cx="19897" cy="142626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48636B7F-8C75-D677-8D1B-7FC14890F919}"/>
                </a:ext>
              </a:extLst>
            </p:cNvPr>
            <p:cNvCxnSpPr>
              <a:cxnSpLocks/>
            </p:cNvCxnSpPr>
            <p:nvPr/>
          </p:nvCxnSpPr>
          <p:spPr>
            <a:xfrm>
              <a:off x="8770992" y="3764790"/>
              <a:ext cx="1321065" cy="6387"/>
            </a:xfrm>
            <a:prstGeom prst="straightConnector1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 Verbindung mit Pfeil 106">
              <a:extLst>
                <a:ext uri="{FF2B5EF4-FFF2-40B4-BE49-F238E27FC236}">
                  <a16:creationId xmlns:a16="http://schemas.microsoft.com/office/drawing/2014/main" id="{347776F5-3AD7-FE59-CE76-83CC547A1F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7627" y="5196228"/>
              <a:ext cx="1345228" cy="1554"/>
            </a:xfrm>
            <a:prstGeom prst="straightConnector1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374E1D46-E816-F1D3-4507-E0E3BB9D96C3}"/>
                </a:ext>
              </a:extLst>
            </p:cNvPr>
            <p:cNvSpPr txBox="1"/>
            <p:nvPr/>
          </p:nvSpPr>
          <p:spPr>
            <a:xfrm>
              <a:off x="8474092" y="4326451"/>
              <a:ext cx="41563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dirty="0"/>
                <a:t>2</a:t>
              </a:r>
              <a:r>
                <a:rPr lang="de-DE" i="1" dirty="0"/>
                <a:t>r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A39CCB15-E5B9-FF83-CB83-0167740527E7}"/>
                </a:ext>
              </a:extLst>
            </p:cNvPr>
            <p:cNvSpPr txBox="1"/>
            <p:nvPr/>
          </p:nvSpPr>
          <p:spPr>
            <a:xfrm>
              <a:off x="9114226" y="4617513"/>
              <a:ext cx="318656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sz="1200"/>
                <a:t>&lt;r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AA6949A2-E4D1-763F-F179-5264F2ED4758}"/>
                </a:ext>
              </a:extLst>
            </p:cNvPr>
            <p:cNvSpPr txBox="1"/>
            <p:nvPr/>
          </p:nvSpPr>
          <p:spPr>
            <a:xfrm>
              <a:off x="9557570" y="4943094"/>
              <a:ext cx="318656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sz="1200"/>
                <a:t>&lt;r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A494549D-F932-D75C-5527-EAAAEB87777B}"/>
                </a:ext>
              </a:extLst>
            </p:cNvPr>
            <p:cNvSpPr txBox="1"/>
            <p:nvPr/>
          </p:nvSpPr>
          <p:spPr>
            <a:xfrm>
              <a:off x="9716898" y="4513604"/>
              <a:ext cx="318656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sz="1200"/>
                <a:t>&lt;r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DC92D64E-1712-12A8-84EF-8EA9E273D5D9}"/>
                </a:ext>
              </a:extLst>
            </p:cNvPr>
            <p:cNvSpPr txBox="1"/>
            <p:nvPr/>
          </p:nvSpPr>
          <p:spPr>
            <a:xfrm>
              <a:off x="9626844" y="4084113"/>
              <a:ext cx="318656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sz="1200"/>
                <a:t>&lt;r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DA950A94-B262-8535-A694-62728EB8B08B}"/>
                </a:ext>
              </a:extLst>
            </p:cNvPr>
            <p:cNvSpPr txBox="1"/>
            <p:nvPr/>
          </p:nvSpPr>
          <p:spPr>
            <a:xfrm>
              <a:off x="9176570" y="3945567"/>
              <a:ext cx="318656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sz="1200"/>
                <a:t>&lt;r</a:t>
              </a:r>
            </a:p>
          </p:txBody>
        </p:sp>
      </p:grpSp>
      <p:sp>
        <p:nvSpPr>
          <p:cNvPr id="77" name="Textfeld 76">
            <a:extLst>
              <a:ext uri="{FF2B5EF4-FFF2-40B4-BE49-F238E27FC236}">
                <a16:creationId xmlns:a16="http://schemas.microsoft.com/office/drawing/2014/main" id="{8F4C3BC8-45A1-FBD0-8188-64526675E0F5}"/>
              </a:ext>
            </a:extLst>
          </p:cNvPr>
          <p:cNvSpPr txBox="1"/>
          <p:nvPr/>
        </p:nvSpPr>
        <p:spPr>
          <a:xfrm>
            <a:off x="-56887" y="5460740"/>
            <a:ext cx="176645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600"/>
              <a:t>(a) (Top) Pair </a:t>
            </a:r>
            <a:r>
              <a:rPr lang="de-DE" sz="1600" err="1"/>
              <a:t>Motif</a:t>
            </a:r>
            <a:endParaRPr lang="de-DE" sz="1600"/>
          </a:p>
          <a:p>
            <a:pPr algn="ctr"/>
            <a:r>
              <a:rPr lang="de-DE" sz="1400"/>
              <a:t>support=2</a:t>
            </a:r>
          </a:p>
          <a:p>
            <a:pPr algn="ctr"/>
            <a:r>
              <a:rPr lang="de-DE" sz="1400" err="1"/>
              <a:t>extent</a:t>
            </a:r>
            <a:r>
              <a:rPr lang="de-DE" sz="1400"/>
              <a:t>=</a:t>
            </a:r>
            <a:r>
              <a:rPr lang="de-DE" sz="1400" i="1"/>
              <a:t>d</a:t>
            </a:r>
            <a:r>
              <a:rPr lang="de-DE" sz="1400" i="1">
                <a:ea typeface="+mn-lt"/>
                <a:cs typeface="+mn-lt"/>
              </a:rPr>
              <a:t> </a:t>
            </a:r>
            <a:r>
              <a:rPr lang="de-DE" sz="1400">
                <a:ea typeface="+mn-lt"/>
                <a:cs typeface="+mn-lt"/>
              </a:rPr>
              <a:t>∈  </a:t>
            </a:r>
            <a:r>
              <a:rPr lang="de-DE" sz="1400" i="1">
                <a:ea typeface="+mn-lt"/>
                <a:cs typeface="+mn-lt"/>
              </a:rPr>
              <a:t> </a:t>
            </a:r>
            <a:endParaRPr lang="en-US" sz="1400" i="1"/>
          </a:p>
        </p:txBody>
      </p:sp>
      <p:pic>
        <p:nvPicPr>
          <p:cNvPr id="78" name="Grafik 77" descr="{\displaystyle \mathbf {R} }">
            <a:extLst>
              <a:ext uri="{FF2B5EF4-FFF2-40B4-BE49-F238E27FC236}">
                <a16:creationId xmlns:a16="http://schemas.microsoft.com/office/drawing/2014/main" id="{EB069D83-DED4-59F6-E808-BE990FC3B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2834" y="5735782"/>
            <a:ext cx="133350" cy="152400"/>
          </a:xfrm>
          <a:prstGeom prst="rect">
            <a:avLst/>
          </a:prstGeom>
        </p:spPr>
      </p:pic>
      <p:sp>
        <p:nvSpPr>
          <p:cNvPr id="86" name="Textfeld 85">
            <a:extLst>
              <a:ext uri="{FF2B5EF4-FFF2-40B4-BE49-F238E27FC236}">
                <a16:creationId xmlns:a16="http://schemas.microsoft.com/office/drawing/2014/main" id="{01FF143B-4035-30EF-5B43-918B1FFA5B15}"/>
              </a:ext>
            </a:extLst>
          </p:cNvPr>
          <p:cNvSpPr txBox="1"/>
          <p:nvPr/>
        </p:nvSpPr>
        <p:spPr>
          <a:xfrm>
            <a:off x="1778840" y="5460739"/>
            <a:ext cx="186343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600"/>
              <a:t>(b) K-</a:t>
            </a:r>
            <a:r>
              <a:rPr lang="de-DE" sz="1600" err="1"/>
              <a:t>Motifs</a:t>
            </a:r>
            <a:endParaRPr lang="de-DE" sz="1600"/>
          </a:p>
          <a:p>
            <a:pPr algn="ctr"/>
            <a:r>
              <a:rPr lang="de-DE" sz="1400"/>
              <a:t>support </a:t>
            </a:r>
            <a:r>
              <a:rPr lang="de-DE" sz="1400" err="1"/>
              <a:t>depends</a:t>
            </a:r>
            <a:r>
              <a:rPr lang="de-DE" sz="1400"/>
              <a:t> on r</a:t>
            </a:r>
          </a:p>
          <a:p>
            <a:pPr algn="ctr"/>
            <a:r>
              <a:rPr lang="de-DE" sz="1400" err="1"/>
              <a:t>extent</a:t>
            </a:r>
            <a:r>
              <a:rPr lang="de-DE" sz="1400"/>
              <a:t>=</a:t>
            </a:r>
            <a:r>
              <a:rPr lang="de-DE" sz="1400" i="1"/>
              <a:t>d</a:t>
            </a:r>
            <a:r>
              <a:rPr lang="de-DE" sz="1400" i="1">
                <a:ea typeface="+mn-lt"/>
                <a:cs typeface="+mn-lt"/>
              </a:rPr>
              <a:t> </a:t>
            </a:r>
            <a:r>
              <a:rPr lang="de-DE" sz="1400">
                <a:ea typeface="+mn-lt"/>
                <a:cs typeface="+mn-lt"/>
              </a:rPr>
              <a:t>∈ </a:t>
            </a:r>
            <a:endParaRPr lang="de-DE" sz="1400" i="1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A958F56A-6A11-B777-62FC-CDA0ED4D6463}"/>
              </a:ext>
            </a:extLst>
          </p:cNvPr>
          <p:cNvSpPr txBox="1"/>
          <p:nvPr/>
        </p:nvSpPr>
        <p:spPr>
          <a:xfrm>
            <a:off x="3870876" y="5460738"/>
            <a:ext cx="186343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600"/>
              <a:t>(c) Learning </a:t>
            </a:r>
            <a:r>
              <a:rPr lang="de-DE" sz="1600" err="1"/>
              <a:t>Motifs</a:t>
            </a:r>
            <a:endParaRPr lang="de-DE" sz="1600"/>
          </a:p>
          <a:p>
            <a:pPr algn="ctr"/>
            <a:r>
              <a:rPr lang="de-DE" sz="1400"/>
              <a:t>support </a:t>
            </a:r>
            <a:r>
              <a:rPr lang="de-DE" sz="1400" err="1"/>
              <a:t>depends</a:t>
            </a:r>
            <a:r>
              <a:rPr lang="de-DE" sz="1400"/>
              <a:t> on r</a:t>
            </a:r>
          </a:p>
          <a:p>
            <a:pPr algn="ctr"/>
            <a:r>
              <a:rPr lang="de-DE" sz="1400" err="1"/>
              <a:t>extent</a:t>
            </a:r>
            <a:r>
              <a:rPr lang="de-DE" sz="1400"/>
              <a:t>=</a:t>
            </a:r>
            <a:r>
              <a:rPr lang="de-DE" sz="1400" i="1"/>
              <a:t>d</a:t>
            </a:r>
            <a:r>
              <a:rPr lang="de-DE" sz="1400" i="1">
                <a:ea typeface="+mn-lt"/>
                <a:cs typeface="+mn-lt"/>
              </a:rPr>
              <a:t> </a:t>
            </a:r>
            <a:r>
              <a:rPr lang="de-DE" sz="1400">
                <a:ea typeface="+mn-lt"/>
                <a:cs typeface="+mn-lt"/>
              </a:rPr>
              <a:t>∈ </a:t>
            </a:r>
            <a:endParaRPr lang="de-DE" sz="1400" i="1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FB277C36-81AA-CC5C-C6BD-34602EACE511}"/>
              </a:ext>
            </a:extLst>
          </p:cNvPr>
          <p:cNvSpPr txBox="1"/>
          <p:nvPr/>
        </p:nvSpPr>
        <p:spPr>
          <a:xfrm>
            <a:off x="6087603" y="5460737"/>
            <a:ext cx="207125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600"/>
              <a:t>(d) </a:t>
            </a:r>
            <a:r>
              <a:rPr lang="de-DE" sz="1600" err="1"/>
              <a:t>Valmod</a:t>
            </a:r>
            <a:r>
              <a:rPr lang="de-DE" sz="1600"/>
              <a:t> </a:t>
            </a:r>
            <a:r>
              <a:rPr lang="de-DE" sz="1600" err="1"/>
              <a:t>Motif</a:t>
            </a:r>
            <a:r>
              <a:rPr lang="de-DE" sz="1600"/>
              <a:t> Sets</a:t>
            </a:r>
          </a:p>
          <a:p>
            <a:pPr algn="ctr"/>
            <a:r>
              <a:rPr lang="de-DE" sz="1400"/>
              <a:t>support </a:t>
            </a:r>
            <a:r>
              <a:rPr lang="de-DE" sz="1400" err="1"/>
              <a:t>depends</a:t>
            </a:r>
            <a:r>
              <a:rPr lang="de-DE" sz="1400"/>
              <a:t> on D</a:t>
            </a:r>
          </a:p>
          <a:p>
            <a:pPr algn="ctr"/>
            <a:r>
              <a:rPr lang="de-DE" sz="1400" err="1"/>
              <a:t>extent</a:t>
            </a:r>
            <a:r>
              <a:rPr lang="de-DE" sz="1400"/>
              <a:t>=</a:t>
            </a:r>
            <a:r>
              <a:rPr lang="de-DE" sz="1400" i="1"/>
              <a:t>D</a:t>
            </a:r>
            <a:r>
              <a:rPr lang="de-DE" sz="800" i="1"/>
              <a:t> •</a:t>
            </a:r>
            <a:r>
              <a:rPr lang="de-DE" sz="1400" i="1"/>
              <a:t> d</a:t>
            </a:r>
            <a:r>
              <a:rPr lang="de-DE" sz="1400" i="1">
                <a:ea typeface="+mn-lt"/>
                <a:cs typeface="+mn-lt"/>
              </a:rPr>
              <a:t> </a:t>
            </a:r>
            <a:r>
              <a:rPr lang="de-DE" sz="1400">
                <a:ea typeface="+mn-lt"/>
                <a:cs typeface="+mn-lt"/>
              </a:rPr>
              <a:t>∈ </a:t>
            </a:r>
            <a:endParaRPr lang="de-DE" sz="1400" i="1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26994005-A412-9502-FF1C-A5861259D760}"/>
              </a:ext>
            </a:extLst>
          </p:cNvPr>
          <p:cNvSpPr txBox="1"/>
          <p:nvPr/>
        </p:nvSpPr>
        <p:spPr>
          <a:xfrm>
            <a:off x="8235058" y="5460738"/>
            <a:ext cx="207818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600"/>
              <a:t>(e) Range </a:t>
            </a:r>
            <a:r>
              <a:rPr lang="de-DE" sz="1600" err="1"/>
              <a:t>Motifs</a:t>
            </a:r>
            <a:endParaRPr lang="de-DE" sz="1600"/>
          </a:p>
          <a:p>
            <a:pPr algn="ctr"/>
            <a:r>
              <a:rPr lang="de-DE" sz="1400"/>
              <a:t>support </a:t>
            </a:r>
            <a:r>
              <a:rPr lang="de-DE" sz="1400" err="1"/>
              <a:t>depends</a:t>
            </a:r>
            <a:r>
              <a:rPr lang="de-DE" sz="1400"/>
              <a:t> on r</a:t>
            </a:r>
          </a:p>
          <a:p>
            <a:pPr algn="ctr"/>
            <a:r>
              <a:rPr lang="de-DE" sz="1400" err="1"/>
              <a:t>extent</a:t>
            </a:r>
            <a:r>
              <a:rPr lang="de-DE" sz="1400"/>
              <a:t>=</a:t>
            </a:r>
            <a:r>
              <a:rPr lang="de-DE" sz="1400" err="1"/>
              <a:t>pairwise</a:t>
            </a:r>
            <a:r>
              <a:rPr lang="de-DE" sz="1400" i="1"/>
              <a:t> &lt;</a:t>
            </a:r>
            <a:r>
              <a:rPr lang="de-DE" sz="1400" i="1">
                <a:ea typeface="+mn-lt"/>
                <a:cs typeface="+mn-lt"/>
              </a:rPr>
              <a:t>2r </a:t>
            </a:r>
            <a:r>
              <a:rPr lang="de-DE" sz="1400">
                <a:ea typeface="+mn-lt"/>
                <a:cs typeface="+mn-lt"/>
              </a:rPr>
              <a:t>∈   </a:t>
            </a:r>
            <a:endParaRPr lang="de-DE" sz="1400" i="1"/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DC41CB36-359E-A908-8BC3-4441D61CEF48}"/>
              </a:ext>
            </a:extLst>
          </p:cNvPr>
          <p:cNvSpPr txBox="1"/>
          <p:nvPr/>
        </p:nvSpPr>
        <p:spPr>
          <a:xfrm>
            <a:off x="10313239" y="5460738"/>
            <a:ext cx="186343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600" dirty="0"/>
              <a:t>(f) k-</a:t>
            </a:r>
            <a:r>
              <a:rPr lang="de-DE" sz="1600" dirty="0" err="1"/>
              <a:t>Motiflets</a:t>
            </a:r>
            <a:endParaRPr lang="de-DE" sz="1600" dirty="0"/>
          </a:p>
          <a:p>
            <a:pPr algn="ctr"/>
            <a:r>
              <a:rPr lang="de-DE" sz="1400" dirty="0"/>
              <a:t>support=k </a:t>
            </a:r>
            <a:r>
              <a:rPr lang="de-DE" sz="1400" dirty="0">
                <a:ea typeface="+mn-lt"/>
                <a:cs typeface="+mn-lt"/>
              </a:rPr>
              <a:t>∈   </a:t>
            </a:r>
          </a:p>
          <a:p>
            <a:pPr algn="ctr"/>
            <a:r>
              <a:rPr lang="de-DE" sz="1400" dirty="0" err="1"/>
              <a:t>extent</a:t>
            </a:r>
            <a:r>
              <a:rPr lang="de-DE" sz="1400" dirty="0">
                <a:ea typeface="+mn-lt"/>
                <a:cs typeface="+mn-lt"/>
              </a:rPr>
              <a:t> </a:t>
            </a:r>
            <a:r>
              <a:rPr lang="de-DE" sz="1400" dirty="0" err="1">
                <a:ea typeface="+mn-lt"/>
                <a:cs typeface="+mn-lt"/>
              </a:rPr>
              <a:t>depends</a:t>
            </a:r>
            <a:r>
              <a:rPr lang="de-DE" sz="1400" dirty="0">
                <a:ea typeface="+mn-lt"/>
                <a:cs typeface="+mn-lt"/>
              </a:rPr>
              <a:t> on k</a:t>
            </a:r>
            <a:endParaRPr lang="de-DE" sz="1400" i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586E51D-4AEB-8474-7CE1-0BC94398E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095" y="6006004"/>
            <a:ext cx="106387" cy="129802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FCCE570C-4CB3-59C4-2457-BFB4183C1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039" y="6006003"/>
            <a:ext cx="106387" cy="129802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2BF34C89-7E26-C7A3-7629-2E7E9DC7E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281" y="6006004"/>
            <a:ext cx="106387" cy="129802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904BE700-FE72-3830-AB34-04AD2C945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1090" y="6006004"/>
            <a:ext cx="106387" cy="129802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5C97FA46-7086-740B-B8D0-F15338CBC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823" y="6006004"/>
            <a:ext cx="106387" cy="129802"/>
          </a:xfrm>
          <a:prstGeom prst="rect">
            <a:avLst/>
          </a:prstGeom>
        </p:spPr>
      </p:pic>
      <p:pic>
        <p:nvPicPr>
          <p:cNvPr id="48" name="Grafik 47" descr="Ein Bild, das Reihe enthält.&#10;&#10;Beschreibung automatisch generiert.">
            <a:extLst>
              <a:ext uri="{FF2B5EF4-FFF2-40B4-BE49-F238E27FC236}">
                <a16:creationId xmlns:a16="http://schemas.microsoft.com/office/drawing/2014/main" id="{00974C71-098D-0C68-CC2B-A2133353C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3487" y="5786860"/>
            <a:ext cx="129994" cy="121804"/>
          </a:xfrm>
          <a:prstGeom prst="rect">
            <a:avLst/>
          </a:prstGeom>
        </p:spPr>
      </p:pic>
      <p:sp>
        <p:nvSpPr>
          <p:cNvPr id="66" name="Freihandform: Form 65">
            <a:extLst>
              <a:ext uri="{FF2B5EF4-FFF2-40B4-BE49-F238E27FC236}">
                <a16:creationId xmlns:a16="http://schemas.microsoft.com/office/drawing/2014/main" id="{A93621B6-0308-D92D-1180-E1AD9472B1F3}"/>
              </a:ext>
            </a:extLst>
          </p:cNvPr>
          <p:cNvSpPr/>
          <p:nvPr/>
        </p:nvSpPr>
        <p:spPr>
          <a:xfrm>
            <a:off x="10530894" y="3757199"/>
            <a:ext cx="1012003" cy="883975"/>
          </a:xfrm>
          <a:custGeom>
            <a:avLst/>
            <a:gdLst>
              <a:gd name="connsiteX0" fmla="*/ 76661 w 1012003"/>
              <a:gd name="connsiteY0" fmla="*/ 17626 h 883975"/>
              <a:gd name="connsiteX1" fmla="*/ 890120 w 1012003"/>
              <a:gd name="connsiteY1" fmla="*/ 106691 h 883975"/>
              <a:gd name="connsiteX2" fmla="*/ 967310 w 1012003"/>
              <a:gd name="connsiteY2" fmla="*/ 759834 h 883975"/>
              <a:gd name="connsiteX3" fmla="*/ 486359 w 1012003"/>
              <a:gd name="connsiteY3" fmla="*/ 842961 h 883975"/>
              <a:gd name="connsiteX4" fmla="*/ 82598 w 1012003"/>
              <a:gd name="connsiteY4" fmla="*/ 284821 h 883975"/>
              <a:gd name="connsiteX5" fmla="*/ 76661 w 1012003"/>
              <a:gd name="connsiteY5" fmla="*/ 17626 h 88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003" h="883975">
                <a:moveTo>
                  <a:pt x="76661" y="17626"/>
                </a:moveTo>
                <a:cubicBezTo>
                  <a:pt x="211248" y="-12062"/>
                  <a:pt x="741679" y="-17010"/>
                  <a:pt x="890120" y="106691"/>
                </a:cubicBezTo>
                <a:cubicBezTo>
                  <a:pt x="1038561" y="230392"/>
                  <a:pt x="1034604" y="637122"/>
                  <a:pt x="967310" y="759834"/>
                </a:cubicBezTo>
                <a:cubicBezTo>
                  <a:pt x="900017" y="882546"/>
                  <a:pt x="633811" y="922130"/>
                  <a:pt x="486359" y="842961"/>
                </a:cubicBezTo>
                <a:cubicBezTo>
                  <a:pt x="338907" y="763792"/>
                  <a:pt x="153850" y="420398"/>
                  <a:pt x="82598" y="284821"/>
                </a:cubicBezTo>
                <a:cubicBezTo>
                  <a:pt x="11346" y="149244"/>
                  <a:pt x="-57926" y="47314"/>
                  <a:pt x="76661" y="17626"/>
                </a:cubicBezTo>
                <a:close/>
              </a:path>
            </a:pathLst>
          </a:cu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Freihandform: Form 101">
            <a:extLst>
              <a:ext uri="{FF2B5EF4-FFF2-40B4-BE49-F238E27FC236}">
                <a16:creationId xmlns:a16="http://schemas.microsoft.com/office/drawing/2014/main" id="{4D12350A-D384-0A1F-E8C3-D3F06D11A0BB}"/>
              </a:ext>
            </a:extLst>
          </p:cNvPr>
          <p:cNvSpPr/>
          <p:nvPr/>
        </p:nvSpPr>
        <p:spPr>
          <a:xfrm rot="163176">
            <a:off x="11089757" y="4374939"/>
            <a:ext cx="746940" cy="715903"/>
          </a:xfrm>
          <a:custGeom>
            <a:avLst/>
            <a:gdLst>
              <a:gd name="connsiteX0" fmla="*/ 328163 w 777883"/>
              <a:gd name="connsiteY0" fmla="*/ 43299 h 775075"/>
              <a:gd name="connsiteX1" fmla="*/ 773488 w 777883"/>
              <a:gd name="connsiteY1" fmla="*/ 613315 h 775075"/>
              <a:gd name="connsiteX2" fmla="*/ 25342 w 777883"/>
              <a:gd name="connsiteY2" fmla="*/ 743944 h 775075"/>
              <a:gd name="connsiteX3" fmla="*/ 191597 w 777883"/>
              <a:gd name="connsiteY3" fmla="*/ 114551 h 775075"/>
              <a:gd name="connsiteX4" fmla="*/ 328163 w 777883"/>
              <a:gd name="connsiteY4" fmla="*/ 43299 h 77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883" h="775075">
                <a:moveTo>
                  <a:pt x="328163" y="43299"/>
                </a:moveTo>
                <a:cubicBezTo>
                  <a:pt x="425145" y="126426"/>
                  <a:pt x="823958" y="496541"/>
                  <a:pt x="773488" y="613315"/>
                </a:cubicBezTo>
                <a:cubicBezTo>
                  <a:pt x="723018" y="730089"/>
                  <a:pt x="122324" y="827071"/>
                  <a:pt x="25342" y="743944"/>
                </a:cubicBezTo>
                <a:cubicBezTo>
                  <a:pt x="-71640" y="660817"/>
                  <a:pt x="137168" y="225387"/>
                  <a:pt x="191597" y="114551"/>
                </a:cubicBezTo>
                <a:cubicBezTo>
                  <a:pt x="246026" y="3715"/>
                  <a:pt x="231181" y="-39828"/>
                  <a:pt x="328163" y="43299"/>
                </a:cubicBezTo>
                <a:close/>
              </a:path>
            </a:pathLst>
          </a:cu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49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>
            <a:extLst>
              <a:ext uri="{FF2B5EF4-FFF2-40B4-BE49-F238E27FC236}">
                <a16:creationId xmlns:a16="http://schemas.microsoft.com/office/drawing/2014/main" id="{E7195E8F-FD0B-1DF5-3870-B08506D8E64D}"/>
              </a:ext>
            </a:extLst>
          </p:cNvPr>
          <p:cNvSpPr/>
          <p:nvPr/>
        </p:nvSpPr>
        <p:spPr>
          <a:xfrm flipV="1">
            <a:off x="4596105" y="2541373"/>
            <a:ext cx="1920425" cy="1882587"/>
          </a:xfrm>
          <a:prstGeom prst="ellipse">
            <a:avLst/>
          </a:prstGeom>
          <a:solidFill>
            <a:srgbClr val="156082">
              <a:alpha val="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4861868F-67AD-4B12-CB04-E53A837F45E8}"/>
              </a:ext>
            </a:extLst>
          </p:cNvPr>
          <p:cNvSpPr/>
          <p:nvPr/>
        </p:nvSpPr>
        <p:spPr>
          <a:xfrm flipV="1">
            <a:off x="5556317" y="2541373"/>
            <a:ext cx="1920425" cy="1882587"/>
          </a:xfrm>
          <a:prstGeom prst="ellipse">
            <a:avLst/>
          </a:prstGeom>
          <a:solidFill>
            <a:srgbClr val="156082">
              <a:alpha val="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E4C4349-319A-1757-BB54-B3D372CF726B}"/>
              </a:ext>
            </a:extLst>
          </p:cNvPr>
          <p:cNvSpPr/>
          <p:nvPr/>
        </p:nvSpPr>
        <p:spPr>
          <a:xfrm>
            <a:off x="4485054" y="3374417"/>
            <a:ext cx="216320" cy="216498"/>
          </a:xfrm>
          <a:prstGeom prst="ellipse">
            <a:avLst/>
          </a:prstGeom>
          <a:solidFill>
            <a:srgbClr val="D0D8E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8E4D272-22A9-E111-5D5A-0B16F6403387}"/>
              </a:ext>
            </a:extLst>
          </p:cNvPr>
          <p:cNvSpPr/>
          <p:nvPr/>
        </p:nvSpPr>
        <p:spPr>
          <a:xfrm>
            <a:off x="6405479" y="3374418"/>
            <a:ext cx="216320" cy="216498"/>
          </a:xfrm>
          <a:prstGeom prst="ellipse">
            <a:avLst/>
          </a:prstGeom>
          <a:solidFill>
            <a:srgbClr val="D0D8E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C623826-5F5C-6B66-AD14-C8DDFB799E4A}"/>
              </a:ext>
            </a:extLst>
          </p:cNvPr>
          <p:cNvSpPr/>
          <p:nvPr/>
        </p:nvSpPr>
        <p:spPr>
          <a:xfrm>
            <a:off x="5448158" y="3374418"/>
            <a:ext cx="216320" cy="216498"/>
          </a:xfrm>
          <a:prstGeom prst="ellipse">
            <a:avLst/>
          </a:prstGeom>
          <a:solidFill>
            <a:srgbClr val="D0D8E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6FCD2C7-568B-562E-5368-D9BB15C920BC}"/>
              </a:ext>
            </a:extLst>
          </p:cNvPr>
          <p:cNvSpPr/>
          <p:nvPr/>
        </p:nvSpPr>
        <p:spPr>
          <a:xfrm>
            <a:off x="5927682" y="2433124"/>
            <a:ext cx="216320" cy="21649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22FFAAE-6F8F-083E-52EE-5890DF86D70B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4701374" y="3482666"/>
            <a:ext cx="74678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90805CC-CAD7-972C-EF0E-7DC2C4F0DA93}"/>
              </a:ext>
            </a:extLst>
          </p:cNvPr>
          <p:cNvSpPr/>
          <p:nvPr/>
        </p:nvSpPr>
        <p:spPr>
          <a:xfrm>
            <a:off x="7362800" y="3374417"/>
            <a:ext cx="216320" cy="216498"/>
          </a:xfrm>
          <a:prstGeom prst="ellipse">
            <a:avLst/>
          </a:prstGeom>
          <a:solidFill>
            <a:srgbClr val="D0D8E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3740037-8646-1199-F4C1-D69ABA59FBFC}"/>
              </a:ext>
            </a:extLst>
          </p:cNvPr>
          <p:cNvCxnSpPr>
            <a:cxnSpLocks/>
          </p:cNvCxnSpPr>
          <p:nvPr/>
        </p:nvCxnSpPr>
        <p:spPr>
          <a:xfrm>
            <a:off x="4114801" y="5029199"/>
            <a:ext cx="37822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2DF0CFD-9E55-E4C8-5455-6868EF01D813}"/>
              </a:ext>
            </a:extLst>
          </p:cNvPr>
          <p:cNvCxnSpPr>
            <a:cxnSpLocks/>
          </p:cNvCxnSpPr>
          <p:nvPr/>
        </p:nvCxnSpPr>
        <p:spPr>
          <a:xfrm flipV="1">
            <a:off x="4114801" y="1520040"/>
            <a:ext cx="0" cy="3509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1D38D59-C111-BCDF-9A25-7ED8D1A8EE7E}"/>
              </a:ext>
            </a:extLst>
          </p:cNvPr>
          <p:cNvCxnSpPr>
            <a:cxnSpLocks/>
          </p:cNvCxnSpPr>
          <p:nvPr/>
        </p:nvCxnSpPr>
        <p:spPr>
          <a:xfrm>
            <a:off x="6611319" y="3482666"/>
            <a:ext cx="74678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70A42E-2C3D-C97C-D108-AE503A325D43}"/>
              </a:ext>
            </a:extLst>
          </p:cNvPr>
          <p:cNvCxnSpPr>
            <a:cxnSpLocks/>
            <a:endCxn id="9" idx="4"/>
          </p:cNvCxnSpPr>
          <p:nvPr/>
        </p:nvCxnSpPr>
        <p:spPr>
          <a:xfrm flipV="1">
            <a:off x="5606400" y="2649622"/>
            <a:ext cx="429442" cy="724795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75B195E-ECA4-0BCB-D3D6-9D51BE77531F}"/>
              </a:ext>
            </a:extLst>
          </p:cNvPr>
          <p:cNvCxnSpPr>
            <a:cxnSpLocks/>
          </p:cNvCxnSpPr>
          <p:nvPr/>
        </p:nvCxnSpPr>
        <p:spPr>
          <a:xfrm flipH="1" flipV="1">
            <a:off x="6034115" y="2661497"/>
            <a:ext cx="427472" cy="71292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FF17C93-7592-2E2B-C7E5-893B554B7456}"/>
              </a:ext>
            </a:extLst>
          </p:cNvPr>
          <p:cNvCxnSpPr>
            <a:cxnSpLocks/>
          </p:cNvCxnSpPr>
          <p:nvPr/>
        </p:nvCxnSpPr>
        <p:spPr>
          <a:xfrm flipV="1">
            <a:off x="5674429" y="3482666"/>
            <a:ext cx="719821" cy="11875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9F8D26E3-852E-58F8-6560-B822344C7C79}"/>
              </a:ext>
            </a:extLst>
          </p:cNvPr>
          <p:cNvSpPr txBox="1"/>
          <p:nvPr/>
        </p:nvSpPr>
        <p:spPr>
          <a:xfrm>
            <a:off x="4948552" y="3205140"/>
            <a:ext cx="255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i="1" dirty="0"/>
              <a:t>r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382B02A-211B-46BF-B43D-E407CE1CDF73}"/>
              </a:ext>
            </a:extLst>
          </p:cNvPr>
          <p:cNvSpPr txBox="1"/>
          <p:nvPr/>
        </p:nvSpPr>
        <p:spPr>
          <a:xfrm>
            <a:off x="6811725" y="3204306"/>
            <a:ext cx="255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i="1" dirty="0"/>
              <a:t>r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36C10B3-452D-EB16-D701-38D82756B1FE}"/>
              </a:ext>
            </a:extLst>
          </p:cNvPr>
          <p:cNvSpPr txBox="1"/>
          <p:nvPr/>
        </p:nvSpPr>
        <p:spPr>
          <a:xfrm>
            <a:off x="5908764" y="3204306"/>
            <a:ext cx="255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i="1" dirty="0"/>
              <a:t>r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CC1ED98-DC0F-91DE-4A3E-47D3CAC9F49A}"/>
              </a:ext>
            </a:extLst>
          </p:cNvPr>
          <p:cNvSpPr txBox="1"/>
          <p:nvPr/>
        </p:nvSpPr>
        <p:spPr>
          <a:xfrm>
            <a:off x="5280530" y="2682935"/>
            <a:ext cx="535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i="1" dirty="0"/>
              <a:t>r + </a:t>
            </a:r>
            <a:r>
              <a:rPr lang="el-GR" sz="1600" b="1" i="1" dirty="0"/>
              <a:t>ϵ</a:t>
            </a:r>
            <a:r>
              <a:rPr lang="de-DE" sz="1600" b="1" i="1" dirty="0"/>
              <a:t>  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EB97102-CF91-23F7-C2B6-22928C2E0A1B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5548099" y="2147526"/>
            <a:ext cx="0" cy="53540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45542F1C-2EFB-AEA0-E1BB-EACFBC615AB3}"/>
              </a:ext>
            </a:extLst>
          </p:cNvPr>
          <p:cNvSpPr txBox="1"/>
          <p:nvPr/>
        </p:nvSpPr>
        <p:spPr>
          <a:xfrm>
            <a:off x="4753736" y="1597477"/>
            <a:ext cx="1588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Exact 3-Motiflet</a:t>
            </a:r>
          </a:p>
          <a:p>
            <a:pPr algn="ctr"/>
            <a:r>
              <a:rPr lang="de-DE" sz="1600" b="1" i="1" dirty="0"/>
              <a:t>d = r + </a:t>
            </a:r>
            <a:r>
              <a:rPr lang="el-GR" sz="1600" b="1" i="1" dirty="0"/>
              <a:t>ϵ</a:t>
            </a:r>
            <a:r>
              <a:rPr lang="de-DE" sz="1600" b="1" i="1" dirty="0"/>
              <a:t> 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984FD2C-C713-FF4E-B99F-9E39014E4EBE}"/>
              </a:ext>
            </a:extLst>
          </p:cNvPr>
          <p:cNvSpPr txBox="1"/>
          <p:nvPr/>
        </p:nvSpPr>
        <p:spPr>
          <a:xfrm>
            <a:off x="7827018" y="5029199"/>
            <a:ext cx="255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x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4815428-8BDE-8C8C-86ED-764FE343BC8A}"/>
              </a:ext>
            </a:extLst>
          </p:cNvPr>
          <p:cNvSpPr txBox="1"/>
          <p:nvPr/>
        </p:nvSpPr>
        <p:spPr>
          <a:xfrm>
            <a:off x="3800105" y="1258923"/>
            <a:ext cx="255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y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09D6DA19-3B1B-5E1F-8371-5C6897643185}"/>
              </a:ext>
            </a:extLst>
          </p:cNvPr>
          <p:cNvSpPr txBox="1"/>
          <p:nvPr/>
        </p:nvSpPr>
        <p:spPr>
          <a:xfrm>
            <a:off x="5123001" y="4423960"/>
            <a:ext cx="1740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Found</a:t>
            </a:r>
            <a:r>
              <a:rPr lang="de-DE" sz="1600" dirty="0"/>
              <a:t> 3-Motiflet</a:t>
            </a:r>
          </a:p>
          <a:p>
            <a:pPr algn="ctr"/>
            <a:r>
              <a:rPr lang="de-DE" sz="1600" b="1" i="1" dirty="0"/>
              <a:t>d = 2r </a:t>
            </a:r>
          </a:p>
        </p:txBody>
      </p:sp>
    </p:spTree>
    <p:extLst>
      <p:ext uri="{BB962C8B-B14F-4D97-AF65-F5344CB8AC3E}">
        <p14:creationId xmlns:p14="http://schemas.microsoft.com/office/powerpoint/2010/main" val="75353781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Benutzerdefiniert</PresentationFormat>
  <Paragraphs>68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Niyaz Huseyn-zada</dc:creator>
  <cp:lastModifiedBy>Niyaz Huseyn-zada</cp:lastModifiedBy>
  <cp:revision>10</cp:revision>
  <dcterms:created xsi:type="dcterms:W3CDTF">2024-06-02T02:13:05Z</dcterms:created>
  <dcterms:modified xsi:type="dcterms:W3CDTF">2024-06-12T05:56:31Z</dcterms:modified>
</cp:coreProperties>
</file>