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61" r:id="rId3"/>
    <p:sldId id="262" r:id="rId4"/>
    <p:sldId id="263" r:id="rId5"/>
    <p:sldId id="264" r:id="rId6"/>
    <p:sldId id="265" r:id="rId7"/>
    <p:sldId id="266" r:id="rId8"/>
    <p:sldId id="267" r:id="rId9"/>
    <p:sldId id="258" r:id="rId10"/>
    <p:sldId id="268" r:id="rId11"/>
    <p:sldId id="259"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59" d="100"/>
          <a:sy n="59" d="100"/>
        </p:scale>
        <p:origin x="1500"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47" y="1122363"/>
            <a:ext cx="7773308"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685347" y="3602038"/>
            <a:ext cx="777330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06948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5" y="4289373"/>
            <a:ext cx="7775673"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355" y="621322"/>
            <a:ext cx="7775673"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5108728"/>
            <a:ext cx="7774499"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7807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1"/>
            <a:ext cx="776532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7" y="4204820"/>
            <a:ext cx="776532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43326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45" y="4204821"/>
            <a:ext cx="776532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
        <p:nvSpPr>
          <p:cNvPr id="10" name="TextBox 9"/>
          <p:cNvSpPr txBox="1"/>
          <p:nvPr/>
        </p:nvSpPr>
        <p:spPr>
          <a:xfrm>
            <a:off x="505245" y="641749"/>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946721" y="307337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192717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2126943"/>
            <a:ext cx="7766495"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6" y="4650556"/>
            <a:ext cx="776532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782919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609601"/>
            <a:ext cx="776532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2088320"/>
            <a:ext cx="2474217"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46" y="2911624"/>
            <a:ext cx="2474217"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3658" y="2088320"/>
            <a:ext cx="2473919"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3659" y="2911624"/>
            <a:ext cx="247486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088320"/>
            <a:ext cx="246840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2260" y="2911624"/>
            <a:ext cx="2468408"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8/2/2025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754060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609601"/>
            <a:ext cx="776532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7" y="3989147"/>
            <a:ext cx="2474216"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19015" y="2092235"/>
            <a:ext cx="2205038"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47" y="4565409"/>
            <a:ext cx="2474216"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26" y="3989147"/>
            <a:ext cx="2474237"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426747" y="2092235"/>
            <a:ext cx="2197894"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565408"/>
            <a:ext cx="2475252"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80067" y="3989147"/>
            <a:ext cx="246742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6114603" y="2092235"/>
            <a:ext cx="219908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973" y="4565410"/>
            <a:ext cx="2470694" cy="122579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8/2/2025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437808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881373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609600"/>
            <a:ext cx="1906993"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6" y="609600"/>
            <a:ext cx="5744029"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95943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20984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657227"/>
            <a:ext cx="7300134"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921933" y="3602039"/>
            <a:ext cx="7300134"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25478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85346" y="2088320"/>
            <a:ext cx="3829503"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0052" y="2088320"/>
            <a:ext cx="3820616"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8/2/2025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81010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5427" y="2088320"/>
            <a:ext cx="3600326"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346" y="2912232"/>
            <a:ext cx="3830406"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9230" y="2088320"/>
            <a:ext cx="3591437"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912232"/>
            <a:ext cx="382151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8/2/2025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23420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8/2/2025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17957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48357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2949178"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3808548" y="609600"/>
            <a:ext cx="4642119"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7921" y="2971801"/>
            <a:ext cx="2949178"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10344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416760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49932" y="758881"/>
            <a:ext cx="2966938"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971800"/>
            <a:ext cx="4171242"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46447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609601"/>
            <a:ext cx="776532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2096064"/>
            <a:ext cx="776532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BCAD085-E8A6-8845-BD4E-CB4CCA059FC4}" type="datetimeFigureOut">
              <a:rPr lang="en-US" smtClean="0"/>
              <a:t>8/2/2025</a:t>
            </a:fld>
            <a:endParaRPr lang="en-US"/>
          </a:p>
        </p:txBody>
      </p:sp>
      <p:sp>
        <p:nvSpPr>
          <p:cNvPr id="5" name="Footer Placeholder 4"/>
          <p:cNvSpPr>
            <a:spLocks noGrp="1"/>
          </p:cNvSpPr>
          <p:nvPr>
            <p:ph type="ftr" sz="quarter" idx="3"/>
          </p:nvPr>
        </p:nvSpPr>
        <p:spPr>
          <a:xfrm>
            <a:off x="685346" y="5883276"/>
            <a:ext cx="5004649"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13926750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latin typeface="Times New Roman" panose="02020603050405020304" pitchFamily="18" charset="0"/>
                <a:cs typeface="Times New Roman" panose="02020603050405020304" pitchFamily="18" charset="0"/>
              </a:rPr>
              <a:t>CROP YIELD PREDICTION PROJECT</a:t>
            </a:r>
            <a:endParaRPr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3886200"/>
            <a:ext cx="7086600" cy="1752600"/>
          </a:xfrm>
        </p:spPr>
        <p:txBody>
          <a:bodyPr>
            <a:normAutofit fontScale="92500" lnSpcReduction="10000"/>
          </a:bodyPr>
          <a:lstStyle/>
          <a:p>
            <a:pPr algn="l"/>
            <a:r>
              <a:rPr lang="en-US" sz="2000" b="1" dirty="0">
                <a:solidFill>
                  <a:schemeClr val="tx1"/>
                </a:solidFill>
                <a:latin typeface="Times New Roman" panose="02020603050405020304" pitchFamily="18" charset="0"/>
                <a:cs typeface="Times New Roman" panose="02020603050405020304" pitchFamily="18" charset="0"/>
              </a:rPr>
              <a:t>CROP YIELD PREDICTION – BIG DATA PROJECT</a:t>
            </a:r>
            <a:br>
              <a:rPr lang="en-US" sz="2000" dirty="0">
                <a:solidFill>
                  <a:schemeClr val="tx1"/>
                </a:solidFill>
                <a:latin typeface="Times New Roman" panose="02020603050405020304" pitchFamily="18" charset="0"/>
                <a:cs typeface="Times New Roman" panose="02020603050405020304" pitchFamily="18" charset="0"/>
              </a:rPr>
            </a:br>
            <a:r>
              <a:rPr lang="en-US" sz="2000" i="1" dirty="0">
                <a:solidFill>
                  <a:schemeClr val="tx1"/>
                </a:solidFill>
                <a:latin typeface="Times New Roman" panose="02020603050405020304" pitchFamily="18" charset="0"/>
                <a:cs typeface="Times New Roman" panose="02020603050405020304" pitchFamily="18" charset="0"/>
              </a:rPr>
              <a:t>PRESENTED BY:</a:t>
            </a:r>
            <a:r>
              <a:rPr lang="en-US" sz="2000" dirty="0">
                <a:solidFill>
                  <a:schemeClr val="tx1"/>
                </a:solidFill>
                <a:latin typeface="Times New Roman" panose="02020603050405020304" pitchFamily="18" charset="0"/>
                <a:cs typeface="Times New Roman" panose="02020603050405020304" pitchFamily="18" charset="0"/>
              </a:rPr>
              <a:t> NIYONSHIMIRA JEANMARIE</a:t>
            </a:r>
            <a:br>
              <a:rPr lang="en-US" sz="2000" dirty="0">
                <a:solidFill>
                  <a:schemeClr val="tx1"/>
                </a:solidFill>
                <a:latin typeface="Times New Roman" panose="02020603050405020304" pitchFamily="18" charset="0"/>
                <a:cs typeface="Times New Roman" panose="02020603050405020304" pitchFamily="18" charset="0"/>
              </a:rPr>
            </a:br>
            <a:r>
              <a:rPr lang="en-US" sz="2000" i="1" dirty="0">
                <a:solidFill>
                  <a:schemeClr val="tx1"/>
                </a:solidFill>
                <a:latin typeface="Times New Roman" panose="02020603050405020304" pitchFamily="18" charset="0"/>
                <a:cs typeface="Times New Roman" panose="02020603050405020304" pitchFamily="18" charset="0"/>
              </a:rPr>
              <a:t>COURSE:</a:t>
            </a:r>
            <a:r>
              <a:rPr lang="en-US" sz="2000" dirty="0">
                <a:solidFill>
                  <a:schemeClr val="tx1"/>
                </a:solidFill>
                <a:latin typeface="Times New Roman" panose="02020603050405020304" pitchFamily="18" charset="0"/>
                <a:cs typeface="Times New Roman" panose="02020603050405020304" pitchFamily="18" charset="0"/>
              </a:rPr>
              <a:t> INSY 8413 – INTRODUCTION TO BIG DATA ANALYTICS</a:t>
            </a:r>
            <a:br>
              <a:rPr lang="en-US" sz="2000" dirty="0">
                <a:solidFill>
                  <a:schemeClr val="tx1"/>
                </a:solidFill>
                <a:latin typeface="Times New Roman" panose="02020603050405020304" pitchFamily="18" charset="0"/>
                <a:cs typeface="Times New Roman" panose="02020603050405020304" pitchFamily="18" charset="0"/>
              </a:rPr>
            </a:br>
            <a:r>
              <a:rPr lang="en-US" sz="2000" i="1" dirty="0">
                <a:solidFill>
                  <a:schemeClr val="tx1"/>
                </a:solidFill>
                <a:latin typeface="Times New Roman" panose="02020603050405020304" pitchFamily="18" charset="0"/>
                <a:cs typeface="Times New Roman" panose="02020603050405020304" pitchFamily="18" charset="0"/>
              </a:rPr>
              <a:t>DATE:</a:t>
            </a:r>
            <a:r>
              <a:rPr lang="en-US" sz="2000" dirty="0">
                <a:solidFill>
                  <a:schemeClr val="tx1"/>
                </a:solidFill>
                <a:latin typeface="Times New Roman" panose="02020603050405020304" pitchFamily="18" charset="0"/>
                <a:cs typeface="Times New Roman" panose="02020603050405020304" pitchFamily="18" charset="0"/>
              </a:rPr>
              <a:t> MONDAY, AUGUST 5, 2025</a:t>
            </a:r>
            <a:endParaRPr lang="en-US" sz="20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9B120-7CF4-EAB7-2104-7B0E2EF7F130}"/>
              </a:ext>
            </a:extLst>
          </p:cNvPr>
          <p:cNvSpPr>
            <a:spLocks noGrp="1"/>
          </p:cNvSpPr>
          <p:nvPr>
            <p:ph type="title"/>
          </p:nvPr>
        </p:nvSpPr>
        <p:spPr>
          <a:xfrm>
            <a:off x="457200" y="274638"/>
            <a:ext cx="8273143" cy="650648"/>
          </a:xfrm>
        </p:spPr>
        <p:txBody>
          <a:bodyPr>
            <a:normAutofit/>
          </a:bodyPr>
          <a:lstStyle/>
          <a:p>
            <a:r>
              <a:rPr lang="en-US" b="1" u="sng" dirty="0">
                <a:latin typeface="Times New Roman" panose="02020603050405020304" pitchFamily="18" charset="0"/>
                <a:cs typeface="Times New Roman" panose="02020603050405020304" pitchFamily="18" charset="0"/>
              </a:rPr>
              <a:t>Conclusion</a:t>
            </a:r>
            <a:endParaRPr lang="en-RW" b="1" u="sng"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A5AFE0BD-DE1D-78B5-BF72-C70C3F9C2BEA}"/>
              </a:ext>
            </a:extLst>
          </p:cNvPr>
          <p:cNvSpPr txBox="1"/>
          <p:nvPr/>
        </p:nvSpPr>
        <p:spPr>
          <a:xfrm>
            <a:off x="228600" y="1691082"/>
            <a:ext cx="8730342" cy="2123658"/>
          </a:xfrm>
          <a:prstGeom prst="rect">
            <a:avLst/>
          </a:prstGeom>
          <a:noFill/>
        </p:spPr>
        <p:txBody>
          <a:bodyPr wrap="square">
            <a:spAutoFit/>
          </a:bodyPr>
          <a:lstStyle/>
          <a:p>
            <a:pPr marR="0" lvl="0" defTabSz="914400" rtl="0" eaLnBrk="0" fontAlgn="base" latinLnBrk="0" hangingPunct="0">
              <a:lnSpc>
                <a:spcPct val="100000"/>
              </a:lnSpc>
              <a:spcBef>
                <a:spcPct val="0"/>
              </a:spcBef>
              <a:spcAft>
                <a:spcPct val="0"/>
              </a:spcAft>
              <a:buClrTx/>
              <a:buSzTx/>
              <a:tabLst/>
            </a:pPr>
            <a:r>
              <a:rPr kumimoji="0" lang="en-RW" altLang="en-RW"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Machine learning helps predict crop yield effectively.</a:t>
            </a:r>
          </a:p>
          <a:p>
            <a:pPr defTabSz="914400" eaLnBrk="0" fontAlgn="base" hangingPunct="0">
              <a:spcBef>
                <a:spcPct val="0"/>
              </a:spcBef>
              <a:spcAft>
                <a:spcPct val="0"/>
              </a:spcAft>
            </a:pPr>
            <a:r>
              <a:rPr kumimoji="0" lang="en-RW" altLang="en-RW"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Supports agricultural decision-making.</a:t>
            </a:r>
          </a:p>
          <a:p>
            <a:pPr marR="0" lvl="0" defTabSz="914400" rtl="0" eaLnBrk="0" fontAlgn="base" latinLnBrk="0" hangingPunct="0">
              <a:lnSpc>
                <a:spcPct val="100000"/>
              </a:lnSpc>
              <a:spcBef>
                <a:spcPct val="0"/>
              </a:spcBef>
              <a:spcAft>
                <a:spcPct val="0"/>
              </a:spcAft>
              <a:buClrTx/>
              <a:buSzTx/>
              <a:tabLst/>
            </a:pPr>
            <a:r>
              <a:rPr kumimoji="0" lang="en-RW" altLang="en-RW"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Future improvement: add rainfall, soil quality, regional data</a:t>
            </a:r>
            <a:r>
              <a:rPr kumimoji="0" lang="en-RW" altLang="en-RW" sz="1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RW" sz="1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pPr>
            <a:r>
              <a:rPr lang="en-US" dirty="0">
                <a:latin typeface="Times New Roman" panose="02020603050405020304" pitchFamily="18" charset="0"/>
                <a:cs typeface="Times New Roman" panose="02020603050405020304" pitchFamily="18" charset="0"/>
              </a:rPr>
              <a:t>This project demonstrated the use of Python for data cleaning and machine learning, paired with Power BI for insightful visualization, to analyze and predict maize production trends in Rwanda. The results provide actionable insights to support agricultural planning and decision-making</a:t>
            </a:r>
            <a:r>
              <a:rPr lang="en-US" dirty="0"/>
              <a:t>.</a:t>
            </a:r>
            <a:endParaRPr kumimoji="0" lang="en-RW" altLang="en-RW"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6841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182880"/>
            <a:ext cx="8229600"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dirty="0"/>
              <a:t>Power BI Dashboard Layout Plan</a:t>
            </a:r>
          </a:p>
        </p:txBody>
      </p:sp>
      <p:pic>
        <p:nvPicPr>
          <p:cNvPr id="2" name="Picture 1">
            <a:extLst>
              <a:ext uri="{FF2B5EF4-FFF2-40B4-BE49-F238E27FC236}">
                <a16:creationId xmlns:a16="http://schemas.microsoft.com/office/drawing/2014/main" id="{3C66BD85-BA8D-050A-FF88-5F143E25EECF}"/>
              </a:ext>
            </a:extLst>
          </p:cNvPr>
          <p:cNvPicPr>
            <a:picLocks noChangeAspect="1"/>
          </p:cNvPicPr>
          <p:nvPr/>
        </p:nvPicPr>
        <p:blipFill>
          <a:blip r:embed="rId2"/>
          <a:stretch>
            <a:fillRect/>
          </a:stretch>
        </p:blipFill>
        <p:spPr>
          <a:xfrm>
            <a:off x="76200" y="640080"/>
            <a:ext cx="8991600" cy="632677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85598-93FC-4BE0-76C0-8E450DC2F73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a:t>
            </a:r>
            <a:r>
              <a:rPr lang="en-US" dirty="0"/>
              <a:t> Statement</a:t>
            </a:r>
            <a:endParaRPr lang="en-RW" dirty="0"/>
          </a:p>
        </p:txBody>
      </p:sp>
      <p:sp>
        <p:nvSpPr>
          <p:cNvPr id="5" name="Rectangle 2">
            <a:extLst>
              <a:ext uri="{FF2B5EF4-FFF2-40B4-BE49-F238E27FC236}">
                <a16:creationId xmlns:a16="http://schemas.microsoft.com/office/drawing/2014/main" id="{48B67A3E-92E8-DDD0-AC5B-24C722A223F9}"/>
              </a:ext>
            </a:extLst>
          </p:cNvPr>
          <p:cNvSpPr>
            <a:spLocks noGrp="1" noChangeArrowheads="1"/>
          </p:cNvSpPr>
          <p:nvPr>
            <p:ph idx="1"/>
          </p:nvPr>
        </p:nvSpPr>
        <p:spPr bwMode="auto">
          <a:xfrm>
            <a:off x="326571" y="1771675"/>
            <a:ext cx="872546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RW" altLang="en-RW"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Rwanda is an agricultural country.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RW" altLang="en-RW"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Crop yield prediction helps in planning and food security.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RW" altLang="en-RW"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project aims to predict yield using Random Forest and real data.</a:t>
            </a:r>
          </a:p>
        </p:txBody>
      </p:sp>
    </p:spTree>
    <p:extLst>
      <p:ext uri="{BB962C8B-B14F-4D97-AF65-F5344CB8AC3E}">
        <p14:creationId xmlns:p14="http://schemas.microsoft.com/office/powerpoint/2010/main" val="4116105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2D7FB-5814-69F7-4AA4-1CFDB130AD4B}"/>
              </a:ext>
            </a:extLst>
          </p:cNvPr>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Dataset Description</a:t>
            </a:r>
            <a:endParaRPr lang="en-RW" b="1" u="sng"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99FB6C57-2B9A-DBCC-1A04-9777D9A86A4F}"/>
              </a:ext>
            </a:extLst>
          </p:cNvPr>
          <p:cNvSpPr>
            <a:spLocks noGrp="1" noChangeArrowheads="1"/>
          </p:cNvSpPr>
          <p:nvPr>
            <p:ph idx="1"/>
          </p:nvPr>
        </p:nvSpPr>
        <p:spPr bwMode="auto">
          <a:xfrm>
            <a:off x="457200" y="2062690"/>
            <a:ext cx="5910943"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RW" altLang="en-RW"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RW" altLang="en-RW" sz="24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Source: FAO Rwanda Crop Production</a:t>
            </a:r>
          </a:p>
          <a:p>
            <a:pPr marL="0" marR="0" lvl="0" indent="0" algn="l" defTabSz="914400" rtl="0" eaLnBrk="0" fontAlgn="base" latinLnBrk="0" hangingPunct="0">
              <a:lnSpc>
                <a:spcPct val="100000"/>
              </a:lnSpc>
              <a:spcBef>
                <a:spcPct val="0"/>
              </a:spcBef>
              <a:spcAft>
                <a:spcPct val="0"/>
              </a:spcAft>
              <a:buClrTx/>
              <a:buSzTx/>
              <a:buNone/>
              <a:tabLst/>
            </a:pPr>
            <a:r>
              <a:rPr kumimoji="0" lang="en-RW" altLang="en-RW"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Main Columns:</a:t>
            </a:r>
          </a:p>
          <a:p>
            <a:pPr marL="457200" marR="0" lvl="1" indent="0" algn="l" defTabSz="914400" rtl="0" eaLnBrk="0" fontAlgn="base" latinLnBrk="0" hangingPunct="0">
              <a:lnSpc>
                <a:spcPct val="100000"/>
              </a:lnSpc>
              <a:spcBef>
                <a:spcPct val="0"/>
              </a:spcBef>
              <a:spcAft>
                <a:spcPct val="0"/>
              </a:spcAft>
              <a:buClrTx/>
              <a:buSzTx/>
              <a:buNone/>
              <a:tabLst/>
            </a:pPr>
            <a:r>
              <a:rPr kumimoji="0" lang="en-RW" altLang="en-RW"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Country</a:t>
            </a:r>
          </a:p>
          <a:p>
            <a:pPr marL="457200" marR="0" lvl="1" indent="0" algn="l" defTabSz="914400" rtl="0" eaLnBrk="0" fontAlgn="base" latinLnBrk="0" hangingPunct="0">
              <a:lnSpc>
                <a:spcPct val="100000"/>
              </a:lnSpc>
              <a:spcBef>
                <a:spcPct val="0"/>
              </a:spcBef>
              <a:spcAft>
                <a:spcPct val="0"/>
              </a:spcAft>
              <a:buClrTx/>
              <a:buSzTx/>
              <a:buNone/>
              <a:tabLst/>
            </a:pPr>
            <a:r>
              <a:rPr kumimoji="0" lang="en-RW" altLang="en-RW"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Year</a:t>
            </a:r>
          </a:p>
          <a:p>
            <a:pPr marL="457200" marR="0" lvl="1" indent="0" algn="l" defTabSz="914400" rtl="0" eaLnBrk="0" fontAlgn="base" latinLnBrk="0" hangingPunct="0">
              <a:lnSpc>
                <a:spcPct val="100000"/>
              </a:lnSpc>
              <a:spcBef>
                <a:spcPct val="0"/>
              </a:spcBef>
              <a:spcAft>
                <a:spcPct val="0"/>
              </a:spcAft>
              <a:buClrTx/>
              <a:buSzTx/>
              <a:buNone/>
              <a:tabLst/>
            </a:pPr>
            <a:r>
              <a:rPr kumimoji="0" lang="en-RW" altLang="en-RW"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Item (crop name)</a:t>
            </a:r>
          </a:p>
          <a:p>
            <a:pPr marL="457200" marR="0" lvl="1" indent="0" algn="l" defTabSz="914400" rtl="0" eaLnBrk="0" fontAlgn="base" latinLnBrk="0" hangingPunct="0">
              <a:lnSpc>
                <a:spcPct val="100000"/>
              </a:lnSpc>
              <a:spcBef>
                <a:spcPct val="0"/>
              </a:spcBef>
              <a:spcAft>
                <a:spcPct val="0"/>
              </a:spcAft>
              <a:buClrTx/>
              <a:buSzTx/>
              <a:buNone/>
              <a:tabLst/>
            </a:pPr>
            <a:r>
              <a:rPr kumimoji="0" lang="en-RW" altLang="en-RW"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Production</a:t>
            </a:r>
          </a:p>
          <a:p>
            <a:pPr marL="457200" marR="0" lvl="1" indent="0" algn="l" defTabSz="914400" rtl="0" eaLnBrk="0" fontAlgn="base" latinLnBrk="0" hangingPunct="0">
              <a:lnSpc>
                <a:spcPct val="100000"/>
              </a:lnSpc>
              <a:spcBef>
                <a:spcPct val="0"/>
              </a:spcBef>
              <a:spcAft>
                <a:spcPct val="0"/>
              </a:spcAft>
              <a:buClrTx/>
              <a:buSzTx/>
              <a:buNone/>
              <a:tabLst/>
            </a:pPr>
            <a:r>
              <a:rPr kumimoji="0" lang="en-RW" altLang="en-RW"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Area_Harvested</a:t>
            </a:r>
            <a:endParaRPr kumimoji="0" lang="en-RW" altLang="en-RW"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None/>
              <a:tabLst/>
            </a:pPr>
            <a:r>
              <a:rPr kumimoji="0" lang="en-RW" altLang="en-RW"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Yield </a:t>
            </a:r>
            <a:r>
              <a:rPr kumimoji="0" lang="en-RW" altLang="en-RW" sz="2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(target)</a:t>
            </a:r>
            <a:endParaRPr kumimoji="0" lang="en-RW" altLang="en-RW"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RW" altLang="en-RW"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07321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229E3-7D67-CA5F-9F6A-F6124D1C262F}"/>
              </a:ext>
            </a:extLst>
          </p:cNvPr>
          <p:cNvSpPr>
            <a:spLocks noGrp="1"/>
          </p:cNvSpPr>
          <p:nvPr>
            <p:ph type="title"/>
          </p:nvPr>
        </p:nvSpPr>
        <p:spPr>
          <a:xfrm>
            <a:off x="457200" y="274637"/>
            <a:ext cx="8229600" cy="1913391"/>
          </a:xfrm>
        </p:spPr>
        <p:txBody>
          <a:bodyPr/>
          <a:lstStyle/>
          <a:p>
            <a:r>
              <a:rPr lang="en-US" b="1" dirty="0">
                <a:latin typeface="Times New Roman" panose="02020603050405020304" pitchFamily="18" charset="0"/>
                <a:cs typeface="Times New Roman" panose="02020603050405020304" pitchFamily="18" charset="0"/>
              </a:rPr>
              <a:t>Data Cleaning</a:t>
            </a:r>
            <a:endParaRPr lang="en-RW" b="1"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7607D0DA-2662-A8B8-F99C-DDE8AA94046B}"/>
              </a:ext>
            </a:extLst>
          </p:cNvPr>
          <p:cNvSpPr>
            <a:spLocks noGrp="1" noChangeArrowheads="1"/>
          </p:cNvSpPr>
          <p:nvPr>
            <p:ph idx="1"/>
          </p:nvPr>
        </p:nvSpPr>
        <p:spPr bwMode="auto">
          <a:xfrm>
            <a:off x="457200" y="3401516"/>
            <a:ext cx="666205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RW" altLang="en-RW"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Removed duplicates</a:t>
            </a:r>
          </a:p>
          <a:p>
            <a:pPr marL="0" marR="0" lvl="0" indent="0" algn="l" defTabSz="914400" rtl="0" eaLnBrk="0" fontAlgn="base" latinLnBrk="0" hangingPunct="0">
              <a:lnSpc>
                <a:spcPct val="100000"/>
              </a:lnSpc>
              <a:spcBef>
                <a:spcPct val="0"/>
              </a:spcBef>
              <a:spcAft>
                <a:spcPct val="0"/>
              </a:spcAft>
              <a:buClrTx/>
              <a:buSzTx/>
              <a:buNone/>
              <a:tabLst/>
            </a:pPr>
            <a:r>
              <a:rPr kumimoji="0" lang="en-RW" altLang="en-RW"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Forward-filled missing values</a:t>
            </a:r>
          </a:p>
          <a:p>
            <a:pPr marL="0" marR="0" lvl="0" indent="0" algn="l" defTabSz="914400" rtl="0" eaLnBrk="0" fontAlgn="base" latinLnBrk="0" hangingPunct="0">
              <a:lnSpc>
                <a:spcPct val="100000"/>
              </a:lnSpc>
              <a:spcBef>
                <a:spcPct val="0"/>
              </a:spcBef>
              <a:spcAft>
                <a:spcPct val="0"/>
              </a:spcAft>
              <a:buClrTx/>
              <a:buSzTx/>
              <a:buNone/>
              <a:tabLst/>
            </a:pPr>
            <a:r>
              <a:rPr kumimoji="0" lang="en-RW" altLang="en-RW"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Checked data types using </a:t>
            </a:r>
            <a:r>
              <a:rPr kumimoji="0" lang="en-RW" altLang="en-RW"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.info()</a:t>
            </a:r>
            <a:endParaRPr kumimoji="0" lang="en-RW" altLang="en-RW"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435B1CA-387E-F3C7-5C47-E666E2F8B4B7}"/>
              </a:ext>
            </a:extLst>
          </p:cNvPr>
          <p:cNvPicPr>
            <a:picLocks noChangeAspect="1"/>
          </p:cNvPicPr>
          <p:nvPr/>
        </p:nvPicPr>
        <p:blipFill>
          <a:blip r:embed="rId2"/>
          <a:stretch>
            <a:fillRect/>
          </a:stretch>
        </p:blipFill>
        <p:spPr>
          <a:xfrm>
            <a:off x="283029" y="4669971"/>
            <a:ext cx="8588828" cy="1638753"/>
          </a:xfrm>
          <a:prstGeom prst="rect">
            <a:avLst/>
          </a:prstGeom>
        </p:spPr>
      </p:pic>
    </p:spTree>
    <p:extLst>
      <p:ext uri="{BB962C8B-B14F-4D97-AF65-F5344CB8AC3E}">
        <p14:creationId xmlns:p14="http://schemas.microsoft.com/office/powerpoint/2010/main" val="4166858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CA56A-E2A3-C569-D101-3364C3BDBE92}"/>
              </a:ext>
            </a:extLst>
          </p:cNvPr>
          <p:cNvSpPr>
            <a:spLocks noGrp="1"/>
          </p:cNvSpPr>
          <p:nvPr>
            <p:ph type="title"/>
          </p:nvPr>
        </p:nvSpPr>
        <p:spPr/>
        <p:txBody>
          <a:bodyPr/>
          <a:lstStyle/>
          <a:p>
            <a:r>
              <a:rPr lang="en-US" dirty="0"/>
              <a:t>Feature Engineering</a:t>
            </a:r>
            <a:endParaRPr lang="en-RW" dirty="0"/>
          </a:p>
        </p:txBody>
      </p:sp>
      <p:sp>
        <p:nvSpPr>
          <p:cNvPr id="4" name="Rectangle 1">
            <a:extLst>
              <a:ext uri="{FF2B5EF4-FFF2-40B4-BE49-F238E27FC236}">
                <a16:creationId xmlns:a16="http://schemas.microsoft.com/office/drawing/2014/main" id="{5E2B9E05-CD2C-60C4-BAA0-7D040CE265CF}"/>
              </a:ext>
            </a:extLst>
          </p:cNvPr>
          <p:cNvSpPr>
            <a:spLocks noGrp="1" noChangeArrowheads="1"/>
          </p:cNvSpPr>
          <p:nvPr>
            <p:ph idx="1"/>
          </p:nvPr>
        </p:nvSpPr>
        <p:spPr bwMode="auto">
          <a:xfrm>
            <a:off x="457200" y="2739797"/>
            <a:ext cx="7055136"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RW" altLang="en-RW"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RW" altLang="en-RW"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Encoded Item column using pd.get_dummies()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RW" altLang="en-RW"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Scaled numerical features with StandardScaler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RW" altLang="en-RW"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python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RW" altLang="en-RW"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89AA5B2-F52A-FA53-6F3D-5C06C5A95A89}"/>
              </a:ext>
            </a:extLst>
          </p:cNvPr>
          <p:cNvPicPr>
            <a:picLocks noChangeAspect="1"/>
          </p:cNvPicPr>
          <p:nvPr/>
        </p:nvPicPr>
        <p:blipFill>
          <a:blip r:embed="rId2"/>
          <a:stretch>
            <a:fillRect/>
          </a:stretch>
        </p:blipFill>
        <p:spPr>
          <a:xfrm>
            <a:off x="0" y="4528457"/>
            <a:ext cx="9144000" cy="2246769"/>
          </a:xfrm>
          <a:prstGeom prst="rect">
            <a:avLst/>
          </a:prstGeom>
        </p:spPr>
      </p:pic>
    </p:spTree>
    <p:extLst>
      <p:ext uri="{BB962C8B-B14F-4D97-AF65-F5344CB8AC3E}">
        <p14:creationId xmlns:p14="http://schemas.microsoft.com/office/powerpoint/2010/main" val="3862339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3AD85-43AA-BCEE-381A-ACAF95EBE83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Train-Test Split</a:t>
            </a:r>
            <a:endParaRPr lang="en-RW"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3AC0AFA9-1BA7-A1F3-8EAE-F54723AA9356}"/>
              </a:ext>
            </a:extLst>
          </p:cNvPr>
          <p:cNvSpPr>
            <a:spLocks noGrp="1" noChangeArrowheads="1"/>
          </p:cNvSpPr>
          <p:nvPr>
            <p:ph idx="1"/>
          </p:nvPr>
        </p:nvSpPr>
        <p:spPr bwMode="auto">
          <a:xfrm>
            <a:off x="457200" y="3324573"/>
            <a:ext cx="5723042"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RW" altLang="en-RW"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Split data: 80% training, 20% test</a:t>
            </a:r>
          </a:p>
          <a:p>
            <a:pPr marL="0" marR="0" lvl="0" indent="0" algn="l" defTabSz="914400" rtl="0" eaLnBrk="0" fontAlgn="base" latinLnBrk="0" hangingPunct="0">
              <a:lnSpc>
                <a:spcPct val="100000"/>
              </a:lnSpc>
              <a:spcBef>
                <a:spcPct val="0"/>
              </a:spcBef>
              <a:spcAft>
                <a:spcPct val="0"/>
              </a:spcAft>
              <a:buClrTx/>
              <a:buSzTx/>
              <a:buNone/>
              <a:tabLst/>
            </a:pPr>
            <a:r>
              <a:rPr kumimoji="0" lang="en-RW" altLang="en-RW"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X:</a:t>
            </a:r>
            <a:r>
              <a:rPr kumimoji="0" lang="en-RW" altLang="en-RW"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features, </a:t>
            </a:r>
            <a:r>
              <a:rPr kumimoji="0" lang="en-RW" altLang="en-RW"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a:t>
            </a:r>
            <a:r>
              <a:rPr kumimoji="0" lang="en-RW" altLang="en-RW"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target (Yield)</a:t>
            </a:r>
          </a:p>
        </p:txBody>
      </p:sp>
      <p:pic>
        <p:nvPicPr>
          <p:cNvPr id="6" name="Picture 5">
            <a:extLst>
              <a:ext uri="{FF2B5EF4-FFF2-40B4-BE49-F238E27FC236}">
                <a16:creationId xmlns:a16="http://schemas.microsoft.com/office/drawing/2014/main" id="{85F593DA-C589-644C-14A3-81CC1A9E8694}"/>
              </a:ext>
            </a:extLst>
          </p:cNvPr>
          <p:cNvPicPr>
            <a:picLocks noChangeAspect="1"/>
          </p:cNvPicPr>
          <p:nvPr/>
        </p:nvPicPr>
        <p:blipFill>
          <a:blip r:embed="rId2"/>
          <a:stretch>
            <a:fillRect/>
          </a:stretch>
        </p:blipFill>
        <p:spPr>
          <a:xfrm>
            <a:off x="87086" y="4582886"/>
            <a:ext cx="9056914" cy="2275114"/>
          </a:xfrm>
          <a:prstGeom prst="rect">
            <a:avLst/>
          </a:prstGeom>
        </p:spPr>
      </p:pic>
    </p:spTree>
    <p:extLst>
      <p:ext uri="{BB962C8B-B14F-4D97-AF65-F5344CB8AC3E}">
        <p14:creationId xmlns:p14="http://schemas.microsoft.com/office/powerpoint/2010/main" val="2221804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379EE44-6BD4-759E-734B-F6FD521BC9FA}"/>
              </a:ext>
            </a:extLst>
          </p:cNvPr>
          <p:cNvSpPr>
            <a:spLocks noGrp="1"/>
          </p:cNvSpPr>
          <p:nvPr>
            <p:ph type="title"/>
          </p:nvPr>
        </p:nvSpPr>
        <p:spPr/>
        <p:txBody>
          <a:bodyPr/>
          <a:lstStyle/>
          <a:p>
            <a:r>
              <a:rPr lang="en-US" dirty="0"/>
              <a:t>Model Training</a:t>
            </a:r>
            <a:endParaRPr lang="en-RW" dirty="0"/>
          </a:p>
        </p:txBody>
      </p:sp>
      <p:sp>
        <p:nvSpPr>
          <p:cNvPr id="8" name="Rectangle 3">
            <a:extLst>
              <a:ext uri="{FF2B5EF4-FFF2-40B4-BE49-F238E27FC236}">
                <a16:creationId xmlns:a16="http://schemas.microsoft.com/office/drawing/2014/main" id="{E91DAE9C-690F-CCEB-D523-90ACF265DAF2}"/>
              </a:ext>
            </a:extLst>
          </p:cNvPr>
          <p:cNvSpPr>
            <a:spLocks noGrp="1" noChangeArrowheads="1"/>
          </p:cNvSpPr>
          <p:nvPr>
            <p:ph idx="1"/>
          </p:nvPr>
        </p:nvSpPr>
        <p:spPr bwMode="auto">
          <a:xfrm>
            <a:off x="457200" y="3447683"/>
            <a:ext cx="59410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RW" altLang="en-RW"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Used RandomForestRegressor with 100 trees.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RW" altLang="en-RW"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Trained the model on training data</a:t>
            </a:r>
            <a:r>
              <a:rPr kumimoji="0" lang="en-RW" altLang="en-RW" sz="1800" b="0" i="0" u="none" strike="noStrike" cap="none" normalizeH="0" baseline="0" dirty="0">
                <a:ln>
                  <a:noFill/>
                </a:ln>
                <a:solidFill>
                  <a:schemeClr val="tx1"/>
                </a:solidFill>
                <a:effectLst/>
                <a:latin typeface="Arial" panose="020B0604020202020204" pitchFamily="34" charset="0"/>
              </a:rPr>
              <a:t>.</a:t>
            </a:r>
          </a:p>
        </p:txBody>
      </p:sp>
      <p:pic>
        <p:nvPicPr>
          <p:cNvPr id="10" name="Picture 9">
            <a:extLst>
              <a:ext uri="{FF2B5EF4-FFF2-40B4-BE49-F238E27FC236}">
                <a16:creationId xmlns:a16="http://schemas.microsoft.com/office/drawing/2014/main" id="{51D4DBAF-9129-6F7E-2CDB-7926395735BD}"/>
              </a:ext>
            </a:extLst>
          </p:cNvPr>
          <p:cNvPicPr>
            <a:picLocks noChangeAspect="1"/>
          </p:cNvPicPr>
          <p:nvPr/>
        </p:nvPicPr>
        <p:blipFill>
          <a:blip r:embed="rId2"/>
          <a:stretch>
            <a:fillRect/>
          </a:stretch>
        </p:blipFill>
        <p:spPr>
          <a:xfrm>
            <a:off x="0" y="4626430"/>
            <a:ext cx="9143999" cy="2231570"/>
          </a:xfrm>
          <a:prstGeom prst="rect">
            <a:avLst/>
          </a:prstGeom>
        </p:spPr>
      </p:pic>
    </p:spTree>
    <p:extLst>
      <p:ext uri="{BB962C8B-B14F-4D97-AF65-F5344CB8AC3E}">
        <p14:creationId xmlns:p14="http://schemas.microsoft.com/office/powerpoint/2010/main" val="1612811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FA64E-9062-B5BC-3DFD-997DBDBEF6ED}"/>
              </a:ext>
            </a:extLst>
          </p:cNvPr>
          <p:cNvSpPr>
            <a:spLocks noGrp="1"/>
          </p:cNvSpPr>
          <p:nvPr>
            <p:ph type="title"/>
          </p:nvPr>
        </p:nvSpPr>
        <p:spPr/>
        <p:txBody>
          <a:bodyPr/>
          <a:lstStyle/>
          <a:p>
            <a:r>
              <a:rPr lang="en-US" dirty="0"/>
              <a:t>Model Evaluation</a:t>
            </a:r>
            <a:endParaRPr lang="en-RW" dirty="0"/>
          </a:p>
        </p:txBody>
      </p:sp>
      <p:sp>
        <p:nvSpPr>
          <p:cNvPr id="3" name="Content Placeholder 2">
            <a:extLst>
              <a:ext uri="{FF2B5EF4-FFF2-40B4-BE49-F238E27FC236}">
                <a16:creationId xmlns:a16="http://schemas.microsoft.com/office/drawing/2014/main" id="{B315B713-1E90-3DA9-AA6A-D7B2BFAAB473}"/>
              </a:ext>
            </a:extLst>
          </p:cNvPr>
          <p:cNvSpPr>
            <a:spLocks noGrp="1"/>
          </p:cNvSpPr>
          <p:nvPr>
            <p:ph idx="1"/>
          </p:nvPr>
        </p:nvSpPr>
        <p:spPr/>
        <p:txBody>
          <a:bodyPr/>
          <a:lstStyle/>
          <a:p>
            <a:r>
              <a:rPr lang="en-US" dirty="0"/>
              <a:t>Evaluated with:</a:t>
            </a:r>
          </a:p>
          <a:p>
            <a:r>
              <a:rPr lang="en-US" dirty="0"/>
              <a:t>R² Score: check how good the model is </a:t>
            </a:r>
          </a:p>
          <a:p>
            <a:r>
              <a:rPr lang="en-US" dirty="0"/>
              <a:t>RMSE</a:t>
            </a:r>
          </a:p>
          <a:p>
            <a:endParaRPr lang="en-RW" dirty="0"/>
          </a:p>
        </p:txBody>
      </p:sp>
      <p:pic>
        <p:nvPicPr>
          <p:cNvPr id="5" name="Picture 4">
            <a:extLst>
              <a:ext uri="{FF2B5EF4-FFF2-40B4-BE49-F238E27FC236}">
                <a16:creationId xmlns:a16="http://schemas.microsoft.com/office/drawing/2014/main" id="{1949C904-7B36-6BDA-4F4C-0143FD6FAA6C}"/>
              </a:ext>
            </a:extLst>
          </p:cNvPr>
          <p:cNvPicPr>
            <a:picLocks noChangeAspect="1"/>
          </p:cNvPicPr>
          <p:nvPr/>
        </p:nvPicPr>
        <p:blipFill>
          <a:blip r:embed="rId2"/>
          <a:stretch>
            <a:fillRect/>
          </a:stretch>
        </p:blipFill>
        <p:spPr>
          <a:xfrm>
            <a:off x="0" y="4434103"/>
            <a:ext cx="9144000" cy="2423897"/>
          </a:xfrm>
          <a:prstGeom prst="rect">
            <a:avLst/>
          </a:prstGeom>
        </p:spPr>
      </p:pic>
    </p:spTree>
    <p:extLst>
      <p:ext uri="{BB962C8B-B14F-4D97-AF65-F5344CB8AC3E}">
        <p14:creationId xmlns:p14="http://schemas.microsoft.com/office/powerpoint/2010/main" val="2545220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u="sng" dirty="0"/>
              <a:t>Problem Context &amp; Data Insights</a:t>
            </a:r>
          </a:p>
        </p:txBody>
      </p:sp>
      <p:sp>
        <p:nvSpPr>
          <p:cNvPr id="3" name="Content Placeholder 2"/>
          <p:cNvSpPr>
            <a:spLocks noGrp="1"/>
          </p:cNvSpPr>
          <p:nvPr>
            <p:ph idx="1"/>
          </p:nvPr>
        </p:nvSpPr>
        <p:spPr/>
        <p:txBody>
          <a:bodyPr/>
          <a:lstStyle/>
          <a:p>
            <a:pPr>
              <a:buFont typeface="Wingdings" panose="05000000000000000000" pitchFamily="2" charset="2"/>
              <a:buChar char="ü"/>
            </a:pPr>
            <a:r>
              <a:rPr dirty="0">
                <a:latin typeface="Times New Roman" panose="02020603050405020304" pitchFamily="18" charset="0"/>
                <a:cs typeface="Times New Roman" panose="02020603050405020304" pitchFamily="18" charset="0"/>
              </a:rPr>
              <a:t> Problem: Inconsistent crop yields affecting smallholder farmers.</a:t>
            </a:r>
          </a:p>
          <a:p>
            <a:pPr>
              <a:buFont typeface="Wingdings" panose="05000000000000000000" pitchFamily="2" charset="2"/>
              <a:buChar char="ü"/>
            </a:pPr>
            <a:r>
              <a:rPr dirty="0">
                <a:latin typeface="Times New Roman" panose="02020603050405020304" pitchFamily="18" charset="0"/>
                <a:cs typeface="Times New Roman" panose="02020603050405020304" pitchFamily="18" charset="0"/>
              </a:rPr>
              <a:t> Dataset: Maize yield data from 2020–2023 (Rainfall, Temperature, Region, Area).</a:t>
            </a:r>
          </a:p>
          <a:p>
            <a:pPr>
              <a:buFont typeface="Wingdings" panose="05000000000000000000" pitchFamily="2" charset="2"/>
              <a:buChar char="ü"/>
            </a:pPr>
            <a:r>
              <a:rPr dirty="0">
                <a:latin typeface="Times New Roman" panose="02020603050405020304" pitchFamily="18" charset="0"/>
                <a:cs typeface="Times New Roman" panose="02020603050405020304" pitchFamily="18" charset="0"/>
              </a:rPr>
              <a:t> Key Insight: Yield varies significantly by region and climatic conditions.</a:t>
            </a:r>
          </a:p>
          <a:p>
            <a:pPr>
              <a:buFont typeface="Wingdings" panose="05000000000000000000" pitchFamily="2" charset="2"/>
              <a:buChar char="ü"/>
            </a:pPr>
            <a:r>
              <a:rPr dirty="0">
                <a:latin typeface="Times New Roman" panose="02020603050405020304" pitchFamily="18" charset="0"/>
                <a:cs typeface="Times New Roman" panose="02020603050405020304" pitchFamily="18" charset="0"/>
              </a:rPr>
              <a:t> Visualization Goals: Spot patterns, allow user filtering, and enable deeper analysis.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73</TotalTime>
  <Words>313</Words>
  <Application>Microsoft Office PowerPoint</Application>
  <PresentationFormat>On-screen Show (4:3)</PresentationFormat>
  <Paragraphs>46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Bookman Old Style</vt:lpstr>
      <vt:lpstr>Rockwell</vt:lpstr>
      <vt:lpstr>Times New Roman</vt:lpstr>
      <vt:lpstr>Wingdings</vt:lpstr>
      <vt:lpstr>Damask</vt:lpstr>
      <vt:lpstr>CROP YIELD PREDICTION PROJECT</vt:lpstr>
      <vt:lpstr>Problem Statement</vt:lpstr>
      <vt:lpstr>Dataset Description</vt:lpstr>
      <vt:lpstr>Data Cleaning</vt:lpstr>
      <vt:lpstr>Feature Engineering</vt:lpstr>
      <vt:lpstr>Train-Test Split</vt:lpstr>
      <vt:lpstr>Model Training</vt:lpstr>
      <vt:lpstr>Model Evaluation</vt:lpstr>
      <vt:lpstr>Problem Context &amp; Data Insights</vt:lpstr>
      <vt:lpstr>Conclusion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niyonshimira jeanmarie</cp:lastModifiedBy>
  <cp:revision>9</cp:revision>
  <dcterms:created xsi:type="dcterms:W3CDTF">2013-01-27T09:14:16Z</dcterms:created>
  <dcterms:modified xsi:type="dcterms:W3CDTF">2025-08-02T17:21:48Z</dcterms:modified>
  <cp:category/>
</cp:coreProperties>
</file>