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3" r:id="rId1"/>
  </p:sldMasterIdLst>
  <p:notesMasterIdLst>
    <p:notesMasterId r:id="rId24"/>
  </p:notesMasterIdLst>
  <p:sldIdLst>
    <p:sldId id="256" r:id="rId2"/>
    <p:sldId id="257" r:id="rId3"/>
    <p:sldId id="258" r:id="rId4"/>
    <p:sldId id="273" r:id="rId5"/>
    <p:sldId id="260" r:id="rId6"/>
    <p:sldId id="259" r:id="rId7"/>
    <p:sldId id="274" r:id="rId8"/>
    <p:sldId id="275" r:id="rId9"/>
    <p:sldId id="276" r:id="rId10"/>
    <p:sldId id="268" r:id="rId11"/>
    <p:sldId id="269" r:id="rId12"/>
    <p:sldId id="270" r:id="rId13"/>
    <p:sldId id="281" r:id="rId14"/>
    <p:sldId id="271" r:id="rId15"/>
    <p:sldId id="277" r:id="rId16"/>
    <p:sldId id="278" r:id="rId17"/>
    <p:sldId id="279" r:id="rId18"/>
    <p:sldId id="280" r:id="rId19"/>
    <p:sldId id="282" r:id="rId20"/>
    <p:sldId id="287" r:id="rId21"/>
    <p:sldId id="272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9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C974E-C9BD-9641-8D44-C4BB718C47BA}" type="datetimeFigureOut">
              <a:rPr lang="en-EG" smtClean="0"/>
              <a:t>8/29/22</a:t>
            </a:fld>
            <a:endParaRPr lang="en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B15E7-D2CF-8448-AE15-A33E8960E1D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9812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5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961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34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5015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988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161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4123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64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00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9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76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066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6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15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8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1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mnisci.com/learn/data-visualiz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BE2B-BD84-F740-B000-4FFC9085D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826" y="1828801"/>
            <a:ext cx="6828312" cy="1579418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600" b="1" dirty="0"/>
              <a:t>EDA -</a:t>
            </a:r>
            <a:br>
              <a:rPr lang="en-US" sz="3600" dirty="0"/>
            </a:br>
            <a:r>
              <a:rPr lang="en-US" sz="3600" b="1" dirty="0"/>
              <a:t>User Analytics in the Telecommunication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F8AEE-45F4-884E-A067-461000BBB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10 Academy  assignment</a:t>
            </a:r>
          </a:p>
          <a:p>
            <a:r>
              <a:rPr lang="en-US" b="1" dirty="0"/>
              <a:t>DATA EXPLORATORY FINAL REPORT</a:t>
            </a:r>
          </a:p>
          <a:p>
            <a:r>
              <a:rPr lang="en-US" i="1" dirty="0"/>
              <a:t>Niyomukiza Thamar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830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8A2C-0FE1-4FD4-4F92-25EF0AC8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F321-1475-78C4-95DC-FF4D40B60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relationship between each application &amp; the total DL+UL. </a:t>
            </a:r>
          </a:p>
          <a:p>
            <a:endParaRPr lang="en-EG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5DC45BF-6F3F-49E7-5C8C-1BDAFE963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81" y="2905234"/>
            <a:ext cx="4838700" cy="314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41015A-3E01-945D-35B6-F9B3DC7FFF27}"/>
              </a:ext>
            </a:extLst>
          </p:cNvPr>
          <p:cNvSpPr txBox="1"/>
          <p:nvPr/>
        </p:nvSpPr>
        <p:spPr>
          <a:xfrm>
            <a:off x="8029904" y="3562271"/>
            <a:ext cx="25894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E9178"/>
                </a:solidFill>
                <a:latin typeface="Cascade Mono"/>
              </a:rPr>
              <a:t>The gaming download is what makes the most volume of the the total of the summation of  download and uploads</a:t>
            </a:r>
            <a:endParaRPr lang="en-US" b="1" dirty="0">
              <a:solidFill>
                <a:srgbClr val="D4D4D4"/>
              </a:solidFill>
              <a:effectLst/>
              <a:latin typeface="Cascade Mono"/>
            </a:endParaRPr>
          </a:p>
        </p:txBody>
      </p:sp>
    </p:spTree>
    <p:extLst>
      <p:ext uri="{BB962C8B-B14F-4D97-AF65-F5344CB8AC3E}">
        <p14:creationId xmlns:p14="http://schemas.microsoft.com/office/powerpoint/2010/main" val="267889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BA29-8EAD-6E39-5B4D-0D12A102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43" y="624781"/>
            <a:ext cx="9601196" cy="541868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 transformations 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25C1-3E1F-45F0-56E4-D126F07D0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476" y="5286704"/>
            <a:ext cx="9601196" cy="8203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segment the users into top five decile classes based on the total duration for all sessions.</a:t>
            </a:r>
          </a:p>
          <a:p>
            <a:endParaRPr lang="en-E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77E26F-B29C-6659-BB19-F8402CD4B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76" y="1240221"/>
            <a:ext cx="10602310" cy="404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7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6211-EEC2-6FAA-D6BD-E546BF04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051" y="488146"/>
            <a:ext cx="9601196" cy="773095"/>
          </a:xfrm>
        </p:spPr>
        <p:txBody>
          <a:bodyPr/>
          <a:lstStyle/>
          <a:p>
            <a:r>
              <a:rPr lang="en-US" dirty="0"/>
              <a:t>Correlation Analysis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090B-0885-6868-09A0-E001408CB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684" y="5533082"/>
            <a:ext cx="9601196" cy="6878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Investigating the matrix, the only correction is between the gaming DL and the total download and upload. Gaming DL  can introduce multicollinearity in our model.</a:t>
            </a:r>
            <a:endParaRPr lang="en-E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478D9-48EB-2E78-B904-C465C812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84" y="1168968"/>
            <a:ext cx="8635792" cy="445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9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F895-3774-FFB0-91BF-886F0ACA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Scaling data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6161AD4-B0CB-30E9-059E-4157A465F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897" y="2557463"/>
            <a:ext cx="5372206" cy="3317875"/>
          </a:xfrm>
        </p:spPr>
      </p:pic>
    </p:spTree>
    <p:extLst>
      <p:ext uri="{BB962C8B-B14F-4D97-AF65-F5344CB8AC3E}">
        <p14:creationId xmlns:p14="http://schemas.microsoft.com/office/powerpoint/2010/main" val="145344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3576-9A44-B730-3607-BBA1AEAA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4E1D8-3FC2-5CCB-8DB0-6F05602A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 principal component analysis to reduce the dimensions of your data and provide a useful interpretation of the results (Provide your interpretation in four (4) bullet points-maximum). </a:t>
            </a: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52284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4FC4-747C-C196-A85A-F1331541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2 - User Engagement analysis</a:t>
            </a:r>
            <a:endParaRPr lang="en-EG" dirty="0"/>
          </a:p>
        </p:txBody>
      </p:sp>
      <p:pic>
        <p:nvPicPr>
          <p:cNvPr id="5" name="Content Placeholder 4" descr="Shape, square&#10;&#10;Description automatically generated">
            <a:extLst>
              <a:ext uri="{FF2B5EF4-FFF2-40B4-BE49-F238E27FC236}">
                <a16:creationId xmlns:a16="http://schemas.microsoft.com/office/drawing/2014/main" id="{011A8827-08EC-F980-C875-64543943F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9325" y="2557463"/>
            <a:ext cx="4973349" cy="3317875"/>
          </a:xfrm>
        </p:spPr>
      </p:pic>
    </p:spTree>
    <p:extLst>
      <p:ext uri="{BB962C8B-B14F-4D97-AF65-F5344CB8AC3E}">
        <p14:creationId xmlns:p14="http://schemas.microsoft.com/office/powerpoint/2010/main" val="1022893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751F-552F-D332-DDF7-37286F69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Engagement analysis</a:t>
            </a:r>
            <a:endParaRPr lang="en-EG" dirty="0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991B82EA-5437-31AE-360A-DCE942CBA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5413" y="2557463"/>
            <a:ext cx="4501173" cy="3317875"/>
          </a:xfrm>
        </p:spPr>
      </p:pic>
    </p:spTree>
    <p:extLst>
      <p:ext uri="{BB962C8B-B14F-4D97-AF65-F5344CB8AC3E}">
        <p14:creationId xmlns:p14="http://schemas.microsoft.com/office/powerpoint/2010/main" val="1597569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24B47323-D069-45FC-26A1-B7123D6AC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317" y="619570"/>
            <a:ext cx="7933783" cy="5618860"/>
          </a:xfrm>
        </p:spPr>
      </p:pic>
    </p:spTree>
    <p:extLst>
      <p:ext uri="{BB962C8B-B14F-4D97-AF65-F5344CB8AC3E}">
        <p14:creationId xmlns:p14="http://schemas.microsoft.com/office/powerpoint/2010/main" val="3607294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7A9F-F40A-1800-8E36-D4424306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DA7081-C66A-F9F9-99A8-1C922B862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189" y="982132"/>
            <a:ext cx="7003560" cy="4558748"/>
          </a:xfrm>
        </p:spPr>
      </p:pic>
    </p:spTree>
    <p:extLst>
      <p:ext uri="{BB962C8B-B14F-4D97-AF65-F5344CB8AC3E}">
        <p14:creationId xmlns:p14="http://schemas.microsoft.com/office/powerpoint/2010/main" val="1015788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2032-2196-3561-2464-179E2F48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3 - Experience Analytics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14C4-0441-88E0-4BC8-619A29FD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95959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2FEE-2F40-D34B-90CC-CC31BE76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092" y="635620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Motivation/ why doing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38ED-D66F-A145-A1BC-E29997A5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6544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000" dirty="0"/>
              <a:t>Data exploration is the initial step in data analysis where the user use </a:t>
            </a:r>
            <a:r>
              <a:rPr lang="en-US" sz="2000" dirty="0">
                <a:hlinkClick r:id="rId2"/>
              </a:rPr>
              <a:t>data visualization</a:t>
            </a:r>
            <a:r>
              <a:rPr lang="en-US" sz="2000" dirty="0"/>
              <a:t> and statistical techniques for describing dataset characterizations to better understand the nature of the data.</a:t>
            </a:r>
          </a:p>
          <a:p>
            <a:r>
              <a:rPr lang="en-US" sz="2000" dirty="0"/>
              <a:t>For this case,  I plan to perform the following:</a:t>
            </a:r>
          </a:p>
          <a:p>
            <a:pPr lvl="2" algn="just"/>
            <a:r>
              <a:rPr lang="en-US" dirty="0"/>
              <a:t>Variable identification: define each variable and its role in the dataset </a:t>
            </a:r>
          </a:p>
          <a:p>
            <a:pPr lvl="2" algn="just"/>
            <a:r>
              <a:rPr lang="en-US" dirty="0"/>
              <a:t>Univariate analysis: for continuous variables, build box plots or histograms for each variable independently; for categorical variables, build bar charts to show the frequencies</a:t>
            </a:r>
          </a:p>
          <a:p>
            <a:pPr lvl="2" algn="just"/>
            <a:r>
              <a:rPr lang="en-US" dirty="0"/>
              <a:t>Bi-variable analysis - determine the interaction between variables by building visualization tools</a:t>
            </a:r>
          </a:p>
          <a:p>
            <a:pPr lvl="2" algn="just"/>
            <a:r>
              <a:rPr lang="en-US" dirty="0"/>
              <a:t>Multi-variable analysis</a:t>
            </a:r>
          </a:p>
          <a:p>
            <a:pPr lvl="2" algn="just"/>
            <a:r>
              <a:rPr lang="en-US" dirty="0"/>
              <a:t>Detect and treat missing values</a:t>
            </a:r>
          </a:p>
          <a:p>
            <a:pPr lvl="2" algn="just"/>
            <a:r>
              <a:rPr lang="en-US" dirty="0"/>
              <a:t>Detect and treat outliers</a:t>
            </a:r>
          </a:p>
          <a:p>
            <a:pPr lvl="2" algn="just"/>
            <a:r>
              <a:rPr lang="en-US" dirty="0"/>
              <a:t>Descriptive: e.g., Mean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24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FCE0-F1D1-48A4-A69E-800B5F6E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4 - Satisfaction Analysis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EED2C-E48E-7C62-5C02-B595314A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513510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C589-D0DD-F5FB-4CFD-A2571D02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EG" dirty="0"/>
              <a:t>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E17E-F0CA-828E-2C1F-D4E080C6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EG" dirty="0"/>
              <a:t>e have seen that users are using our services</a:t>
            </a:r>
            <a:endParaRPr lang="en-US" dirty="0"/>
          </a:p>
          <a:p>
            <a:r>
              <a:rPr lang="en-EG" dirty="0"/>
              <a:t>The engagement analysis has show that gaming is dominating so we nned to put effort in this area.</a:t>
            </a:r>
          </a:p>
          <a:p>
            <a:pPr lvl="1"/>
            <a:endParaRPr lang="en-EG" dirty="0"/>
          </a:p>
          <a:p>
            <a:pPr lvl="1"/>
            <a:r>
              <a:rPr lang="en-EG" dirty="0"/>
              <a:t>Note: the tasks are not all accomplished, but the process was reaveling some import insights. I will carry on after finishing this week’s (week 2) challenge.</a:t>
            </a:r>
          </a:p>
        </p:txBody>
      </p:sp>
    </p:spTree>
    <p:extLst>
      <p:ext uri="{BB962C8B-B14F-4D97-AF65-F5344CB8AC3E}">
        <p14:creationId xmlns:p14="http://schemas.microsoft.com/office/powerpoint/2010/main" val="2145198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AD1A-FF01-7641-A0CC-0A8CB6AF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42BD6D-643A-AA7B-4FA1-2187A8A5B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038" y="2557463"/>
            <a:ext cx="4979924" cy="3317875"/>
          </a:xfrm>
        </p:spPr>
      </p:pic>
    </p:spTree>
    <p:extLst>
      <p:ext uri="{BB962C8B-B14F-4D97-AF65-F5344CB8AC3E}">
        <p14:creationId xmlns:p14="http://schemas.microsoft.com/office/powerpoint/2010/main" val="369977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FC3E-818E-DA4B-9383-E3B2AF66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685" y="477636"/>
            <a:ext cx="9601196" cy="1098916"/>
          </a:xfrm>
        </p:spPr>
        <p:txBody>
          <a:bodyPr/>
          <a:lstStyle/>
          <a:p>
            <a:r>
              <a:rPr lang="en-US" dirty="0"/>
              <a:t>Looking at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CD154D-6F6A-3B3A-591E-0E451B9D0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307" y="1363394"/>
            <a:ext cx="9726994" cy="3595613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430A779-BEFE-C465-8758-5159AC6D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07" y="4959007"/>
            <a:ext cx="9726995" cy="12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2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68A4-91DC-1939-EFB9-07F47878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16" y="509752"/>
            <a:ext cx="9601196" cy="60493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Looking at Data cont’d</a:t>
            </a:r>
            <a:endParaRPr lang="en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49A50-EBD5-CE21-6675-DCE3F7FC3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661" y="1114681"/>
            <a:ext cx="6008207" cy="424936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BE656B-804A-C650-9894-9BB2A39731BF}"/>
              </a:ext>
            </a:extLst>
          </p:cNvPr>
          <p:cNvSpPr/>
          <p:nvPr/>
        </p:nvSpPr>
        <p:spPr>
          <a:xfrm>
            <a:off x="536029" y="5364050"/>
            <a:ext cx="11119941" cy="984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The dataset have 55 features describing how the customer has been using our services that we offer.</a:t>
            </a:r>
            <a:endParaRPr lang="en-E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FA30D5-C5F1-2C45-3C39-7230D1331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366" y="1114682"/>
            <a:ext cx="6077605" cy="424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2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B85B-2750-3F42-9A21-943342CB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91" y="592668"/>
            <a:ext cx="10696902" cy="710616"/>
          </a:xfrm>
        </p:spPr>
        <p:txBody>
          <a:bodyPr>
            <a:normAutofit fontScale="90000"/>
          </a:bodyPr>
          <a:lstStyle/>
          <a:p>
            <a:r>
              <a:rPr lang="en-US" dirty="0"/>
              <a:t>Missing data? What do do about them?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464987-C4D8-B888-D368-29ADE36F5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286" y="1409178"/>
            <a:ext cx="10612819" cy="100502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2A9DA0-72D1-214D-6BAF-19A4E56E1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5" y="2414203"/>
            <a:ext cx="10612819" cy="11109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B8C70A-CB0A-F190-5802-B6DE50663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84" y="3429001"/>
            <a:ext cx="10612818" cy="283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3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36FD-46CE-4B46-97FD-6C0E0551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78" y="645801"/>
            <a:ext cx="9601196" cy="646971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Statistics on the selected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E7CC-7C0F-054A-9247-9002D860D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460" y="1292772"/>
            <a:ext cx="2797705" cy="4772282"/>
          </a:xfrm>
        </p:spPr>
        <p:txBody>
          <a:bodyPr>
            <a:normAutofit/>
          </a:bodyPr>
          <a:lstStyle/>
          <a:p>
            <a:r>
              <a:rPr lang="en-US" sz="2900" dirty="0"/>
              <a:t>Looking at the heatmap, the mean of download of games is higher than all other applications used. </a:t>
            </a:r>
          </a:p>
          <a:p>
            <a:endParaRPr lang="en-US" sz="29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7162F-BA87-C569-B722-46FB4B14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35" y="1114096"/>
            <a:ext cx="7772400" cy="488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0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3831-62B9-C8E1-383D-0C434EAC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67" y="467125"/>
            <a:ext cx="9601196" cy="689013"/>
          </a:xfrm>
        </p:spPr>
        <p:txBody>
          <a:bodyPr>
            <a:normAutofit fontScale="90000"/>
          </a:bodyPr>
          <a:lstStyle/>
          <a:p>
            <a:r>
              <a:rPr lang="en-US" dirty="0"/>
              <a:t>Non-Graphical Univariate Analysis</a:t>
            </a:r>
            <a:endParaRPr lang="en-EG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5C5B0A1-94A1-6F17-1CCC-3F613D5B7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41" y="958065"/>
            <a:ext cx="7772400" cy="27712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08F43A-6A51-1220-BB5F-5B025F680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40" y="3531273"/>
            <a:ext cx="7772400" cy="27712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D5B075-F4DB-F210-CADC-0AD5B1FC845E}"/>
              </a:ext>
            </a:extLst>
          </p:cNvPr>
          <p:cNvSpPr txBox="1"/>
          <p:nvPr/>
        </p:nvSpPr>
        <p:spPr>
          <a:xfrm>
            <a:off x="8560623" y="2828835"/>
            <a:ext cx="2927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dirty="0"/>
              <a:t>Again, looking at the statistics</a:t>
            </a:r>
          </a:p>
          <a:p>
            <a:r>
              <a:rPr lang="en-US" dirty="0"/>
              <a:t>T</a:t>
            </a:r>
            <a:r>
              <a:rPr lang="en-EG" dirty="0"/>
              <a:t>he gaming dounloading activity is the most used by our users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09556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7BBB-84D7-A822-6009-39824C76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23" y="468034"/>
            <a:ext cx="9601196" cy="625951"/>
          </a:xfrm>
        </p:spPr>
        <p:txBody>
          <a:bodyPr>
            <a:normAutofit fontScale="90000"/>
          </a:bodyPr>
          <a:lstStyle/>
          <a:p>
            <a:r>
              <a:rPr lang="en-US" dirty="0"/>
              <a:t>Graphical Univariate Analysis </a:t>
            </a:r>
            <a:endParaRPr lang="en-EG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3599292-62EB-A1B9-8F1C-F2464B563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354" y="1034608"/>
            <a:ext cx="5373908" cy="2617027"/>
          </a:xfr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A77C8B0A-7962-89CB-EA13-9C89FA7EB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647" y="1208690"/>
            <a:ext cx="5853930" cy="2442945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C37672F0-A6DF-51B1-5B0D-5BA2F3032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54" y="3766340"/>
            <a:ext cx="5615645" cy="26170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7A909F-980D-3A4F-4D6D-C1B4F66E1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647" y="3651635"/>
            <a:ext cx="5964784" cy="273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7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BE62-9552-6FA4-64C7-FCDCAD67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526" y="428845"/>
            <a:ext cx="9601196" cy="1303867"/>
          </a:xfrm>
        </p:spPr>
        <p:txBody>
          <a:bodyPr/>
          <a:lstStyle/>
          <a:p>
            <a:r>
              <a:rPr lang="en-US" dirty="0"/>
              <a:t>Graphical Univariate Analysis cont’d</a:t>
            </a:r>
            <a:endParaRPr lang="en-EG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87B1ED7-0D48-AADE-5671-227E41F13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329" y="1732712"/>
            <a:ext cx="5076570" cy="3317875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14B9495-72C7-6E9F-6840-77E7C1953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330" y="1781435"/>
            <a:ext cx="4925634" cy="32192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C42755-4303-46AD-B618-56974CE4A637}"/>
              </a:ext>
            </a:extLst>
          </p:cNvPr>
          <p:cNvSpPr txBox="1"/>
          <p:nvPr/>
        </p:nvSpPr>
        <p:spPr>
          <a:xfrm>
            <a:off x="1468820" y="5359541"/>
            <a:ext cx="61117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E9178"/>
                </a:solidFill>
                <a:latin typeface="Cascade Mono"/>
              </a:rPr>
              <a:t>Most Gaming download Bytes are between 2 and 6.5 *1e8 while the total uploads have outliers that we must investigate and solve </a:t>
            </a:r>
            <a:r>
              <a:rPr lang="en-US" dirty="0">
                <a:solidFill>
                  <a:srgbClr val="CE9178"/>
                </a:solidFill>
                <a:latin typeface="Cascade Mono"/>
              </a:rPr>
              <a:t>.</a:t>
            </a:r>
            <a:endParaRPr lang="en-US" b="0" dirty="0">
              <a:solidFill>
                <a:srgbClr val="D4D4D4"/>
              </a:solidFill>
              <a:effectLst/>
              <a:latin typeface="Cascade Mono"/>
            </a:endParaRPr>
          </a:p>
        </p:txBody>
      </p:sp>
    </p:spTree>
    <p:extLst>
      <p:ext uri="{BB962C8B-B14F-4D97-AF65-F5344CB8AC3E}">
        <p14:creationId xmlns:p14="http://schemas.microsoft.com/office/powerpoint/2010/main" val="878069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{C2D7CAC6-8655-2C41-B023-45E1FB35131C}tf10001064</Template>
  <TotalTime>1381</TotalTime>
  <Words>449</Words>
  <Application>Microsoft Macintosh PowerPoint</Application>
  <PresentationFormat>Widescreen</PresentationFormat>
  <Paragraphs>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Cascade Mono</vt:lpstr>
      <vt:lpstr>Garamond</vt:lpstr>
      <vt:lpstr>Organic</vt:lpstr>
      <vt:lpstr> EDA - User Analytics in the Telecommunication Industry</vt:lpstr>
      <vt:lpstr>Motivation/ why doing this</vt:lpstr>
      <vt:lpstr>Looking at Data</vt:lpstr>
      <vt:lpstr>Looking at Data cont’d</vt:lpstr>
      <vt:lpstr>Missing data? What do do about them?</vt:lpstr>
      <vt:lpstr>Statistics on the selected features</vt:lpstr>
      <vt:lpstr>Non-Graphical Univariate Analysis</vt:lpstr>
      <vt:lpstr>Graphical Univariate Analysis </vt:lpstr>
      <vt:lpstr>Graphical Univariate Analysis cont’d</vt:lpstr>
      <vt:lpstr>Bivariate Analysis</vt:lpstr>
      <vt:lpstr>Variable transformations </vt:lpstr>
      <vt:lpstr>Correlation Analysis</vt:lpstr>
      <vt:lpstr>Scaling data</vt:lpstr>
      <vt:lpstr>Dimensionality Reduction</vt:lpstr>
      <vt:lpstr>Task 2 - User Engagement analysis</vt:lpstr>
      <vt:lpstr>User Engagement analysis</vt:lpstr>
      <vt:lpstr>PowerPoint Presentation</vt:lpstr>
      <vt:lpstr>PowerPoint Presentation</vt:lpstr>
      <vt:lpstr>Task 3 - Experience Analytics</vt:lpstr>
      <vt:lpstr>Task 4 - Satisfaction Analysis</vt:lpstr>
      <vt:lpstr>Conclusion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Thesis1 Paper summarization </dc:title>
  <dc:creator>Microsoft Office User</dc:creator>
  <cp:lastModifiedBy>Niyomukiza Thamar</cp:lastModifiedBy>
  <cp:revision>62</cp:revision>
  <dcterms:created xsi:type="dcterms:W3CDTF">2020-10-01T12:27:54Z</dcterms:created>
  <dcterms:modified xsi:type="dcterms:W3CDTF">2022-08-29T18:55:24Z</dcterms:modified>
</cp:coreProperties>
</file>