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60" r:id="rId6"/>
    <p:sldId id="259" r:id="rId7"/>
    <p:sldId id="274" r:id="rId8"/>
    <p:sldId id="275" r:id="rId9"/>
    <p:sldId id="276" r:id="rId10"/>
    <p:sldId id="268" r:id="rId11"/>
    <p:sldId id="269" r:id="rId12"/>
    <p:sldId id="270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974E-C9BD-9641-8D44-C4BB718C47BA}" type="datetimeFigureOut">
              <a:rPr lang="en-EG" smtClean="0"/>
              <a:t>8/24/22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B15E7-D2CF-8448-AE15-A33E8960E1D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81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6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1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88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61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3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6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066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sci.com/learn/data-visual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BE2B-BD84-F740-B000-4FFC9085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826" y="1828801"/>
            <a:ext cx="6828312" cy="157941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/>
              <a:t>EDA -</a:t>
            </a:r>
            <a:br>
              <a:rPr lang="en-US" sz="3600" dirty="0"/>
            </a:br>
            <a:r>
              <a:rPr lang="en-US" sz="3600" b="1" dirty="0"/>
              <a:t>User Analytics in the Telecommunication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8AEE-45F4-884E-A067-461000BB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10 Academy  assignment</a:t>
            </a:r>
          </a:p>
          <a:p>
            <a:r>
              <a:rPr lang="en-US" b="1" dirty="0"/>
              <a:t>DATA EXPLORATORY FINDINGS</a:t>
            </a:r>
          </a:p>
          <a:p>
            <a:r>
              <a:rPr lang="en-US" i="1" dirty="0"/>
              <a:t>Niyomukiza Thamar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0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8A2C-0FE1-4FD4-4F92-25EF0AC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F321-1475-78C4-95DC-FF4D40B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relationship between each application &amp; the total DL+UL. </a:t>
            </a:r>
          </a:p>
          <a:p>
            <a:endParaRPr lang="en-EG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45BF-6F3F-49E7-5C8C-1BDAFE96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81" y="2905234"/>
            <a:ext cx="48387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1015A-3E01-945D-35B6-F9B3DC7FFF27}"/>
              </a:ext>
            </a:extLst>
          </p:cNvPr>
          <p:cNvSpPr txBox="1"/>
          <p:nvPr/>
        </p:nvSpPr>
        <p:spPr>
          <a:xfrm>
            <a:off x="8029904" y="3562271"/>
            <a:ext cx="2589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The gaming download is what makes the most volume of the the total of the summation of  download and uploads</a:t>
            </a:r>
            <a:endParaRPr lang="en-US" b="1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267889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A29-8EAD-6E39-5B4D-0D12A102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3" y="624781"/>
            <a:ext cx="9601196" cy="541868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transformations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25C1-3E1F-45F0-56E4-D126F07D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76" y="5286704"/>
            <a:ext cx="9601196" cy="820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segment the users into top five decile classes based on the total duration for all sessions.</a:t>
            </a:r>
          </a:p>
          <a:p>
            <a:endParaRPr lang="en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E26F-B29C-6659-BB19-F8402CD4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1240221"/>
            <a:ext cx="10602310" cy="4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6211-EEC2-6FAA-D6BD-E546BF04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51" y="488146"/>
            <a:ext cx="9601196" cy="773095"/>
          </a:xfrm>
        </p:spPr>
        <p:txBody>
          <a:bodyPr/>
          <a:lstStyle/>
          <a:p>
            <a:r>
              <a:rPr lang="en-US" dirty="0"/>
              <a:t>Correlation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090B-0885-6868-09A0-E001408C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84" y="5533082"/>
            <a:ext cx="9601196" cy="687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Investigating the matrix, the only correction is between the gaming DL and the total download and upload. Gaming DL  can introduce multicollinearity in our model.</a:t>
            </a:r>
            <a:endParaRPr lang="en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478D9-48EB-2E78-B904-C465C812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4" y="1168968"/>
            <a:ext cx="8635792" cy="4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3576-9A44-B730-3607-BBA1AEA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E1D8-3FC2-5CCB-8DB0-6F05602A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principal component analysis to reduce the dimensions of your data and provide a useful interpretation of the results (Provide your interpretation in four (4) bullet points-maximum). 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2284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589-D0DD-F5FB-4CFD-A2571D0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EG" dirty="0"/>
              <a:t>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E17E-F0CA-828E-2C1F-D4E080C6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EG" dirty="0"/>
              <a:t>e have sen that users are using our services. We need to continue investigate more our dataset then perfom </a:t>
            </a:r>
            <a:r>
              <a:rPr lang="en-US" dirty="0"/>
              <a:t>User Engagement analysis</a:t>
            </a:r>
            <a:r>
              <a:rPr lang="en-EG" dirty="0"/>
              <a:t>.</a:t>
            </a:r>
          </a:p>
          <a:p>
            <a:r>
              <a:rPr lang="en-US" dirty="0"/>
              <a:t>N</a:t>
            </a:r>
            <a:r>
              <a:rPr lang="en-EG" dirty="0"/>
              <a:t>ext activity:</a:t>
            </a:r>
          </a:p>
          <a:p>
            <a:pPr lvl="1"/>
            <a:r>
              <a:rPr lang="en-US" dirty="0"/>
              <a:t>User Engagement analysis</a:t>
            </a:r>
            <a:endParaRPr lang="en-EG" dirty="0"/>
          </a:p>
          <a:p>
            <a:pPr lvl="1"/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14519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D1A-FF01-7641-A0CC-0A8CB6A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2BD6D-643A-AA7B-4FA1-2187A8A5B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38" y="2557463"/>
            <a:ext cx="4979924" cy="3317875"/>
          </a:xfrm>
        </p:spPr>
      </p:pic>
    </p:spTree>
    <p:extLst>
      <p:ext uri="{BB962C8B-B14F-4D97-AF65-F5344CB8AC3E}">
        <p14:creationId xmlns:p14="http://schemas.microsoft.com/office/powerpoint/2010/main" val="36997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2FEE-2F40-D34B-90CC-CC31BE7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92" y="63562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Motivation/ why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38ED-D66F-A145-A1BC-E29997A5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54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Data exploration is the initial step in data analysis where the user use </a:t>
            </a:r>
            <a:r>
              <a:rPr lang="en-US" sz="2000" dirty="0">
                <a:hlinkClick r:id="rId2"/>
              </a:rPr>
              <a:t>data visualization</a:t>
            </a:r>
            <a:r>
              <a:rPr lang="en-US" sz="2000" dirty="0"/>
              <a:t> and statistical techniques for describing dataset characterizations to better understand the nature of the data.</a:t>
            </a:r>
          </a:p>
          <a:p>
            <a:r>
              <a:rPr lang="en-US" sz="2000" dirty="0"/>
              <a:t>For this case,  I plan to perform the following:</a:t>
            </a:r>
          </a:p>
          <a:p>
            <a:pPr lvl="2" algn="just"/>
            <a:r>
              <a:rPr lang="en-US" dirty="0"/>
              <a:t>Variable identification: define each variable and its role in the dataset </a:t>
            </a:r>
          </a:p>
          <a:p>
            <a:pPr lvl="2" algn="just"/>
            <a:r>
              <a:rPr lang="en-US" dirty="0"/>
              <a:t>Univariate analysis: for continuous variables, build box plots or histograms for each variable independently; for categorical variables, build bar charts to show the frequencies</a:t>
            </a:r>
          </a:p>
          <a:p>
            <a:pPr lvl="2" algn="just"/>
            <a:r>
              <a:rPr lang="en-US" dirty="0"/>
              <a:t>Bi-variable analysis - determine the interaction between variables by building visualization tools</a:t>
            </a:r>
          </a:p>
          <a:p>
            <a:pPr lvl="2" algn="just"/>
            <a:r>
              <a:rPr lang="en-US" dirty="0"/>
              <a:t>Multi-variable analysis</a:t>
            </a:r>
          </a:p>
          <a:p>
            <a:pPr lvl="2" algn="just"/>
            <a:r>
              <a:rPr lang="en-US" dirty="0"/>
              <a:t>Detect and treat missing values</a:t>
            </a:r>
          </a:p>
          <a:p>
            <a:pPr lvl="2" algn="just"/>
            <a:r>
              <a:rPr lang="en-US" dirty="0"/>
              <a:t>Detect and treat outliers</a:t>
            </a:r>
          </a:p>
          <a:p>
            <a:pPr lvl="2" algn="just"/>
            <a:r>
              <a:rPr lang="en-US" dirty="0"/>
              <a:t>Descriptive: e.g., Mean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FC3E-818E-DA4B-9383-E3B2AF66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5" y="477636"/>
            <a:ext cx="9601196" cy="1098916"/>
          </a:xfrm>
        </p:spPr>
        <p:txBody>
          <a:bodyPr/>
          <a:lstStyle/>
          <a:p>
            <a:r>
              <a:rPr lang="en-US" dirty="0"/>
              <a:t>Looking at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D154D-6F6A-3B3A-591E-0E451B9D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07" y="1363394"/>
            <a:ext cx="9726994" cy="35956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30A779-BEFE-C465-8758-5159AC6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7" y="4959007"/>
            <a:ext cx="9726995" cy="12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68A4-91DC-1939-EFB9-07F4787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16" y="509752"/>
            <a:ext cx="9601196" cy="60493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Looking at Data cont’d</a:t>
            </a:r>
            <a:endParaRPr lang="en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49A50-EBD5-CE21-6675-DCE3F7FC3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61" y="1114681"/>
            <a:ext cx="6008207" cy="42493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E656B-804A-C650-9894-9BB2A39731BF}"/>
              </a:ext>
            </a:extLst>
          </p:cNvPr>
          <p:cNvSpPr/>
          <p:nvPr/>
        </p:nvSpPr>
        <p:spPr>
          <a:xfrm>
            <a:off x="536029" y="5364050"/>
            <a:ext cx="11119941" cy="984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dataset have 55 features describing how the customer has been using our services that we offer.</a:t>
            </a:r>
            <a:endParaRPr lang="en-E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A30D5-C5F1-2C45-3C39-7230D133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66" y="1114682"/>
            <a:ext cx="6077605" cy="42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B85B-2750-3F42-9A21-943342C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91" y="592668"/>
            <a:ext cx="10696902" cy="710616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data? What do do about them?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4987-C4D8-B888-D368-29ADE36F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86" y="1409178"/>
            <a:ext cx="10612819" cy="10050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2A9DA0-72D1-214D-6BAF-19A4E56E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5" y="2414203"/>
            <a:ext cx="10612819" cy="1110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B8C70A-CB0A-F190-5802-B6DE5066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4" y="3429001"/>
            <a:ext cx="10612818" cy="28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6FD-46CE-4B46-97FD-6C0E055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8" y="645801"/>
            <a:ext cx="9601196" cy="646971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on the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E7CC-7C0F-054A-9247-9002D860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460" y="1292772"/>
            <a:ext cx="2797705" cy="4772282"/>
          </a:xfrm>
        </p:spPr>
        <p:txBody>
          <a:bodyPr>
            <a:normAutofit/>
          </a:bodyPr>
          <a:lstStyle/>
          <a:p>
            <a:r>
              <a:rPr lang="en-US" sz="2900" dirty="0"/>
              <a:t>Looking at the heatmap, the mean of download of games is higher than all other applications used. </a:t>
            </a:r>
          </a:p>
          <a:p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7162F-BA87-C569-B722-46FB4B14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5" y="1114096"/>
            <a:ext cx="7772400" cy="48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3831-62B9-C8E1-383D-0C434EAC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467125"/>
            <a:ext cx="9601196" cy="689013"/>
          </a:xfrm>
        </p:spPr>
        <p:txBody>
          <a:bodyPr>
            <a:normAutofit fontScale="90000"/>
          </a:bodyPr>
          <a:lstStyle/>
          <a:p>
            <a:r>
              <a:rPr lang="en-US" dirty="0"/>
              <a:t>Non-Graphical Univariate Analysis</a:t>
            </a:r>
            <a:endParaRPr lang="en-EG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C5B0A1-94A1-6F17-1CCC-3F613D5B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1" y="958065"/>
            <a:ext cx="7772400" cy="2771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F43A-6A51-1220-BB5F-5B025F68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0" y="3531273"/>
            <a:ext cx="7772400" cy="2771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5B075-F4DB-F210-CADC-0AD5B1FC845E}"/>
              </a:ext>
            </a:extLst>
          </p:cNvPr>
          <p:cNvSpPr txBox="1"/>
          <p:nvPr/>
        </p:nvSpPr>
        <p:spPr>
          <a:xfrm>
            <a:off x="8560623" y="2828835"/>
            <a:ext cx="292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Again, looking at the statistics</a:t>
            </a:r>
          </a:p>
          <a:p>
            <a:r>
              <a:rPr lang="en-US" dirty="0"/>
              <a:t>T</a:t>
            </a:r>
            <a:r>
              <a:rPr lang="en-EG" dirty="0"/>
              <a:t>he gaming dounloading activity is the most used by our users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955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7BBB-84D7-A822-6009-39824C7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23" y="468034"/>
            <a:ext cx="9601196" cy="625951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Univariate Analysis </a:t>
            </a:r>
            <a:endParaRPr lang="en-EG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3599292-62EB-A1B9-8F1C-F2464B56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54" y="1034608"/>
            <a:ext cx="5373908" cy="2617027"/>
          </a:xfr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77C8B0A-7962-89CB-EA13-9C89FA7E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47" y="1208690"/>
            <a:ext cx="5853930" cy="2442945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37672F0-A6DF-51B1-5B0D-5BA2F303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" y="3766340"/>
            <a:ext cx="5615645" cy="2617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A909F-980D-3A4F-4D6D-C1B4F66E1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47" y="3651635"/>
            <a:ext cx="5964784" cy="27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E62-9552-6FA4-64C7-FCDCAD67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6" y="428845"/>
            <a:ext cx="9601196" cy="1303867"/>
          </a:xfrm>
        </p:spPr>
        <p:txBody>
          <a:bodyPr/>
          <a:lstStyle/>
          <a:p>
            <a:r>
              <a:rPr lang="en-US" dirty="0"/>
              <a:t>Graphical Univariate Analysis cont’d</a:t>
            </a:r>
            <a:endParaRPr lang="en-EG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7B1ED7-0D48-AADE-5671-227E41F1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9" y="1732712"/>
            <a:ext cx="5076570" cy="331787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4B9495-72C7-6E9F-6840-77E7C195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30" y="1781435"/>
            <a:ext cx="4925634" cy="3219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42755-4303-46AD-B618-56974CE4A637}"/>
              </a:ext>
            </a:extLst>
          </p:cNvPr>
          <p:cNvSpPr txBox="1"/>
          <p:nvPr/>
        </p:nvSpPr>
        <p:spPr>
          <a:xfrm>
            <a:off x="1468820" y="5359541"/>
            <a:ext cx="6111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Most Gaming download Bytes are between 2 and 6.5 *1e8 while the total uploads have outliers that we must investigate and solve </a:t>
            </a:r>
            <a:r>
              <a:rPr lang="en-US" dirty="0">
                <a:solidFill>
                  <a:srgbClr val="CE9178"/>
                </a:solidFill>
                <a:latin typeface="Cascade Mono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87806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{C2D7CAC6-8655-2C41-B023-45E1FB35131C}tf10001064</Template>
  <TotalTime>1363</TotalTime>
  <Words>398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Cascade Mono</vt:lpstr>
      <vt:lpstr>Garamond</vt:lpstr>
      <vt:lpstr>Organic</vt:lpstr>
      <vt:lpstr> EDA - User Analytics in the Telecommunication Industry</vt:lpstr>
      <vt:lpstr>Motivation/ why doing this</vt:lpstr>
      <vt:lpstr>Looking at Data</vt:lpstr>
      <vt:lpstr>Looking at Data cont’d</vt:lpstr>
      <vt:lpstr>Missing data? What do do about them?</vt:lpstr>
      <vt:lpstr>Statistics on the selected features</vt:lpstr>
      <vt:lpstr>Non-Graphical Univariate Analysis</vt:lpstr>
      <vt:lpstr>Graphical Univariate Analysis </vt:lpstr>
      <vt:lpstr>Graphical Univariate Analysis cont’d</vt:lpstr>
      <vt:lpstr>Bivariate Analysis</vt:lpstr>
      <vt:lpstr>Variable transformations </vt:lpstr>
      <vt:lpstr>Correlation Analysis</vt:lpstr>
      <vt:lpstr>Dimensionality Reduction</vt:lpstr>
      <vt:lpstr>Conclusion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Thesis1 Paper summarization </dc:title>
  <dc:creator>Microsoft Office User</dc:creator>
  <cp:lastModifiedBy>Niyomukiza Thamar</cp:lastModifiedBy>
  <cp:revision>58</cp:revision>
  <dcterms:created xsi:type="dcterms:W3CDTF">2020-10-01T12:27:54Z</dcterms:created>
  <dcterms:modified xsi:type="dcterms:W3CDTF">2022-08-24T20:44:41Z</dcterms:modified>
</cp:coreProperties>
</file>