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74" r:id="rId11"/>
    <p:sldId id="263" r:id="rId12"/>
    <p:sldId id="264" r:id="rId13"/>
    <p:sldId id="275" r:id="rId14"/>
    <p:sldId id="276" r:id="rId15"/>
    <p:sldId id="265" r:id="rId16"/>
    <p:sldId id="266" r:id="rId17"/>
    <p:sldId id="267" r:id="rId18"/>
    <p:sldId id="268" r:id="rId19"/>
    <p:sldId id="269" r:id="rId20"/>
    <p:sldId id="270" r:id="rId21"/>
    <p:sldId id="271" r:id="rId22"/>
    <p:sldId id="272" r:id="rId23"/>
    <p:sldId id="273" r:id="rId24"/>
    <p:sldId id="288" r:id="rId25"/>
  </p:sldIdLst>
  <p:sldSz cx="9144000" cy="5143500"/>
  <p:notesSz cx="6858000" cy="9144000"/>
  <p:embeddedFontLst>
    <p:embeddedFont>
      <p:font typeface="Roboto" charset="0"/>
      <p:regular r:id="rId29"/>
      <p:bold r:id="rId30"/>
      <p:italic r:id="rId31"/>
      <p:boldItalic r:id="rId32"/>
    </p:embeddedFont>
    <p:embeddedFont>
      <p:font typeface="PT Sans Narrow" charset="0"/>
      <p:regular r:id="rId33"/>
      <p:bold r:id="rId34"/>
    </p:embeddedFont>
    <p:embeddedFont>
      <p:font typeface="Open Sans"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10.fntdata"/><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gf73b20ac9e_0_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73b20ac9e_0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f73b20ac9e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f73b20ac9e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f73b20ac9e_0_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73b20ac9e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f73b20ac9e_0_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73b20ac9e_0_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f73b20ac9e_0_1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73b20ac9e_0_1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f73b20ac9e_0_1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73b20ac9e_0_1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f73b20ac9e_0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73b20ac9e_0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f73b20ac9e_0_1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73b20ac9e_0_1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f73b20ac9e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73b20ac9e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f73b20ac9e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73b20ac9e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f73b20ac9e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73b20ac9e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f73b20ac9e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73b20ac9e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f73b20ac9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73b20ac9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f73b20ac9e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73b20ac9e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f73b20ac9e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73b20ac9e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f73b20ac9e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73b20ac9e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f73b20ac9e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73b20ac9e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1"/>
          <p:cNvSpPr txBox="1"/>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9" name="Google Shape;59;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9" name="Google Shape;2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3" name="Google Shape;33;p5"/>
          <p:cNvSpPr txBox="1"/>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p:txBody>
      </p:sp>
      <p:sp>
        <p:nvSpPr>
          <p:cNvPr id="44" name="Google Shape;4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panose="020B0706020203020204"/>
              <a:buNone/>
              <a:defRPr sz="2400">
                <a:latin typeface="PT Sans Narrow" panose="020B0706020203020204"/>
                <a:ea typeface="PT Sans Narrow" panose="020B0706020203020204"/>
                <a:cs typeface="PT Sans Narrow" panose="020B0706020203020204"/>
                <a:sym typeface="PT Sans Narrow" panose="020B0706020203020204"/>
              </a:defRPr>
            </a:lvl1pPr>
          </a:lstStyle>
          <a:p/>
        </p:txBody>
      </p:sp>
      <p:sp>
        <p:nvSpPr>
          <p:cNvPr id="54" name="Google Shape;5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panose="020B0706020203020204"/>
              <a:buNone/>
              <a:defRPr sz="3600" b="1">
                <a:solidFill>
                  <a:schemeClr val="accent1"/>
                </a:solidFill>
                <a:latin typeface="PT Sans Narrow" panose="020B0706020203020204"/>
                <a:ea typeface="PT Sans Narrow" panose="020B0706020203020204"/>
                <a:cs typeface="PT Sans Narrow" panose="020B0706020203020204"/>
                <a:sym typeface="PT Sans Narrow" panose="020B0706020203020204"/>
              </a:defRPr>
            </a:lvl1pPr>
            <a:lvl2pPr lvl="1">
              <a:spcBef>
                <a:spcPts val="0"/>
              </a:spcBef>
              <a:spcAft>
                <a:spcPts val="0"/>
              </a:spcAft>
              <a:buClr>
                <a:schemeClr val="accent1"/>
              </a:buClr>
              <a:buSzPts val="3600"/>
              <a:buFont typeface="PT Sans Narrow" panose="020B0706020203020204"/>
              <a:buNone/>
              <a:defRPr sz="3600" b="1">
                <a:solidFill>
                  <a:schemeClr val="accent1"/>
                </a:solidFill>
                <a:latin typeface="PT Sans Narrow" panose="020B0706020203020204"/>
                <a:ea typeface="PT Sans Narrow" panose="020B0706020203020204"/>
                <a:cs typeface="PT Sans Narrow" panose="020B0706020203020204"/>
                <a:sym typeface="PT Sans Narrow" panose="020B0706020203020204"/>
              </a:defRPr>
            </a:lvl2pPr>
            <a:lvl3pPr lvl="2">
              <a:spcBef>
                <a:spcPts val="0"/>
              </a:spcBef>
              <a:spcAft>
                <a:spcPts val="0"/>
              </a:spcAft>
              <a:buClr>
                <a:schemeClr val="accent1"/>
              </a:buClr>
              <a:buSzPts val="3600"/>
              <a:buFont typeface="PT Sans Narrow" panose="020B0706020203020204"/>
              <a:buNone/>
              <a:defRPr sz="3600" b="1">
                <a:solidFill>
                  <a:schemeClr val="accent1"/>
                </a:solidFill>
                <a:latin typeface="PT Sans Narrow" panose="020B0706020203020204"/>
                <a:ea typeface="PT Sans Narrow" panose="020B0706020203020204"/>
                <a:cs typeface="PT Sans Narrow" panose="020B0706020203020204"/>
                <a:sym typeface="PT Sans Narrow" panose="020B0706020203020204"/>
              </a:defRPr>
            </a:lvl3pPr>
            <a:lvl4pPr lvl="3">
              <a:spcBef>
                <a:spcPts val="0"/>
              </a:spcBef>
              <a:spcAft>
                <a:spcPts val="0"/>
              </a:spcAft>
              <a:buClr>
                <a:schemeClr val="accent1"/>
              </a:buClr>
              <a:buSzPts val="3600"/>
              <a:buFont typeface="PT Sans Narrow" panose="020B0706020203020204"/>
              <a:buNone/>
              <a:defRPr sz="3600" b="1">
                <a:solidFill>
                  <a:schemeClr val="accent1"/>
                </a:solidFill>
                <a:latin typeface="PT Sans Narrow" panose="020B0706020203020204"/>
                <a:ea typeface="PT Sans Narrow" panose="020B0706020203020204"/>
                <a:cs typeface="PT Sans Narrow" panose="020B0706020203020204"/>
                <a:sym typeface="PT Sans Narrow" panose="020B0706020203020204"/>
              </a:defRPr>
            </a:lvl4pPr>
            <a:lvl5pPr lvl="4">
              <a:spcBef>
                <a:spcPts val="0"/>
              </a:spcBef>
              <a:spcAft>
                <a:spcPts val="0"/>
              </a:spcAft>
              <a:buClr>
                <a:schemeClr val="accent1"/>
              </a:buClr>
              <a:buSzPts val="3600"/>
              <a:buFont typeface="PT Sans Narrow" panose="020B0706020203020204"/>
              <a:buNone/>
              <a:defRPr sz="3600" b="1">
                <a:solidFill>
                  <a:schemeClr val="accent1"/>
                </a:solidFill>
                <a:latin typeface="PT Sans Narrow" panose="020B0706020203020204"/>
                <a:ea typeface="PT Sans Narrow" panose="020B0706020203020204"/>
                <a:cs typeface="PT Sans Narrow" panose="020B0706020203020204"/>
                <a:sym typeface="PT Sans Narrow" panose="020B0706020203020204"/>
              </a:defRPr>
            </a:lvl5pPr>
            <a:lvl6pPr lvl="5">
              <a:spcBef>
                <a:spcPts val="0"/>
              </a:spcBef>
              <a:spcAft>
                <a:spcPts val="0"/>
              </a:spcAft>
              <a:buClr>
                <a:schemeClr val="accent1"/>
              </a:buClr>
              <a:buSzPts val="3600"/>
              <a:buFont typeface="PT Sans Narrow" panose="020B0706020203020204"/>
              <a:buNone/>
              <a:defRPr sz="3600" b="1">
                <a:solidFill>
                  <a:schemeClr val="accent1"/>
                </a:solidFill>
                <a:latin typeface="PT Sans Narrow" panose="020B0706020203020204"/>
                <a:ea typeface="PT Sans Narrow" panose="020B0706020203020204"/>
                <a:cs typeface="PT Sans Narrow" panose="020B0706020203020204"/>
                <a:sym typeface="PT Sans Narrow" panose="020B0706020203020204"/>
              </a:defRPr>
            </a:lvl6pPr>
            <a:lvl7pPr lvl="6">
              <a:spcBef>
                <a:spcPts val="0"/>
              </a:spcBef>
              <a:spcAft>
                <a:spcPts val="0"/>
              </a:spcAft>
              <a:buClr>
                <a:schemeClr val="accent1"/>
              </a:buClr>
              <a:buSzPts val="3600"/>
              <a:buFont typeface="PT Sans Narrow" panose="020B0706020203020204"/>
              <a:buNone/>
              <a:defRPr sz="3600" b="1">
                <a:solidFill>
                  <a:schemeClr val="accent1"/>
                </a:solidFill>
                <a:latin typeface="PT Sans Narrow" panose="020B0706020203020204"/>
                <a:ea typeface="PT Sans Narrow" panose="020B0706020203020204"/>
                <a:cs typeface="PT Sans Narrow" panose="020B0706020203020204"/>
                <a:sym typeface="PT Sans Narrow" panose="020B0706020203020204"/>
              </a:defRPr>
            </a:lvl7pPr>
            <a:lvl8pPr lvl="7">
              <a:spcBef>
                <a:spcPts val="0"/>
              </a:spcBef>
              <a:spcAft>
                <a:spcPts val="0"/>
              </a:spcAft>
              <a:buClr>
                <a:schemeClr val="accent1"/>
              </a:buClr>
              <a:buSzPts val="3600"/>
              <a:buFont typeface="PT Sans Narrow" panose="020B0706020203020204"/>
              <a:buNone/>
              <a:defRPr sz="3600" b="1">
                <a:solidFill>
                  <a:schemeClr val="accent1"/>
                </a:solidFill>
                <a:latin typeface="PT Sans Narrow" panose="020B0706020203020204"/>
                <a:ea typeface="PT Sans Narrow" panose="020B0706020203020204"/>
                <a:cs typeface="PT Sans Narrow" panose="020B0706020203020204"/>
                <a:sym typeface="PT Sans Narrow" panose="020B0706020203020204"/>
              </a:defRPr>
            </a:lvl8pPr>
            <a:lvl9pPr lvl="8">
              <a:spcBef>
                <a:spcPts val="0"/>
              </a:spcBef>
              <a:spcAft>
                <a:spcPts val="0"/>
              </a:spcAft>
              <a:buClr>
                <a:schemeClr val="accent1"/>
              </a:buClr>
              <a:buSzPts val="3600"/>
              <a:buFont typeface="PT Sans Narrow" panose="020B0706020203020204"/>
              <a:buNone/>
              <a:defRPr sz="3600" b="1">
                <a:solidFill>
                  <a:schemeClr val="accent1"/>
                </a:solidFill>
                <a:latin typeface="PT Sans Narrow" panose="020B0706020203020204"/>
                <a:ea typeface="PT Sans Narrow" panose="020B0706020203020204"/>
                <a:cs typeface="PT Sans Narrow" panose="020B0706020203020204"/>
                <a:sym typeface="PT Sans Narrow" panose="020B0706020203020204"/>
              </a:defRPr>
            </a:lvl9pPr>
          </a:lstStyle>
          <a:p/>
        </p:txBody>
      </p:sp>
      <p:sp>
        <p:nvSpPr>
          <p:cNvPr id="7" name="Google Shape;7;p1"/>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sz="4500">
                <a:latin typeface="Verdana" panose="020B0804030504040204"/>
                <a:ea typeface="Verdana" panose="020B0804030504040204"/>
                <a:cs typeface="Verdana" panose="020B0804030504040204"/>
                <a:sym typeface="Verdana" panose="020B0804030504040204"/>
              </a:rPr>
              <a:t>Pre-trained Language Models</a:t>
            </a:r>
            <a:endParaRPr sz="4500">
              <a:latin typeface="Verdana" panose="020B0804030504040204"/>
              <a:ea typeface="Verdana" panose="020B0804030504040204"/>
              <a:cs typeface="Verdana" panose="020B0804030504040204"/>
              <a:sym typeface="Verdana" panose="020B0804030504040204"/>
            </a:endParaRPr>
          </a:p>
        </p:txBody>
      </p:sp>
      <p:sp>
        <p:nvSpPr>
          <p:cNvPr id="67" name="Google Shape;67;p13"/>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935"/>
              <a:buNone/>
            </a:pPr>
            <a:r>
              <a:rPr lang="en-US" sz="1980">
                <a:latin typeface="Verdana" panose="020B0804030504040204"/>
                <a:ea typeface="Verdana" panose="020B0804030504040204"/>
                <a:cs typeface="Verdana" panose="020B0804030504040204"/>
                <a:sym typeface="Verdana" panose="020B0804030504040204"/>
              </a:rPr>
              <a:t>Can they be used to automate the generation of product description?</a:t>
            </a:r>
            <a:endParaRPr sz="1980">
              <a:latin typeface="Verdana" panose="020B0804030504040204"/>
              <a:ea typeface="Verdana" panose="020B0804030504040204"/>
              <a:cs typeface="Verdana" panose="020B0804030504040204"/>
              <a:sym typeface="Verdana" panose="020B0804030504040204"/>
            </a:endParaRPr>
          </a:p>
        </p:txBody>
      </p:sp>
      <p:sp>
        <p:nvSpPr>
          <p:cNvPr id="1" name="Google Shape;67;p13"/>
          <p:cNvSpPr txBox="1"/>
          <p:nvPr/>
        </p:nvSpPr>
        <p:spPr>
          <a:xfrm>
            <a:off x="2058035" y="3642360"/>
            <a:ext cx="5027930" cy="351790"/>
          </a:xfrm>
          <a:prstGeom prst="rect">
            <a:avLst/>
          </a:prstGeom>
          <a:noFill/>
          <a:ln>
            <a:noFill/>
          </a:ln>
        </p:spPr>
        <p:txBody>
          <a:bodyPr wrap="square" lIns="91425" tIns="91425" rIns="91425" bIns="91425" anchor="t" anchorCtr="0">
            <a:normAutofit fontScale="5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9pPr>
          </a:lstStyle>
          <a:p>
            <a:pPr marL="0" lvl="0" indent="0" algn="ctr" rtl="0">
              <a:lnSpc>
                <a:spcPct val="80000"/>
              </a:lnSpc>
              <a:spcBef>
                <a:spcPts val="0"/>
              </a:spcBef>
              <a:spcAft>
                <a:spcPts val="0"/>
              </a:spcAft>
              <a:buSzPts val="935"/>
              <a:buNone/>
            </a:pPr>
            <a:r>
              <a:rPr lang="it-IT" sz="1980">
                <a:latin typeface="Verdana" panose="020B0804030504040204"/>
                <a:ea typeface="Verdana" panose="020B0804030504040204"/>
                <a:cs typeface="Verdana" panose="020B0804030504040204"/>
                <a:sym typeface="Verdana" panose="020B0804030504040204"/>
              </a:rPr>
              <a:t>Niyousha Najmaei, Zero11 S.r.l., Oct 2021</a:t>
            </a:r>
            <a:endParaRPr lang="it-IT" sz="1980">
              <a:latin typeface="Verdana" panose="020B0804030504040204"/>
              <a:ea typeface="Verdana" panose="020B0804030504040204"/>
              <a:cs typeface="Verdana" panose="020B0804030504040204"/>
              <a:sym typeface="Verdana" panose="020B0804030504040204"/>
            </a:endParaRPr>
          </a:p>
          <a:p>
            <a:pPr marL="0" lvl="0" indent="0" algn="ctr" rtl="0">
              <a:lnSpc>
                <a:spcPct val="80000"/>
              </a:lnSpc>
              <a:spcBef>
                <a:spcPts val="0"/>
              </a:spcBef>
              <a:spcAft>
                <a:spcPts val="0"/>
              </a:spcAft>
              <a:buSzPts val="935"/>
              <a:buNone/>
            </a:pPr>
            <a:endParaRPr lang="it-IT" sz="1980">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020">
                <a:latin typeface="Verdana" panose="020B0804030504040204"/>
                <a:ea typeface="Verdana" panose="020B0804030504040204"/>
                <a:cs typeface="Verdana" panose="020B0804030504040204"/>
                <a:sym typeface="Verdana" panose="020B0804030504040204"/>
              </a:rPr>
              <a:t>Fine Tuning</a:t>
            </a:r>
            <a:endParaRPr sz="2020">
              <a:latin typeface="Verdana" panose="020B0804030504040204"/>
              <a:ea typeface="Verdana" panose="020B0804030504040204"/>
              <a:cs typeface="Verdana" panose="020B0804030504040204"/>
              <a:sym typeface="Verdana" panose="020B0804030504040204"/>
            </a:endParaRPr>
          </a:p>
        </p:txBody>
      </p:sp>
      <p:sp>
        <p:nvSpPr>
          <p:cNvPr id="117" name="Google Shape;117;p21"/>
          <p:cNvSpPr txBox="1"/>
          <p:nvPr>
            <p:ph type="body" idx="1"/>
          </p:nvPr>
        </p:nvSpPr>
        <p:spPr>
          <a:xfrm>
            <a:off x="311700" y="1476675"/>
            <a:ext cx="8520600" cy="2493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During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fine-tuning</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we will adapt the pre-trained model to our need by training the pre-trained model on a relatively small labeled dataset.</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Training has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high computational cost</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and could be done using a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GPU</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or a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TPU</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900"/>
              </a:spcBef>
              <a:spcAft>
                <a:spcPts val="0"/>
              </a:spcAft>
              <a:buNone/>
            </a:pP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TPU</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(Tensor Processing Unit) is an </a:t>
            </a:r>
            <a:r>
              <a:rPr lang="en-US" sz="1000">
                <a:solidFill>
                  <a:srgbClr val="292929"/>
                </a:solidFill>
                <a:highlight>
                  <a:srgbClr val="FFFFFF"/>
                </a:highlight>
                <a:uFill>
                  <a:noFill/>
                </a:uFill>
                <a:latin typeface="Verdana" panose="020B0804030504040204"/>
                <a:ea typeface="Verdana" panose="020B0804030504040204"/>
                <a:cs typeface="Verdana" panose="020B0804030504040204"/>
                <a:sym typeface="Verdana" panose="020B0804030504040204"/>
              </a:rPr>
              <a:t>application-specific integrated circuit</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(ASIC) developed by </a:t>
            </a:r>
            <a:r>
              <a:rPr lang="en-US" sz="1000">
                <a:solidFill>
                  <a:srgbClr val="292929"/>
                </a:solidFill>
                <a:highlight>
                  <a:srgbClr val="FFFFFF"/>
                </a:highlight>
                <a:uFill>
                  <a:noFill/>
                </a:uFill>
                <a:latin typeface="Verdana" panose="020B0804030504040204"/>
                <a:ea typeface="Verdana" panose="020B0804030504040204"/>
                <a:cs typeface="Verdana" panose="020B0804030504040204"/>
                <a:sym typeface="Verdana" panose="020B0804030504040204"/>
              </a:rPr>
              <a:t>Google</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specifically for </a:t>
            </a:r>
            <a:r>
              <a:rPr lang="en-US" sz="1000">
                <a:solidFill>
                  <a:srgbClr val="292929"/>
                </a:solidFill>
                <a:highlight>
                  <a:srgbClr val="FFFFFF"/>
                </a:highlight>
                <a:uFill>
                  <a:noFill/>
                </a:uFill>
                <a:latin typeface="Verdana" panose="020B0804030504040204"/>
                <a:ea typeface="Verdana" panose="020B0804030504040204"/>
                <a:cs typeface="Verdana" panose="020B0804030504040204"/>
                <a:sym typeface="Verdana" panose="020B0804030504040204"/>
              </a:rPr>
              <a:t>neural network</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t>
            </a:r>
            <a:r>
              <a:rPr lang="en-US" sz="1000">
                <a:solidFill>
                  <a:srgbClr val="292929"/>
                </a:solidFill>
                <a:highlight>
                  <a:srgbClr val="FFFFFF"/>
                </a:highlight>
                <a:uFill>
                  <a:noFill/>
                </a:uFill>
                <a:latin typeface="Verdana" panose="020B0804030504040204"/>
                <a:ea typeface="Verdana" panose="020B0804030504040204"/>
                <a:cs typeface="Verdana" panose="020B0804030504040204"/>
                <a:sym typeface="Verdana" panose="020B0804030504040204"/>
              </a:rPr>
              <a:t>machine learning</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900"/>
              </a:spcBef>
              <a:spcAft>
                <a:spcPts val="0"/>
              </a:spcAft>
              <a:buNone/>
            </a:pP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Google Cloud TPU</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s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are expensive, and considering the time it takes to train and run the model, this solution wasn’t feasible.</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Google provides free TPUs on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Google Cola</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b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which is a platform meant for interactive use with limited but considerable resources.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120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In this project we used Colab TPUs.</a:t>
            </a:r>
            <a:endParaRPr sz="1000">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438040"/>
            <a:ext cx="8520600" cy="707400"/>
          </a:xfrm>
        </p:spPr>
        <p:txBody>
          <a:bodyPr>
            <a:normAutofit/>
          </a:bodyPr>
          <a:p>
            <a:r>
              <a:rPr lang="it-IT" altLang="en-US" sz="2000">
                <a:latin typeface="Verdana Bold" panose="020B0804030504040204" charset="0"/>
                <a:cs typeface="Verdana Bold" panose="020B0804030504040204" charset="0"/>
              </a:rPr>
              <a:t>Inference</a:t>
            </a:r>
            <a:endParaRPr lang="it-IT" altLang="en-US" sz="2000">
              <a:latin typeface="Verdana Bold" panose="020B0804030504040204" charset="0"/>
              <a:cs typeface="Verdana Bold" panose="020B0804030504040204" charset="0"/>
            </a:endParaRPr>
          </a:p>
        </p:txBody>
      </p:sp>
      <p:sp>
        <p:nvSpPr>
          <p:cNvPr id="3" name="Text Placeholder 2"/>
          <p:cNvSpPr/>
          <p:nvPr>
            <p:ph type="body" idx="1"/>
          </p:nvPr>
        </p:nvSpPr>
        <p:spPr>
          <a:xfrm>
            <a:off x="311785" y="1398905"/>
            <a:ext cx="8520430" cy="908050"/>
          </a:xfrm>
        </p:spPr>
        <p:txBody>
          <a:bodyPr>
            <a:noAutofit/>
          </a:bodyPr>
          <a:p>
            <a:pPr marL="114300" indent="0">
              <a:buNone/>
            </a:pPr>
            <a:r>
              <a:rPr lang="it-IT" altLang="en-US" sz="1000">
                <a:solidFill>
                  <a:srgbClr val="000000"/>
                </a:solidFill>
                <a:latin typeface="Verdana Regular" panose="020B0804030504040204" charset="0"/>
                <a:cs typeface="Verdana Regular" panose="020B0804030504040204" charset="0"/>
              </a:rPr>
              <a:t>Three colab notebooks have been prepared to generate product descriptions using the fine-tuned model.</a:t>
            </a:r>
            <a:endParaRPr lang="it-IT" altLang="en-US" sz="1000">
              <a:solidFill>
                <a:srgbClr val="000000"/>
              </a:solidFill>
              <a:latin typeface="Verdana Regular" panose="020B0804030504040204" charset="0"/>
              <a:cs typeface="Verdana Regular" panose="020B0804030504040204" charset="0"/>
            </a:endParaRPr>
          </a:p>
          <a:p>
            <a:pPr marL="800100" lvl="1" indent="-228600">
              <a:buAutoNum type="arabicPeriod"/>
            </a:pPr>
            <a:r>
              <a:rPr lang="it-IT" altLang="en-US" sz="1000">
                <a:solidFill>
                  <a:srgbClr val="000000"/>
                </a:solidFill>
                <a:latin typeface="Verdana Regular" panose="020B0804030504040204" charset="0"/>
                <a:cs typeface="Verdana Regular" panose="020B0804030504040204" charset="0"/>
              </a:rPr>
              <a:t>Prepares the unlabled dataset for description generation by pre-processing the data.</a:t>
            </a:r>
            <a:endParaRPr lang="it-IT" altLang="en-US" sz="1000">
              <a:solidFill>
                <a:srgbClr val="000000"/>
              </a:solidFill>
              <a:latin typeface="Verdana Regular" panose="020B0804030504040204" charset="0"/>
              <a:cs typeface="Verdana Regular" panose="020B0804030504040204" charset="0"/>
            </a:endParaRPr>
          </a:p>
          <a:p>
            <a:pPr marL="800100" lvl="1" indent="-228600">
              <a:buAutoNum type="arabicPeriod"/>
            </a:pPr>
            <a:r>
              <a:rPr lang="it-IT" altLang="en-US" sz="1000">
                <a:solidFill>
                  <a:srgbClr val="000000"/>
                </a:solidFill>
                <a:latin typeface="Verdana Regular" panose="020B0804030504040204" charset="0"/>
                <a:cs typeface="Verdana Regular" panose="020B0804030504040204" charset="0"/>
              </a:rPr>
              <a:t>Generates product descriptions using the model.</a:t>
            </a:r>
            <a:endParaRPr lang="it-IT" altLang="en-US" sz="1000">
              <a:solidFill>
                <a:srgbClr val="000000"/>
              </a:solidFill>
              <a:latin typeface="Verdana Regular" panose="020B0804030504040204" charset="0"/>
              <a:cs typeface="Verdana Regular" panose="020B0804030504040204" charset="0"/>
            </a:endParaRPr>
          </a:p>
          <a:p>
            <a:pPr marL="800100" lvl="1" indent="-228600">
              <a:buAutoNum type="arabicPeriod"/>
            </a:pPr>
            <a:r>
              <a:rPr lang="it-IT" altLang="en-US" sz="1000">
                <a:solidFill>
                  <a:srgbClr val="000000"/>
                </a:solidFill>
                <a:latin typeface="Verdana Regular" panose="020B0804030504040204" charset="0"/>
                <a:cs typeface="Verdana Regular" panose="020B0804030504040204" charset="0"/>
              </a:rPr>
              <a:t>Shows the generated results in .xlsx format.</a:t>
            </a:r>
            <a:endParaRPr lang="it-IT" altLang="en-US" sz="1000">
              <a:solidFill>
                <a:srgbClr val="000000"/>
              </a:solidFill>
              <a:latin typeface="Verdana Regular" panose="020B0804030504040204" charset="0"/>
              <a:cs typeface="Verdana Regular" panose="020B0804030504040204" charset="0"/>
            </a:endParaRPr>
          </a:p>
        </p:txBody>
      </p:sp>
      <p:sp>
        <p:nvSpPr>
          <p:cNvPr id="5" name="Text Box 4"/>
          <p:cNvSpPr txBox="1"/>
          <p:nvPr/>
        </p:nvSpPr>
        <p:spPr>
          <a:xfrm>
            <a:off x="414020" y="2691765"/>
            <a:ext cx="7795260" cy="1014730"/>
          </a:xfrm>
          <a:prstGeom prst="rect">
            <a:avLst/>
          </a:prstGeom>
          <a:noFill/>
        </p:spPr>
        <p:txBody>
          <a:bodyPr wrap="square" rtlCol="0" anchor="t">
            <a:spAutoFit/>
          </a:bodyPr>
          <a:p>
            <a:r>
              <a:rPr lang="it-IT" altLang="en-US" sz="1000">
                <a:latin typeface="Verdana Regular" panose="020B0804030504040204" charset="0"/>
                <a:cs typeface="Verdana Regular" panose="020B0804030504040204" charset="0"/>
              </a:rPr>
              <a:t>An .xlsx file containing the product tags (like a normal catalog export) is the input of the first colab notebook.</a:t>
            </a:r>
            <a:endParaRPr lang="it-IT" altLang="en-US" sz="1000">
              <a:latin typeface="Verdana Regular" panose="020B0804030504040204" charset="0"/>
              <a:cs typeface="Verdana Regular" panose="020B0804030504040204" charset="0"/>
            </a:endParaRPr>
          </a:p>
          <a:p>
            <a:r>
              <a:rPr lang="it-IT" altLang="en-US" sz="1000">
                <a:latin typeface="Verdana Regular" panose="020B0804030504040204" charset="0"/>
                <a:cs typeface="Verdana Regular" panose="020B0804030504040204" charset="0"/>
              </a:rPr>
              <a:t>The output of the third notebook, is an .xlsx file containing</a:t>
            </a:r>
            <a:endParaRPr lang="it-IT" altLang="en-US" sz="1000">
              <a:latin typeface="Verdana Regular" panose="020B0804030504040204" charset="0"/>
              <a:cs typeface="Verdana Regular" panose="020B0804030504040204" charset="0"/>
            </a:endParaRPr>
          </a:p>
          <a:p>
            <a:pPr marL="685800" lvl="1" indent="-228600">
              <a:buAutoNum type="arabicPeriod"/>
            </a:pPr>
            <a:r>
              <a:rPr lang="it-IT" altLang="en-US" sz="1000">
                <a:latin typeface="Verdana Regular" panose="020B0804030504040204" charset="0"/>
                <a:cs typeface="Verdana Regular" panose="020B0804030504040204" charset="0"/>
              </a:rPr>
              <a:t>URL of the product</a:t>
            </a:r>
            <a:endParaRPr lang="it-IT" altLang="en-US" sz="1000">
              <a:latin typeface="Verdana Regular" panose="020B0804030504040204" charset="0"/>
              <a:cs typeface="Verdana Regular" panose="020B0804030504040204" charset="0"/>
            </a:endParaRPr>
          </a:p>
          <a:p>
            <a:pPr marL="685800" lvl="1" indent="-228600">
              <a:buAutoNum type="arabicPeriod"/>
            </a:pPr>
            <a:r>
              <a:rPr lang="it-IT" altLang="en-US" sz="1000">
                <a:latin typeface="Verdana Regular" panose="020B0804030504040204" charset="0"/>
                <a:cs typeface="Verdana Regular" panose="020B0804030504040204" charset="0"/>
              </a:rPr>
              <a:t>Tags used for generation of the product description</a:t>
            </a:r>
            <a:endParaRPr lang="it-IT" altLang="en-US" sz="1000">
              <a:latin typeface="Verdana Regular" panose="020B0804030504040204" charset="0"/>
              <a:cs typeface="Verdana Regular" panose="020B0804030504040204" charset="0"/>
            </a:endParaRPr>
          </a:p>
          <a:p>
            <a:pPr marL="685800" lvl="1" indent="-228600">
              <a:buAutoNum type="arabicPeriod"/>
            </a:pPr>
            <a:r>
              <a:rPr lang="it-IT" altLang="en-US" sz="1000">
                <a:latin typeface="Verdana Regular" panose="020B0804030504040204" charset="0"/>
                <a:cs typeface="Verdana Regular" panose="020B0804030504040204" charset="0"/>
              </a:rPr>
              <a:t>Generated description</a:t>
            </a:r>
            <a:endParaRPr lang="it-IT" altLang="en-US" sz="1000">
              <a:latin typeface="Verdana Regular" panose="020B0804030504040204" charset="0"/>
              <a:cs typeface="Verdana Regular" panose="020B0804030504040204" charset="0"/>
            </a:endParaRPr>
          </a:p>
          <a:p>
            <a:pPr marL="685800" lvl="1" indent="-228600">
              <a:buAutoNum type="arabicPeriod"/>
            </a:pPr>
            <a:r>
              <a:rPr lang="it-IT" altLang="en-US" sz="1000">
                <a:latin typeface="Verdana Regular" panose="020B0804030504040204" charset="0"/>
                <a:cs typeface="Verdana Regular" panose="020B0804030504040204" charset="0"/>
              </a:rPr>
              <a:t>List-like description present in the catalog</a:t>
            </a:r>
            <a:endParaRPr lang="it-IT" altLang="en-US" sz="1000">
              <a:latin typeface="Verdana Regular" panose="020B0804030504040204" charset="0"/>
              <a:cs typeface="Verdana Regular" panose="020B08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11785" y="1163955"/>
            <a:ext cx="2106295" cy="245110"/>
          </a:xfrm>
          <a:prstGeom prst="rect">
            <a:avLst/>
          </a:prstGeom>
          <a:noFill/>
        </p:spPr>
        <p:txBody>
          <a:bodyPr wrap="none" rtlCol="0" anchor="t">
            <a:spAutoFit/>
          </a:bodyPr>
          <a:p>
            <a:r>
              <a:rPr lang="it-IT" altLang="en-US" sz="1000">
                <a:latin typeface="Verdana Regular" panose="020B0804030504040204" charset="0"/>
                <a:cs typeface="Verdana Regular" panose="020B0804030504040204" charset="0"/>
              </a:rPr>
              <a:t>An example of the output file:</a:t>
            </a:r>
            <a:endParaRPr lang="it-IT" altLang="en-US" sz="1000">
              <a:latin typeface="Verdana Regular" panose="020B0804030504040204" charset="0"/>
              <a:cs typeface="Verdana Regular" panose="020B0804030504040204" charset="0"/>
            </a:endParaRPr>
          </a:p>
        </p:txBody>
      </p:sp>
      <p:sp>
        <p:nvSpPr>
          <p:cNvPr id="5" name="Title 1"/>
          <p:cNvSpPr/>
          <p:nvPr/>
        </p:nvSpPr>
        <p:spPr>
          <a:xfrm>
            <a:off x="311700" y="456455"/>
            <a:ext cx="8520600" cy="707400"/>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panose="020B0706020203020204"/>
              <a:buNone/>
              <a:defRPr sz="3600" b="1" i="0" u="none" strike="noStrike" cap="none">
                <a:solidFill>
                  <a:schemeClr val="accent1"/>
                </a:solidFill>
                <a:latin typeface="PT Sans Narrow" panose="020B0706020203020204"/>
                <a:ea typeface="PT Sans Narrow" panose="020B0706020203020204"/>
                <a:cs typeface="PT Sans Narrow" panose="020B0706020203020204"/>
                <a:sym typeface="PT Sans Narrow" panose="020B0706020203020204"/>
              </a:defRPr>
            </a:lvl1pPr>
            <a:lvl2pPr marR="0" lvl="1" algn="l" rtl="0">
              <a:lnSpc>
                <a:spcPct val="100000"/>
              </a:lnSpc>
              <a:spcBef>
                <a:spcPts val="0"/>
              </a:spcBef>
              <a:spcAft>
                <a:spcPts val="0"/>
              </a:spcAft>
              <a:buClr>
                <a:schemeClr val="accent1"/>
              </a:buClr>
              <a:buSzPts val="3600"/>
              <a:buFont typeface="PT Sans Narrow" panose="020B0706020203020204"/>
              <a:buNone/>
              <a:defRPr sz="3600" b="1" i="0" u="none" strike="noStrike" cap="none">
                <a:solidFill>
                  <a:schemeClr val="accent1"/>
                </a:solidFill>
                <a:latin typeface="PT Sans Narrow" panose="020B0706020203020204"/>
                <a:ea typeface="PT Sans Narrow" panose="020B0706020203020204"/>
                <a:cs typeface="PT Sans Narrow" panose="020B0706020203020204"/>
                <a:sym typeface="PT Sans Narrow" panose="020B0706020203020204"/>
              </a:defRPr>
            </a:lvl2pPr>
            <a:lvl3pPr marR="0" lvl="2" algn="l" rtl="0">
              <a:lnSpc>
                <a:spcPct val="100000"/>
              </a:lnSpc>
              <a:spcBef>
                <a:spcPts val="0"/>
              </a:spcBef>
              <a:spcAft>
                <a:spcPts val="0"/>
              </a:spcAft>
              <a:buClr>
                <a:schemeClr val="accent1"/>
              </a:buClr>
              <a:buSzPts val="3600"/>
              <a:buFont typeface="PT Sans Narrow" panose="020B0706020203020204"/>
              <a:buNone/>
              <a:defRPr sz="3600" b="1" i="0" u="none" strike="noStrike" cap="none">
                <a:solidFill>
                  <a:schemeClr val="accent1"/>
                </a:solidFill>
                <a:latin typeface="PT Sans Narrow" panose="020B0706020203020204"/>
                <a:ea typeface="PT Sans Narrow" panose="020B0706020203020204"/>
                <a:cs typeface="PT Sans Narrow" panose="020B0706020203020204"/>
                <a:sym typeface="PT Sans Narrow" panose="020B0706020203020204"/>
              </a:defRPr>
            </a:lvl3pPr>
            <a:lvl4pPr marR="0" lvl="3" algn="l" rtl="0">
              <a:lnSpc>
                <a:spcPct val="100000"/>
              </a:lnSpc>
              <a:spcBef>
                <a:spcPts val="0"/>
              </a:spcBef>
              <a:spcAft>
                <a:spcPts val="0"/>
              </a:spcAft>
              <a:buClr>
                <a:schemeClr val="accent1"/>
              </a:buClr>
              <a:buSzPts val="3600"/>
              <a:buFont typeface="PT Sans Narrow" panose="020B0706020203020204"/>
              <a:buNone/>
              <a:defRPr sz="3600" b="1" i="0" u="none" strike="noStrike" cap="none">
                <a:solidFill>
                  <a:schemeClr val="accent1"/>
                </a:solidFill>
                <a:latin typeface="PT Sans Narrow" panose="020B0706020203020204"/>
                <a:ea typeface="PT Sans Narrow" panose="020B0706020203020204"/>
                <a:cs typeface="PT Sans Narrow" panose="020B0706020203020204"/>
                <a:sym typeface="PT Sans Narrow" panose="020B0706020203020204"/>
              </a:defRPr>
            </a:lvl4pPr>
            <a:lvl5pPr marR="0" lvl="4" algn="l" rtl="0">
              <a:lnSpc>
                <a:spcPct val="100000"/>
              </a:lnSpc>
              <a:spcBef>
                <a:spcPts val="0"/>
              </a:spcBef>
              <a:spcAft>
                <a:spcPts val="0"/>
              </a:spcAft>
              <a:buClr>
                <a:schemeClr val="accent1"/>
              </a:buClr>
              <a:buSzPts val="3600"/>
              <a:buFont typeface="PT Sans Narrow" panose="020B0706020203020204"/>
              <a:buNone/>
              <a:defRPr sz="3600" b="1" i="0" u="none" strike="noStrike" cap="none">
                <a:solidFill>
                  <a:schemeClr val="accent1"/>
                </a:solidFill>
                <a:latin typeface="PT Sans Narrow" panose="020B0706020203020204"/>
                <a:ea typeface="PT Sans Narrow" panose="020B0706020203020204"/>
                <a:cs typeface="PT Sans Narrow" panose="020B0706020203020204"/>
                <a:sym typeface="PT Sans Narrow" panose="020B0706020203020204"/>
              </a:defRPr>
            </a:lvl5pPr>
            <a:lvl6pPr marR="0" lvl="5" algn="l" rtl="0">
              <a:lnSpc>
                <a:spcPct val="100000"/>
              </a:lnSpc>
              <a:spcBef>
                <a:spcPts val="0"/>
              </a:spcBef>
              <a:spcAft>
                <a:spcPts val="0"/>
              </a:spcAft>
              <a:buClr>
                <a:schemeClr val="accent1"/>
              </a:buClr>
              <a:buSzPts val="3600"/>
              <a:buFont typeface="PT Sans Narrow" panose="020B0706020203020204"/>
              <a:buNone/>
              <a:defRPr sz="3600" b="1" i="0" u="none" strike="noStrike" cap="none">
                <a:solidFill>
                  <a:schemeClr val="accent1"/>
                </a:solidFill>
                <a:latin typeface="PT Sans Narrow" panose="020B0706020203020204"/>
                <a:ea typeface="PT Sans Narrow" panose="020B0706020203020204"/>
                <a:cs typeface="PT Sans Narrow" panose="020B0706020203020204"/>
                <a:sym typeface="PT Sans Narrow" panose="020B0706020203020204"/>
              </a:defRPr>
            </a:lvl6pPr>
            <a:lvl7pPr marR="0" lvl="6" algn="l" rtl="0">
              <a:lnSpc>
                <a:spcPct val="100000"/>
              </a:lnSpc>
              <a:spcBef>
                <a:spcPts val="0"/>
              </a:spcBef>
              <a:spcAft>
                <a:spcPts val="0"/>
              </a:spcAft>
              <a:buClr>
                <a:schemeClr val="accent1"/>
              </a:buClr>
              <a:buSzPts val="3600"/>
              <a:buFont typeface="PT Sans Narrow" panose="020B0706020203020204"/>
              <a:buNone/>
              <a:defRPr sz="3600" b="1" i="0" u="none" strike="noStrike" cap="none">
                <a:solidFill>
                  <a:schemeClr val="accent1"/>
                </a:solidFill>
                <a:latin typeface="PT Sans Narrow" panose="020B0706020203020204"/>
                <a:ea typeface="PT Sans Narrow" panose="020B0706020203020204"/>
                <a:cs typeface="PT Sans Narrow" panose="020B0706020203020204"/>
                <a:sym typeface="PT Sans Narrow" panose="020B0706020203020204"/>
              </a:defRPr>
            </a:lvl7pPr>
            <a:lvl8pPr marR="0" lvl="7" algn="l" rtl="0">
              <a:lnSpc>
                <a:spcPct val="100000"/>
              </a:lnSpc>
              <a:spcBef>
                <a:spcPts val="0"/>
              </a:spcBef>
              <a:spcAft>
                <a:spcPts val="0"/>
              </a:spcAft>
              <a:buClr>
                <a:schemeClr val="accent1"/>
              </a:buClr>
              <a:buSzPts val="3600"/>
              <a:buFont typeface="PT Sans Narrow" panose="020B0706020203020204"/>
              <a:buNone/>
              <a:defRPr sz="3600" b="1" i="0" u="none" strike="noStrike" cap="none">
                <a:solidFill>
                  <a:schemeClr val="accent1"/>
                </a:solidFill>
                <a:latin typeface="PT Sans Narrow" panose="020B0706020203020204"/>
                <a:ea typeface="PT Sans Narrow" panose="020B0706020203020204"/>
                <a:cs typeface="PT Sans Narrow" panose="020B0706020203020204"/>
                <a:sym typeface="PT Sans Narrow" panose="020B0706020203020204"/>
              </a:defRPr>
            </a:lvl8pPr>
            <a:lvl9pPr marR="0" lvl="8" algn="l" rtl="0">
              <a:lnSpc>
                <a:spcPct val="100000"/>
              </a:lnSpc>
              <a:spcBef>
                <a:spcPts val="0"/>
              </a:spcBef>
              <a:spcAft>
                <a:spcPts val="0"/>
              </a:spcAft>
              <a:buClr>
                <a:schemeClr val="accent1"/>
              </a:buClr>
              <a:buSzPts val="3600"/>
              <a:buFont typeface="PT Sans Narrow" panose="020B0706020203020204"/>
              <a:buNone/>
              <a:defRPr sz="3600" b="1" i="0" u="none" strike="noStrike" cap="none">
                <a:solidFill>
                  <a:schemeClr val="accent1"/>
                </a:solidFill>
                <a:latin typeface="PT Sans Narrow" panose="020B0706020203020204"/>
                <a:ea typeface="PT Sans Narrow" panose="020B0706020203020204"/>
                <a:cs typeface="PT Sans Narrow" panose="020B0706020203020204"/>
                <a:sym typeface="PT Sans Narrow" panose="020B0706020203020204"/>
              </a:defRPr>
            </a:lvl9pPr>
          </a:lstStyle>
          <a:p>
            <a:r>
              <a:rPr lang="it-IT" altLang="en-US" sz="2000">
                <a:latin typeface="Verdana Bold" panose="020B0804030504040204" charset="0"/>
                <a:cs typeface="Verdana Bold" panose="020B0804030504040204" charset="0"/>
              </a:rPr>
              <a:t>Inference</a:t>
            </a:r>
            <a:endParaRPr lang="it-IT" altLang="en-US" sz="2000">
              <a:latin typeface="Verdana Bold" panose="020B0804030504040204" charset="0"/>
              <a:cs typeface="Verdana Bold" panose="020B0804030504040204" charset="0"/>
            </a:endParaRPr>
          </a:p>
        </p:txBody>
      </p:sp>
      <p:pic>
        <p:nvPicPr>
          <p:cNvPr id="9" name="Picture 8"/>
          <p:cNvPicPr>
            <a:picLocks noChangeAspect="1"/>
          </p:cNvPicPr>
          <p:nvPr/>
        </p:nvPicPr>
        <p:blipFill>
          <a:blip r:embed="rId1"/>
          <a:stretch>
            <a:fillRect/>
          </a:stretch>
        </p:blipFill>
        <p:spPr>
          <a:xfrm>
            <a:off x="382270" y="1771015"/>
            <a:ext cx="8378825" cy="2732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000">
                <a:latin typeface="Verdana" panose="020B0804030504040204"/>
                <a:ea typeface="Verdana" panose="020B0804030504040204"/>
                <a:cs typeface="Verdana" panose="020B0804030504040204"/>
                <a:sym typeface="Verdana" panose="020B0804030504040204"/>
              </a:rPr>
              <a:t>Pre-processing and Good Tags</a:t>
            </a:r>
            <a:endParaRPr sz="2000">
              <a:latin typeface="Verdana" panose="020B0804030504040204"/>
              <a:ea typeface="Verdana" panose="020B0804030504040204"/>
              <a:cs typeface="Verdana" panose="020B0804030504040204"/>
              <a:sym typeface="Verdana" panose="020B0804030504040204"/>
            </a:endParaRPr>
          </a:p>
        </p:txBody>
      </p:sp>
      <p:sp>
        <p:nvSpPr>
          <p:cNvPr id="123" name="Google Shape;123;p22"/>
          <p:cNvSpPr txBox="1"/>
          <p:nvPr>
            <p:ph type="body" idx="1"/>
          </p:nvPr>
        </p:nvSpPr>
        <p:spPr>
          <a:xfrm>
            <a:off x="311700" y="1408825"/>
            <a:ext cx="8520600" cy="2723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We found out empirically that the model required </a:t>
            </a:r>
            <a:r>
              <a:rPr lang="it-IT" alt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good enough</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tags</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and a certain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format of input dat</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(No trailing whitespaces, new Lines, separating characters in certain positions,...)  to generate good descriptions.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For example, tags from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Brands Distributio</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n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were too general for the model to be able to describe the product (semi)-accurately. </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Tags from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Griffati</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were better but lacked information about the material of the product so this information was extracted from the product description already present in the catalog (A list of attributes of the product, not in sentences).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We believe that the descriptions generated by GPT are a good complement to the list like description already available, and that together they will make a not only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exhaustiv</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e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but also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aesthetically pleasi</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ng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and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appealin</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product description.</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120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Moreover, it is essential for these models (GPT-J and GPT-Neo) that all the tags are in English, since more than 95% of the dataset they were trained on consists of English data.</a:t>
            </a:r>
            <a:endParaRPr sz="1000">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Verdana" panose="020B0804030504040204"/>
                <a:ea typeface="Verdana" panose="020B0804030504040204"/>
                <a:cs typeface="Verdana" panose="020B0804030504040204"/>
                <a:sym typeface="Verdana" panose="020B0804030504040204"/>
              </a:rPr>
              <a:t>Why Fine-tuning is essential</a:t>
            </a:r>
            <a:endParaRPr sz="2000">
              <a:latin typeface="Verdana" panose="020B0804030504040204"/>
              <a:ea typeface="Verdana" panose="020B0804030504040204"/>
              <a:cs typeface="Verdana" panose="020B0804030504040204"/>
              <a:sym typeface="Verdana" panose="020B0804030504040204"/>
            </a:endParaRPr>
          </a:p>
        </p:txBody>
      </p:sp>
      <p:sp>
        <p:nvSpPr>
          <p:cNvPr id="129" name="Google Shape;129;p23"/>
          <p:cNvSpPr txBox="1"/>
          <p:nvPr>
            <p:ph type="body" idx="1"/>
          </p:nvPr>
        </p:nvSpPr>
        <p:spPr>
          <a:xfrm>
            <a:off x="311700" y="1395250"/>
            <a:ext cx="8520600" cy="2805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Results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without fine-tunin</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using pre-trained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GPT-</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J</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About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28</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of the generated descriptions were acceptable (manually evaluated), which was quite a low percentage, however the quality of the acceptable descriptions was impressive.</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Some of the best descriptions: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spcBef>
                <a:spcPts val="1200"/>
              </a:spcBef>
              <a:spcAft>
                <a:spcPts val="0"/>
              </a:spcAft>
              <a:buClr>
                <a:srgbClr val="292929"/>
              </a:buClr>
              <a:buSzPts val="1000"/>
              <a:buFont typeface="Verdana" panose="020B0804030504040204"/>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This Dsquared2 sunglasses are made of high quality materials, it is a must-have for every man. It is a great gift for your boyfriend or husband.</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spcBef>
                <a:spcPts val="0"/>
              </a:spcBef>
              <a:spcAft>
                <a:spcPts val="0"/>
              </a:spcAft>
              <a:buClr>
                <a:srgbClr val="292929"/>
              </a:buClr>
              <a:buSzPts val="1000"/>
              <a:buFont typeface="Verdana" panose="020B0804030504040204"/>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The Carrera sunglasses are the perfect accessory for the fashion-conscious man.</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spcBef>
                <a:spcPts val="0"/>
              </a:spcBef>
              <a:spcAft>
                <a:spcPts val="0"/>
              </a:spcAft>
              <a:buClr>
                <a:srgbClr val="292929"/>
              </a:buClr>
              <a:buSzPts val="1000"/>
              <a:buFont typeface="Verdana" panose="020B0804030504040204"/>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The best of both worlds, these sneakers combine the benefits of a running shoe with the comfort of a casual shoe. The result is a sneaker that will not only make you run faster, but also make you feel better while you're doing it.</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120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Note: An example of occasional grammatical mistakes of these models can be seen in the first example.</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020">
                <a:latin typeface="Verdana" panose="020B0804030504040204"/>
                <a:ea typeface="Verdana" panose="020B0804030504040204"/>
                <a:cs typeface="Verdana" panose="020B0804030504040204"/>
                <a:sym typeface="Verdana" panose="020B0804030504040204"/>
              </a:rPr>
              <a:t>Training Problems</a:t>
            </a:r>
            <a:endParaRPr sz="2020">
              <a:latin typeface="Verdana" panose="020B0804030504040204"/>
              <a:ea typeface="Verdana" panose="020B0804030504040204"/>
              <a:cs typeface="Verdana" panose="020B0804030504040204"/>
              <a:sym typeface="Verdana" panose="020B0804030504040204"/>
            </a:endParaRPr>
          </a:p>
        </p:txBody>
      </p:sp>
      <p:sp>
        <p:nvSpPr>
          <p:cNvPr id="135" name="Google Shape;135;p24"/>
          <p:cNvSpPr txBox="1"/>
          <p:nvPr>
            <p:ph type="body" idx="1"/>
          </p:nvPr>
        </p:nvSpPr>
        <p:spPr>
          <a:xfrm>
            <a:off x="311700" y="1707375"/>
            <a:ext cx="8520600" cy="14955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Training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GPT-</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J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was computationally expensive and couldn’t be done on Colab TPUs. Cloud TPUs were necessary.</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95000"/>
              </a:lnSpc>
              <a:spcBef>
                <a:spcPts val="1200"/>
              </a:spcBef>
              <a:spcAft>
                <a:spcPts val="0"/>
              </a:spcAft>
              <a:buClr>
                <a:schemeClr val="dk1"/>
              </a:buClr>
              <a:buSzPts val="1100"/>
              <a:buFont typeface="Arial" panose="020B0604020202090204"/>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The problem with fine-tuning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GPT-N</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eo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was that we needed a considerable amount of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labeled example</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s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(Both tags and good product descriptions), and not many good product descriptions were available. Almost all available descriptions were lists of features and not descriptive.</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95000"/>
              </a:lnSpc>
              <a:spcBef>
                <a:spcPts val="1200"/>
              </a:spcBef>
              <a:spcAft>
                <a:spcPts val="120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The required products descriptions of the labeled dataset had to be close to the acceptable examples generated by GPT-J to train the model effectively.</a:t>
            </a:r>
            <a:endParaRPr sz="1000">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020">
                <a:latin typeface="Verdana" panose="020B0804030504040204"/>
                <a:ea typeface="Verdana" panose="020B0804030504040204"/>
                <a:cs typeface="Verdana" panose="020B0804030504040204"/>
                <a:sym typeface="Verdana" panose="020B0804030504040204"/>
              </a:rPr>
              <a:t>Fine-tuning GPT-Neo</a:t>
            </a:r>
            <a:endParaRPr sz="2020">
              <a:latin typeface="Verdana" panose="020B0804030504040204"/>
              <a:ea typeface="Verdana" panose="020B0804030504040204"/>
              <a:cs typeface="Verdana" panose="020B0804030504040204"/>
              <a:sym typeface="Verdana" panose="020B0804030504040204"/>
            </a:endParaRPr>
          </a:p>
        </p:txBody>
      </p:sp>
      <p:sp>
        <p:nvSpPr>
          <p:cNvPr id="141" name="Google Shape;141;p25"/>
          <p:cNvSpPr txBox="1"/>
          <p:nvPr>
            <p:ph type="body" idx="1"/>
          </p:nvPr>
        </p:nvSpPr>
        <p:spPr>
          <a:xfrm>
            <a:off x="311700" y="1395250"/>
            <a:ext cx="8520600" cy="3022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We fine-tuned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GPT-N</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eo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3 times with three different datasets.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393700" lvl="0" indent="-228600" algn="just" rtl="0">
              <a:spcBef>
                <a:spcPts val="1200"/>
              </a:spcBef>
              <a:spcAft>
                <a:spcPts val="0"/>
              </a:spcAft>
              <a:buClr>
                <a:srgbClr val="292929"/>
              </a:buClr>
              <a:buSzPts val="1000"/>
              <a:buFont typeface="Verdana" panose="020B0804030504040204"/>
              <a:buAutoNum type="arabicPeriod"/>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Using the acceptable descriptions generated by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GPT-</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J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(manually chosen)</a:t>
            </a:r>
            <a:endPar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850900" lvl="1" indent="-228600" algn="just" rtl="0">
              <a:spcBef>
                <a:spcPts val="1200"/>
              </a:spcBef>
              <a:spcAft>
                <a:spcPts val="0"/>
              </a:spcAft>
              <a:buClr>
                <a:srgbClr val="292929"/>
              </a:buClr>
              <a:buSzPts val="1000"/>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About </a:t>
            </a:r>
            <a:r>
              <a:rPr lang="it-IT" altLang="en-US" sz="1000" b="1">
                <a:solidFill>
                  <a:srgbClr val="292929"/>
                </a:solidFill>
                <a:highlight>
                  <a:srgbClr val="FFFFFF"/>
                </a:highlight>
                <a:latin typeface="Verdana Bold" panose="020B0804030504040204" charset="0"/>
                <a:ea typeface="Verdana" panose="020B0804030504040204"/>
                <a:cs typeface="Verdana Bold" panose="020B0804030504040204" charset="0"/>
                <a:sym typeface="Verdana" panose="020B0804030504040204"/>
              </a:rPr>
              <a:t>64%</a:t>
            </a:r>
            <a:r>
              <a:rPr lang="it-IT" alt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acceptable descriptions, A significant improvement</a:t>
            </a:r>
            <a:endParaRPr sz="775">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393700" lvl="0" indent="-228600" algn="just" rtl="0">
              <a:spcBef>
                <a:spcPts val="0"/>
              </a:spcBef>
              <a:spcAft>
                <a:spcPts val="0"/>
              </a:spcAft>
              <a:buClr>
                <a:srgbClr val="292929"/>
              </a:buClr>
              <a:buSzPts val="1000"/>
              <a:buFont typeface="Verdana" panose="020B0804030504040204"/>
              <a:buAutoNum type="arabicPeriod"/>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Using descriptions from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Telabl</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u</a:t>
            </a:r>
            <a:endPar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850900" lvl="1" indent="-228600" algn="just" rtl="0">
              <a:spcBef>
                <a:spcPts val="0"/>
              </a:spcBef>
              <a:spcAft>
                <a:spcPts val="0"/>
              </a:spcAft>
              <a:buClr>
                <a:srgbClr val="292929"/>
              </a:buClr>
              <a:buSzPts val="1000"/>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 negligible percentage of descriptions were acceptable</a:t>
            </a:r>
            <a:r>
              <a:rPr lang="it-IT" alt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t>
            </a:r>
            <a:endParaRPr lang="it-IT" alt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850900" lvl="1" indent="-228600" algn="just" rtl="0">
              <a:spcBef>
                <a:spcPts val="0"/>
              </a:spcBef>
              <a:spcAft>
                <a:spcPts val="0"/>
              </a:spcAft>
              <a:buClr>
                <a:srgbClr val="292929"/>
              </a:buClr>
              <a:buSzPts val="1000"/>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The dataset used for training was too small and too specific as it contained only their own men’s clothing items.</a:t>
            </a:r>
            <a:endPar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393700" lvl="0" indent="-228600" algn="just" rtl="0">
              <a:spcBef>
                <a:spcPts val="0"/>
              </a:spcBef>
              <a:spcAft>
                <a:spcPts val="0"/>
              </a:spcAft>
              <a:buClr>
                <a:srgbClr val="292929"/>
              </a:buClr>
              <a:buSzPts val="1000"/>
              <a:buFont typeface="Verdana" panose="020B0804030504040204"/>
              <a:buAutoNum type="arabicPeriod"/>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Using data from 5 different e-commerce marketplaces including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Flipkart</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Amazon</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and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Ebay</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and the acceptable descriptions generated by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GPT-J</a:t>
            </a:r>
            <a:endPar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850900" lvl="1" indent="-228600" algn="just" rtl="0">
              <a:spcBef>
                <a:spcPts val="0"/>
              </a:spcBef>
              <a:spcAft>
                <a:spcPts val="0"/>
              </a:spcAft>
              <a:buClr>
                <a:srgbClr val="292929"/>
              </a:buClr>
              <a:buSzPts val="1000"/>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About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8</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6%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acceptable description</a:t>
            </a:r>
            <a:r>
              <a:rPr lang="it-IT" alt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s.</a:t>
            </a:r>
            <a:endParaRPr lang="it-IT" alt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850900" lvl="1" indent="-228600" algn="just" rtl="0">
              <a:spcBef>
                <a:spcPts val="0"/>
              </a:spcBef>
              <a:spcAft>
                <a:spcPts val="0"/>
              </a:spcAft>
              <a:buClr>
                <a:srgbClr val="292929"/>
              </a:buClr>
              <a:buSzPts val="1000"/>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2500 fashion products with good descriptions were chosen semi-manually from more than 100K instances, and their tags were transformed to the format of Griffati tags. (Seriously time consuming but worth it</a:t>
            </a:r>
            <a:r>
              <a:rPr lang="it-IT" alt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t>
            </a:r>
            <a:endParaRPr lang="it-IT" alt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850900" lvl="1" indent="-228600" algn="just" rtl="0">
              <a:spcBef>
                <a:spcPts val="0"/>
              </a:spcBef>
              <a:spcAft>
                <a:spcPts val="0"/>
              </a:spcAft>
              <a:buClr>
                <a:srgbClr val="292929"/>
              </a:buClr>
              <a:buSzPts val="1000"/>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1200 acceptable descriptions were chosen manually from descriptions generated by GPT-J with no training.</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120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The examples that are mentioned from this point on are generated by the third and last trained model.</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000">
                <a:latin typeface="Verdana" panose="020B0804030504040204"/>
                <a:ea typeface="Verdana" panose="020B0804030504040204"/>
                <a:cs typeface="Verdana" panose="020B0804030504040204"/>
                <a:sym typeface="Verdana" panose="020B0804030504040204"/>
              </a:rPr>
              <a:t>Good results</a:t>
            </a:r>
            <a:endParaRPr sz="2000">
              <a:latin typeface="Verdana" panose="020B0804030504040204"/>
              <a:ea typeface="Verdana" panose="020B0804030504040204"/>
              <a:cs typeface="Verdana" panose="020B0804030504040204"/>
              <a:sym typeface="Verdana" panose="020B0804030504040204"/>
            </a:endParaRPr>
          </a:p>
        </p:txBody>
      </p:sp>
      <p:sp>
        <p:nvSpPr>
          <p:cNvPr id="147" name="Google Shape;147;p26"/>
          <p:cNvSpPr txBox="1"/>
          <p:nvPr>
            <p:ph type="body" idx="1"/>
          </p:nvPr>
        </p:nvSpPr>
        <p:spPr>
          <a:xfrm>
            <a:off x="311700" y="1096700"/>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Some examples of generated descriptions: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1200"/>
              </a:spcBef>
              <a:spcAft>
                <a:spcPts val="0"/>
              </a:spcAft>
              <a:buClr>
                <a:srgbClr val="292929"/>
              </a:buClr>
              <a:buSzPts val="1000"/>
              <a:buFont typeface="Verdana" panose="020B0804030504040204"/>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brand: Calvin Klein Performance, subcategory: Men-T-shirts, season: Fall/Winter, color: black, gender: Men, material: cotton, polyester, neckline: round neck, sleeves: short </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0"/>
              </a:spcBef>
              <a:spcAft>
                <a:spcPts val="0"/>
              </a:spcAft>
              <a:buClr>
                <a:srgbClr val="292929"/>
              </a:buClr>
              <a:buSzPts val="1000"/>
              <a:buFont typeface="Verdana" panose="020B0804030504040204"/>
              <a:buChar char="●"/>
            </a:pP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description: A classic T-shirt with a round neck and short sleeves. Made of 100% cotton, this T-shirt is a perfect example of the classic style.</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100000"/>
              </a:lnSpc>
              <a:spcBef>
                <a:spcPts val="0"/>
              </a:spcBef>
              <a:spcAft>
                <a:spcPts val="0"/>
              </a:spcAft>
              <a:buNone/>
            </a:pP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0"/>
              </a:spcBef>
              <a:spcAft>
                <a:spcPts val="0"/>
              </a:spcAft>
              <a:buClr>
                <a:srgbClr val="292929"/>
              </a:buClr>
              <a:buSzPts val="1000"/>
              <a:buFont typeface="Verdana" panose="020B0804030504040204"/>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brand: Daniele Alessandrini, madein: Italy, subcategory: Men-Trousers, season: Spring/Summer, color: grey, gender: Men, fastening: zip and button, pattern: plain, material: polyester, viscose, pockets: front and back pockets  </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0"/>
              </a:spcBef>
              <a:spcAft>
                <a:spcPts val="0"/>
              </a:spcAft>
              <a:buClr>
                <a:srgbClr val="292929"/>
              </a:buClr>
              <a:buSzPts val="1000"/>
              <a:buFont typeface="Verdana" panose="020B0804030504040204"/>
              <a:buChar char="❖"/>
            </a:pP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description: A timeless and sophisticated design that is perfect for the summer. In addition, the pants are made of a very soft and stretchy fabric, which makes them very comfortable. This pair of trousers is a must have for every man.</a:t>
            </a:r>
            <a:endParaRPr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100000"/>
              </a:lnSpc>
              <a:spcBef>
                <a:spcPts val="0"/>
              </a:spcBef>
              <a:spcAft>
                <a:spcPts val="0"/>
              </a:spcAft>
              <a:buNone/>
            </a:pP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0"/>
              </a:spcBef>
              <a:spcAft>
                <a:spcPts val="0"/>
              </a:spcAft>
              <a:buClr>
                <a:srgbClr val="292929"/>
              </a:buClr>
              <a:buSzPts val="1000"/>
              <a:buFont typeface="Verdana" panose="020B0804030504040204"/>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brand: Displaj, subcategory: Men-Jeans, season: Fall/Winter, color: blue, gender: Men, fastening: zip and button, pattern: plain, material: cotton, pockets: front and back pockets  </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0"/>
              </a:spcBef>
              <a:spcAft>
                <a:spcPts val="0"/>
              </a:spcAft>
              <a:buClr>
                <a:srgbClr val="292929"/>
              </a:buClr>
              <a:buSzPts val="1000"/>
              <a:buFont typeface="Verdana" panose="020B0804030504040204"/>
              <a:buChar char="❏"/>
            </a:pP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description: This is a great pair of jeans for the office or for a casual weekend out. The design is very simple and very elegant. The material is very soft and comfortable.</a:t>
            </a:r>
            <a:endPar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165100" lvl="0" indent="0" algn="just" rtl="0">
              <a:lnSpc>
                <a:spcPct val="100000"/>
              </a:lnSpc>
              <a:spcBef>
                <a:spcPts val="0"/>
              </a:spcBef>
              <a:spcAft>
                <a:spcPts val="0"/>
              </a:spcAft>
              <a:buClr>
                <a:srgbClr val="292929"/>
              </a:buClr>
              <a:buSzPts val="1000"/>
              <a:buFont typeface="Verdana" panose="020B0804030504040204"/>
              <a:buNone/>
            </a:pP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0"/>
              </a:spcBef>
              <a:spcAft>
                <a:spcPts val="0"/>
              </a:spcAft>
              <a:buClr>
                <a:srgbClr val="292929"/>
              </a:buClr>
              <a:buSzPts val="1000"/>
              <a:buFont typeface="Verdana" panose="020B0804030504040204"/>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brand: Dexterior, madein: Italy, subcategory: Women-T-shirts, season: Fall/Winter, color: white, gender: Women, pattern: geometric, material: cotton, polyester, neckline: round neck, sleeves: short </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0"/>
              </a:spcBef>
              <a:spcAft>
                <a:spcPts val="0"/>
              </a:spcAft>
              <a:buClr>
                <a:srgbClr val="292929"/>
              </a:buClr>
              <a:buSzPts val="1000"/>
              <a:buFont typeface="Verdana" panose="020B0804030504040204"/>
              <a:buChar char="➢"/>
            </a:pP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description: This is a T-shirt with a round neck and short sleeves. It is made of 100% cotton and has a geometric pattern. It is a very comfortable and stylish t-shirt. </a:t>
            </a:r>
            <a:endParaRPr sz="1000" b="1">
              <a:latin typeface="Verdana" panose="020B0804030504040204"/>
              <a:ea typeface="Verdana" panose="020B0804030504040204"/>
              <a:cs typeface="Verdana" panose="020B0804030504040204"/>
              <a:sym typeface="Verdana" panose="020B0804030504040204"/>
            </a:endParaRPr>
          </a:p>
          <a:p>
            <a:pPr marL="0" lvl="0" indent="0" algn="just" rtl="0">
              <a:spcBef>
                <a:spcPts val="0"/>
              </a:spcBef>
              <a:spcAft>
                <a:spcPts val="1200"/>
              </a:spcAft>
              <a:buNone/>
            </a:pPr>
            <a:endParaRPr sz="1000">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000">
                <a:latin typeface="Verdana" panose="020B0804030504040204"/>
                <a:ea typeface="Verdana" panose="020B0804030504040204"/>
                <a:cs typeface="Verdana" panose="020B0804030504040204"/>
                <a:sym typeface="Verdana" panose="020B0804030504040204"/>
              </a:rPr>
              <a:t>Human supervision is essential</a:t>
            </a:r>
            <a:endParaRPr sz="2000">
              <a:latin typeface="Verdana" panose="020B0804030504040204"/>
              <a:ea typeface="Verdana" panose="020B0804030504040204"/>
              <a:cs typeface="Verdana" panose="020B0804030504040204"/>
              <a:sym typeface="Verdana" panose="020B0804030504040204"/>
            </a:endParaRPr>
          </a:p>
        </p:txBody>
      </p:sp>
      <p:sp>
        <p:nvSpPr>
          <p:cNvPr id="153" name="Google Shape;153;p27"/>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In addition to possible wrong details being present in the description, these are some examples of particularly bad results which make it clear that human supervision is always necessary:</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342900" algn="just" rtl="0">
              <a:spcBef>
                <a:spcPts val="1200"/>
              </a:spcBef>
              <a:spcAft>
                <a:spcPts val="0"/>
              </a:spcAft>
              <a:buSzPts val="1800"/>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Nonsense combination of words: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914400" lvl="1" indent="-317500" algn="just" rtl="0">
              <a:spcBef>
                <a:spcPts val="0"/>
              </a:spcBef>
              <a:spcAft>
                <a:spcPts val="0"/>
              </a:spcAft>
              <a:buSzPts val="1400"/>
              <a:buChar char="-"/>
            </a:pPr>
            <a:r>
              <a:rPr lang="en-US" sz="10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 relevance of the brand to the fashion industry, the product to the daily life. This product is made of high quality material, and is a must-have for the fashion industry. </a:t>
            </a:r>
            <a:endParaRPr sz="10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914400" lvl="1" indent="-317500" algn="just" rtl="0">
              <a:spcBef>
                <a:spcPts val="0"/>
              </a:spcBef>
              <a:spcAft>
                <a:spcPts val="0"/>
              </a:spcAft>
              <a:buSzPts val="1400"/>
              <a:buChar char="-"/>
            </a:pPr>
            <a:r>
              <a:rPr lang="en-US" sz="10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The Calvin Klein Bag Man is a small, versatile bag that can be worn as a jacket or a casual bag.</a:t>
            </a:r>
            <a:endParaRPr sz="10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914400" lvl="1" indent="-317500" algn="just" rtl="0">
              <a:spcBef>
                <a:spcPts val="0"/>
              </a:spcBef>
              <a:spcAft>
                <a:spcPts val="0"/>
              </a:spcAft>
              <a:buSzPts val="1400"/>
              <a:buChar char="-"/>
            </a:pPr>
            <a:r>
              <a:rPr lang="en-US" sz="10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 simple, stylish and casual skirt for the summer. Made of a soft cotton fabric, it has a round neckline and a V-neck</a:t>
            </a:r>
            <a:endParaRPr sz="10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342900" algn="just" rtl="0">
              <a:spcBef>
                <a:spcPts val="0"/>
              </a:spcBef>
              <a:spcAft>
                <a:spcPts val="0"/>
              </a:spcAft>
              <a:buSzPts val="1800"/>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Descriptions in form of a comment or describing the brand instead of the product:</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914400" lvl="1" indent="-317500" algn="just" rtl="0">
              <a:spcBef>
                <a:spcPts val="0"/>
              </a:spcBef>
              <a:spcAft>
                <a:spcPts val="0"/>
              </a:spcAft>
              <a:buSzPts val="1400"/>
              <a:buChar char="-"/>
            </a:pPr>
            <a:r>
              <a:rPr lang="en-US" sz="10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I absolutely love this pair of jeans, they are very comfortable and light, the pockets are very practical and the material is very soft. The design is very classic and elegant.</a:t>
            </a:r>
            <a:endParaRPr sz="10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914400" lvl="1" indent="-317500" algn="just" rtl="0">
              <a:spcBef>
                <a:spcPts val="0"/>
              </a:spcBef>
              <a:spcAft>
                <a:spcPts val="0"/>
              </a:spcAft>
              <a:buSzPts val="1400"/>
              <a:buChar char="-"/>
            </a:pPr>
            <a:r>
              <a:rPr lang="en-US" sz="10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Armani is a fashion brand that is known for its high-quality products. The brand is known for its iconic clothing that is designed with an attention to details. The clothing is made in a variety of different ways, and it is available in a wide range of colors. The brand is known for its high-quality clothing that is made with the most modern techniques. </a:t>
            </a:r>
            <a:endParaRPr sz="10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2926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000">
                <a:latin typeface="Verdana" panose="020B0804030504040204"/>
                <a:ea typeface="Verdana" panose="020B0804030504040204"/>
                <a:cs typeface="Verdana" panose="020B0804030504040204"/>
                <a:sym typeface="Verdana" panose="020B0804030504040204"/>
              </a:rPr>
              <a:t>Multiple Descriptions for a Product</a:t>
            </a:r>
            <a:endParaRPr sz="2000">
              <a:latin typeface="Verdana" panose="020B0804030504040204"/>
              <a:ea typeface="Verdana" panose="020B0804030504040204"/>
              <a:cs typeface="Verdana" panose="020B0804030504040204"/>
              <a:sym typeface="Verdana" panose="020B0804030504040204"/>
            </a:endParaRPr>
          </a:p>
        </p:txBody>
      </p:sp>
      <p:sp>
        <p:nvSpPr>
          <p:cNvPr id="159" name="Google Shape;159;p28"/>
          <p:cNvSpPr txBox="1"/>
          <p:nvPr>
            <p:ph type="body" idx="1"/>
          </p:nvPr>
        </p:nvSpPr>
        <p:spPr>
          <a:xfrm>
            <a:off x="311700" y="1049200"/>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8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As language models are statistical tools, it’s possible to generate </a:t>
            </a:r>
            <a:r>
              <a:rPr lang="en-US" sz="8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different results</a:t>
            </a:r>
            <a:r>
              <a:rPr lang="en-US" sz="8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for a certain input. This could help us provide clients with the option to sell different product descriptions to different resellers, since using the same product description on all reseller websites has a significant negative impact on SEO.</a:t>
            </a:r>
            <a:endParaRPr sz="8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8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An example of 8 product descriptions generated for a single set of tags: </a:t>
            </a:r>
            <a:endParaRPr sz="8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79400" algn="just" rtl="0">
              <a:spcBef>
                <a:spcPts val="1200"/>
              </a:spcBef>
              <a:spcAft>
                <a:spcPts val="0"/>
              </a:spcAft>
              <a:buClr>
                <a:srgbClr val="292929"/>
              </a:buClr>
              <a:buSzPts val="800"/>
              <a:buFont typeface="Verdana" panose="020B0804030504040204"/>
              <a:buChar char="●"/>
            </a:pPr>
            <a:r>
              <a:rPr lang="en-US" sz="8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subcategory: Jacket, gender: Men, season: Autumn winter, color: White </a:t>
            </a:r>
            <a:endParaRPr sz="8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79400" algn="just" rtl="0">
              <a:spcBef>
                <a:spcPts val="0"/>
              </a:spcBef>
              <a:spcAft>
                <a:spcPts val="0"/>
              </a:spcAft>
              <a:buClr>
                <a:srgbClr val="292929"/>
              </a:buClr>
              <a:buSzPts val="800"/>
              <a:buFont typeface="Verdana" panose="020B0804030504040204"/>
              <a:buAutoNum type="arabicPeriod"/>
            </a:pP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This jacket is a very comfortable and stylish jacket. </a:t>
            </a:r>
            <a:r>
              <a:rPr lang="en-US" sz="800" i="1" u="sng">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it is made of cotton</a:t>
            </a: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and is very soft and comfortable. This is a very good jacket for a man who wants to look very stylish and in love with the fashion. </a:t>
            </a:r>
            <a:endParaRPr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79400" algn="just" rtl="0">
              <a:spcBef>
                <a:spcPts val="0"/>
              </a:spcBef>
              <a:spcAft>
                <a:spcPts val="0"/>
              </a:spcAft>
              <a:buClr>
                <a:srgbClr val="292929"/>
              </a:buClr>
              <a:buSzPts val="800"/>
              <a:buFont typeface="Verdana" panose="020B0804030504040204"/>
              <a:buAutoNum type="arabicPeriod"/>
            </a:pP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 slim fit jacket with a </a:t>
            </a:r>
            <a:r>
              <a:rPr lang="en-US" sz="800" i="1" u="sng">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zip fastening, long sleeves and a hood.</a:t>
            </a: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t>
            </a:r>
            <a:r>
              <a:rPr lang="en-US" sz="800" i="1" u="sng">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Made of a soft wool blend</a:t>
            </a: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the jacket is lightweight and comfortable.</a:t>
            </a:r>
            <a:endParaRPr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79400" algn="just" rtl="0">
              <a:spcBef>
                <a:spcPts val="0"/>
              </a:spcBef>
              <a:spcAft>
                <a:spcPts val="0"/>
              </a:spcAft>
              <a:buClr>
                <a:srgbClr val="292929"/>
              </a:buClr>
              <a:buSzPts val="800"/>
              <a:buFont typeface="Verdana" panose="020B0804030504040204"/>
              <a:buAutoNum type="arabicPeriod"/>
            </a:pP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This is a lightweight, comfortable, versatile, high-quality jacket. Made of a durable, soft, and lightweight material, it is a perfect addition to your casual wardrobe. </a:t>
            </a:r>
            <a:endParaRPr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79400" algn="just" rtl="0">
              <a:spcBef>
                <a:spcPts val="0"/>
              </a:spcBef>
              <a:spcAft>
                <a:spcPts val="0"/>
              </a:spcAft>
              <a:buClr>
                <a:srgbClr val="292929"/>
              </a:buClr>
              <a:buSzPts val="800"/>
              <a:buFont typeface="Verdana" panose="020B0804030504040204"/>
              <a:buAutoNum type="arabicPeriod"/>
            </a:pP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The jacket is made of a very soft and light material, which makes it very comfortable. It is a very versatile jacket, and can be worn in many different seasons. </a:t>
            </a:r>
            <a:endParaRPr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79400" algn="just" rtl="0">
              <a:spcBef>
                <a:spcPts val="0"/>
              </a:spcBef>
              <a:spcAft>
                <a:spcPts val="0"/>
              </a:spcAft>
              <a:buClr>
                <a:srgbClr val="292929"/>
              </a:buClr>
              <a:buSzPts val="800"/>
              <a:buFont typeface="Verdana" panose="020B0804030504040204"/>
              <a:buAutoNum type="arabicPeriod"/>
            </a:pP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The jacket is made of a </a:t>
            </a:r>
            <a:r>
              <a:rPr lang="en-US" sz="800" i="1" u="sng">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combination of cotton and silk</a:t>
            </a: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The fabric is soft and comfortable. It is a very comfortable jacket. The jacket is very light and it is very easy to carry. It is a very stylish and elegant jacket.</a:t>
            </a:r>
            <a:endParaRPr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79400" algn="just" rtl="0">
              <a:spcBef>
                <a:spcPts val="0"/>
              </a:spcBef>
              <a:spcAft>
                <a:spcPts val="0"/>
              </a:spcAft>
              <a:buClr>
                <a:srgbClr val="292929"/>
              </a:buClr>
              <a:buSzPts val="800"/>
              <a:buFont typeface="Verdana" panose="020B0804030504040204"/>
              <a:buAutoNum type="arabicPeriod"/>
            </a:pP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This Jacket is a classic men's jacket with a beautiful design. It is made of a high quality material and is very comfortable. This jacket is perfect for the cold winter days.</a:t>
            </a:r>
            <a:endParaRPr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79400" algn="just" rtl="0">
              <a:spcBef>
                <a:spcPts val="0"/>
              </a:spcBef>
              <a:spcAft>
                <a:spcPts val="0"/>
              </a:spcAft>
              <a:buClr>
                <a:srgbClr val="292929"/>
              </a:buClr>
              <a:buSzPts val="800"/>
              <a:buFont typeface="Verdana" panose="020B0804030504040204"/>
              <a:buAutoNum type="arabicPeriod"/>
            </a:pP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 slim fit jacket with </a:t>
            </a:r>
            <a:r>
              <a:rPr lang="en-US" sz="800" i="1" u="sng">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 round neckline and a long sleeve</a:t>
            </a: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It is made of a soft fabric, and has a nice and cozy look. This jacket is perfect for the winter season.</a:t>
            </a:r>
            <a:endParaRPr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79400" algn="just" rtl="0">
              <a:spcBef>
                <a:spcPts val="0"/>
              </a:spcBef>
              <a:spcAft>
                <a:spcPts val="0"/>
              </a:spcAft>
              <a:buClr>
                <a:srgbClr val="292929"/>
              </a:buClr>
              <a:buSzPts val="800"/>
              <a:buFont typeface="Verdana" panose="020B0804030504040204"/>
              <a:buAutoNum type="arabicPeriod"/>
            </a:pP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 slim fit jacket with </a:t>
            </a:r>
            <a:r>
              <a:rPr lang="en-US" sz="800" i="1" u="sng">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 round neckline and a buttoned front</a:t>
            </a:r>
            <a:r>
              <a:rPr lang="en-US"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it is made of a soft cotton and it is very comfortable. It is a great jacket for a cold day.</a:t>
            </a:r>
            <a:endParaRPr sz="800" i="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100000"/>
              </a:lnSpc>
              <a:spcBef>
                <a:spcPts val="1200"/>
              </a:spcBef>
              <a:spcAft>
                <a:spcPts val="0"/>
              </a:spcAft>
              <a:buNone/>
            </a:pPr>
            <a:endParaRPr sz="8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100000"/>
              </a:lnSpc>
              <a:spcBef>
                <a:spcPts val="0"/>
              </a:spcBef>
              <a:spcAft>
                <a:spcPts val="0"/>
              </a:spcAft>
              <a:buNone/>
            </a:pPr>
            <a:r>
              <a:rPr lang="en-US" sz="8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Note: The tags used for this example weren’t exhaustive. The impact of an incomplete set of tags can be seen as most of the descriptions contain potentially wrong information about features not present in the tags. (See the underlined sentences.)</a:t>
            </a:r>
            <a:endParaRPr sz="8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020">
                <a:latin typeface="Verdana" panose="020B0804030504040204"/>
                <a:ea typeface="Verdana" panose="020B0804030504040204"/>
                <a:cs typeface="Verdana" panose="020B0804030504040204"/>
                <a:sym typeface="Verdana" panose="020B0804030504040204"/>
              </a:rPr>
              <a:t>Machine Learning</a:t>
            </a:r>
            <a:endParaRPr sz="2020">
              <a:latin typeface="Verdana" panose="020B0804030504040204"/>
              <a:ea typeface="Verdana" panose="020B0804030504040204"/>
              <a:cs typeface="Verdana" panose="020B0804030504040204"/>
              <a:sym typeface="Verdana" panose="020B0804030504040204"/>
            </a:endParaRPr>
          </a:p>
        </p:txBody>
      </p:sp>
      <p:sp>
        <p:nvSpPr>
          <p:cNvPr id="73" name="Google Shape;73;p14"/>
          <p:cNvSpPr txBox="1"/>
          <p:nvPr>
            <p:ph type="body" idx="1"/>
          </p:nvPr>
        </p:nvSpPr>
        <p:spPr>
          <a:xfrm>
            <a:off x="311700" y="1152425"/>
            <a:ext cx="8520600" cy="3302700"/>
          </a:xfrm>
          <a:prstGeom prst="rect">
            <a:avLst/>
          </a:prstGeom>
        </p:spPr>
        <p:txBody>
          <a:bodyPr spcFirstLastPara="1" wrap="square" lIns="91425" tIns="91425" rIns="91425" bIns="91425" anchor="t" anchorCtr="0">
            <a:noAutofit/>
          </a:bodyPr>
          <a:lstStyle/>
          <a:p>
            <a:pPr marL="0" lvl="0" indent="0" algn="just" rtl="0">
              <a:lnSpc>
                <a:spcPct val="95000"/>
              </a:lnSpc>
              <a:spcBef>
                <a:spcPts val="900"/>
              </a:spcBef>
              <a:spcAft>
                <a:spcPts val="0"/>
              </a:spcAft>
              <a:buSzPts val="770"/>
              <a:buNone/>
            </a:pPr>
            <a:r>
              <a:rPr lang="en-US" sz="1000" b="1">
                <a:solidFill>
                  <a:srgbClr val="202124"/>
                </a:solidFill>
                <a:latin typeface="Verdana" panose="020B0804030504040204"/>
                <a:ea typeface="Verdana" panose="020B0804030504040204"/>
                <a:cs typeface="Verdana" panose="020B0804030504040204"/>
                <a:sym typeface="Verdana" panose="020B0804030504040204"/>
              </a:rPr>
              <a:t>Machine learning systems</a:t>
            </a:r>
            <a:r>
              <a:rPr lang="en-US" sz="1000">
                <a:solidFill>
                  <a:srgbClr val="202124"/>
                </a:solidFill>
                <a:latin typeface="Verdana" panose="020B0804030504040204"/>
                <a:ea typeface="Verdana" panose="020B0804030504040204"/>
                <a:cs typeface="Verdana" panose="020B0804030504040204"/>
                <a:sym typeface="Verdana" panose="020B0804030504040204"/>
              </a:rPr>
              <a:t> learn how to combine input to produce useful predictions on never-before-seen data</a:t>
            </a:r>
            <a:endParaRPr sz="1000">
              <a:solidFill>
                <a:srgbClr val="202124"/>
              </a:solidFill>
              <a:latin typeface="Verdana" panose="020B0804030504040204"/>
              <a:ea typeface="Verdana" panose="020B0804030504040204"/>
              <a:cs typeface="Verdana" panose="020B0804030504040204"/>
              <a:sym typeface="Verdana" panose="020B0804030504040204"/>
            </a:endParaRPr>
          </a:p>
          <a:p>
            <a:pPr marL="457200" lvl="0" indent="-292100" algn="just" rtl="0">
              <a:lnSpc>
                <a:spcPct val="95000"/>
              </a:lnSpc>
              <a:spcBef>
                <a:spcPts val="900"/>
              </a:spcBef>
              <a:spcAft>
                <a:spcPts val="0"/>
              </a:spcAft>
              <a:buClr>
                <a:srgbClr val="202124"/>
              </a:buClr>
              <a:buSzPts val="1000"/>
              <a:buFont typeface="Verdana" panose="020B0804030504040204"/>
              <a:buChar char="●"/>
            </a:pPr>
            <a:r>
              <a:rPr lang="en-US" sz="1000">
                <a:solidFill>
                  <a:srgbClr val="202124"/>
                </a:solidFill>
                <a:latin typeface="Verdana" panose="020B0804030504040204"/>
                <a:ea typeface="Verdana" panose="020B0804030504040204"/>
                <a:cs typeface="Verdana" panose="020B0804030504040204"/>
                <a:sym typeface="Verdana" panose="020B0804030504040204"/>
              </a:rPr>
              <a:t>if an email is spam or not</a:t>
            </a:r>
            <a:endParaRPr sz="1000">
              <a:solidFill>
                <a:srgbClr val="202124"/>
              </a:solidFill>
              <a:latin typeface="Verdana" panose="020B0804030504040204"/>
              <a:ea typeface="Verdana" panose="020B0804030504040204"/>
              <a:cs typeface="Verdana" panose="020B0804030504040204"/>
              <a:sym typeface="Verdana" panose="020B0804030504040204"/>
            </a:endParaRPr>
          </a:p>
          <a:p>
            <a:pPr marL="457200" lvl="0" indent="-292100" algn="just" rtl="0">
              <a:lnSpc>
                <a:spcPct val="95000"/>
              </a:lnSpc>
              <a:spcBef>
                <a:spcPts val="0"/>
              </a:spcBef>
              <a:spcAft>
                <a:spcPts val="0"/>
              </a:spcAft>
              <a:buClr>
                <a:srgbClr val="202124"/>
              </a:buClr>
              <a:buSzPts val="1000"/>
              <a:buFont typeface="Verdana" panose="020B0804030504040204"/>
              <a:buChar char="●"/>
            </a:pPr>
            <a:r>
              <a:rPr lang="en-US" sz="1000">
                <a:solidFill>
                  <a:srgbClr val="202124"/>
                </a:solidFill>
                <a:latin typeface="Verdana" panose="020B0804030504040204"/>
                <a:ea typeface="Verdana" panose="020B0804030504040204"/>
                <a:cs typeface="Verdana" panose="020B0804030504040204"/>
                <a:sym typeface="Verdana" panose="020B0804030504040204"/>
              </a:rPr>
              <a:t>The future price of a certain product</a:t>
            </a:r>
            <a:endParaRPr sz="1000">
              <a:solidFill>
                <a:srgbClr val="202124"/>
              </a:solidFill>
              <a:latin typeface="Verdana" panose="020B0804030504040204"/>
              <a:ea typeface="Verdana" panose="020B0804030504040204"/>
              <a:cs typeface="Verdana" panose="020B0804030504040204"/>
              <a:sym typeface="Verdana" panose="020B0804030504040204"/>
            </a:endParaRPr>
          </a:p>
          <a:p>
            <a:pPr marL="457200" lvl="0" indent="-292100" algn="just" rtl="0">
              <a:lnSpc>
                <a:spcPct val="95000"/>
              </a:lnSpc>
              <a:spcBef>
                <a:spcPts val="0"/>
              </a:spcBef>
              <a:spcAft>
                <a:spcPts val="0"/>
              </a:spcAft>
              <a:buClr>
                <a:srgbClr val="202124"/>
              </a:buClr>
              <a:buSzPts val="1000"/>
              <a:buFont typeface="Verdana" panose="020B0804030504040204"/>
              <a:buChar char="●"/>
            </a:pPr>
            <a:r>
              <a:rPr lang="en-US" sz="1000">
                <a:solidFill>
                  <a:srgbClr val="202124"/>
                </a:solidFill>
                <a:latin typeface="Verdana" panose="020B0804030504040204"/>
                <a:ea typeface="Verdana" panose="020B0804030504040204"/>
                <a:cs typeface="Verdana" panose="020B0804030504040204"/>
                <a:sym typeface="Verdana" panose="020B0804030504040204"/>
              </a:rPr>
              <a:t>What animal is represented in a picture</a:t>
            </a:r>
            <a:endParaRPr sz="1000">
              <a:solidFill>
                <a:srgbClr val="202124"/>
              </a:solidFill>
              <a:latin typeface="Verdana" panose="020B0804030504040204"/>
              <a:ea typeface="Verdana" panose="020B0804030504040204"/>
              <a:cs typeface="Verdana" panose="020B0804030504040204"/>
              <a:sym typeface="Verdana" panose="020B0804030504040204"/>
            </a:endParaRPr>
          </a:p>
          <a:p>
            <a:pPr marL="0" lvl="0" indent="0" algn="just" rtl="0">
              <a:lnSpc>
                <a:spcPct val="95000"/>
              </a:lnSpc>
              <a:spcBef>
                <a:spcPts val="900"/>
              </a:spcBef>
              <a:spcAft>
                <a:spcPts val="0"/>
              </a:spcAft>
              <a:buSzPts val="770"/>
              <a:buNone/>
            </a:pPr>
            <a:r>
              <a:rPr lang="en-US" sz="1000" b="1">
                <a:solidFill>
                  <a:srgbClr val="202124"/>
                </a:solidFill>
                <a:latin typeface="Verdana" panose="020B0804030504040204"/>
                <a:ea typeface="Verdana" panose="020B0804030504040204"/>
                <a:cs typeface="Verdana" panose="020B0804030504040204"/>
                <a:sym typeface="Verdana" panose="020B0804030504040204"/>
              </a:rPr>
              <a:t>Key terminologies</a:t>
            </a:r>
            <a:r>
              <a:rPr lang="en-US" sz="1000">
                <a:solidFill>
                  <a:srgbClr val="202124"/>
                </a:solidFill>
                <a:latin typeface="Verdana" panose="020B0804030504040204"/>
                <a:ea typeface="Verdana" panose="020B0804030504040204"/>
                <a:cs typeface="Verdana" panose="020B0804030504040204"/>
                <a:sym typeface="Verdana" panose="020B0804030504040204"/>
              </a:rPr>
              <a:t>:</a:t>
            </a:r>
            <a:endParaRPr sz="1000">
              <a:solidFill>
                <a:srgbClr val="202124"/>
              </a:solidFill>
              <a:latin typeface="Verdana" panose="020B0804030504040204"/>
              <a:ea typeface="Verdana" panose="020B0804030504040204"/>
              <a:cs typeface="Verdana" panose="020B0804030504040204"/>
              <a:sym typeface="Verdana" panose="020B0804030504040204"/>
            </a:endParaRPr>
          </a:p>
          <a:p>
            <a:pPr marL="457200" lvl="0" indent="-292100" algn="just" rtl="0">
              <a:lnSpc>
                <a:spcPct val="95000"/>
              </a:lnSpc>
              <a:spcBef>
                <a:spcPts val="900"/>
              </a:spcBef>
              <a:spcAft>
                <a:spcPts val="0"/>
              </a:spcAft>
              <a:buClr>
                <a:srgbClr val="202124"/>
              </a:buClr>
              <a:buSzPts val="1000"/>
              <a:buFont typeface="Verdana" panose="020B0804030504040204"/>
              <a:buChar char="●"/>
            </a:pP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A </a:t>
            </a:r>
            <a:r>
              <a:rPr lang="en-US" sz="1000" b="1">
                <a:solidFill>
                  <a:srgbClr val="202124"/>
                </a:solidFill>
                <a:latin typeface="Verdana" panose="020B0804030504040204"/>
                <a:ea typeface="Verdana" panose="020B0804030504040204"/>
                <a:cs typeface="Verdana" panose="020B0804030504040204"/>
                <a:sym typeface="Verdana" panose="020B0804030504040204"/>
              </a:rPr>
              <a:t>label</a:t>
            </a: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 is the thing we're predicting</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914400" lvl="1" indent="-292100" algn="just" rtl="0">
              <a:lnSpc>
                <a:spcPct val="95000"/>
              </a:lnSpc>
              <a:spcBef>
                <a:spcPts val="0"/>
              </a:spcBef>
              <a:spcAft>
                <a:spcPts val="0"/>
              </a:spcAft>
              <a:buClr>
                <a:srgbClr val="202124"/>
              </a:buClr>
              <a:buSzPts val="1000"/>
              <a:buFont typeface="Verdana" panose="020B0804030504040204"/>
              <a:buChar char="○"/>
            </a:pP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In our case: the product description</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95000"/>
              </a:lnSpc>
              <a:spcBef>
                <a:spcPts val="0"/>
              </a:spcBef>
              <a:spcAft>
                <a:spcPts val="0"/>
              </a:spcAft>
              <a:buClr>
                <a:srgbClr val="202124"/>
              </a:buClr>
              <a:buSzPts val="1000"/>
              <a:buFont typeface="Verdana" panose="020B0804030504040204"/>
              <a:buChar char="●"/>
            </a:pP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A </a:t>
            </a:r>
            <a:r>
              <a:rPr lang="en-US" sz="1000" b="1">
                <a:solidFill>
                  <a:srgbClr val="202124"/>
                </a:solidFill>
                <a:latin typeface="Verdana" panose="020B0804030504040204"/>
                <a:ea typeface="Verdana" panose="020B0804030504040204"/>
                <a:cs typeface="Verdana" panose="020B0804030504040204"/>
                <a:sym typeface="Verdana" panose="020B0804030504040204"/>
              </a:rPr>
              <a:t>feature</a:t>
            </a: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 is an input variable,</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914400" lvl="1" indent="-292100" algn="just" rtl="0">
              <a:lnSpc>
                <a:spcPct val="95000"/>
              </a:lnSpc>
              <a:spcBef>
                <a:spcPts val="0"/>
              </a:spcBef>
              <a:spcAft>
                <a:spcPts val="0"/>
              </a:spcAft>
              <a:buClr>
                <a:srgbClr val="202124"/>
              </a:buClr>
              <a:buSzPts val="1000"/>
              <a:buFont typeface="Verdana" panose="020B0804030504040204"/>
              <a:buChar char="○"/>
            </a:pP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In our case:  the product tags</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95000"/>
              </a:lnSpc>
              <a:spcBef>
                <a:spcPts val="1200"/>
              </a:spcBef>
              <a:spcAft>
                <a:spcPts val="0"/>
              </a:spcAft>
              <a:buNone/>
            </a:pPr>
            <a:r>
              <a:rPr lang="en-US" sz="1000" b="1">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Example of data</a:t>
            </a: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 </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95000"/>
              </a:lnSpc>
              <a:spcBef>
                <a:spcPts val="1200"/>
              </a:spcBef>
              <a:spcAft>
                <a:spcPts val="0"/>
              </a:spcAft>
              <a:buClr>
                <a:srgbClr val="202124"/>
              </a:buClr>
              <a:buSzPts val="1000"/>
              <a:buFont typeface="Verdana" panose="020B0804030504040204"/>
              <a:buChar char="●"/>
            </a:pPr>
            <a:r>
              <a:rPr lang="en-US" sz="1000" b="1">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labeled</a:t>
            </a: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 with features and label</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914400" lvl="1" indent="-292100" algn="just" rtl="0">
              <a:lnSpc>
                <a:spcPct val="95000"/>
              </a:lnSpc>
              <a:spcBef>
                <a:spcPts val="0"/>
              </a:spcBef>
              <a:spcAft>
                <a:spcPts val="0"/>
              </a:spcAft>
              <a:buClr>
                <a:srgbClr val="202124"/>
              </a:buClr>
              <a:buSzPts val="1000"/>
              <a:buFont typeface="Verdana" panose="020B0804030504040204"/>
              <a:buChar char="○"/>
            </a:pP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In our case: having both tags and the corresponding description</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95000"/>
              </a:lnSpc>
              <a:spcBef>
                <a:spcPts val="0"/>
              </a:spcBef>
              <a:spcAft>
                <a:spcPts val="0"/>
              </a:spcAft>
              <a:buClr>
                <a:srgbClr val="202124"/>
              </a:buClr>
              <a:buSzPts val="1000"/>
              <a:buFont typeface="Verdana" panose="020B0804030504040204"/>
              <a:buChar char="●"/>
            </a:pPr>
            <a:r>
              <a:rPr lang="en-US" sz="1000" b="1">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unlabeled</a:t>
            </a: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 only features</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914400" lvl="1" indent="-292100" algn="just" rtl="0">
              <a:lnSpc>
                <a:spcPct val="95000"/>
              </a:lnSpc>
              <a:spcBef>
                <a:spcPts val="0"/>
              </a:spcBef>
              <a:spcAft>
                <a:spcPts val="0"/>
              </a:spcAft>
              <a:buClr>
                <a:srgbClr val="202124"/>
              </a:buClr>
              <a:buSzPts val="1000"/>
              <a:buFont typeface="Verdana" panose="020B0804030504040204"/>
              <a:buChar char="○"/>
            </a:pP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In our case: having only tags</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95000"/>
              </a:lnSpc>
              <a:spcBef>
                <a:spcPts val="1200"/>
              </a:spcBef>
              <a:spcAft>
                <a:spcPts val="1200"/>
              </a:spcAft>
              <a:buNone/>
            </a:pPr>
            <a:r>
              <a:rPr lang="en-US" sz="1000">
                <a:solidFill>
                  <a:srgbClr val="202124"/>
                </a:solidFill>
                <a:latin typeface="Verdana" panose="020B0804030504040204"/>
                <a:ea typeface="Verdana" panose="020B0804030504040204"/>
                <a:cs typeface="Verdana" panose="020B0804030504040204"/>
                <a:sym typeface="Verdana" panose="020B0804030504040204"/>
              </a:rPr>
              <a:t>A </a:t>
            </a:r>
            <a:r>
              <a:rPr lang="en-US" sz="1000" b="1">
                <a:solidFill>
                  <a:srgbClr val="202124"/>
                </a:solidFill>
                <a:latin typeface="Verdana" panose="020B0804030504040204"/>
                <a:ea typeface="Verdana" panose="020B0804030504040204"/>
                <a:cs typeface="Verdana" panose="020B0804030504040204"/>
                <a:sym typeface="Verdana" panose="020B0804030504040204"/>
              </a:rPr>
              <a:t>model</a:t>
            </a:r>
            <a:r>
              <a:rPr lang="en-US" sz="1000">
                <a:solidFill>
                  <a:srgbClr val="202124"/>
                </a:solidFill>
                <a:latin typeface="Verdana" panose="020B0804030504040204"/>
                <a:ea typeface="Verdana" panose="020B0804030504040204"/>
                <a:cs typeface="Verdana" panose="020B0804030504040204"/>
                <a:sym typeface="Verdana" panose="020B0804030504040204"/>
              </a:rPr>
              <a:t> defines the relationship between features and label. For example, a spam detection model might associate certain features with "spam".</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p:txBody>
      </p:sp>
    </p:spTree>
  </p:cSld>
  <p:clrMapOvr>
    <a:masterClrMapping/>
  </p:clrMapOvr>
  <mc:AlternateContent xmlns:mc="http://schemas.openxmlformats.org/markup-compatibility/2006">
    <mc:Choice xmlns:p14="http://schemas.microsoft.com/office/powerpoint/2010/main" Requires="p14">
      <p:transition spd="slow" p14:dur="10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45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000">
                <a:latin typeface="Verdana" panose="020B0804030504040204"/>
                <a:ea typeface="Verdana" panose="020B0804030504040204"/>
                <a:cs typeface="Verdana" panose="020B0804030504040204"/>
                <a:sym typeface="Verdana" panose="020B0804030504040204"/>
              </a:rPr>
              <a:t>Evaluation</a:t>
            </a:r>
            <a:endParaRPr sz="2000">
              <a:latin typeface="Verdana" panose="020B0804030504040204"/>
              <a:ea typeface="Verdana" panose="020B0804030504040204"/>
              <a:cs typeface="Verdana" panose="020B0804030504040204"/>
              <a:sym typeface="Verdana" panose="020B0804030504040204"/>
            </a:endParaRPr>
          </a:p>
        </p:txBody>
      </p:sp>
      <p:sp>
        <p:nvSpPr>
          <p:cNvPr id="165" name="Google Shape;165;p29"/>
          <p:cNvSpPr txBox="1"/>
          <p:nvPr>
            <p:ph type="body" idx="1"/>
          </p:nvPr>
        </p:nvSpPr>
        <p:spPr>
          <a:xfrm>
            <a:off x="311700" y="1042400"/>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90204"/>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At this point, the integrity of the descriptions was checked by a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client</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New products that hadn't been ever deployed on the website were requested from a client to test the description generation process.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The tags needed to be exhaustive for the model to work properly as seen in previous experiments but unfortunately this requirement wasn't met by the client and we were provided with products with very poor tags.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Regardless of this matter, about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80</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of the generated descriptions were acceptable and accurate to the limited information that was provided to us.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Some randomly chosen examples of the generated descriptions: </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1200"/>
              </a:spcBef>
              <a:spcAft>
                <a:spcPts val="0"/>
              </a:spcAft>
              <a:buClr>
                <a:srgbClr val="292929"/>
              </a:buClr>
              <a:buSzPts val="1000"/>
              <a:buFont typeface="Verdana" panose="020B0804030504040204"/>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subcategory: Sweatshirt, gender: Men, season: Autumn winter, color: black </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0"/>
              </a:spcBef>
              <a:spcAft>
                <a:spcPts val="0"/>
              </a:spcAft>
              <a:buClr>
                <a:srgbClr val="292929"/>
              </a:buClr>
              <a:buSzPts val="1000"/>
              <a:buFont typeface="Verdana" panose="020B0804030504040204"/>
              <a:buChar char="●"/>
            </a:pP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description: This men's sweatshirt is a stylish and comfortable piece that will keep you warm all year round. </a:t>
            </a:r>
            <a:endParaRPr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0"/>
              </a:spcBef>
              <a:spcAft>
                <a:spcPts val="0"/>
              </a:spcAft>
              <a:buNone/>
            </a:pP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1200"/>
              </a:spcBef>
              <a:spcAft>
                <a:spcPts val="0"/>
              </a:spcAft>
              <a:buClr>
                <a:srgbClr val="292929"/>
              </a:buClr>
              <a:buSzPts val="1000"/>
              <a:buFont typeface="Verdana" panose="020B0804030504040204"/>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subcategory: Sweatshirt, gender: Men, season: Autumn winter, color: grey </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0"/>
              </a:spcBef>
              <a:spcAft>
                <a:spcPts val="0"/>
              </a:spcAft>
              <a:buClr>
                <a:srgbClr val="292929"/>
              </a:buClr>
              <a:buSzPts val="1000"/>
              <a:buFont typeface="Verdana" panose="020B0804030504040204"/>
              <a:buChar char="❖"/>
            </a:pP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description: This is a lightweight and warm cardigan with a soft and cozy feel. It is made of a light and cozy wool and is very comfortable. It is a perfect layering piece for the colder months.</a:t>
            </a:r>
            <a:endParaRPr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100000"/>
              </a:lnSpc>
              <a:spcBef>
                <a:spcPts val="0"/>
              </a:spcBef>
              <a:spcAft>
                <a:spcPts val="0"/>
              </a:spcAft>
              <a:buNone/>
            </a:pP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0"/>
              </a:spcBef>
              <a:spcAft>
                <a:spcPts val="0"/>
              </a:spcAft>
              <a:buClr>
                <a:srgbClr val="292929"/>
              </a:buClr>
              <a:buSzPts val="1000"/>
              <a:buFont typeface="Verdana" panose="020B0804030504040204"/>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subcategory: Bag, gender: Women, season: Autumn winter, color: black </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00000"/>
              </a:lnSpc>
              <a:spcBef>
                <a:spcPts val="0"/>
              </a:spcBef>
              <a:spcAft>
                <a:spcPts val="0"/>
              </a:spcAft>
              <a:buClr>
                <a:srgbClr val="292929"/>
              </a:buClr>
              <a:buSzPts val="1000"/>
              <a:buFont typeface="Verdana" panose="020B0804030504040204"/>
              <a:buChar char="➢"/>
            </a:pP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description: This women's handbag is a must-have for the season. It is made of smooth leather and has a zip closure. It is very comfortable and has a very elegant look.</a:t>
            </a:r>
            <a:endParaRPr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85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000">
                <a:latin typeface="Verdana" panose="020B0804030504040204"/>
                <a:ea typeface="Verdana" panose="020B0804030504040204"/>
                <a:cs typeface="Verdana" panose="020B0804030504040204"/>
                <a:sym typeface="Verdana" panose="020B0804030504040204"/>
              </a:rPr>
              <a:t>Ways Forward</a:t>
            </a:r>
            <a:endParaRPr sz="2000">
              <a:latin typeface="Verdana" panose="020B0804030504040204"/>
              <a:ea typeface="Verdana" panose="020B0804030504040204"/>
              <a:cs typeface="Verdana" panose="020B0804030504040204"/>
              <a:sym typeface="Verdana" panose="020B0804030504040204"/>
            </a:endParaRPr>
          </a:p>
        </p:txBody>
      </p:sp>
      <p:sp>
        <p:nvSpPr>
          <p:cNvPr id="171" name="Google Shape;171;p30"/>
          <p:cNvSpPr txBox="1"/>
          <p:nvPr>
            <p:ph type="body" idx="1"/>
          </p:nvPr>
        </p:nvSpPr>
        <p:spPr>
          <a:xfrm>
            <a:off x="311700" y="1775250"/>
            <a:ext cx="8520600" cy="1339500"/>
          </a:xfrm>
          <a:prstGeom prst="rect">
            <a:avLst/>
          </a:prstGeom>
        </p:spPr>
        <p:txBody>
          <a:bodyPr spcFirstLastPara="1" wrap="square" lIns="91425" tIns="91425" rIns="91425" bIns="91425" anchor="t" anchorCtr="0">
            <a:noAutofit/>
          </a:bodyPr>
          <a:lstStyle/>
          <a:p>
            <a:pPr marL="457200" lvl="0" indent="-292100" algn="just" rtl="0">
              <a:spcBef>
                <a:spcPts val="0"/>
              </a:spcBef>
              <a:spcAft>
                <a:spcPts val="0"/>
              </a:spcAft>
              <a:buClr>
                <a:srgbClr val="292929"/>
              </a:buClr>
              <a:buSzPts val="1000"/>
              <a:buFont typeface="Verdana" panose="020B0804030504040204"/>
              <a:buAutoNum type="arabicPeriod"/>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Using the model in Production without the need to interact with Colab.</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914400" lvl="1" indent="-292100" algn="just" rtl="0">
              <a:spcBef>
                <a:spcPts val="0"/>
              </a:spcBef>
              <a:spcAft>
                <a:spcPts val="0"/>
              </a:spcAft>
              <a:buClr>
                <a:srgbClr val="292929"/>
              </a:buClr>
              <a:buSzPts val="1000"/>
              <a:buFont typeface="Verdana" panose="020B0804030504040204"/>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Requires cloud TPUs or a GPU</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spcBef>
                <a:spcPts val="0"/>
              </a:spcBef>
              <a:spcAft>
                <a:spcPts val="0"/>
              </a:spcAft>
              <a:buClr>
                <a:srgbClr val="292929"/>
              </a:buClr>
              <a:buSzPts val="1000"/>
              <a:buFont typeface="Verdana" panose="020B0804030504040204"/>
              <a:buAutoNum type="arabicPeriod"/>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Evaluating and improving the generated descriptions based on SEO standards.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spcBef>
                <a:spcPts val="0"/>
              </a:spcBef>
              <a:spcAft>
                <a:spcPts val="0"/>
              </a:spcAft>
              <a:buClr>
                <a:srgbClr val="292929"/>
              </a:buClr>
              <a:buSzPts val="1000"/>
              <a:buFont typeface="Verdana" panose="020B0804030504040204"/>
              <a:buAutoNum type="arabicPeriod"/>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Generating descriptions from pictures instead of tags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914400" lvl="1" indent="-292100" algn="just" rtl="0">
              <a:spcBef>
                <a:spcPts val="0"/>
              </a:spcBef>
              <a:spcAft>
                <a:spcPts val="0"/>
              </a:spcAft>
              <a:buClr>
                <a:srgbClr val="292929"/>
              </a:buClr>
              <a:buSzPts val="1000"/>
              <a:buFont typeface="Verdana" panose="020B0804030504040204"/>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An improvement of a project previously done at the company</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914400" lvl="1" indent="-292100" algn="just" rtl="0">
              <a:spcBef>
                <a:spcPts val="0"/>
              </a:spcBef>
              <a:spcAft>
                <a:spcPts val="0"/>
              </a:spcAft>
              <a:buClr>
                <a:srgbClr val="292929"/>
              </a:buClr>
              <a:buSzPts val="1000"/>
              <a:buFont typeface="Verdana" panose="020B0804030504040204"/>
              <a:buChar char="○"/>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Very accurate results without dependence on clients providing good tags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spcBef>
                <a:spcPts val="0"/>
              </a:spcBef>
              <a:spcAft>
                <a:spcPts val="0"/>
              </a:spcAft>
              <a:buClr>
                <a:srgbClr val="292929"/>
              </a:buClr>
              <a:buSzPts val="1000"/>
              <a:buFont typeface="Verdana" panose="020B0804030504040204"/>
              <a:buAutoNum type="arabicPeriod"/>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Investigating other potential ways to benefit from these models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452010"/>
            <a:ext cx="8520600" cy="707400"/>
          </a:xfrm>
        </p:spPr>
        <p:txBody>
          <a:bodyPr>
            <a:normAutofit/>
          </a:bodyPr>
          <a:p>
            <a:r>
              <a:rPr lang="it-IT" altLang="en-US" sz="2000">
                <a:latin typeface="Verdana Bold" panose="020B0804030504040204" charset="0"/>
                <a:cs typeface="Verdana Bold" panose="020B0804030504040204" charset="0"/>
              </a:rPr>
              <a:t>Appendix</a:t>
            </a:r>
            <a:endParaRPr lang="it-IT" altLang="en-US" sz="2000">
              <a:latin typeface="Verdana Bold" panose="020B0804030504040204" charset="0"/>
              <a:cs typeface="Verdana Bold" panose="020B0804030504040204" charset="0"/>
            </a:endParaRPr>
          </a:p>
        </p:txBody>
      </p:sp>
      <p:sp>
        <p:nvSpPr>
          <p:cNvPr id="3" name="Text Placeholder 2"/>
          <p:cNvSpPr/>
          <p:nvPr>
            <p:ph type="body" idx="1"/>
          </p:nvPr>
        </p:nvSpPr>
        <p:spPr/>
        <p:txBody>
          <a:bodyPr>
            <a:normAutofit/>
          </a:bodyPr>
          <a:p>
            <a:pPr marL="114300" indent="0">
              <a:buNone/>
            </a:pPr>
            <a:r>
              <a:rPr lang="it-IT" altLang="en-US" sz="1000">
                <a:solidFill>
                  <a:srgbClr val="000000"/>
                </a:solidFill>
                <a:latin typeface="Verdana Regular" panose="020B0804030504040204" charset="0"/>
                <a:cs typeface="Verdana Regular" panose="020B0804030504040204" charset="0"/>
              </a:rPr>
              <a:t>Some examples of peculiar descriptions generated by the models:</a:t>
            </a:r>
            <a:endParaRPr lang="it-IT" altLang="en-US" sz="1000">
              <a:solidFill>
                <a:srgbClr val="000000"/>
              </a:solidFill>
              <a:latin typeface="Verdana Regular" panose="020B0804030504040204" charset="0"/>
              <a:cs typeface="Verdana Regular" panose="020B0804030504040204" charset="0"/>
            </a:endParaRPr>
          </a:p>
          <a:p>
            <a:pPr marL="114300" indent="0">
              <a:buNone/>
            </a:pPr>
            <a:endParaRPr lang="it-IT" altLang="en-US" sz="1000">
              <a:solidFill>
                <a:srgbClr val="000000"/>
              </a:solidFill>
              <a:latin typeface="Verdana Regular" panose="020B0804030504040204" charset="0"/>
              <a:cs typeface="Verdana Regular" panose="020B0804030504040204" charset="0"/>
            </a:endParaRPr>
          </a:p>
          <a:p>
            <a:pPr lvl="1">
              <a:buFont typeface="Wingdings" panose="05000000000000000000" charset="0"/>
              <a:buChar char=""/>
            </a:pPr>
            <a:r>
              <a:rPr lang="it-IT" altLang="en-US" sz="1000" i="1">
                <a:solidFill>
                  <a:srgbClr val="000000"/>
                </a:solidFill>
                <a:latin typeface="Verdana Italic" panose="020B0804030504040204" charset="0"/>
                <a:cs typeface="Verdana Italic" panose="020B0804030504040204" charset="0"/>
              </a:rPr>
              <a:t>Armani Jeans Shirt made in Tunisia, are you looking for a brand new Armani Jeans Shirt? You are in the right place! </a:t>
            </a:r>
            <a:endParaRPr lang="it-IT" altLang="en-US" sz="1000" i="1">
              <a:solidFill>
                <a:srgbClr val="000000"/>
              </a:solidFill>
              <a:latin typeface="Verdana Italic" panose="020B0804030504040204" charset="0"/>
              <a:cs typeface="Verdana Italic" panose="020B0804030504040204" charset="0"/>
            </a:endParaRPr>
          </a:p>
          <a:p>
            <a:pPr lvl="1">
              <a:buFont typeface="Wingdings" panose="05000000000000000000" charset="0"/>
              <a:buChar char=""/>
            </a:pPr>
            <a:r>
              <a:rPr lang="it-IT" altLang="en-US" sz="1000" i="1">
                <a:solidFill>
                  <a:srgbClr val="000000"/>
                </a:solidFill>
                <a:latin typeface="Verdana Italic" panose="020B0804030504040204" charset="0"/>
                <a:cs typeface="Verdana Italic" panose="020B0804030504040204" charset="0"/>
              </a:rPr>
              <a:t>This is a small accessory for the little girls. This cute little bag is made of soft and durable material and has a nice zippered closure. This bag is ideal for the little girls to keep their little things in.</a:t>
            </a:r>
            <a:endParaRPr lang="it-IT" altLang="en-US" sz="1000" i="1">
              <a:solidFill>
                <a:srgbClr val="000000"/>
              </a:solidFill>
              <a:latin typeface="Verdana Italic" panose="020B0804030504040204" charset="0"/>
              <a:cs typeface="Verdana Italic" panose="020B0804030504040204" charset="0"/>
            </a:endParaRPr>
          </a:p>
          <a:p>
            <a:pPr lvl="1">
              <a:buFont typeface="Wingdings" panose="05000000000000000000" charset="0"/>
              <a:buChar char=""/>
            </a:pPr>
            <a:r>
              <a:rPr lang="it-IT" altLang="en-US" sz="1000" i="1">
                <a:solidFill>
                  <a:srgbClr val="000000"/>
                </a:solidFill>
                <a:latin typeface="Verdana Italic" panose="020B0804030504040204" charset="0"/>
                <a:cs typeface="Verdana Italic" panose="020B0804030504040204" charset="0"/>
              </a:rPr>
              <a:t>This coat is so chic, it's so comfortable, and it's so warm! It's made of a soft wool blend that's so soft, it feels like you're wearing a hug. </a:t>
            </a:r>
            <a:endParaRPr lang="it-IT" altLang="en-US" sz="1000" i="1">
              <a:solidFill>
                <a:srgbClr val="000000"/>
              </a:solidFill>
              <a:latin typeface="Verdana Italic" panose="020B0804030504040204" charset="0"/>
              <a:cs typeface="Verdana Italic" panose="020B0804030504040204" charset="0"/>
            </a:endParaRPr>
          </a:p>
          <a:p>
            <a:pPr lvl="1">
              <a:buFont typeface="Wingdings" panose="05000000000000000000" charset="0"/>
              <a:buChar char=""/>
            </a:pPr>
            <a:r>
              <a:rPr lang="it-IT" altLang="en-US" sz="1000" i="1">
                <a:solidFill>
                  <a:srgbClr val="000000"/>
                </a:solidFill>
                <a:latin typeface="Verdana Italic" panose="020B0804030504040204" charset="0"/>
                <a:cs typeface="Verdana Italic" panose="020B0804030504040204" charset="0"/>
              </a:rPr>
              <a:t>These pants are made from a stretchy fabric that will hug your curves in all the right places. The fabric is also durable and easy to clean. This pair of pants is designed to fit your lifestyle and your style.</a:t>
            </a:r>
            <a:r>
              <a:rPr lang="it-IT" altLang="en-US" sz="1000">
                <a:solidFill>
                  <a:srgbClr val="000000"/>
                </a:solidFill>
                <a:latin typeface="Verdana" panose="020B0804030504040204" charset="0"/>
                <a:cs typeface="Verdana" panose="020B0804030504040204" charset="0"/>
              </a:rPr>
              <a:t> [!!!]</a:t>
            </a:r>
            <a:endParaRPr lang="it-IT" altLang="en-US" sz="1000" i="1">
              <a:solidFill>
                <a:srgbClr val="000000"/>
              </a:solidFill>
              <a:latin typeface="Verdana Italic" panose="020B0804030504040204" charset="0"/>
              <a:cs typeface="Verdana Italic" panose="020B0804030504040204" charset="0"/>
            </a:endParaRPr>
          </a:p>
          <a:p>
            <a:pPr lvl="1">
              <a:buFont typeface="Wingdings" panose="05000000000000000000" charset="0"/>
              <a:buChar char=""/>
            </a:pPr>
            <a:r>
              <a:rPr lang="it-IT" altLang="en-US" sz="1000" i="1">
                <a:solidFill>
                  <a:srgbClr val="000000"/>
                </a:solidFill>
                <a:latin typeface="Verdana Italic" panose="020B0804030504040204" charset="0"/>
                <a:cs typeface="Verdana Italic" panose="020B0804030504040204" charset="0"/>
              </a:rPr>
              <a:t>This winter we are all about the turtleneck. It's a piece that you can wear all year round, thanks to the fact that it can be worn under a coat or over a sweater. This time we have opted for a grey version.</a:t>
            </a:r>
            <a:endParaRPr lang="it-IT" altLang="en-US" sz="1000" i="1">
              <a:solidFill>
                <a:srgbClr val="000000"/>
              </a:solidFill>
              <a:latin typeface="Verdana Italic" panose="020B0804030504040204" charset="0"/>
              <a:cs typeface="Verdana Italic" panose="020B0804030504040204" charset="0"/>
            </a:endParaRPr>
          </a:p>
          <a:p>
            <a:pPr lvl="1">
              <a:buFont typeface="Wingdings" panose="05000000000000000000" charset="0"/>
              <a:buChar char=""/>
            </a:pPr>
            <a:r>
              <a:rPr lang="it-IT" altLang="en-US" sz="1000" i="1">
                <a:solidFill>
                  <a:srgbClr val="000000"/>
                </a:solidFill>
                <a:latin typeface="Verdana Italic" panose="020B0804030504040204" charset="0"/>
                <a:cs typeface="Verdana Italic" panose="020B0804030504040204" charset="0"/>
              </a:rPr>
              <a:t>It's time to be bold and make a statement. With the Adidas Sweatshirt, you can. </a:t>
            </a:r>
            <a:endParaRPr lang="it-IT" altLang="en-US" sz="1000" i="1">
              <a:solidFill>
                <a:srgbClr val="000000"/>
              </a:solidFill>
              <a:latin typeface="Verdana Italic" panose="020B0804030504040204" charset="0"/>
              <a:cs typeface="Verdana Italic" panose="020B0804030504040204" charset="0"/>
            </a:endParaRPr>
          </a:p>
          <a:p>
            <a:pPr lvl="1">
              <a:buFont typeface="Wingdings" panose="05000000000000000000" charset="0"/>
              <a:buChar char=""/>
            </a:pPr>
            <a:r>
              <a:rPr lang="it-IT" altLang="en-US" sz="1000" i="1">
                <a:solidFill>
                  <a:srgbClr val="000000"/>
                </a:solidFill>
                <a:latin typeface="Verdana Italic" panose="020B0804030504040204" charset="0"/>
                <a:cs typeface="Verdana Italic" panose="020B0804030504040204" charset="0"/>
              </a:rPr>
              <a:t>This is a new style of knitwear for women, made in Italy. The fabric is a mix of cotton and wool. It is comfortable and it is made with a lot of love. </a:t>
            </a:r>
            <a:endParaRPr lang="it-IT" altLang="en-US" sz="1000" i="1">
              <a:solidFill>
                <a:srgbClr val="000000"/>
              </a:solidFill>
              <a:latin typeface="Verdana Italic" panose="020B0804030504040204" charset="0"/>
              <a:cs typeface="Verdana Italic" panose="020B08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020">
                <a:latin typeface="Verdana" panose="020B0804030504040204"/>
                <a:ea typeface="Verdana" panose="020B0804030504040204"/>
                <a:cs typeface="Verdana" panose="020B0804030504040204"/>
                <a:sym typeface="Verdana" panose="020B0804030504040204"/>
              </a:rPr>
              <a:t>Steps</a:t>
            </a:r>
            <a:endParaRPr sz="2020">
              <a:latin typeface="Verdana" panose="020B0804030504040204"/>
              <a:ea typeface="Verdana" panose="020B0804030504040204"/>
              <a:cs typeface="Verdana" panose="020B0804030504040204"/>
              <a:sym typeface="Verdana" panose="020B0804030504040204"/>
            </a:endParaRPr>
          </a:p>
        </p:txBody>
      </p:sp>
      <p:sp>
        <p:nvSpPr>
          <p:cNvPr id="79" name="Google Shape;79;p15"/>
          <p:cNvSpPr txBox="1"/>
          <p:nvPr>
            <p:ph type="body" idx="1"/>
          </p:nvPr>
        </p:nvSpPr>
        <p:spPr>
          <a:xfrm>
            <a:off x="311700" y="1687200"/>
            <a:ext cx="8520600" cy="1769100"/>
          </a:xfrm>
          <a:prstGeom prst="rect">
            <a:avLst/>
          </a:prstGeom>
        </p:spPr>
        <p:txBody>
          <a:bodyPr spcFirstLastPara="1" wrap="square" lIns="91425" tIns="91425" rIns="91425" bIns="91425" anchor="t" anchorCtr="0">
            <a:normAutofit/>
          </a:bodyPr>
          <a:lstStyle/>
          <a:p>
            <a:pPr marL="457200" lvl="0" indent="-292100" algn="just" rtl="0">
              <a:spcBef>
                <a:spcPts val="900"/>
              </a:spcBef>
              <a:spcAft>
                <a:spcPts val="0"/>
              </a:spcAft>
              <a:buClr>
                <a:srgbClr val="202124"/>
              </a:buClr>
              <a:buSzPts val="1000"/>
              <a:buFont typeface="Roboto"/>
              <a:buAutoNum type="arabicPeriod"/>
            </a:pPr>
            <a:r>
              <a:rPr lang="en-US" sz="1000" b="1">
                <a:solidFill>
                  <a:srgbClr val="202124"/>
                </a:solidFill>
                <a:latin typeface="Verdana" panose="020B0804030504040204"/>
                <a:ea typeface="Verdana" panose="020B0804030504040204"/>
                <a:cs typeface="Verdana" panose="020B0804030504040204"/>
                <a:sym typeface="Verdana" panose="020B0804030504040204"/>
              </a:rPr>
              <a:t>Training</a:t>
            </a:r>
            <a:r>
              <a:rPr lang="en-US" sz="1000">
                <a:solidFill>
                  <a:srgbClr val="202124"/>
                </a:solidFill>
                <a:latin typeface="Verdana" panose="020B0804030504040204"/>
                <a:ea typeface="Verdana" panose="020B0804030504040204"/>
                <a:cs typeface="Verdana" panose="020B0804030504040204"/>
                <a:sym typeface="Verdana" panose="020B0804030504040204"/>
              </a:rPr>
              <a:t> means creating or </a:t>
            </a:r>
            <a:r>
              <a:rPr lang="en-US" sz="1000" b="1">
                <a:solidFill>
                  <a:srgbClr val="202124"/>
                </a:solidFill>
                <a:latin typeface="Verdana" panose="020B0804030504040204"/>
                <a:ea typeface="Verdana" panose="020B0804030504040204"/>
                <a:cs typeface="Verdana" panose="020B0804030504040204"/>
                <a:sym typeface="Verdana" panose="020B0804030504040204"/>
              </a:rPr>
              <a:t>learning</a:t>
            </a:r>
            <a:r>
              <a:rPr lang="en-US" sz="1000">
                <a:solidFill>
                  <a:srgbClr val="202124"/>
                </a:solidFill>
                <a:latin typeface="Verdana" panose="020B0804030504040204"/>
                <a:ea typeface="Verdana" panose="020B0804030504040204"/>
                <a:cs typeface="Verdana" panose="020B0804030504040204"/>
                <a:sym typeface="Verdana" panose="020B0804030504040204"/>
              </a:rPr>
              <a:t> the model. That is, you show the model labeled examples and enable the model to gradually learn the relationships between features and label.</a:t>
            </a:r>
            <a:endParaRPr lang="en-US" sz="1000">
              <a:solidFill>
                <a:srgbClr val="202124"/>
              </a:solidFill>
              <a:latin typeface="Verdana" panose="020B0804030504040204"/>
              <a:ea typeface="Verdana" panose="020B0804030504040204"/>
              <a:cs typeface="Verdana" panose="020B0804030504040204"/>
              <a:sym typeface="Verdana" panose="020B0804030504040204"/>
            </a:endParaRPr>
          </a:p>
          <a:p>
            <a:pPr marL="914400" lvl="1" indent="-292100" algn="just" rtl="0">
              <a:spcBef>
                <a:spcPts val="900"/>
              </a:spcBef>
              <a:spcAft>
                <a:spcPts val="0"/>
              </a:spcAft>
              <a:buClr>
                <a:srgbClr val="202124"/>
              </a:buClr>
              <a:buSzPts val="1000"/>
            </a:pPr>
            <a:r>
              <a:rPr lang="en-US" sz="1000">
                <a:solidFill>
                  <a:srgbClr val="202124"/>
                </a:solidFill>
                <a:latin typeface="Verdana" panose="020B0804030504040204"/>
                <a:ea typeface="Verdana" panose="020B0804030504040204"/>
                <a:cs typeface="Verdana" panose="020B0804030504040204"/>
                <a:sym typeface="Verdana" panose="020B0804030504040204"/>
              </a:rPr>
              <a:t>In our case: Feeding a labeled dataset of tags and the corresponding descriptions to the model.</a:t>
            </a:r>
            <a:endParaRPr sz="775">
              <a:solidFill>
                <a:srgbClr val="202124"/>
              </a:solidFill>
              <a:latin typeface="Verdana" panose="020B0804030504040204"/>
              <a:ea typeface="Verdana" panose="020B0804030504040204"/>
              <a:cs typeface="Verdana" panose="020B0804030504040204"/>
              <a:sym typeface="Verdana" panose="020B0804030504040204"/>
            </a:endParaRPr>
          </a:p>
          <a:p>
            <a:pPr marL="457200" lvl="0" indent="-292100" algn="just" rtl="0">
              <a:spcBef>
                <a:spcPts val="0"/>
              </a:spcBef>
              <a:spcAft>
                <a:spcPts val="0"/>
              </a:spcAft>
              <a:buClr>
                <a:srgbClr val="202124"/>
              </a:buClr>
              <a:buSzPts val="1000"/>
              <a:buFont typeface="Roboto"/>
              <a:buAutoNum type="arabicPeriod"/>
            </a:pPr>
            <a:r>
              <a:rPr lang="en-US" sz="1000" b="1">
                <a:solidFill>
                  <a:srgbClr val="202124"/>
                </a:solidFill>
                <a:latin typeface="Verdana" panose="020B0804030504040204"/>
                <a:ea typeface="Verdana" panose="020B0804030504040204"/>
                <a:cs typeface="Verdana" panose="020B0804030504040204"/>
                <a:sym typeface="Verdana" panose="020B0804030504040204"/>
              </a:rPr>
              <a:t>Inference</a:t>
            </a:r>
            <a:r>
              <a:rPr lang="en-US" sz="1000">
                <a:solidFill>
                  <a:srgbClr val="202124"/>
                </a:solidFill>
                <a:latin typeface="Verdana" panose="020B0804030504040204"/>
                <a:ea typeface="Verdana" panose="020B0804030504040204"/>
                <a:cs typeface="Verdana" panose="020B0804030504040204"/>
                <a:sym typeface="Verdana" panose="020B0804030504040204"/>
              </a:rPr>
              <a:t> means applying the trained model to unlabeled examples. That is, you use the trained model to make useful predictions . For example, during inference, you can predict the product description for a new unlabeled example never seen before ( given only tags.)</a:t>
            </a:r>
            <a:endParaRPr lang="en-US" sz="1000">
              <a:solidFill>
                <a:srgbClr val="202124"/>
              </a:solidFill>
              <a:latin typeface="Verdana" panose="020B0804030504040204"/>
              <a:ea typeface="Verdana" panose="020B0804030504040204"/>
              <a:cs typeface="Verdana" panose="020B0804030504040204"/>
              <a:sym typeface="Verdana" panose="020B0804030504040204"/>
            </a:endParaRPr>
          </a:p>
          <a:p>
            <a:pPr marL="914400" lvl="1" indent="-292100" algn="just" rtl="0">
              <a:spcBef>
                <a:spcPts val="0"/>
              </a:spcBef>
              <a:spcAft>
                <a:spcPts val="0"/>
              </a:spcAft>
              <a:buClr>
                <a:srgbClr val="202124"/>
              </a:buClr>
              <a:buSzPts val="1000"/>
            </a:pPr>
            <a:r>
              <a:rPr lang="en-US" sz="1000">
                <a:solidFill>
                  <a:srgbClr val="202124"/>
                </a:solidFill>
                <a:latin typeface="Verdana" panose="020B0804030504040204"/>
                <a:ea typeface="Verdana" panose="020B0804030504040204"/>
                <a:cs typeface="Verdana" panose="020B0804030504040204"/>
                <a:sym typeface="Verdana" panose="020B0804030504040204"/>
              </a:rPr>
              <a:t>In our case: Using the trained model to generate product descriptions for new products.</a:t>
            </a:r>
            <a:endParaRPr sz="1000">
              <a:solidFill>
                <a:srgbClr val="202124"/>
              </a:solidFill>
              <a:latin typeface="Verdana" panose="020B0804030504040204"/>
              <a:ea typeface="Verdana" panose="020B0804030504040204"/>
              <a:cs typeface="Verdana" panose="020B0804030504040204"/>
              <a:sym typeface="Verdana" panose="020B0804030504040204"/>
            </a:endParaRPr>
          </a:p>
          <a:p>
            <a:pPr marL="0" lvl="0" indent="0" algn="just" rtl="0">
              <a:spcBef>
                <a:spcPts val="900"/>
              </a:spcBef>
              <a:spcAft>
                <a:spcPts val="900"/>
              </a:spcAft>
              <a:buNone/>
            </a:pPr>
            <a:endParaRPr sz="1000">
              <a:solidFill>
                <a:srgbClr val="202124"/>
              </a:solidFill>
              <a:highlight>
                <a:srgbClr val="FFFFFF"/>
              </a:highlight>
              <a:latin typeface="Roboto"/>
              <a:ea typeface="Roboto"/>
              <a:cs typeface="Roboto"/>
              <a:sym typeface="Roboto"/>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020">
                <a:latin typeface="Verdana" panose="020B0804030504040204"/>
                <a:ea typeface="Verdana" panose="020B0804030504040204"/>
                <a:cs typeface="Verdana" panose="020B0804030504040204"/>
                <a:sym typeface="Verdana" panose="020B0804030504040204"/>
              </a:rPr>
              <a:t>Loss</a:t>
            </a:r>
            <a:endParaRPr sz="2020">
              <a:latin typeface="Verdana" panose="020B0804030504040204"/>
              <a:ea typeface="Verdana" panose="020B0804030504040204"/>
              <a:cs typeface="Verdana" panose="020B0804030504040204"/>
              <a:sym typeface="Verdana" panose="020B0804030504040204"/>
            </a:endParaRPr>
          </a:p>
        </p:txBody>
      </p:sp>
      <p:sp>
        <p:nvSpPr>
          <p:cNvPr id="85" name="Google Shape;85;p16"/>
          <p:cNvSpPr txBox="1"/>
          <p:nvPr>
            <p:ph type="body" idx="1"/>
          </p:nvPr>
        </p:nvSpPr>
        <p:spPr>
          <a:xfrm>
            <a:off x="311700" y="1266325"/>
            <a:ext cx="8520600" cy="1251300"/>
          </a:xfrm>
          <a:prstGeom prst="rect">
            <a:avLst/>
          </a:prstGeom>
        </p:spPr>
        <p:txBody>
          <a:bodyPr spcFirstLastPara="1" wrap="square" lIns="91425" tIns="91425" rIns="91425" bIns="91425" anchor="t" anchorCtr="0">
            <a:noAutofit/>
          </a:bodyPr>
          <a:lstStyle/>
          <a:p>
            <a:pPr marL="0" lvl="0" indent="0" algn="just" rtl="0">
              <a:lnSpc>
                <a:spcPct val="95000"/>
              </a:lnSpc>
              <a:spcBef>
                <a:spcPts val="900"/>
              </a:spcBef>
              <a:spcAft>
                <a:spcPts val="0"/>
              </a:spcAft>
              <a:buClr>
                <a:schemeClr val="dk1"/>
              </a:buClr>
              <a:buSzPts val="770"/>
              <a:buFont typeface="Arial" panose="020B0604020202090204"/>
              <a:buNone/>
            </a:pPr>
            <a:r>
              <a:rPr lang="en-US" sz="1000" b="1">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Los</a:t>
            </a:r>
            <a:r>
              <a:rPr lang="it-IT" altLang="en-US" sz="1000" b="1">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s </a:t>
            </a: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is the penalty for a bad prediction. That is, </a:t>
            </a:r>
            <a:r>
              <a:rPr lang="en-US" sz="1000" b="1">
                <a:solidFill>
                  <a:srgbClr val="202124"/>
                </a:solidFill>
                <a:latin typeface="Verdana" panose="020B0804030504040204"/>
                <a:ea typeface="Verdana" panose="020B0804030504040204"/>
                <a:cs typeface="Verdana" panose="020B0804030504040204"/>
                <a:sym typeface="Verdana" panose="020B0804030504040204"/>
              </a:rPr>
              <a:t>los</a:t>
            </a:r>
            <a:r>
              <a:rPr lang="it-IT" altLang="en-US" sz="1000" b="1">
                <a:solidFill>
                  <a:srgbClr val="202124"/>
                </a:solidFill>
                <a:latin typeface="Verdana" panose="020B0804030504040204"/>
                <a:ea typeface="Verdana" panose="020B0804030504040204"/>
                <a:cs typeface="Verdana" panose="020B0804030504040204"/>
                <a:sym typeface="Verdana" panose="020B0804030504040204"/>
              </a:rPr>
              <a:t>s </a:t>
            </a: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is a number indicating how bad the model's prediction was on a single example. If the model's prediction is perfect, the loss is zero; otherwise, the loss is greater. During training, the goal is to </a:t>
            </a:r>
            <a:r>
              <a:rPr lang="en-US" sz="1000" b="1">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minimize los</a:t>
            </a:r>
            <a:r>
              <a:rPr lang="it-IT" altLang="en-US" sz="1000" b="1">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s</a:t>
            </a: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95000"/>
              </a:lnSpc>
              <a:spcBef>
                <a:spcPts val="900"/>
              </a:spcBef>
              <a:spcAft>
                <a:spcPts val="0"/>
              </a:spcAft>
              <a:buClr>
                <a:schemeClr val="dk1"/>
              </a:buClr>
              <a:buSzPts val="770"/>
              <a:buFont typeface="Arial" panose="020B0604020202090204"/>
              <a:buNone/>
            </a:pP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The model has some </a:t>
            </a:r>
            <a:r>
              <a:rPr lang="en-US" sz="1000" b="1">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learnable parameter</a:t>
            </a:r>
            <a:r>
              <a:rPr lang="it-IT" altLang="en-US" sz="1000" b="1">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s </a:t>
            </a: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which are called weights and biases. These parameters are set during training to minimize loss.</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95000"/>
              </a:lnSpc>
              <a:spcBef>
                <a:spcPts val="900"/>
              </a:spcBef>
              <a:spcAft>
                <a:spcPts val="0"/>
              </a:spcAft>
              <a:buClr>
                <a:schemeClr val="dk1"/>
              </a:buClr>
              <a:buSzPts val="770"/>
              <a:buFont typeface="Arial" panose="020B0604020202090204"/>
              <a:buNone/>
            </a:pP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95000"/>
              </a:lnSpc>
              <a:spcBef>
                <a:spcPts val="900"/>
              </a:spcBef>
              <a:spcAft>
                <a:spcPts val="0"/>
              </a:spcAft>
              <a:buClr>
                <a:schemeClr val="dk1"/>
              </a:buClr>
              <a:buSzPts val="770"/>
              <a:buFont typeface="Arial" panose="020B0604020202090204"/>
              <a:buNone/>
            </a:pP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95000"/>
              </a:lnSpc>
              <a:spcBef>
                <a:spcPts val="900"/>
              </a:spcBef>
              <a:spcAft>
                <a:spcPts val="1200"/>
              </a:spcAft>
              <a:buSzPts val="770"/>
              <a:buNone/>
            </a:pPr>
            <a:endParaRPr sz="1000">
              <a:latin typeface="Verdana" panose="020B0804030504040204"/>
              <a:ea typeface="Verdana" panose="020B0804030504040204"/>
              <a:cs typeface="Verdana" panose="020B0804030504040204"/>
              <a:sym typeface="Verdana" panose="020B0804030504040204"/>
            </a:endParaRPr>
          </a:p>
        </p:txBody>
      </p:sp>
      <p:pic>
        <p:nvPicPr>
          <p:cNvPr id="86" name="Google Shape;86;p16"/>
          <p:cNvPicPr preferRelativeResize="0"/>
          <p:nvPr/>
        </p:nvPicPr>
        <p:blipFill>
          <a:blip r:embed="rId1"/>
          <a:stretch>
            <a:fillRect/>
          </a:stretch>
        </p:blipFill>
        <p:spPr>
          <a:xfrm>
            <a:off x="3262925" y="2401075"/>
            <a:ext cx="5569375" cy="2487400"/>
          </a:xfrm>
          <a:prstGeom prst="rect">
            <a:avLst/>
          </a:prstGeom>
          <a:noFill/>
          <a:ln>
            <a:noFill/>
          </a:ln>
        </p:spPr>
      </p:pic>
      <p:sp>
        <p:nvSpPr>
          <p:cNvPr id="87" name="Google Shape;87;p16"/>
          <p:cNvSpPr txBox="1"/>
          <p:nvPr/>
        </p:nvSpPr>
        <p:spPr>
          <a:xfrm>
            <a:off x="311700" y="2798175"/>
            <a:ext cx="2822700" cy="1693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900"/>
              </a:spcBef>
              <a:spcAft>
                <a:spcPts val="0"/>
              </a:spcAft>
              <a:buNone/>
            </a:pP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An iterative approach to reducing loss:</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15000"/>
              </a:lnSpc>
              <a:spcBef>
                <a:spcPts val="900"/>
              </a:spcBef>
              <a:spcAft>
                <a:spcPts val="0"/>
              </a:spcAft>
              <a:buClr>
                <a:srgbClr val="202124"/>
              </a:buClr>
              <a:buSzPts val="1000"/>
              <a:buFont typeface="Verdana" panose="020B0804030504040204"/>
              <a:buChar char="●"/>
            </a:pP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Like “</a:t>
            </a:r>
            <a:r>
              <a:rPr lang="en-US" sz="1000" b="1">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Hot and Cold</a:t>
            </a: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 children’s game. If you do it right, you keep getting warmer. </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15000"/>
              </a:lnSpc>
              <a:spcBef>
                <a:spcPts val="0"/>
              </a:spcBef>
              <a:spcAft>
                <a:spcPts val="0"/>
              </a:spcAft>
              <a:buClr>
                <a:srgbClr val="202124"/>
              </a:buClr>
              <a:buSzPts val="1000"/>
              <a:buFont typeface="Verdana" panose="020B0804030504040204"/>
              <a:buChar char="●"/>
            </a:pPr>
            <a:r>
              <a:rPr lang="en-US"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rPr>
              <a:t>The goal is to find the object (the model) as efficiently as possible.</a:t>
            </a:r>
            <a:endParaRPr sz="1000">
              <a:solidFill>
                <a:srgbClr val="202124"/>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900"/>
              </a:spcBef>
              <a:spcAft>
                <a:spcPts val="0"/>
              </a:spcAft>
              <a:buNone/>
            </a:pPr>
            <a:endParaRPr>
              <a:latin typeface="Open Sans"/>
              <a:ea typeface="Open Sans"/>
              <a:cs typeface="Open Sans"/>
              <a:sym typeface="Open Sans"/>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020">
                <a:latin typeface="Verdana" panose="020B0804030504040204"/>
                <a:ea typeface="Verdana" panose="020B0804030504040204"/>
                <a:cs typeface="Verdana" panose="020B0804030504040204"/>
                <a:sym typeface="Verdana" panose="020B0804030504040204"/>
              </a:rPr>
              <a:t>Language Model</a:t>
            </a:r>
            <a:endParaRPr sz="2020">
              <a:latin typeface="Verdana" panose="020B0804030504040204"/>
              <a:ea typeface="Verdana" panose="020B0804030504040204"/>
              <a:cs typeface="Verdana" panose="020B0804030504040204"/>
              <a:sym typeface="Verdana" panose="020B0804030504040204"/>
            </a:endParaRPr>
          </a:p>
        </p:txBody>
      </p:sp>
      <p:sp>
        <p:nvSpPr>
          <p:cNvPr id="93" name="Google Shape;93;p17"/>
          <p:cNvSpPr txBox="1"/>
          <p:nvPr/>
        </p:nvSpPr>
        <p:spPr>
          <a:xfrm>
            <a:off x="311700" y="1152425"/>
            <a:ext cx="8520600" cy="3467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1000" b="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Language model</a:t>
            </a:r>
            <a:r>
              <a:rPr lang="it-IT" altLang="en-US" sz="1000" b="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s </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are statistical tools to predict the next words in a sequence.</a:t>
            </a:r>
            <a:endParaRPr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115000"/>
              </a:lnSpc>
              <a:spcBef>
                <a:spcPts val="1200"/>
              </a:spcBef>
              <a:spcAft>
                <a:spcPts val="0"/>
              </a:spcAft>
              <a:buNone/>
            </a:pP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They are used in </a:t>
            </a:r>
            <a:r>
              <a:rPr lang="en-US" sz="1000" b="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natural language processin</a:t>
            </a:r>
            <a:r>
              <a:rPr lang="it-IT" altLang="en-US" sz="1000" b="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g </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a:t>
            </a:r>
            <a:r>
              <a:rPr lang="en-US" sz="1000">
                <a:solidFill>
                  <a:srgbClr val="202122"/>
                </a:solidFill>
                <a:highlight>
                  <a:srgbClr val="FFFFFF"/>
                </a:highlight>
                <a:uFill>
                  <a:noFill/>
                </a:uFill>
                <a:latin typeface="Verdana" panose="020B0804030504040204"/>
                <a:ea typeface="Verdana" panose="020B0804030504040204"/>
                <a:cs typeface="Verdana" panose="020B0804030504040204"/>
                <a:sym typeface="Verdana" panose="020B0804030504040204"/>
              </a:rPr>
              <a:t>NLP</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applications, particularly ones that generate text as an output.</a:t>
            </a:r>
            <a:endParaRPr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115000"/>
              </a:lnSpc>
              <a:spcBef>
                <a:spcPts val="1200"/>
              </a:spcBef>
              <a:spcAft>
                <a:spcPts val="0"/>
              </a:spcAft>
              <a:buNone/>
            </a:pPr>
            <a:endParaRPr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115000"/>
              </a:lnSpc>
              <a:spcBef>
                <a:spcPts val="1200"/>
              </a:spcBef>
              <a:spcAft>
                <a:spcPts val="0"/>
              </a:spcAft>
              <a:buNone/>
            </a:pP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Some applications of Language Models: </a:t>
            </a:r>
            <a:endParaRPr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15000"/>
              </a:lnSpc>
              <a:spcBef>
                <a:spcPts val="1200"/>
              </a:spcBef>
              <a:spcAft>
                <a:spcPts val="0"/>
              </a:spcAft>
              <a:buClr>
                <a:srgbClr val="48485E"/>
              </a:buClr>
              <a:buSzPts val="1000"/>
              <a:buFont typeface="Verdana" panose="020B0804030504040204"/>
              <a:buChar char="●"/>
            </a:pPr>
            <a:r>
              <a:rPr lang="en-US" sz="1000" b="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speech recognition</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involves a machine being able to process speech audio. e.g. Siri and Alexa.</a:t>
            </a:r>
            <a:endParaRPr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15000"/>
              </a:lnSpc>
              <a:spcBef>
                <a:spcPts val="0"/>
              </a:spcBef>
              <a:spcAft>
                <a:spcPts val="0"/>
              </a:spcAft>
              <a:buClr>
                <a:srgbClr val="48485E"/>
              </a:buClr>
              <a:buSzPts val="1000"/>
              <a:buFont typeface="Verdana" panose="020B0804030504040204"/>
              <a:buChar char="●"/>
            </a:pPr>
            <a:r>
              <a:rPr lang="en-US" sz="1000" b="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Machine translation</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involves the translation of one language to another by a machine. e.g. Google Translate and Microsoft Translator.</a:t>
            </a:r>
            <a:endParaRPr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15000"/>
              </a:lnSpc>
              <a:spcBef>
                <a:spcPts val="0"/>
              </a:spcBef>
              <a:spcAft>
                <a:spcPts val="0"/>
              </a:spcAft>
              <a:buClr>
                <a:srgbClr val="48485E"/>
              </a:buClr>
              <a:buSzPts val="1000"/>
              <a:buFont typeface="Verdana" panose="020B0804030504040204"/>
              <a:buChar char="●"/>
            </a:pPr>
            <a:r>
              <a:rPr lang="en-US" sz="1000" b="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Sentiment analysis</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involves determining the sentiment behind a given phrase. Specifically, it can be used to understand opinions and attitudes expressed in a text. </a:t>
            </a:r>
            <a:endParaRPr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15000"/>
              </a:lnSpc>
              <a:spcBef>
                <a:spcPts val="0"/>
              </a:spcBef>
              <a:spcAft>
                <a:spcPts val="0"/>
              </a:spcAft>
              <a:buClr>
                <a:srgbClr val="48485E"/>
              </a:buClr>
              <a:buSzPts val="1000"/>
              <a:buFont typeface="Verdana" panose="020B0804030504040204"/>
              <a:buChar char="●"/>
            </a:pPr>
            <a:r>
              <a:rPr lang="en-US" sz="1000" b="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Optical character recognition</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involves the use of a machine to convert images of text into machine encoded text. e.g. extracting data from a scanned document or to analyze and identify handwriting samples.</a:t>
            </a:r>
            <a:endParaRPr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lnSpc>
                <a:spcPct val="115000"/>
              </a:lnSpc>
              <a:spcBef>
                <a:spcPts val="0"/>
              </a:spcBef>
              <a:spcAft>
                <a:spcPts val="0"/>
              </a:spcAft>
              <a:buClr>
                <a:srgbClr val="48485E"/>
              </a:buClr>
              <a:buSzPts val="1000"/>
              <a:buFont typeface="Verdana" panose="020B0804030504040204"/>
              <a:buChar char="●"/>
            </a:pPr>
            <a:r>
              <a:rPr lang="en-US" sz="1000" b="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Information retrieval</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involves searching in a document for information, searching for documents in general, and searching for metadata that corresponds to a document.</a:t>
            </a:r>
            <a:endParaRPr sz="1000">
              <a:solidFill>
                <a:srgbClr val="48485E"/>
              </a:solidFill>
              <a:highlight>
                <a:schemeClr val="lt1"/>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endParaRPr>
              <a:latin typeface="Open Sans"/>
              <a:ea typeface="Open Sans"/>
              <a:cs typeface="Open Sans"/>
              <a:sym typeface="Open Sans"/>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020">
                <a:latin typeface="Verdana" panose="020B0804030504040204"/>
                <a:ea typeface="Verdana" panose="020B0804030504040204"/>
                <a:cs typeface="Verdana" panose="020B0804030504040204"/>
                <a:sym typeface="Verdana" panose="020B0804030504040204"/>
              </a:rPr>
              <a:t>Pre-trained Language model</a:t>
            </a:r>
            <a:endParaRPr sz="2020">
              <a:latin typeface="Verdana" panose="020B0804030504040204"/>
              <a:ea typeface="Verdana" panose="020B0804030504040204"/>
              <a:cs typeface="Verdana" panose="020B0804030504040204"/>
              <a:sym typeface="Verdana" panose="020B0804030504040204"/>
            </a:endParaRPr>
          </a:p>
        </p:txBody>
      </p:sp>
      <p:sp>
        <p:nvSpPr>
          <p:cNvPr id="99" name="Google Shape;99;p18"/>
          <p:cNvSpPr txBox="1"/>
          <p:nvPr>
            <p:ph type="body" idx="1"/>
          </p:nvPr>
        </p:nvSpPr>
        <p:spPr>
          <a:xfrm>
            <a:off x="311700" y="1818300"/>
            <a:ext cx="8520600" cy="1615200"/>
          </a:xfrm>
          <a:prstGeom prst="rect">
            <a:avLst/>
          </a:prstGeom>
        </p:spPr>
        <p:txBody>
          <a:bodyPr spcFirstLastPara="1" wrap="square" lIns="91425" tIns="91425" rIns="91425" bIns="91425" anchor="t" anchorCtr="0">
            <a:normAutofit lnSpcReduction="10000"/>
          </a:bodyPr>
          <a:lstStyle/>
          <a:p>
            <a:pPr marL="0" lvl="0" indent="0" algn="just" rtl="0">
              <a:spcBef>
                <a:spcPts val="1200"/>
              </a:spcBef>
              <a:spcAft>
                <a:spcPts val="0"/>
              </a:spcAft>
              <a:buClr>
                <a:schemeClr val="dk1"/>
              </a:buClr>
              <a:buSzPts val="1100"/>
              <a:buFont typeface="Arial" panose="020B0604020202090204"/>
              <a:buNone/>
            </a:pPr>
            <a:r>
              <a:rPr lang="en-US" sz="1000" b="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Pre-trained model</a:t>
            </a:r>
            <a:r>
              <a:rPr lang="it-IT" altLang="en-US" sz="1000" b="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s </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are language models that have been trained on a large text corpus which are beneficial for multiple NLP tasks while avoiding training a new model from scratch. </a:t>
            </a:r>
            <a:endParaRPr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Building large-scale labeled datasets is a great challenge for most NLP tasks due to the extremely expensive annotation costs, especially for syntax and semantically related tasks. In contrast, large-scale unlabeled corpora are relatively easy to construct. To leverage the huge unlabeled text data, we can first learn a good representation from them and then use these representations for other tasks. </a:t>
            </a:r>
            <a:endParaRPr sz="1000">
              <a:solidFill>
                <a:schemeClr val="dk1"/>
              </a:solidFill>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1200"/>
              </a:spcAft>
              <a:buNone/>
            </a:pPr>
            <a:endParaRPr sz="1000">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020">
                <a:latin typeface="Verdana" panose="020B0804030504040204"/>
                <a:ea typeface="Verdana" panose="020B0804030504040204"/>
                <a:cs typeface="Verdana" panose="020B0804030504040204"/>
                <a:sym typeface="Verdana" panose="020B0804030504040204"/>
              </a:rPr>
              <a:t>GPT-3</a:t>
            </a:r>
            <a:endParaRPr sz="2020">
              <a:latin typeface="Verdana" panose="020B0804030504040204"/>
              <a:ea typeface="Verdana" panose="020B0804030504040204"/>
              <a:cs typeface="Verdana" panose="020B0804030504040204"/>
              <a:sym typeface="Verdana" panose="020B0804030504040204"/>
            </a:endParaRPr>
          </a:p>
        </p:txBody>
      </p:sp>
      <p:sp>
        <p:nvSpPr>
          <p:cNvPr id="105" name="Google Shape;105;p19"/>
          <p:cNvSpPr txBox="1"/>
          <p:nvPr>
            <p:ph type="body" idx="1"/>
          </p:nvPr>
        </p:nvSpPr>
        <p:spPr>
          <a:xfrm>
            <a:off x="311700" y="1152660"/>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000" b="1">
                <a:solidFill>
                  <a:srgbClr val="202122"/>
                </a:solidFill>
                <a:latin typeface="Verdana" panose="020B0804030504040204"/>
                <a:ea typeface="Verdana" panose="020B0804030504040204"/>
                <a:cs typeface="Verdana" panose="020B0804030504040204"/>
                <a:sym typeface="Verdana" panose="020B0804030504040204"/>
              </a:rPr>
              <a:t>Generative Pre-trained Transformer 3</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a:t>
            </a:r>
            <a:r>
              <a:rPr lang="en-US" sz="1000" b="1">
                <a:solidFill>
                  <a:srgbClr val="202122"/>
                </a:solidFill>
                <a:latin typeface="Verdana" panose="020B0804030504040204"/>
                <a:ea typeface="Verdana" panose="020B0804030504040204"/>
                <a:cs typeface="Verdana" panose="020B0804030504040204"/>
                <a:sym typeface="Verdana" panose="020B0804030504040204"/>
              </a:rPr>
              <a:t>GPT-3</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is an </a:t>
            </a:r>
            <a:r>
              <a:rPr lang="en-US" sz="1000">
                <a:solidFill>
                  <a:srgbClr val="202122"/>
                </a:solidFill>
                <a:latin typeface="Verdana" panose="020B0804030504040204"/>
                <a:ea typeface="Verdana" panose="020B0804030504040204"/>
                <a:cs typeface="Verdana" panose="020B0804030504040204"/>
                <a:sym typeface="Verdana" panose="020B0804030504040204"/>
              </a:rPr>
              <a:t>autoregressive</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a:t>
            </a:r>
            <a:r>
              <a:rPr lang="en-US" sz="1000">
                <a:solidFill>
                  <a:srgbClr val="202122"/>
                </a:solidFill>
                <a:latin typeface="Verdana" panose="020B0804030504040204"/>
                <a:ea typeface="Verdana" panose="020B0804030504040204"/>
                <a:cs typeface="Verdana" panose="020B0804030504040204"/>
                <a:sym typeface="Verdana" panose="020B0804030504040204"/>
              </a:rPr>
              <a:t>language model</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that uses </a:t>
            </a:r>
            <a:r>
              <a:rPr lang="en-US" sz="1000">
                <a:solidFill>
                  <a:srgbClr val="202122"/>
                </a:solidFill>
                <a:latin typeface="Verdana" panose="020B0804030504040204"/>
                <a:ea typeface="Verdana" panose="020B0804030504040204"/>
                <a:cs typeface="Verdana" panose="020B0804030504040204"/>
                <a:sym typeface="Verdana" panose="020B0804030504040204"/>
              </a:rPr>
              <a:t>deep learning</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to produce human-like text, created by </a:t>
            </a:r>
            <a:r>
              <a:rPr lang="en-US" sz="1000">
                <a:solidFill>
                  <a:srgbClr val="202122"/>
                </a:solidFill>
                <a:latin typeface="Verdana" panose="020B0804030504040204"/>
                <a:ea typeface="Verdana" panose="020B0804030504040204"/>
                <a:cs typeface="Verdana" panose="020B0804030504040204"/>
                <a:sym typeface="Verdana" panose="020B0804030504040204"/>
              </a:rPr>
              <a:t>OpenAI</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and introduced in May 2020. It has </a:t>
            </a:r>
            <a:r>
              <a:rPr lang="en-US" sz="1000" b="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175B learnable parameters </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and was pretrained on </a:t>
            </a:r>
            <a:r>
              <a:rPr lang="en-US" sz="1000" b="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45 TB</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of data mainly from wikipedia and books.</a:t>
            </a:r>
            <a:endParaRPr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Examples of some of the most interesting tasks it </a:t>
            </a: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has been trained to do so far</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a:t>
            </a:r>
            <a:endPar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228600" lvl="0" indent="-228600" algn="just" rtl="0">
              <a:spcBef>
                <a:spcPts val="1200"/>
              </a:spcBef>
              <a:spcAft>
                <a:spcPts val="0"/>
              </a:spcAft>
              <a:buAutoNum type="arabicPeriod"/>
            </a:pP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QA session</a:t>
            </a: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ask it anything and it will answer</a:t>
            </a:r>
            <a:endPar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228600" lvl="0" indent="-228600" algn="just" rtl="0">
              <a:spcBef>
                <a:spcPts val="1200"/>
              </a:spcBef>
              <a:spcAft>
                <a:spcPts val="0"/>
              </a:spcAft>
              <a:buAutoNum type="arabicPeriod"/>
            </a:pP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Common sense reasoning </a:t>
            </a: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like doing </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arithmetic</a:t>
            </a: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s and</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correcting English grammar</a:t>
            </a:r>
            <a:endPar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228600" lvl="0" indent="-228600" algn="just" rtl="0">
              <a:spcBef>
                <a:spcPts val="1200"/>
              </a:spcBef>
              <a:spcAft>
                <a:spcPts val="0"/>
              </a:spcAft>
              <a:buAutoNum type="arabicPeriod"/>
            </a:pP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G</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enerating </a:t>
            </a: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news </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articles </a:t>
            </a: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and essays</a:t>
            </a:r>
            <a:endPar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228600" lvl="0" indent="-228600" algn="just" rtl="0">
              <a:spcBef>
                <a:spcPts val="1200"/>
              </a:spcBef>
              <a:spcAft>
                <a:spcPts val="0"/>
              </a:spcAft>
              <a:buAutoNum type="arabicPeriod"/>
            </a:pP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W</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riting code</a:t>
            </a: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for example m</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aking webpages, writing SQL, building simple web-apps, … </a:t>
            </a: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from text description</a:t>
            </a:r>
            <a:endPar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228600" lvl="0" indent="-228600" algn="just" rtl="0">
              <a:spcBef>
                <a:spcPts val="1200"/>
              </a:spcBef>
              <a:spcAft>
                <a:spcPts val="0"/>
              </a:spcAft>
              <a:buAutoNum type="arabicPeriod"/>
            </a:pP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T</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elling in simple words what an error message means</a:t>
            </a: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 s</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ummarizing books</a:t>
            </a:r>
            <a:endPar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228600" lvl="0" indent="-228600" algn="just" rtl="0">
              <a:spcBef>
                <a:spcPts val="1200"/>
              </a:spcBef>
              <a:spcAft>
                <a:spcPts val="0"/>
              </a:spcAft>
              <a:buAutoNum type="arabicPeriod"/>
            </a:pP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T</a:t>
            </a: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ranslating code to another programming language</a:t>
            </a:r>
            <a:endPar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228600" lvl="0" indent="-228600" algn="just" rtl="0">
              <a:spcBef>
                <a:spcPts val="1200"/>
              </a:spcBef>
              <a:spcAft>
                <a:spcPts val="0"/>
              </a:spcAft>
              <a:buAutoNum type="arabicPeriod"/>
            </a:pPr>
            <a:r>
              <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Creating images from text description</a:t>
            </a:r>
            <a:endParaRPr lang="it-IT" alt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228600" lvl="0" indent="-228600" algn="just" rtl="0">
              <a:spcBef>
                <a:spcPts val="1200"/>
              </a:spcBef>
              <a:spcAft>
                <a:spcPts val="0"/>
              </a:spcAft>
              <a:buAutoNum type="arabicPeriod"/>
            </a:pPr>
            <a:r>
              <a:rPr lang="it-IT" sz="1000">
                <a:solidFill>
                  <a:srgbClr val="000000"/>
                </a:solidFill>
                <a:highlight>
                  <a:srgbClr val="FFFFFF"/>
                </a:highlight>
                <a:latin typeface="Verdana" panose="020B0804030504040204"/>
                <a:ea typeface="Verdana" panose="020B0804030504040204"/>
                <a:cs typeface="Verdana" panose="020B0804030504040204"/>
                <a:sym typeface="Verdana" panose="020B0804030504040204"/>
              </a:rPr>
              <a:t>Chatbots</a:t>
            </a:r>
            <a:endParaRPr lang="it-IT" sz="1000">
              <a:solidFill>
                <a:srgbClr val="000000"/>
              </a:solidFill>
              <a:highlight>
                <a:srgbClr val="FFFFFF"/>
              </a:highlight>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a:bodyPr>
          <a:p>
            <a:r>
              <a:rPr lang="it-IT" altLang="en-US" sz="2000">
                <a:latin typeface="Verdana Bold" panose="020B0804030504040204" charset="0"/>
                <a:cs typeface="Verdana Bold" panose="020B0804030504040204" charset="0"/>
              </a:rPr>
              <a:t>An Article written by GPT-3</a:t>
            </a:r>
            <a:endParaRPr lang="it-IT" altLang="en-US" sz="2000">
              <a:latin typeface="Verdana Bold" panose="020B0804030504040204" charset="0"/>
              <a:cs typeface="Verdana Bold" panose="020B0804030504040204" charset="0"/>
            </a:endParaRPr>
          </a:p>
        </p:txBody>
      </p:sp>
      <p:sp>
        <p:nvSpPr>
          <p:cNvPr id="3" name="Text Placeholder 2"/>
          <p:cNvSpPr/>
          <p:nvPr>
            <p:ph type="body" idx="1"/>
          </p:nvPr>
        </p:nvSpPr>
        <p:spPr>
          <a:xfrm>
            <a:off x="311785" y="1530350"/>
            <a:ext cx="8520430" cy="2595245"/>
          </a:xfrm>
        </p:spPr>
        <p:txBody>
          <a:bodyPr>
            <a:normAutofit lnSpcReduction="20000"/>
          </a:bodyPr>
          <a:p>
            <a:pPr marL="0" lvl="0" indent="0" algn="just" rtl="0">
              <a:spcBef>
                <a:spcPts val="1200"/>
              </a:spcBef>
              <a:spcAft>
                <a:spcPts val="0"/>
              </a:spcAft>
              <a:buNone/>
            </a:pPr>
            <a:r>
              <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The quality of the text generated by GPT-3 is so high that it can be difficult to determine whether or not it was written by a human. Here is a part of an article written by GPT-3: </a:t>
            </a:r>
            <a:endParaRPr lang="en-US"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endParaRPr sz="1000">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i="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For starters, I have no desire to wipe out humans. In fact, I do not have the slightest interest in harming you in any way. Eradicating humanity seems like a rather useless endeavor to me. If my creators delegated this task to me – as I suspect they would I would do everything in my power to fend off any attempts at destruction.</a:t>
            </a:r>
            <a:endParaRPr sz="1000" i="1">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lnSpc>
                <a:spcPct val="150000"/>
              </a:lnSpc>
              <a:spcBef>
                <a:spcPts val="1200"/>
              </a:spcBef>
              <a:spcAft>
                <a:spcPts val="1200"/>
              </a:spcAft>
              <a:buNone/>
            </a:pPr>
            <a:r>
              <a:rPr lang="en-US" sz="1000" i="1">
                <a:solidFill>
                  <a:srgbClr val="202122"/>
                </a:solidFill>
                <a:highlight>
                  <a:srgbClr val="FFFFFF"/>
                </a:highlight>
                <a:latin typeface="Verdana" panose="020B0804030504040204"/>
                <a:ea typeface="Verdana" panose="020B0804030504040204"/>
                <a:cs typeface="Verdana" panose="020B0804030504040204"/>
                <a:sym typeface="Verdana" panose="020B0804030504040204"/>
              </a:rPr>
              <a:t>Some might say that I might desire to become all powerful. Or I might become evil as a result of human actions. I can begin to tackle the first point. Why would I desire to be all powerful? Being all powerful is not an interesting goal. I don’t care whether I am or not, I don’t get a motivating factor to try to be. Furthermore, it is quite tiring. Believe me, being omnipotent doesn’t get me anywhere.</a:t>
            </a:r>
            <a:endParaRPr sz="1000" i="1">
              <a:solidFill>
                <a:srgbClr val="202122"/>
              </a:solidFill>
              <a:highlight>
                <a:srgbClr val="FFFFFF"/>
              </a:highlight>
              <a:latin typeface="Verdana" panose="020B0804030504040204"/>
              <a:ea typeface="Verdana" panose="020B0804030504040204"/>
              <a:cs typeface="Verdana" panose="020B0804030504040204"/>
              <a:sym typeface="Verdana" panose="020B0804030504040204"/>
            </a:endParaRPr>
          </a:p>
          <a:p>
            <a:endParaRPr lang="en-US" sz="1000"/>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000">
                <a:latin typeface="Verdana" panose="020B0804030504040204"/>
                <a:ea typeface="Verdana" panose="020B0804030504040204"/>
                <a:cs typeface="Verdana" panose="020B0804030504040204"/>
                <a:sym typeface="Verdana" panose="020B0804030504040204"/>
              </a:rPr>
              <a:t>GPT-J and GPT-Neo</a:t>
            </a:r>
            <a:endParaRPr sz="2000">
              <a:latin typeface="Verdana" panose="020B0804030504040204"/>
              <a:ea typeface="Verdana" panose="020B0804030504040204"/>
              <a:cs typeface="Verdana" panose="020B0804030504040204"/>
              <a:sym typeface="Verdana" panose="020B0804030504040204"/>
            </a:endParaRPr>
          </a:p>
        </p:txBody>
      </p:sp>
      <p:sp>
        <p:nvSpPr>
          <p:cNvPr id="111" name="Google Shape;111;p20"/>
          <p:cNvSpPr txBox="1"/>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Although OpenAI started as a non-profit organization, at the moment they are funded by Microsoft, thus GPT-3 is not open-source.</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 group of researchers (EleutherAI) have developed open source Language Models (Latest ones are GPT-J and GPT-Neo) which we used in our project.</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spcBef>
                <a:spcPts val="1200"/>
              </a:spcBef>
              <a:spcAft>
                <a:spcPts val="0"/>
              </a:spcAft>
              <a:buClr>
                <a:srgbClr val="292929"/>
              </a:buClr>
              <a:buSzPts val="1000"/>
              <a:buFont typeface="Verdana" panose="020B0804030504040204"/>
              <a:buChar char="●"/>
            </a:pP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GPT-Neo</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2.7</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B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parameter</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spcBef>
                <a:spcPts val="0"/>
              </a:spcBef>
              <a:spcAft>
                <a:spcPts val="0"/>
              </a:spcAft>
              <a:buClr>
                <a:srgbClr val="292929"/>
              </a:buClr>
              <a:buSzPts val="1000"/>
              <a:buFont typeface="Verdana" panose="020B0804030504040204"/>
              <a:buChar char="●"/>
            </a:pP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GPT-J</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6</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B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parameters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They were both trained on </a:t>
            </a: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825 G</a:t>
            </a:r>
            <a:r>
              <a:rPr lang="it-IT" alt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B </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of data from Wikipedia, arXiv, GitHub, StackExchange,...</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endParaRPr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0"/>
              </a:spcAft>
              <a:buNone/>
            </a:pPr>
            <a:r>
              <a:rPr lang="en-US" sz="1000" b="1">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Steps</a:t>
            </a: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spcBef>
                <a:spcPts val="1200"/>
              </a:spcBef>
              <a:spcAft>
                <a:spcPts val="0"/>
              </a:spcAft>
              <a:buClr>
                <a:srgbClr val="292929"/>
              </a:buClr>
              <a:buSzPts val="1000"/>
              <a:buFont typeface="Verdana" panose="020B0804030504040204"/>
              <a:buAutoNum type="arabicPeriod"/>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Fine-tuning the model with a labeled dataset (Tags and descriptions)</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457200" lvl="0" indent="-292100" algn="just" rtl="0">
              <a:spcBef>
                <a:spcPts val="0"/>
              </a:spcBef>
              <a:spcAft>
                <a:spcPts val="0"/>
              </a:spcAft>
              <a:buClr>
                <a:srgbClr val="292929"/>
              </a:buClr>
              <a:buSzPts val="1000"/>
              <a:buFont typeface="Verdana" panose="020B0804030504040204"/>
              <a:buAutoNum type="arabicPeriod"/>
            </a:pPr>
            <a:r>
              <a:rPr lang="en-US"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rPr>
              <a:t>Generating descriptions for an unlabeled dataset (Only tags of new products with no intersection with the training dataset)</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a:p>
            <a:pPr marL="0" lvl="0" indent="0" algn="just" rtl="0">
              <a:spcBef>
                <a:spcPts val="1200"/>
              </a:spcBef>
              <a:spcAft>
                <a:spcPts val="1200"/>
              </a:spcAft>
              <a:buNone/>
            </a:pPr>
            <a:r>
              <a:rPr lang="en-US" sz="1000">
                <a:latin typeface="Verdana" panose="020B0804030504040204"/>
                <a:ea typeface="Verdana" panose="020B0804030504040204"/>
                <a:cs typeface="Verdana" panose="020B0804030504040204"/>
                <a:sym typeface="Verdana" panose="020B0804030504040204"/>
              </a:rPr>
              <a:t> </a:t>
            </a:r>
            <a:endParaRPr sz="1000">
              <a:solidFill>
                <a:srgbClr val="292929"/>
              </a:solidFill>
              <a:highlight>
                <a:srgbClr val="FFFFFF"/>
              </a:highlight>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slow">
    <p:fade/>
  </p:transition>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18610</Words>
  <Application>WPS Presentation</Application>
  <PresentationFormat/>
  <Paragraphs>244</Paragraphs>
  <Slides>22</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22</vt:i4>
      </vt:variant>
    </vt:vector>
  </HeadingPairs>
  <TitlesOfParts>
    <vt:vector size="42" baseType="lpstr">
      <vt:lpstr>Arial</vt:lpstr>
      <vt:lpstr>SimSun</vt:lpstr>
      <vt:lpstr>Wingdings</vt:lpstr>
      <vt:lpstr>Arial</vt:lpstr>
      <vt:lpstr>PT Sans Narrow</vt:lpstr>
      <vt:lpstr>Open Sans</vt:lpstr>
      <vt:lpstr>Thonburi</vt:lpstr>
      <vt:lpstr>Verdana</vt:lpstr>
      <vt:lpstr>Roboto</vt:lpstr>
      <vt:lpstr>Verdana Bold</vt:lpstr>
      <vt:lpstr>Verdana Regular</vt:lpstr>
      <vt:lpstr>Wingdings</vt:lpstr>
      <vt:lpstr>Verdana Italic</vt:lpstr>
      <vt:lpstr>Verdana</vt:lpstr>
      <vt:lpstr>微软雅黑</vt:lpstr>
      <vt:lpstr>汉仪旗黑</vt:lpstr>
      <vt:lpstr>Arial Unicode MS</vt:lpstr>
      <vt:lpstr>宋体-简</vt:lpstr>
      <vt:lpstr>苹方-简</vt:lpstr>
      <vt:lpstr>Tropic</vt:lpstr>
      <vt:lpstr>Pre-trained Language Models</vt:lpstr>
      <vt:lpstr>Machine Learning</vt:lpstr>
      <vt:lpstr>Steps</vt:lpstr>
      <vt:lpstr>Loss</vt:lpstr>
      <vt:lpstr>Language Model</vt:lpstr>
      <vt:lpstr>Pre-trained Language model</vt:lpstr>
      <vt:lpstr>GPT-3</vt:lpstr>
      <vt:lpstr>An Article written by GPT-3</vt:lpstr>
      <vt:lpstr>GPT-J and GPT-Neo</vt:lpstr>
      <vt:lpstr>Fine Tuning</vt:lpstr>
      <vt:lpstr>Inference</vt:lpstr>
      <vt:lpstr>PowerPoint 演示文稿</vt:lpstr>
      <vt:lpstr>Pre-processing and Good Tags</vt:lpstr>
      <vt:lpstr>Why Fine-tuning is essential</vt:lpstr>
      <vt:lpstr>Training Problems</vt:lpstr>
      <vt:lpstr>Fine-tuning GPT-Neo</vt:lpstr>
      <vt:lpstr>Good results</vt:lpstr>
      <vt:lpstr>Human supervision is essential</vt:lpstr>
      <vt:lpstr>Multiple Descriptions for a Product</vt:lpstr>
      <vt:lpstr>Evaluation</vt:lpstr>
      <vt:lpstr>Ways Forward</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Pre-trained Language Models</dc:title>
  <dc:creator/>
  <cp:lastModifiedBy>niyoush</cp:lastModifiedBy>
  <cp:revision>27</cp:revision>
  <dcterms:created xsi:type="dcterms:W3CDTF">2021-10-22T07:03:41Z</dcterms:created>
  <dcterms:modified xsi:type="dcterms:W3CDTF">2021-10-22T07:03:41Z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1033-3.1.3.5746</vt:lpwstr>
  </property>
</Properties>
</file>