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58" r:id="rId5"/>
    <p:sldId id="260" r:id="rId6"/>
    <p:sldId id="266" r:id="rId7"/>
    <p:sldId id="267" r:id="rId8"/>
    <p:sldId id="261" r:id="rId9"/>
    <p:sldId id="262" r:id="rId10"/>
    <p:sldId id="276" r:id="rId11"/>
    <p:sldId id="277" r:id="rId12"/>
    <p:sldId id="278" r:id="rId13"/>
    <p:sldId id="279" r:id="rId14"/>
    <p:sldId id="270" r:id="rId15"/>
    <p:sldId id="271" r:id="rId16"/>
    <p:sldId id="273" r:id="rId17"/>
    <p:sldId id="272" r:id="rId18"/>
    <p:sldId id="274" r:id="rId19"/>
    <p:sldId id="275"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C9930C-1B92-4027-957C-F28E101407E5}">
          <p14:sldIdLst>
            <p14:sldId id="256"/>
            <p14:sldId id="257"/>
            <p14:sldId id="259"/>
            <p14:sldId id="258"/>
            <p14:sldId id="260"/>
            <p14:sldId id="266"/>
            <p14:sldId id="267"/>
            <p14:sldId id="261"/>
            <p14:sldId id="262"/>
            <p14:sldId id="276"/>
            <p14:sldId id="277"/>
            <p14:sldId id="278"/>
            <p14:sldId id="279"/>
            <p14:sldId id="270"/>
            <p14:sldId id="271"/>
            <p14:sldId id="273"/>
            <p14:sldId id="272"/>
            <p14:sldId id="274"/>
            <p14:sldId id="275"/>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660"/>
  </p:normalViewPr>
  <p:slideViewPr>
    <p:cSldViewPr snapToGrid="0">
      <p:cViewPr>
        <p:scale>
          <a:sx n="66" d="100"/>
          <a:sy n="66" d="100"/>
        </p:scale>
        <p:origin x="-1560" y="-5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4C91A35-B840-488B-8A78-B7C20B009A50}"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71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99F36E5-0AD6-4E9A-9B21-0A127CCE5438}" type="datetimeFigureOut">
              <a:rPr lang="en-GB" smtClean="0"/>
              <a:t>03/04/2023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168944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4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167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2417433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514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988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218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39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353969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1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99F36E5-0AD6-4E9A-9B21-0A127CCE5438}" type="datetimeFigureOut">
              <a:rPr lang="en-GB" smtClean="0"/>
              <a:t>03/04/2023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291943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99F36E5-0AD6-4E9A-9B21-0A127CCE5438}" type="datetimeFigureOut">
              <a:rPr lang="en-GB" smtClean="0"/>
              <a:t>03/04/2023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C91A35-B840-488B-8A78-B7C20B009A50}"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9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99F36E5-0AD6-4E9A-9B21-0A127CCE5438}" type="datetimeFigureOut">
              <a:rPr lang="en-GB" smtClean="0"/>
              <a:t>03/04/2023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C91A35-B840-488B-8A78-B7C20B009A50}"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2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F36E5-0AD6-4E9A-9B21-0A127CCE5438}" type="datetimeFigureOut">
              <a:rPr lang="en-GB" smtClean="0"/>
              <a:t>03/04/2023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130360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99F36E5-0AD6-4E9A-9B21-0A127CCE5438}" type="datetimeFigureOut">
              <a:rPr lang="en-GB" smtClean="0"/>
              <a:t>03/04/2023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91A35-B840-488B-8A78-B7C20B009A50}"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44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99F36E5-0AD6-4E9A-9B21-0A127CCE5438}" type="datetimeFigureOut">
              <a:rPr lang="en-GB" smtClean="0"/>
              <a:t>03/04/2023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327068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9F36E5-0AD6-4E9A-9B21-0A127CCE5438}" type="datetimeFigureOut">
              <a:rPr lang="en-GB" smtClean="0"/>
              <a:t>03/04/2023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C91A35-B840-488B-8A78-B7C20B009A50}" type="slidenum">
              <a:rPr lang="en-GB" smtClean="0"/>
              <a:t>‹#›</a:t>
            </a:fld>
            <a:endParaRPr lang="en-GB"/>
          </a:p>
        </p:txBody>
      </p:sp>
    </p:spTree>
    <p:extLst>
      <p:ext uri="{BB962C8B-B14F-4D97-AF65-F5344CB8AC3E}">
        <p14:creationId xmlns:p14="http://schemas.microsoft.com/office/powerpoint/2010/main" val="255014212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ndroiddevelopers.com/" TargetMode="External"/><Relationship Id="rId2" Type="http://schemas.openxmlformats.org/officeDocument/2006/relationships/hyperlink" Target="http://www.you-tub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4B73D6-DD91-828E-ACD9-A77541DC4400}"/>
              </a:ext>
            </a:extLst>
          </p:cNvPr>
          <p:cNvSpPr>
            <a:spLocks noGrp="1"/>
          </p:cNvSpPr>
          <p:nvPr>
            <p:ph type="ctrTitle"/>
          </p:nvPr>
        </p:nvSpPr>
        <p:spPr>
          <a:xfrm>
            <a:off x="3296662" y="1200201"/>
            <a:ext cx="6815669" cy="1515533"/>
          </a:xfrm>
        </p:spPr>
        <p:txBody>
          <a:bodyPr/>
          <a:lstStyle/>
          <a:p>
            <a:r>
              <a:rPr lang="en-GB" sz="900" b="0" i="0" dirty="0">
                <a:solidFill>
                  <a:schemeClr val="accent5">
                    <a:lumMod val="60000"/>
                    <a:lumOff val="40000"/>
                  </a:schemeClr>
                </a:solidFill>
                <a:effectLst/>
                <a:latin typeface="arial" panose="020B0604020202020204" pitchFamily="34" charset="0"/>
              </a:rPr>
              <a:t> </a:t>
            </a:r>
            <a:r>
              <a:rPr lang="en-GB" sz="2400" b="1" i="1" u="sng" dirty="0">
                <a:solidFill>
                  <a:schemeClr val="accent5">
                    <a:lumMod val="75000"/>
                  </a:schemeClr>
                </a:solidFill>
                <a:latin typeface="Lato Extended"/>
              </a:rPr>
              <a:t>Budget</a:t>
            </a:r>
            <a:r>
              <a:rPr lang="en-GB" sz="2400" b="1" i="1" u="sng" dirty="0" smtClean="0">
                <a:solidFill>
                  <a:schemeClr val="accent5">
                    <a:lumMod val="75000"/>
                  </a:schemeClr>
                </a:solidFill>
                <a:latin typeface="Lato Extended"/>
              </a:rPr>
              <a:t> </a:t>
            </a:r>
            <a:r>
              <a:rPr lang="en-GB" sz="2400" b="1" i="1" u="sng" dirty="0">
                <a:solidFill>
                  <a:schemeClr val="accent5">
                    <a:lumMod val="75000"/>
                  </a:schemeClr>
                </a:solidFill>
                <a:latin typeface="Lato Extended"/>
              </a:rPr>
              <a:t>M</a:t>
            </a:r>
            <a:r>
              <a:rPr lang="en-GB" sz="2400" b="1" i="1" u="sng" dirty="0" smtClean="0">
                <a:solidFill>
                  <a:schemeClr val="accent5">
                    <a:lumMod val="75000"/>
                  </a:schemeClr>
                </a:solidFill>
                <a:latin typeface="Lato Extended"/>
              </a:rPr>
              <a:t>anagement </a:t>
            </a:r>
            <a:r>
              <a:rPr lang="en-GB" sz="2400" b="1" i="1" u="sng" dirty="0">
                <a:solidFill>
                  <a:schemeClr val="accent5">
                    <a:lumMod val="75000"/>
                  </a:schemeClr>
                </a:solidFill>
                <a:latin typeface="Lato Extended"/>
              </a:rPr>
              <a:t>system</a:t>
            </a:r>
            <a:endParaRPr lang="en-GB" sz="2400" b="1" u="sng" dirty="0">
              <a:solidFill>
                <a:schemeClr val="accent5">
                  <a:lumMod val="75000"/>
                </a:schemeClr>
              </a:solidFill>
              <a:latin typeface="Lato Extended"/>
              <a:cs typeface="Times New Roman" panose="02020603050405020304" pitchFamily="18" charset="0"/>
            </a:endParaRPr>
          </a:p>
        </p:txBody>
      </p:sp>
      <p:sp>
        <p:nvSpPr>
          <p:cNvPr id="3" name="Subtitle 2">
            <a:extLst>
              <a:ext uri="{FF2B5EF4-FFF2-40B4-BE49-F238E27FC236}">
                <a16:creationId xmlns:a16="http://schemas.microsoft.com/office/drawing/2014/main" xmlns="" id="{0A41247E-3E76-4A0B-AD69-9EB0A6EF6263}"/>
              </a:ext>
            </a:extLst>
          </p:cNvPr>
          <p:cNvSpPr>
            <a:spLocks noGrp="1"/>
          </p:cNvSpPr>
          <p:nvPr>
            <p:ph type="subTitle" idx="1"/>
          </p:nvPr>
        </p:nvSpPr>
        <p:spPr/>
        <p:txBody>
          <a:bodyPr/>
          <a:lstStyle/>
          <a:p>
            <a:r>
              <a:rPr lang="en-GB" sz="2000" b="1" dirty="0">
                <a:solidFill>
                  <a:schemeClr val="accent4">
                    <a:lumMod val="60000"/>
                    <a:lumOff val="40000"/>
                  </a:schemeClr>
                </a:solidFill>
                <a:latin typeface="Lato Extended"/>
              </a:rPr>
              <a:t>Android Application Project</a:t>
            </a:r>
            <a:r>
              <a:rPr lang="en-GB" b="1" dirty="0">
                <a:solidFill>
                  <a:schemeClr val="accent4">
                    <a:lumMod val="60000"/>
                    <a:lumOff val="40000"/>
                  </a:schemeClr>
                </a:solidFill>
              </a:rPr>
              <a:t> </a:t>
            </a:r>
          </a:p>
          <a:p>
            <a:r>
              <a:rPr lang="en-GB" sz="1800" b="1" dirty="0">
                <a:solidFill>
                  <a:schemeClr val="accent4">
                    <a:lumMod val="60000"/>
                    <a:lumOff val="40000"/>
                  </a:schemeClr>
                </a:solidFill>
                <a:latin typeface="Lato Extended"/>
              </a:rPr>
              <a:t>Guided By – Prof. </a:t>
            </a:r>
            <a:r>
              <a:rPr lang="en-GB" sz="1800" b="1" i="0" dirty="0" err="1">
                <a:solidFill>
                  <a:schemeClr val="accent4">
                    <a:lumMod val="60000"/>
                    <a:lumOff val="40000"/>
                  </a:schemeClr>
                </a:solidFill>
                <a:effectLst/>
                <a:latin typeface="Lato Extended"/>
              </a:rPr>
              <a:t>Shehrevar</a:t>
            </a:r>
            <a:r>
              <a:rPr lang="en-GB" sz="1800" b="1" i="0" dirty="0">
                <a:solidFill>
                  <a:schemeClr val="accent4">
                    <a:lumMod val="60000"/>
                    <a:lumOff val="40000"/>
                  </a:schemeClr>
                </a:solidFill>
                <a:effectLst/>
                <a:latin typeface="Lato Extended"/>
              </a:rPr>
              <a:t> </a:t>
            </a:r>
            <a:r>
              <a:rPr lang="en-GB" sz="1800" b="1" i="0" dirty="0" err="1">
                <a:solidFill>
                  <a:schemeClr val="accent4">
                    <a:lumMod val="60000"/>
                    <a:lumOff val="40000"/>
                  </a:schemeClr>
                </a:solidFill>
                <a:effectLst/>
                <a:latin typeface="Lato Extended"/>
              </a:rPr>
              <a:t>Davierwala</a:t>
            </a:r>
            <a:endParaRPr lang="en-GB" sz="1800" b="1" dirty="0">
              <a:solidFill>
                <a:schemeClr val="accent4">
                  <a:lumMod val="60000"/>
                  <a:lumOff val="40000"/>
                </a:schemeClr>
              </a:solidFill>
            </a:endParaRPr>
          </a:p>
        </p:txBody>
      </p:sp>
      <p:pic>
        <p:nvPicPr>
          <p:cNvPr id="5" name="Picture 4">
            <a:extLst>
              <a:ext uri="{FF2B5EF4-FFF2-40B4-BE49-F238E27FC236}">
                <a16:creationId xmlns:a16="http://schemas.microsoft.com/office/drawing/2014/main" xmlns="" id="{BDB84A9F-BC79-6893-595C-952F8E668971}"/>
              </a:ext>
            </a:extLst>
          </p:cNvPr>
          <p:cNvPicPr>
            <a:picLocks noChangeAspect="1"/>
          </p:cNvPicPr>
          <p:nvPr/>
        </p:nvPicPr>
        <p:blipFill>
          <a:blip r:embed="rId2"/>
          <a:stretch>
            <a:fillRect/>
          </a:stretch>
        </p:blipFill>
        <p:spPr>
          <a:xfrm>
            <a:off x="2564664" y="1646560"/>
            <a:ext cx="1463997" cy="1642843"/>
          </a:xfrm>
          <a:prstGeom prst="rect">
            <a:avLst/>
          </a:prstGeom>
        </p:spPr>
      </p:pic>
    </p:spTree>
    <p:extLst>
      <p:ext uri="{BB962C8B-B14F-4D97-AF65-F5344CB8AC3E}">
        <p14:creationId xmlns:p14="http://schemas.microsoft.com/office/powerpoint/2010/main" val="2756969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552" y="646466"/>
            <a:ext cx="9601196" cy="1303867"/>
          </a:xfrm>
        </p:spPr>
        <p:txBody>
          <a:bodyPr>
            <a:normAutofit/>
          </a:bodyPr>
          <a:lstStyle/>
          <a:p>
            <a:r>
              <a:rPr lang="en-GB" sz="3600" b="1" dirty="0" smtClean="0">
                <a:solidFill>
                  <a:schemeClr val="accent5">
                    <a:lumMod val="75000"/>
                  </a:schemeClr>
                </a:solidFill>
                <a:latin typeface="Times New Roman" panose="02020603050405020304" pitchFamily="18" charset="0"/>
                <a:ea typeface="Calibri" panose="020F0502020204030204" pitchFamily="34" charset="0"/>
              </a:rPr>
              <a:t>SWOT Analysis</a:t>
            </a:r>
            <a:endParaRPr lang="en-IN" sz="3600" dirty="0"/>
          </a:p>
        </p:txBody>
      </p:sp>
      <p:sp>
        <p:nvSpPr>
          <p:cNvPr id="3" name="Content Placeholder 2"/>
          <p:cNvSpPr>
            <a:spLocks noGrp="1"/>
          </p:cNvSpPr>
          <p:nvPr>
            <p:ph sz="half" idx="1"/>
          </p:nvPr>
        </p:nvSpPr>
        <p:spPr>
          <a:xfrm>
            <a:off x="1356320" y="1736198"/>
            <a:ext cx="9628053" cy="3935393"/>
          </a:xfrm>
        </p:spPr>
        <p:txBody>
          <a:bodyPr>
            <a:normAutofit/>
          </a:bodyPr>
          <a:lstStyle/>
          <a:p>
            <a:pPr marL="0" indent="0">
              <a:buNone/>
            </a:pPr>
            <a:r>
              <a:rPr lang="en-US" sz="3200" b="1" dirty="0" smtClean="0">
                <a:latin typeface="Times New Roman" pitchFamily="18" charset="0"/>
                <a:cs typeface="Times New Roman" pitchFamily="18" charset="0"/>
              </a:rPr>
              <a:t>Strength :</a:t>
            </a:r>
          </a:p>
          <a:p>
            <a:pPr marL="0" indent="0">
              <a:buNone/>
            </a:pPr>
            <a:endParaRPr lang="en-US" sz="2000" dirty="0" smtClean="0">
              <a:latin typeface="Times New Roman" pitchFamily="18" charset="0"/>
              <a:cs typeface="Times New Roman" pitchFamily="18" charset="0"/>
            </a:endParaRPr>
          </a:p>
          <a:p>
            <a:pPr marL="342900" lvl="0" indent="-342900" algn="just">
              <a:lnSpc>
                <a:spcPct val="107000"/>
              </a:lnSpc>
              <a:spcBef>
                <a:spcPts val="0"/>
              </a:spcBef>
              <a:spcAft>
                <a:spcPts val="800"/>
              </a:spcAft>
              <a:buClrTx/>
              <a:buSzTx/>
              <a:buFont typeface="Symbol" panose="05050102010706020507" pitchFamily="18" charset="2"/>
              <a:buChar char=""/>
              <a:defRPr/>
            </a:pPr>
            <a:r>
              <a:rPr lang="en-US" sz="2000" b="1" dirty="0">
                <a:solidFill>
                  <a:schemeClr val="dk1"/>
                </a:solidFill>
                <a:latin typeface="Times New Roman" pitchFamily="18" charset="0"/>
                <a:cs typeface="Times New Roman" pitchFamily="18" charset="0"/>
              </a:rPr>
              <a:t>Time-saving</a:t>
            </a:r>
            <a:r>
              <a:rPr lang="en-US" sz="2000" dirty="0">
                <a:solidFill>
                  <a:schemeClr val="dk1"/>
                </a:solidFill>
                <a:latin typeface="Times New Roman" pitchFamily="18" charset="0"/>
                <a:cs typeface="Times New Roman" pitchFamily="18" charset="0"/>
              </a:rPr>
              <a:t>: An </a:t>
            </a:r>
            <a:r>
              <a:rPr lang="en-US" sz="2000" dirty="0" smtClean="0">
                <a:solidFill>
                  <a:schemeClr val="dk1"/>
                </a:solidFill>
                <a:latin typeface="Times New Roman" pitchFamily="18" charset="0"/>
                <a:cs typeface="Times New Roman" pitchFamily="18" charset="0"/>
              </a:rPr>
              <a:t>budget management </a:t>
            </a:r>
            <a:r>
              <a:rPr lang="en-US" sz="2000" dirty="0">
                <a:solidFill>
                  <a:schemeClr val="dk1"/>
                </a:solidFill>
                <a:latin typeface="Times New Roman" pitchFamily="18" charset="0"/>
                <a:cs typeface="Times New Roman" pitchFamily="18" charset="0"/>
              </a:rPr>
              <a:t>app can save time by eliminating the need for manual data entry and simplifying the expense tracking process. This can free up time for users to focus on other important tasks.</a:t>
            </a:r>
          </a:p>
          <a:p>
            <a:pPr marL="342900" lvl="0" indent="-342900" algn="just">
              <a:lnSpc>
                <a:spcPct val="107000"/>
              </a:lnSpc>
              <a:spcBef>
                <a:spcPts val="0"/>
              </a:spcBef>
              <a:spcAft>
                <a:spcPts val="800"/>
              </a:spcAft>
              <a:buClrTx/>
              <a:buSzTx/>
              <a:buFont typeface="Symbol" panose="05050102010706020507" pitchFamily="18" charset="2"/>
              <a:buChar char=""/>
              <a:defRPr/>
            </a:pPr>
            <a:r>
              <a:rPr lang="en-US" sz="2000" b="1" dirty="0">
                <a:solidFill>
                  <a:schemeClr val="dk1"/>
                </a:solidFill>
                <a:latin typeface="Times New Roman" pitchFamily="18" charset="0"/>
                <a:cs typeface="Times New Roman" pitchFamily="18" charset="0"/>
              </a:rPr>
              <a:t>Convenienc</a:t>
            </a:r>
            <a:r>
              <a:rPr lang="en-US" sz="2000" dirty="0">
                <a:solidFill>
                  <a:schemeClr val="dk1"/>
                </a:solidFill>
                <a:latin typeface="Times New Roman" pitchFamily="18" charset="0"/>
                <a:cs typeface="Times New Roman" pitchFamily="18" charset="0"/>
              </a:rPr>
              <a:t>e: An </a:t>
            </a:r>
            <a:r>
              <a:rPr lang="en-US" sz="2000" dirty="0" smtClean="0">
                <a:solidFill>
                  <a:schemeClr val="dk1"/>
                </a:solidFill>
                <a:latin typeface="Times New Roman" pitchFamily="18" charset="0"/>
                <a:cs typeface="Times New Roman" pitchFamily="18" charset="0"/>
              </a:rPr>
              <a:t>budget management </a:t>
            </a:r>
            <a:r>
              <a:rPr lang="en-US" sz="2000" dirty="0">
                <a:solidFill>
                  <a:schemeClr val="dk1"/>
                </a:solidFill>
                <a:latin typeface="Times New Roman" pitchFamily="18" charset="0"/>
                <a:cs typeface="Times New Roman" pitchFamily="18" charset="0"/>
              </a:rPr>
              <a:t>app can make it easier and more convenient for users to track their expenses. </a:t>
            </a:r>
          </a:p>
          <a:p>
            <a:pPr marL="342900" lvl="0" indent="-342900" algn="just">
              <a:lnSpc>
                <a:spcPct val="107000"/>
              </a:lnSpc>
              <a:spcBef>
                <a:spcPts val="0"/>
              </a:spcBef>
              <a:spcAft>
                <a:spcPts val="800"/>
              </a:spcAft>
              <a:buClrTx/>
              <a:buSzTx/>
              <a:buFont typeface="Symbol" panose="05050102010706020507" pitchFamily="18" charset="2"/>
              <a:buChar char=""/>
              <a:defRPr/>
            </a:pPr>
            <a:r>
              <a:rPr lang="en-IN" sz="2000" b="1" kern="0" dirty="0">
                <a:latin typeface="Times New Roman" pitchFamily="18" charset="0"/>
                <a:cs typeface="Times New Roman" pitchFamily="18" charset="0"/>
              </a:rPr>
              <a:t>Large Users </a:t>
            </a:r>
            <a:r>
              <a:rPr lang="en-IN" sz="2000" kern="0" dirty="0">
                <a:latin typeface="Times New Roman" pitchFamily="18" charset="0"/>
                <a:cs typeface="Times New Roman" pitchFamily="18" charset="0"/>
              </a:rPr>
              <a:t>:It is intended for every person who wants to manage expenses so it will target Large Android users.</a:t>
            </a: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43926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6320" y="1840373"/>
            <a:ext cx="9628053" cy="4097440"/>
          </a:xfrm>
        </p:spPr>
        <p:txBody>
          <a:bodyPr>
            <a:normAutofit/>
          </a:bodyPr>
          <a:lstStyle/>
          <a:p>
            <a:pPr marL="0" indent="0">
              <a:buNone/>
            </a:pPr>
            <a:r>
              <a:rPr lang="en-US" sz="3200" b="1" dirty="0" smtClean="0">
                <a:latin typeface="Times New Roman" pitchFamily="18" charset="0"/>
                <a:cs typeface="Times New Roman" pitchFamily="18" charset="0"/>
              </a:rPr>
              <a:t>Weakness:</a:t>
            </a: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342900" lvl="0" indent="-342900" algn="just">
              <a:lnSpc>
                <a:spcPct val="107000"/>
              </a:lnSpc>
              <a:buFont typeface="Symbol" panose="05050102010706020507" pitchFamily="18" charset="2"/>
              <a:buChar char=""/>
            </a:pPr>
            <a:r>
              <a:rPr lang="en-IN" sz="2000" b="1" kern="0" dirty="0" smtClean="0">
                <a:latin typeface="Times New Roman" pitchFamily="18" charset="0"/>
                <a:cs typeface="Times New Roman" pitchFamily="18" charset="0"/>
              </a:rPr>
              <a:t>Limited to android users </a:t>
            </a:r>
            <a:r>
              <a:rPr lang="en-IN" sz="2000" kern="0" dirty="0" smtClean="0">
                <a:latin typeface="Times New Roman" pitchFamily="18" charset="0"/>
                <a:cs typeface="Times New Roman" pitchFamily="18" charset="0"/>
              </a:rPr>
              <a:t>: As the app is only developed for android users so IOS users can't use this.</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Non Customizable</a:t>
            </a:r>
            <a:r>
              <a:rPr lang="en-US" sz="2000" dirty="0" smtClean="0">
                <a:latin typeface="Times New Roman" pitchFamily="18" charset="0"/>
                <a:cs typeface="Times New Roman" pitchFamily="18" charset="0"/>
              </a:rPr>
              <a:t>: The app is not customizable so it  </a:t>
            </a:r>
            <a:r>
              <a:rPr lang="en-US" sz="2000" dirty="0">
                <a:latin typeface="Times New Roman" pitchFamily="18" charset="0"/>
                <a:cs typeface="Times New Roman" pitchFamily="18" charset="0"/>
              </a:rPr>
              <a:t>may not be suitable for more complex accounting </a:t>
            </a:r>
            <a:r>
              <a:rPr lang="en-US" sz="2000" dirty="0" smtClean="0">
                <a:latin typeface="Times New Roman" pitchFamily="18" charset="0"/>
                <a:cs typeface="Times New Roman" pitchFamily="18" charset="0"/>
              </a:rPr>
              <a:t>needs and as per users preference.</a:t>
            </a:r>
          </a:p>
          <a:p>
            <a:pPr algn="just"/>
            <a:r>
              <a:rPr lang="en-US" sz="2000" dirty="0" smtClean="0">
                <a:latin typeface="Times New Roman" pitchFamily="18" charset="0"/>
                <a:cs typeface="Times New Roman" pitchFamily="18" charset="0"/>
              </a:rPr>
              <a:t>This application is only in English Language. </a:t>
            </a:r>
          </a:p>
          <a:p>
            <a:endParaRPr lang="en-IN" dirty="0"/>
          </a:p>
        </p:txBody>
      </p:sp>
      <p:sp>
        <p:nvSpPr>
          <p:cNvPr id="4" name="Title 1"/>
          <p:cNvSpPr txBox="1">
            <a:spLocks/>
          </p:cNvSpPr>
          <p:nvPr/>
        </p:nvSpPr>
        <p:spPr>
          <a:xfrm>
            <a:off x="1470952" y="798866"/>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smtClean="0">
                <a:solidFill>
                  <a:schemeClr val="accent5">
                    <a:lumMod val="75000"/>
                  </a:schemeClr>
                </a:solidFill>
                <a:latin typeface="Times New Roman" panose="02020603050405020304" pitchFamily="18" charset="0"/>
                <a:ea typeface="Calibri" panose="020F0502020204030204" pitchFamily="34" charset="0"/>
              </a:rPr>
              <a:t>SWOT Analysis</a:t>
            </a:r>
            <a:endParaRPr lang="en-IN" sz="3600" dirty="0"/>
          </a:p>
        </p:txBody>
      </p:sp>
    </p:spTree>
    <p:extLst>
      <p:ext uri="{BB962C8B-B14F-4D97-AF65-F5344CB8AC3E}">
        <p14:creationId xmlns:p14="http://schemas.microsoft.com/office/powerpoint/2010/main" val="949603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6320" y="1747776"/>
            <a:ext cx="9628053" cy="3462915"/>
          </a:xfrm>
        </p:spPr>
        <p:txBody>
          <a:bodyPr>
            <a:normAutofit/>
          </a:bodyPr>
          <a:lstStyle/>
          <a:p>
            <a:pPr marL="0" indent="0">
              <a:buNone/>
            </a:pPr>
            <a:r>
              <a:rPr lang="en-US" sz="3200" b="1" dirty="0" smtClean="0">
                <a:latin typeface="Times New Roman" pitchFamily="18" charset="0"/>
                <a:cs typeface="Times New Roman" pitchFamily="18" charset="0"/>
              </a:rPr>
              <a:t>Opportunity:</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Personalization</a:t>
            </a:r>
            <a:r>
              <a:rPr lang="en-US" sz="2000" dirty="0">
                <a:latin typeface="Times New Roman" pitchFamily="18" charset="0"/>
                <a:cs typeface="Times New Roman" pitchFamily="18" charset="0"/>
              </a:rPr>
              <a:t>: By offering greater customization and personalization options, </a:t>
            </a:r>
            <a:r>
              <a:rPr lang="en-US" sz="2000" dirty="0" smtClean="0">
                <a:latin typeface="Times New Roman" pitchFamily="18" charset="0"/>
                <a:cs typeface="Times New Roman" pitchFamily="18" charset="0"/>
              </a:rPr>
              <a:t>budget management app </a:t>
            </a:r>
            <a:r>
              <a:rPr lang="en-US" sz="2000" dirty="0">
                <a:latin typeface="Times New Roman" pitchFamily="18" charset="0"/>
                <a:cs typeface="Times New Roman" pitchFamily="18" charset="0"/>
              </a:rPr>
              <a:t>can cater to the unique needs and preferences of individual users. This could include features such as custom expense categories, personalized budgets, and alerts based on specific spending patterns.</a:t>
            </a:r>
          </a:p>
          <a:p>
            <a:endParaRPr lang="en-IN" dirty="0"/>
          </a:p>
        </p:txBody>
      </p:sp>
      <p:sp>
        <p:nvSpPr>
          <p:cNvPr id="5" name="Title 1"/>
          <p:cNvSpPr>
            <a:spLocks noGrp="1"/>
          </p:cNvSpPr>
          <p:nvPr>
            <p:ph type="title"/>
          </p:nvPr>
        </p:nvSpPr>
        <p:spPr>
          <a:xfrm>
            <a:off x="1388001" y="762213"/>
            <a:ext cx="9601196" cy="1303867"/>
          </a:xfrm>
        </p:spPr>
        <p:txBody>
          <a:bodyPr>
            <a:normAutofit/>
          </a:bodyPr>
          <a:lstStyle/>
          <a:p>
            <a:r>
              <a:rPr lang="en-GB" sz="3600" b="1" dirty="0" smtClean="0">
                <a:solidFill>
                  <a:schemeClr val="accent5">
                    <a:lumMod val="75000"/>
                  </a:schemeClr>
                </a:solidFill>
                <a:latin typeface="Times New Roman" panose="02020603050405020304" pitchFamily="18" charset="0"/>
                <a:ea typeface="Calibri" panose="020F0502020204030204" pitchFamily="34" charset="0"/>
              </a:rPr>
              <a:t>SWOT Analysis</a:t>
            </a:r>
            <a:endParaRPr lang="en-IN" sz="3600" dirty="0"/>
          </a:p>
        </p:txBody>
      </p:sp>
    </p:spTree>
    <p:extLst>
      <p:ext uri="{BB962C8B-B14F-4D97-AF65-F5344CB8AC3E}">
        <p14:creationId xmlns:p14="http://schemas.microsoft.com/office/powerpoint/2010/main" val="1154070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6320" y="1886673"/>
            <a:ext cx="9628053" cy="3462915"/>
          </a:xfrm>
        </p:spPr>
        <p:txBody>
          <a:bodyPr>
            <a:normAutofit/>
          </a:bodyPr>
          <a:lstStyle/>
          <a:p>
            <a:pPr marL="0" indent="0" algn="just">
              <a:buNone/>
            </a:pPr>
            <a:r>
              <a:rPr lang="en-US" sz="3200" b="1" dirty="0" smtClean="0">
                <a:latin typeface="Times New Roman" pitchFamily="18" charset="0"/>
                <a:cs typeface="Times New Roman" pitchFamily="18" charset="0"/>
              </a:rPr>
              <a:t>Threats:</a:t>
            </a:r>
          </a:p>
          <a:p>
            <a:pPr marL="0" indent="0" algn="just">
              <a:buNone/>
            </a:pPr>
            <a:endParaRPr lang="en-US" sz="3200" b="1" dirty="0" smtClean="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Competitors</a:t>
            </a:r>
            <a:r>
              <a:rPr lang="en-US" sz="2000" dirty="0">
                <a:latin typeface="Times New Roman" pitchFamily="18" charset="0"/>
                <a:cs typeface="Times New Roman" pitchFamily="18" charset="0"/>
              </a:rPr>
              <a:t>: With so many </a:t>
            </a:r>
            <a:r>
              <a:rPr lang="en-US" sz="2000" dirty="0" smtClean="0">
                <a:latin typeface="Times New Roman" pitchFamily="18" charset="0"/>
                <a:cs typeface="Times New Roman" pitchFamily="18" charset="0"/>
              </a:rPr>
              <a:t>budget management </a:t>
            </a:r>
            <a:r>
              <a:rPr lang="en-US" sz="2000" dirty="0">
                <a:latin typeface="Times New Roman" pitchFamily="18" charset="0"/>
                <a:cs typeface="Times New Roman" pitchFamily="18" charset="0"/>
              </a:rPr>
              <a:t>apps available on the market, competition can be fierce. If a similar app is more popular or offers more features, it can be difficult for the app to gain traction and attract new users</a:t>
            </a:r>
            <a:r>
              <a:rPr lang="en-US" sz="2000"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sz="3600" b="1"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5" name="Title 1"/>
          <p:cNvSpPr>
            <a:spLocks noGrp="1"/>
          </p:cNvSpPr>
          <p:nvPr>
            <p:ph type="title"/>
          </p:nvPr>
        </p:nvSpPr>
        <p:spPr>
          <a:xfrm>
            <a:off x="1341702" y="727489"/>
            <a:ext cx="9601196" cy="1303867"/>
          </a:xfrm>
        </p:spPr>
        <p:txBody>
          <a:bodyPr>
            <a:normAutofit/>
          </a:bodyPr>
          <a:lstStyle/>
          <a:p>
            <a:r>
              <a:rPr lang="en-GB" sz="3600" b="1" dirty="0" smtClean="0">
                <a:solidFill>
                  <a:schemeClr val="accent5">
                    <a:lumMod val="75000"/>
                  </a:schemeClr>
                </a:solidFill>
                <a:latin typeface="Times New Roman" panose="02020603050405020304" pitchFamily="18" charset="0"/>
                <a:ea typeface="Calibri" panose="020F0502020204030204" pitchFamily="34" charset="0"/>
              </a:rPr>
              <a:t>SWOT Analysis</a:t>
            </a:r>
            <a:endParaRPr lang="en-IN" sz="3600" dirty="0"/>
          </a:p>
        </p:txBody>
      </p:sp>
    </p:spTree>
    <p:extLst>
      <p:ext uri="{BB962C8B-B14F-4D97-AF65-F5344CB8AC3E}">
        <p14:creationId xmlns:p14="http://schemas.microsoft.com/office/powerpoint/2010/main" val="3150417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36738" y="717630"/>
            <a:ext cx="6464461" cy="1111169"/>
          </a:xfrm>
        </p:spPr>
        <p:txBody>
          <a:bodyPr>
            <a:normAutofit fontScale="90000"/>
          </a:bodyPr>
          <a:lstStyle/>
          <a:p>
            <a:pPr lvl="0"/>
            <a:r>
              <a:rPr lang="en-GB" b="1" u="sng" dirty="0" smtClean="0">
                <a:solidFill>
                  <a:schemeClr val="accent5">
                    <a:lumMod val="75000"/>
                  </a:schemeClr>
                </a:solidFill>
              </a:rPr>
              <a:t/>
            </a:r>
            <a:br>
              <a:rPr lang="en-GB" b="1" u="sng" dirty="0" smtClean="0">
                <a:solidFill>
                  <a:schemeClr val="accent5">
                    <a:lumMod val="75000"/>
                  </a:schemeClr>
                </a:solidFill>
              </a:rPr>
            </a:br>
            <a:r>
              <a:rPr lang="en-GB" sz="4000" b="1" u="sng" dirty="0" smtClean="0">
                <a:solidFill>
                  <a:schemeClr val="accent5">
                    <a:lumMod val="75000"/>
                  </a:schemeClr>
                </a:solidFill>
                <a:latin typeface="Times New Roman" pitchFamily="18" charset="0"/>
                <a:cs typeface="Times New Roman" pitchFamily="18" charset="0"/>
              </a:rPr>
              <a:t>E-R </a:t>
            </a:r>
            <a:r>
              <a:rPr lang="en-GB" sz="4000" b="1" u="sng" dirty="0">
                <a:solidFill>
                  <a:schemeClr val="accent5">
                    <a:lumMod val="75000"/>
                  </a:schemeClr>
                </a:solidFill>
                <a:latin typeface="Times New Roman" pitchFamily="18" charset="0"/>
                <a:cs typeface="Times New Roman" pitchFamily="18" charset="0"/>
              </a:rPr>
              <a:t>Diagram</a:t>
            </a:r>
            <a:r>
              <a:rPr lang="en-GB" sz="4000" dirty="0">
                <a:solidFill>
                  <a:schemeClr val="accent5">
                    <a:lumMod val="75000"/>
                  </a:schemeClr>
                </a:solidFill>
                <a:latin typeface="Times New Roman" pitchFamily="18" charset="0"/>
                <a:cs typeface="Times New Roman" pitchFamily="18" charset="0"/>
              </a:rPr>
              <a:t>:-</a:t>
            </a:r>
            <a:r>
              <a:rPr lang="en-IN" dirty="0">
                <a:solidFill>
                  <a:schemeClr val="accent5">
                    <a:lumMod val="75000"/>
                  </a:schemeClr>
                </a:solidFill>
              </a:rPr>
              <a:t/>
            </a:r>
            <a:br>
              <a:rPr lang="en-IN" dirty="0">
                <a:solidFill>
                  <a:schemeClr val="accent5">
                    <a:lumMod val="75000"/>
                  </a:schemeClr>
                </a:solidFill>
              </a:rPr>
            </a:br>
            <a:endParaRPr lang="en-IN" dirty="0">
              <a:solidFill>
                <a:schemeClr val="accent5">
                  <a:lumMod val="75000"/>
                </a:schemeClr>
              </a:solidFill>
            </a:endParaRPr>
          </a:p>
        </p:txBody>
      </p:sp>
      <p:pic>
        <p:nvPicPr>
          <p:cNvPr id="1026"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967" t="862"/>
          <a:stretch/>
        </p:blipFill>
        <p:spPr bwMode="auto">
          <a:xfrm>
            <a:off x="2095315" y="1973685"/>
            <a:ext cx="8069230" cy="408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6397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926" y="746125"/>
            <a:ext cx="5951538" cy="5372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Title 1"/>
          <p:cNvSpPr txBox="1">
            <a:spLocks/>
          </p:cNvSpPr>
          <p:nvPr/>
        </p:nvSpPr>
        <p:spPr>
          <a:xfrm>
            <a:off x="1099595" y="2835797"/>
            <a:ext cx="3009418" cy="1111169"/>
          </a:xfrm>
          <a:prstGeom prst="rect">
            <a:avLst/>
          </a:prstGeom>
          <a:effectLst/>
        </p:spPr>
        <p:txBody>
          <a:bodyPr vert="horz" lIns="91440" tIns="45720" rIns="91440" bIns="45720" rtlCol="0" anchor="ctr">
            <a:normAutofit fontScale="52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u="sng" dirty="0" smtClean="0"/>
              <a:t/>
            </a:r>
            <a:br>
              <a:rPr lang="en-GB" b="1" u="sng" dirty="0" smtClean="0"/>
            </a:br>
            <a:r>
              <a:rPr lang="en-GB" sz="6900" b="1" u="sng" dirty="0" smtClean="0">
                <a:solidFill>
                  <a:schemeClr val="accent5">
                    <a:lumMod val="75000"/>
                  </a:schemeClr>
                </a:solidFill>
                <a:latin typeface="Times New Roman" pitchFamily="18" charset="0"/>
                <a:cs typeface="Times New Roman" pitchFamily="18" charset="0"/>
              </a:rPr>
              <a:t>Flow Chart </a:t>
            </a:r>
            <a:r>
              <a:rPr lang="en-GB" sz="6900" dirty="0" smtClean="0">
                <a:solidFill>
                  <a:schemeClr val="accent5">
                    <a:lumMod val="75000"/>
                  </a:schemeClr>
                </a:solidFill>
                <a:latin typeface="Times New Roman" pitchFamily="18" charset="0"/>
                <a:cs typeface="Times New Roman" pitchFamily="18" charset="0"/>
              </a:rPr>
              <a:t>:-</a:t>
            </a:r>
            <a:r>
              <a:rPr lang="en-IN" dirty="0" smtClean="0"/>
              <a:t/>
            </a:r>
            <a:br>
              <a:rPr lang="en-IN" dirty="0" smtClean="0"/>
            </a:br>
            <a:endParaRPr lang="en-IN" dirty="0"/>
          </a:p>
        </p:txBody>
      </p:sp>
    </p:spTree>
    <p:extLst>
      <p:ext uri="{BB962C8B-B14F-4D97-AF65-F5344CB8AC3E}">
        <p14:creationId xmlns:p14="http://schemas.microsoft.com/office/powerpoint/2010/main" val="270397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772" y="863600"/>
            <a:ext cx="6241816" cy="623992"/>
          </a:xfrm>
        </p:spPr>
        <p:txBody>
          <a:bodyPr>
            <a:noAutofit/>
          </a:bodyPr>
          <a:lstStyle/>
          <a:p>
            <a:r>
              <a:rPr lang="en-US" sz="3600" b="1" dirty="0" smtClean="0">
                <a:solidFill>
                  <a:schemeClr val="accent5">
                    <a:lumMod val="75000"/>
                  </a:schemeClr>
                </a:solidFill>
                <a:latin typeface="Times New Roman" pitchFamily="18" charset="0"/>
                <a:cs typeface="Times New Roman" pitchFamily="18" charset="0"/>
              </a:rPr>
              <a:t>Registration Page</a:t>
            </a:r>
            <a:endParaRPr lang="en-IN" sz="3600" b="1" dirty="0">
              <a:solidFill>
                <a:schemeClr val="accent5">
                  <a:lumMod val="75000"/>
                </a:schemeClr>
              </a:solidFill>
              <a:latin typeface="Times New Roman" pitchFamily="18" charset="0"/>
              <a:cs typeface="Times New Roman" pitchFamily="18" charset="0"/>
            </a:endParaRPr>
          </a:p>
        </p:txBody>
      </p:sp>
      <p:pic>
        <p:nvPicPr>
          <p:cNvPr id="5" name="image25.jpg"/>
          <p:cNvPicPr/>
          <p:nvPr/>
        </p:nvPicPr>
        <p:blipFill>
          <a:blip r:embed="rId2"/>
          <a:srcRect/>
          <a:stretch>
            <a:fillRect/>
          </a:stretch>
        </p:blipFill>
        <p:spPr>
          <a:xfrm>
            <a:off x="8038782" y="749300"/>
            <a:ext cx="3226435" cy="5377180"/>
          </a:xfrm>
          <a:prstGeom prst="rect">
            <a:avLst/>
          </a:prstGeom>
          <a:ln/>
        </p:spPr>
      </p:pic>
      <p:sp>
        <p:nvSpPr>
          <p:cNvPr id="6" name="Text Placeholder 3"/>
          <p:cNvSpPr>
            <a:spLocks noGrp="1"/>
          </p:cNvSpPr>
          <p:nvPr>
            <p:ph type="body" sz="half" idx="2"/>
          </p:nvPr>
        </p:nvSpPr>
        <p:spPr>
          <a:xfrm>
            <a:off x="1325879" y="2367280"/>
            <a:ext cx="6123973" cy="2712720"/>
          </a:xfrm>
        </p:spPr>
        <p:txBody>
          <a:bodyPr>
            <a:noAutofit/>
          </a:bodyPr>
          <a:lstStyle/>
          <a:p>
            <a:pPr marL="285750" indent="-285750" algn="just">
              <a:buFont typeface="Wingdings" pitchFamily="2" charset="2"/>
              <a:buChar char="Ø"/>
            </a:pPr>
            <a:r>
              <a:rPr lang="en-US" sz="2000" dirty="0" smtClean="0">
                <a:latin typeface="Times New Roman" pitchFamily="18" charset="0"/>
                <a:cs typeface="Times New Roman" pitchFamily="18" charset="0"/>
              </a:rPr>
              <a:t>This is Registration page , where the user can register themselves and create their account.</a:t>
            </a:r>
          </a:p>
          <a:p>
            <a:pPr marL="285750" indent="-285750" algn="just">
              <a:buFont typeface="Wingdings" pitchFamily="2" charset="2"/>
              <a:buChar char="Ø"/>
            </a:pPr>
            <a:r>
              <a:rPr lang="en-US" sz="2000" dirty="0" smtClean="0">
                <a:latin typeface="Times New Roman" pitchFamily="18" charset="0"/>
                <a:cs typeface="Times New Roman" pitchFamily="18" charset="0"/>
              </a:rPr>
              <a:t>Only registered users can access the application after logging in .</a:t>
            </a:r>
          </a:p>
          <a:p>
            <a:pPr marL="285750" indent="-285750" algn="just">
              <a:buFont typeface="Wingdings" pitchFamily="2" charset="2"/>
              <a:buChar char="Ø"/>
            </a:pPr>
            <a:r>
              <a:rPr lang="en-US" sz="2000" dirty="0" smtClean="0">
                <a:latin typeface="Times New Roman" pitchFamily="18" charset="0"/>
                <a:cs typeface="Times New Roman" pitchFamily="18" charset="0"/>
              </a:rPr>
              <a:t>You have to enter a valid username , email id , password and confirm password . </a:t>
            </a:r>
          </a:p>
          <a:p>
            <a:pPr marL="285750" indent="-285750" algn="just">
              <a:buFont typeface="Wingdings" pitchFamily="2" charset="2"/>
              <a:buChar char="Ø"/>
            </a:pPr>
            <a:r>
              <a:rPr lang="en-US" sz="2000" dirty="0" smtClean="0">
                <a:latin typeface="Times New Roman" pitchFamily="18" charset="0"/>
                <a:cs typeface="Times New Roman" pitchFamily="18" charset="0"/>
              </a:rPr>
              <a:t>If you  have already have an account and want to login , then you can click on below link of “Login”  and it will redirect you to a login page.</a:t>
            </a:r>
            <a:endParaRPr lang="en-IN" sz="2000" dirty="0">
              <a:latin typeface="Times New Roman" pitchFamily="18" charset="0"/>
              <a:cs typeface="Times New Roman" pitchFamily="18" charset="0"/>
            </a:endParaRPr>
          </a:p>
        </p:txBody>
      </p:sp>
      <p:sp>
        <p:nvSpPr>
          <p:cNvPr id="7" name="Rectangle 6"/>
          <p:cNvSpPr/>
          <p:nvPr/>
        </p:nvSpPr>
        <p:spPr>
          <a:xfrm>
            <a:off x="894080" y="2082800"/>
            <a:ext cx="6807200" cy="404368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6035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457" y="964299"/>
            <a:ext cx="5070677" cy="570105"/>
          </a:xfrm>
        </p:spPr>
        <p:txBody>
          <a:bodyPr>
            <a:noAutofit/>
          </a:bodyPr>
          <a:lstStyle/>
          <a:p>
            <a:r>
              <a:rPr lang="en-US" sz="3600" b="1" dirty="0" smtClean="0">
                <a:solidFill>
                  <a:schemeClr val="accent5">
                    <a:lumMod val="75000"/>
                  </a:schemeClr>
                </a:solidFill>
                <a:latin typeface="Times New Roman" pitchFamily="18" charset="0"/>
                <a:cs typeface="Times New Roman" pitchFamily="18" charset="0"/>
              </a:rPr>
              <a:t>Login Page</a:t>
            </a:r>
            <a:endParaRPr lang="en-IN" sz="3600" b="1" dirty="0">
              <a:solidFill>
                <a:schemeClr val="accent5">
                  <a:lumMod val="75000"/>
                </a:schemeClr>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1153159" y="2357120"/>
            <a:ext cx="6123973" cy="2712720"/>
          </a:xfrm>
        </p:spPr>
        <p:txBody>
          <a:bodyPr>
            <a:normAutofit/>
          </a:bodyPr>
          <a:lstStyle/>
          <a:p>
            <a:pPr marL="285750" indent="-285750" algn="just">
              <a:buFont typeface="Wingdings" pitchFamily="2" charset="2"/>
              <a:buChar char="Ø"/>
            </a:pPr>
            <a:r>
              <a:rPr lang="en-US" sz="2000" dirty="0" smtClean="0">
                <a:latin typeface="Times New Roman" pitchFamily="18" charset="0"/>
                <a:cs typeface="Times New Roman" pitchFamily="18" charset="0"/>
              </a:rPr>
              <a:t>This is login page , where the registered user can login and access the application.</a:t>
            </a:r>
          </a:p>
          <a:p>
            <a:pPr marL="285750" indent="-285750" algn="just">
              <a:buFont typeface="Wingdings" pitchFamily="2" charset="2"/>
              <a:buChar char="Ø"/>
            </a:pPr>
            <a:r>
              <a:rPr lang="en-US" sz="2000" dirty="0" smtClean="0">
                <a:latin typeface="Times New Roman" pitchFamily="18" charset="0"/>
                <a:cs typeface="Times New Roman" pitchFamily="18" charset="0"/>
              </a:rPr>
              <a:t>You have to use your  email id and password which was set at the time of registration.</a:t>
            </a:r>
          </a:p>
          <a:p>
            <a:pPr marL="285750" indent="-285750" algn="just">
              <a:buFont typeface="Wingdings" pitchFamily="2" charset="2"/>
              <a:buChar char="Ø"/>
            </a:pPr>
            <a:r>
              <a:rPr lang="en-US" sz="2000" dirty="0" smtClean="0">
                <a:latin typeface="Times New Roman" pitchFamily="18" charset="0"/>
                <a:cs typeface="Times New Roman" pitchFamily="18" charset="0"/>
              </a:rPr>
              <a:t>If you don’t have an account and want to register than you can click on below link of “Create new Account ”  and it will redirect you to a registration page.</a:t>
            </a:r>
            <a:endParaRPr lang="en-IN" sz="2000" dirty="0">
              <a:latin typeface="Times New Roman" pitchFamily="18" charset="0"/>
              <a:cs typeface="Times New Roman" pitchFamily="18" charset="0"/>
            </a:endParaRPr>
          </a:p>
        </p:txBody>
      </p:sp>
      <p:pic>
        <p:nvPicPr>
          <p:cNvPr id="12" name="image22.jpg"/>
          <p:cNvPicPr/>
          <p:nvPr/>
        </p:nvPicPr>
        <p:blipFill>
          <a:blip r:embed="rId2"/>
          <a:srcRect/>
          <a:stretch>
            <a:fillRect/>
          </a:stretch>
        </p:blipFill>
        <p:spPr>
          <a:xfrm>
            <a:off x="7739063" y="744539"/>
            <a:ext cx="3223578" cy="5310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894080" y="2225040"/>
            <a:ext cx="6563360" cy="312246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8967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502457" y="964299"/>
            <a:ext cx="5070677" cy="570105"/>
          </a:xfrm>
        </p:spPr>
        <p:txBody>
          <a:bodyPr>
            <a:noAutofit/>
          </a:bodyPr>
          <a:lstStyle/>
          <a:p>
            <a:r>
              <a:rPr lang="en-US" sz="3600" b="1" dirty="0" smtClean="0">
                <a:solidFill>
                  <a:schemeClr val="accent5">
                    <a:lumMod val="75000"/>
                  </a:schemeClr>
                </a:solidFill>
                <a:latin typeface="Times New Roman" pitchFamily="18" charset="0"/>
                <a:cs typeface="Times New Roman" pitchFamily="18" charset="0"/>
              </a:rPr>
              <a:t>Home Page</a:t>
            </a:r>
            <a:endParaRPr lang="en-IN" sz="3600" b="1" dirty="0">
              <a:solidFill>
                <a:schemeClr val="accent5">
                  <a:lumMod val="75000"/>
                </a:schemeClr>
              </a:solidFill>
              <a:latin typeface="Times New Roman" pitchFamily="18" charset="0"/>
              <a:cs typeface="Times New Roman" pitchFamily="18" charset="0"/>
            </a:endParaRPr>
          </a:p>
        </p:txBody>
      </p:sp>
      <p:sp>
        <p:nvSpPr>
          <p:cNvPr id="10" name="Text Placeholder 3"/>
          <p:cNvSpPr>
            <a:spLocks noGrp="1"/>
          </p:cNvSpPr>
          <p:nvPr>
            <p:ph type="body" sz="half" idx="2"/>
          </p:nvPr>
        </p:nvSpPr>
        <p:spPr>
          <a:xfrm>
            <a:off x="1153159" y="2468880"/>
            <a:ext cx="6123973" cy="2326640"/>
          </a:xfrm>
        </p:spPr>
        <p:txBody>
          <a:bodyPr>
            <a:noAutofit/>
          </a:bodyPr>
          <a:lstStyle/>
          <a:p>
            <a:pPr marL="285750" indent="-285750" algn="just">
              <a:buFont typeface="Wingdings" pitchFamily="2" charset="2"/>
              <a:buChar char="Ø"/>
            </a:pPr>
            <a:r>
              <a:rPr lang="en-US" sz="2000" dirty="0" smtClean="0">
                <a:latin typeface="Times New Roman" pitchFamily="18" charset="0"/>
                <a:cs typeface="Times New Roman" pitchFamily="18" charset="0"/>
              </a:rPr>
              <a:t>This is Home page , after login to the application the first page which will appear is a home page.</a:t>
            </a:r>
          </a:p>
          <a:p>
            <a:pPr marL="285750" indent="-285750" algn="just">
              <a:buFont typeface="Wingdings" pitchFamily="2" charset="2"/>
              <a:buChar char="Ø"/>
            </a:pPr>
            <a:r>
              <a:rPr lang="en-US" sz="2000" dirty="0" smtClean="0">
                <a:latin typeface="Times New Roman" pitchFamily="18" charset="0"/>
                <a:cs typeface="Times New Roman" pitchFamily="18" charset="0"/>
              </a:rPr>
              <a:t>Plus (+ ) means to add income. When you click on  this symbol you will be redirect to add income page to add your incomes .</a:t>
            </a:r>
          </a:p>
          <a:p>
            <a:pPr marL="285750" indent="-285750" algn="just">
              <a:buFont typeface="Wingdings" pitchFamily="2" charset="2"/>
              <a:buChar char="Ø"/>
            </a:pPr>
            <a:r>
              <a:rPr lang="en-US" sz="2000" dirty="0" smtClean="0">
                <a:latin typeface="Times New Roman" pitchFamily="18" charset="0"/>
                <a:cs typeface="Times New Roman" pitchFamily="18" charset="0"/>
              </a:rPr>
              <a:t>Minus (-) </a:t>
            </a:r>
            <a:r>
              <a:rPr lang="en-US" sz="2000" dirty="0">
                <a:latin typeface="Times New Roman" pitchFamily="18" charset="0"/>
                <a:cs typeface="Times New Roman" pitchFamily="18" charset="0"/>
              </a:rPr>
              <a:t>means to add </a:t>
            </a:r>
            <a:r>
              <a:rPr lang="en-US" sz="2000" dirty="0" smtClean="0">
                <a:latin typeface="Times New Roman" pitchFamily="18" charset="0"/>
                <a:cs typeface="Times New Roman" pitchFamily="18" charset="0"/>
              </a:rPr>
              <a:t>expenses. </a:t>
            </a:r>
            <a:r>
              <a:rPr lang="en-US" sz="2000" dirty="0">
                <a:latin typeface="Times New Roman" pitchFamily="18" charset="0"/>
                <a:cs typeface="Times New Roman" pitchFamily="18" charset="0"/>
              </a:rPr>
              <a:t>When you click on  this symbol you will be redirect to add </a:t>
            </a:r>
            <a:r>
              <a:rPr lang="en-US" sz="2000" dirty="0" smtClean="0">
                <a:latin typeface="Times New Roman" pitchFamily="18" charset="0"/>
                <a:cs typeface="Times New Roman" pitchFamily="18" charset="0"/>
              </a:rPr>
              <a:t>expense page </a:t>
            </a:r>
            <a:r>
              <a:rPr lang="en-US" sz="2000" dirty="0">
                <a:latin typeface="Times New Roman" pitchFamily="18" charset="0"/>
                <a:cs typeface="Times New Roman" pitchFamily="18" charset="0"/>
              </a:rPr>
              <a:t>to add your </a:t>
            </a:r>
            <a:r>
              <a:rPr lang="en-US" sz="2000" dirty="0" smtClean="0">
                <a:latin typeface="Times New Roman" pitchFamily="18" charset="0"/>
                <a:cs typeface="Times New Roman" pitchFamily="18" charset="0"/>
              </a:rPr>
              <a:t>expenses .</a:t>
            </a:r>
            <a:endParaRPr lang="en-US" sz="2000" dirty="0">
              <a:latin typeface="Times New Roman" pitchFamily="18" charset="0"/>
              <a:cs typeface="Times New Roman" pitchFamily="18" charset="0"/>
            </a:endParaRPr>
          </a:p>
          <a:p>
            <a:pPr marL="285750" indent="-285750" algn="just">
              <a:buFont typeface="Wingdings" pitchFamily="2" charset="2"/>
              <a:buChar char="Ø"/>
            </a:pPr>
            <a:endParaRPr lang="en-US" sz="2000" dirty="0" smtClean="0">
              <a:latin typeface="Times New Roman" pitchFamily="18" charset="0"/>
              <a:cs typeface="Times New Roman" pitchFamily="18" charset="0"/>
            </a:endParaRPr>
          </a:p>
        </p:txBody>
      </p:sp>
      <p:sp>
        <p:nvSpPr>
          <p:cNvPr id="12" name="Rectangle 11"/>
          <p:cNvSpPr/>
          <p:nvPr/>
        </p:nvSpPr>
        <p:spPr>
          <a:xfrm>
            <a:off x="894080" y="2225039"/>
            <a:ext cx="6563360" cy="340025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image26.png"/>
          <p:cNvPicPr/>
          <p:nvPr/>
        </p:nvPicPr>
        <p:blipFill>
          <a:blip r:embed="rId2"/>
          <a:srcRect/>
          <a:stretch>
            <a:fillRect/>
          </a:stretch>
        </p:blipFill>
        <p:spPr>
          <a:xfrm>
            <a:off x="7919720" y="1932305"/>
            <a:ext cx="3444240" cy="2974975"/>
          </a:xfrm>
          <a:prstGeom prst="rect">
            <a:avLst/>
          </a:prstGeom>
          <a:ln/>
        </p:spPr>
      </p:pic>
    </p:spTree>
    <p:extLst>
      <p:ext uri="{BB962C8B-B14F-4D97-AF65-F5344CB8AC3E}">
        <p14:creationId xmlns:p14="http://schemas.microsoft.com/office/powerpoint/2010/main" val="2572140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02457" y="964299"/>
            <a:ext cx="5070677" cy="570105"/>
          </a:xfrm>
        </p:spPr>
        <p:txBody>
          <a:bodyPr>
            <a:noAutofit/>
          </a:bodyPr>
          <a:lstStyle/>
          <a:p>
            <a:r>
              <a:rPr lang="en-US" sz="3600" b="1" dirty="0" smtClean="0">
                <a:solidFill>
                  <a:schemeClr val="accent5">
                    <a:lumMod val="75000"/>
                  </a:schemeClr>
                </a:solidFill>
                <a:latin typeface="Times New Roman" pitchFamily="18" charset="0"/>
                <a:cs typeface="Times New Roman" pitchFamily="18" charset="0"/>
              </a:rPr>
              <a:t>Add Income Page</a:t>
            </a:r>
            <a:endParaRPr lang="en-IN" sz="3600" b="1" dirty="0">
              <a:solidFill>
                <a:schemeClr val="accent5">
                  <a:lumMod val="75000"/>
                </a:schemeClr>
              </a:solidFill>
              <a:latin typeface="Times New Roman" pitchFamily="18" charset="0"/>
              <a:cs typeface="Times New Roman" pitchFamily="18" charset="0"/>
            </a:endParaRPr>
          </a:p>
        </p:txBody>
      </p:sp>
      <p:sp>
        <p:nvSpPr>
          <p:cNvPr id="7" name="Text Placeholder 3"/>
          <p:cNvSpPr>
            <a:spLocks noGrp="1"/>
          </p:cNvSpPr>
          <p:nvPr>
            <p:ph type="body" sz="half" idx="2"/>
          </p:nvPr>
        </p:nvSpPr>
        <p:spPr>
          <a:xfrm>
            <a:off x="1153159" y="2468880"/>
            <a:ext cx="6123973" cy="2326640"/>
          </a:xfrm>
        </p:spPr>
        <p:txBody>
          <a:bodyPr>
            <a:noAutofit/>
          </a:bodyPr>
          <a:lstStyle/>
          <a:p>
            <a:pPr marL="285750" indent="-285750" algn="just">
              <a:buFont typeface="Wingdings" pitchFamily="2" charset="2"/>
              <a:buChar char="Ø"/>
            </a:pPr>
            <a:r>
              <a:rPr lang="en-US" sz="2000" dirty="0" smtClean="0">
                <a:solidFill>
                  <a:schemeClr val="tx1"/>
                </a:solidFill>
                <a:latin typeface="Times New Roman" pitchFamily="18" charset="0"/>
                <a:cs typeface="Times New Roman" pitchFamily="18" charset="0"/>
              </a:rPr>
              <a:t>This is Add Income page , which will add your incomes to the application.</a:t>
            </a:r>
          </a:p>
          <a:p>
            <a:pPr marL="285750" indent="-285750" algn="just">
              <a:buFont typeface="Wingdings" pitchFamily="2" charset="2"/>
              <a:buChar char="Ø"/>
            </a:pPr>
            <a:r>
              <a:rPr lang="en-US" sz="2000" dirty="0" smtClean="0">
                <a:solidFill>
                  <a:schemeClr val="tx1"/>
                </a:solidFill>
                <a:latin typeface="Times New Roman" pitchFamily="18" charset="0"/>
                <a:cs typeface="Times New Roman" pitchFamily="18" charset="0"/>
              </a:rPr>
              <a:t>In first field you  have to add amount  , then in title field you can enter the title for  income , then select category  like – Income , Loan , or Salary .</a:t>
            </a:r>
          </a:p>
          <a:p>
            <a:pPr marL="285750" indent="-285750" algn="just">
              <a:buFont typeface="Wingdings" pitchFamily="2" charset="2"/>
              <a:buChar char="Ø"/>
            </a:pPr>
            <a:r>
              <a:rPr lang="en-US" sz="2000" dirty="0" smtClean="0">
                <a:solidFill>
                  <a:schemeClr val="tx1"/>
                </a:solidFill>
                <a:latin typeface="Times New Roman" pitchFamily="18" charset="0"/>
                <a:cs typeface="Times New Roman" pitchFamily="18" charset="0"/>
              </a:rPr>
              <a:t>At last select the date when you have received this income and  click on add button. </a:t>
            </a:r>
          </a:p>
        </p:txBody>
      </p:sp>
      <p:sp>
        <p:nvSpPr>
          <p:cNvPr id="8" name="Rectangle 7"/>
          <p:cNvSpPr/>
          <p:nvPr/>
        </p:nvSpPr>
        <p:spPr>
          <a:xfrm>
            <a:off x="894080" y="2225040"/>
            <a:ext cx="6563360" cy="315718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image24.jpg"/>
          <p:cNvPicPr/>
          <p:nvPr/>
        </p:nvPicPr>
        <p:blipFill rotWithShape="1">
          <a:blip r:embed="rId2"/>
          <a:srcRect b="30319"/>
          <a:stretch/>
        </p:blipFill>
        <p:spPr>
          <a:xfrm>
            <a:off x="8050847" y="782637"/>
            <a:ext cx="3074353" cy="5221605"/>
          </a:xfrm>
          <a:prstGeom prst="rect">
            <a:avLst/>
          </a:prstGeom>
          <a:ln/>
        </p:spPr>
      </p:pic>
    </p:spTree>
    <p:extLst>
      <p:ext uri="{BB962C8B-B14F-4D97-AF65-F5344CB8AC3E}">
        <p14:creationId xmlns:p14="http://schemas.microsoft.com/office/powerpoint/2010/main" val="3718369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C416D-8DBB-34E4-A8FB-0D053DCD6A3F}"/>
              </a:ext>
            </a:extLst>
          </p:cNvPr>
          <p:cNvSpPr>
            <a:spLocks noGrp="1"/>
          </p:cNvSpPr>
          <p:nvPr>
            <p:ph type="title"/>
          </p:nvPr>
        </p:nvSpPr>
        <p:spPr/>
        <p:txBody>
          <a:bodyPr>
            <a:normAutofit/>
          </a:bodyPr>
          <a:lstStyle/>
          <a:p>
            <a:r>
              <a:rPr lang="en-GB" sz="3600" b="1" dirty="0">
                <a:solidFill>
                  <a:schemeClr val="accent5">
                    <a:lumMod val="75000"/>
                  </a:schemeClr>
                </a:solidFill>
                <a:latin typeface="Times New Roman" pitchFamily="18" charset="0"/>
                <a:cs typeface="Times New Roman" pitchFamily="18" charset="0"/>
              </a:rPr>
              <a:t>Developed By </a:t>
            </a:r>
          </a:p>
        </p:txBody>
      </p:sp>
      <p:sp>
        <p:nvSpPr>
          <p:cNvPr id="3" name="Content Placeholder 2">
            <a:extLst>
              <a:ext uri="{FF2B5EF4-FFF2-40B4-BE49-F238E27FC236}">
                <a16:creationId xmlns:a16="http://schemas.microsoft.com/office/drawing/2014/main" xmlns="" id="{EDEDCDD8-0B47-9A43-4A13-0422E69444A8}"/>
              </a:ext>
            </a:extLst>
          </p:cNvPr>
          <p:cNvSpPr>
            <a:spLocks noGrp="1"/>
          </p:cNvSpPr>
          <p:nvPr>
            <p:ph idx="1"/>
          </p:nvPr>
        </p:nvSpPr>
        <p:spPr>
          <a:xfrm>
            <a:off x="6095999" y="2556932"/>
            <a:ext cx="4800597" cy="3318936"/>
          </a:xfrm>
        </p:spPr>
        <p:txBody>
          <a:bodyPr/>
          <a:lstStyle/>
          <a:p>
            <a:r>
              <a:rPr lang="en-GB" dirty="0" err="1">
                <a:solidFill>
                  <a:schemeClr val="accent5">
                    <a:lumMod val="75000"/>
                  </a:schemeClr>
                </a:solidFill>
                <a:latin typeface="Times New Roman" pitchFamily="18" charset="0"/>
                <a:cs typeface="Times New Roman" pitchFamily="18" charset="0"/>
              </a:rPr>
              <a:t>Urmi</a:t>
            </a:r>
            <a:r>
              <a:rPr lang="en-GB" dirty="0">
                <a:solidFill>
                  <a:schemeClr val="accent5">
                    <a:lumMod val="75000"/>
                  </a:schemeClr>
                </a:solidFill>
                <a:latin typeface="Times New Roman" pitchFamily="18" charset="0"/>
                <a:cs typeface="Times New Roman" pitchFamily="18" charset="0"/>
              </a:rPr>
              <a:t> Vyas</a:t>
            </a:r>
          </a:p>
          <a:p>
            <a:r>
              <a:rPr lang="en-GB" dirty="0" err="1">
                <a:solidFill>
                  <a:schemeClr val="accent5">
                    <a:lumMod val="75000"/>
                  </a:schemeClr>
                </a:solidFill>
                <a:latin typeface="Times New Roman" pitchFamily="18" charset="0"/>
                <a:cs typeface="Times New Roman" pitchFamily="18" charset="0"/>
              </a:rPr>
              <a:t>Insiya</a:t>
            </a:r>
            <a:r>
              <a:rPr lang="en-GB" dirty="0">
                <a:solidFill>
                  <a:schemeClr val="accent5">
                    <a:lumMod val="75000"/>
                  </a:schemeClr>
                </a:solidFill>
                <a:latin typeface="Times New Roman" pitchFamily="18" charset="0"/>
                <a:cs typeface="Times New Roman" pitchFamily="18" charset="0"/>
              </a:rPr>
              <a:t> </a:t>
            </a:r>
            <a:r>
              <a:rPr lang="en-GB" dirty="0" err="1">
                <a:solidFill>
                  <a:schemeClr val="accent5">
                    <a:lumMod val="75000"/>
                  </a:schemeClr>
                </a:solidFill>
                <a:latin typeface="Times New Roman" pitchFamily="18" charset="0"/>
                <a:cs typeface="Times New Roman" pitchFamily="18" charset="0"/>
              </a:rPr>
              <a:t>Maldeviewala</a:t>
            </a:r>
            <a:r>
              <a:rPr lang="en-GB" dirty="0">
                <a:solidFill>
                  <a:schemeClr val="accent5">
                    <a:lumMod val="75000"/>
                  </a:schemeClr>
                </a:solidFill>
                <a:latin typeface="Times New Roman" pitchFamily="18" charset="0"/>
                <a:cs typeface="Times New Roman" pitchFamily="18" charset="0"/>
              </a:rPr>
              <a:t> </a:t>
            </a:r>
          </a:p>
          <a:p>
            <a:r>
              <a:rPr lang="en-GB" dirty="0">
                <a:solidFill>
                  <a:schemeClr val="accent5">
                    <a:lumMod val="75000"/>
                  </a:schemeClr>
                </a:solidFill>
                <a:latin typeface="Times New Roman" pitchFamily="18" charset="0"/>
                <a:cs typeface="Times New Roman" pitchFamily="18" charset="0"/>
              </a:rPr>
              <a:t>Dipti </a:t>
            </a:r>
            <a:r>
              <a:rPr lang="en-GB" dirty="0" err="1">
                <a:solidFill>
                  <a:schemeClr val="accent5">
                    <a:lumMod val="75000"/>
                  </a:schemeClr>
                </a:solidFill>
                <a:latin typeface="Times New Roman" pitchFamily="18" charset="0"/>
                <a:cs typeface="Times New Roman" pitchFamily="18" charset="0"/>
              </a:rPr>
              <a:t>Joliya</a:t>
            </a:r>
            <a:endParaRPr lang="en-GB" dirty="0">
              <a:solidFill>
                <a:schemeClr val="accent5">
                  <a:lumMod val="75000"/>
                </a:schemeClr>
              </a:solidFill>
              <a:latin typeface="Times New Roman" pitchFamily="18" charset="0"/>
              <a:cs typeface="Times New Roman" pitchFamily="18" charset="0"/>
            </a:endParaRPr>
          </a:p>
          <a:p>
            <a:r>
              <a:rPr lang="en-GB" dirty="0" err="1">
                <a:solidFill>
                  <a:schemeClr val="accent5">
                    <a:lumMod val="75000"/>
                  </a:schemeClr>
                </a:solidFill>
                <a:latin typeface="Times New Roman" pitchFamily="18" charset="0"/>
                <a:cs typeface="Times New Roman" pitchFamily="18" charset="0"/>
              </a:rPr>
              <a:t>Niyati</a:t>
            </a:r>
            <a:r>
              <a:rPr lang="en-GB" dirty="0">
                <a:solidFill>
                  <a:schemeClr val="accent5">
                    <a:lumMod val="75000"/>
                  </a:schemeClr>
                </a:solidFill>
                <a:latin typeface="Times New Roman" pitchFamily="18" charset="0"/>
                <a:cs typeface="Times New Roman" pitchFamily="18" charset="0"/>
              </a:rPr>
              <a:t> Joshi </a:t>
            </a:r>
          </a:p>
        </p:txBody>
      </p:sp>
      <p:pic>
        <p:nvPicPr>
          <p:cNvPr id="4" name="Picture 3">
            <a:extLst>
              <a:ext uri="{FF2B5EF4-FFF2-40B4-BE49-F238E27FC236}">
                <a16:creationId xmlns:a16="http://schemas.microsoft.com/office/drawing/2014/main" xmlns="" id="{12009814-0391-76E4-0509-85AC92B8CDC3}"/>
              </a:ext>
            </a:extLst>
          </p:cNvPr>
          <p:cNvPicPr>
            <a:picLocks noChangeAspect="1"/>
          </p:cNvPicPr>
          <p:nvPr/>
        </p:nvPicPr>
        <p:blipFill>
          <a:blip r:embed="rId2"/>
          <a:stretch>
            <a:fillRect/>
          </a:stretch>
        </p:blipFill>
        <p:spPr>
          <a:xfrm>
            <a:off x="1295402" y="2638655"/>
            <a:ext cx="4300250" cy="3034748"/>
          </a:xfrm>
          <a:prstGeom prst="rect">
            <a:avLst/>
          </a:prstGeom>
        </p:spPr>
      </p:pic>
    </p:spTree>
    <p:extLst>
      <p:ext uri="{BB962C8B-B14F-4D97-AF65-F5344CB8AC3E}">
        <p14:creationId xmlns:p14="http://schemas.microsoft.com/office/powerpoint/2010/main" val="22545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sz="4000" b="1" u="sng" dirty="0" smtClean="0">
                <a:solidFill>
                  <a:schemeClr val="accent5">
                    <a:lumMod val="75000"/>
                  </a:schemeClr>
                </a:solidFill>
                <a:latin typeface="Times New Roman" pitchFamily="18" charset="0"/>
                <a:cs typeface="Times New Roman" pitchFamily="18" charset="0"/>
              </a:rPr>
              <a:t>References</a:t>
            </a:r>
            <a:endParaRPr lang="en-IN" dirty="0"/>
          </a:p>
        </p:txBody>
      </p:sp>
      <p:sp>
        <p:nvSpPr>
          <p:cNvPr id="3" name="Content Placeholder 2"/>
          <p:cNvSpPr>
            <a:spLocks noGrp="1"/>
          </p:cNvSpPr>
          <p:nvPr>
            <p:ph idx="1"/>
          </p:nvPr>
        </p:nvSpPr>
        <p:spPr/>
        <p:txBody>
          <a:bodyPr>
            <a:normAutofit fontScale="92500"/>
          </a:bodyPr>
          <a:lstStyle/>
          <a:p>
            <a:pPr algn="just"/>
            <a:r>
              <a:rPr lang="en-GB" sz="2000" b="1" dirty="0">
                <a:latin typeface="Times New Roman" pitchFamily="18" charset="0"/>
                <a:cs typeface="Times New Roman" pitchFamily="18" charset="0"/>
              </a:rPr>
              <a:t>F</a:t>
            </a:r>
            <a:r>
              <a:rPr lang="en-GB" sz="2000" dirty="0" smtClean="0">
                <a:latin typeface="Times New Roman" pitchFamily="18" charset="0"/>
                <a:cs typeface="Times New Roman" pitchFamily="18" charset="0"/>
              </a:rPr>
              <a:t>or </a:t>
            </a:r>
            <a:r>
              <a:rPr lang="en-GB" sz="2000" dirty="0">
                <a:latin typeface="Times New Roman" pitchFamily="18" charset="0"/>
                <a:cs typeface="Times New Roman" pitchFamily="18" charset="0"/>
              </a:rPr>
              <a:t>our application development as well as for the preparation of the software requirements specifications, we took various references from various websites and even a reference of an existing application is taken into consideration. The websites which we refer are as follows</a:t>
            </a:r>
            <a:r>
              <a:rPr lang="en-GB"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lgn="just"/>
            <a:r>
              <a:rPr lang="en-GB" sz="2000" u="sng" dirty="0">
                <a:latin typeface="Times New Roman" pitchFamily="18" charset="0"/>
                <a:cs typeface="Times New Roman" pitchFamily="18" charset="0"/>
                <a:hlinkClick r:id="rId2"/>
              </a:rPr>
              <a:t>www.you-tube.com</a:t>
            </a:r>
            <a:endParaRPr lang="en-IN"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We </a:t>
            </a:r>
            <a:r>
              <a:rPr lang="en-GB" sz="2000" dirty="0" smtClean="0">
                <a:latin typeface="Times New Roman" pitchFamily="18" charset="0"/>
                <a:cs typeface="Times New Roman" pitchFamily="18" charset="0"/>
              </a:rPr>
              <a:t>have use </a:t>
            </a:r>
            <a:r>
              <a:rPr lang="en-GB" sz="2000" dirty="0">
                <a:latin typeface="Times New Roman" pitchFamily="18" charset="0"/>
                <a:cs typeface="Times New Roman" pitchFamily="18" charset="0"/>
              </a:rPr>
              <a:t>this website to solve some error and </a:t>
            </a:r>
            <a:r>
              <a:rPr lang="en-GB" sz="2000" dirty="0" smtClean="0">
                <a:latin typeface="Times New Roman" pitchFamily="18" charset="0"/>
                <a:cs typeface="Times New Roman" pitchFamily="18" charset="0"/>
              </a:rPr>
              <a:t>some </a:t>
            </a:r>
            <a:r>
              <a:rPr lang="en-GB" sz="2000" dirty="0">
                <a:latin typeface="Times New Roman" pitchFamily="18" charset="0"/>
                <a:cs typeface="Times New Roman" pitchFamily="18" charset="0"/>
              </a:rPr>
              <a:t>tutorials for effects</a:t>
            </a:r>
            <a:r>
              <a:rPr lang="en-GB"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marL="0" indent="0" algn="just">
              <a:buNone/>
            </a:pPr>
            <a:endParaRPr lang="en-IN" sz="2000" dirty="0" smtClean="0">
              <a:latin typeface="Times New Roman" pitchFamily="18" charset="0"/>
              <a:cs typeface="Times New Roman" pitchFamily="18" charset="0"/>
            </a:endParaRPr>
          </a:p>
          <a:p>
            <a:pPr algn="just"/>
            <a:r>
              <a:rPr lang="en-GB" sz="2000" u="sng" dirty="0" smtClean="0">
                <a:latin typeface="Times New Roman" pitchFamily="18" charset="0"/>
                <a:cs typeface="Times New Roman" pitchFamily="18" charset="0"/>
                <a:hlinkClick r:id="rId3"/>
              </a:rPr>
              <a:t>www.androiddevelopers.com</a:t>
            </a:r>
            <a:endParaRPr lang="en-IN"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We </a:t>
            </a:r>
            <a:r>
              <a:rPr lang="en-GB" sz="2000" dirty="0" smtClean="0">
                <a:latin typeface="Times New Roman" pitchFamily="18" charset="0"/>
                <a:cs typeface="Times New Roman" pitchFamily="18" charset="0"/>
              </a:rPr>
              <a:t>have use </a:t>
            </a:r>
            <a:r>
              <a:rPr lang="en-GB" sz="2000" dirty="0">
                <a:latin typeface="Times New Roman" pitchFamily="18" charset="0"/>
                <a:cs typeface="Times New Roman" pitchFamily="18" charset="0"/>
              </a:rPr>
              <a:t>this search engine solve dependency and others libraries.</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21053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5EC5A-7972-1AAA-990E-0C95E78B382F}"/>
              </a:ext>
            </a:extLst>
          </p:cNvPr>
          <p:cNvSpPr>
            <a:spLocks noGrp="1"/>
          </p:cNvSpPr>
          <p:nvPr>
            <p:ph type="title"/>
          </p:nvPr>
        </p:nvSpPr>
        <p:spPr/>
        <p:txBody>
          <a:bodyPr>
            <a:normAutofit/>
          </a:bodyPr>
          <a:lstStyle/>
          <a:p>
            <a:r>
              <a:rPr lang="en-GB" sz="3600" b="1" kern="100" dirty="0">
                <a:solidFill>
                  <a:schemeClr val="accent5">
                    <a:lumMod val="75000"/>
                  </a:schemeClr>
                </a:solidFill>
                <a:effectLst/>
                <a:latin typeface="Times New Roman" pitchFamily="18" charset="0"/>
                <a:ea typeface="Calibri" panose="020F0502020204030204" pitchFamily="34" charset="0"/>
                <a:cs typeface="Times New Roman" pitchFamily="18" charset="0"/>
              </a:rPr>
              <a:t>Explored Projects :</a:t>
            </a:r>
            <a:br>
              <a:rPr lang="en-GB" sz="3600" b="1" kern="100" dirty="0">
                <a:solidFill>
                  <a:schemeClr val="accent5">
                    <a:lumMod val="75000"/>
                  </a:schemeClr>
                </a:solidFill>
                <a:effectLst/>
                <a:latin typeface="Times New Roman" pitchFamily="18" charset="0"/>
                <a:ea typeface="Calibri" panose="020F0502020204030204" pitchFamily="34" charset="0"/>
                <a:cs typeface="Times New Roman" pitchFamily="18" charset="0"/>
              </a:rPr>
            </a:br>
            <a:endParaRPr lang="en-GB" sz="3600" b="1" dirty="0">
              <a:solidFill>
                <a:schemeClr val="accent5">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374D615-FC8A-A957-2265-D57650EFDB9C}"/>
              </a:ext>
            </a:extLst>
          </p:cNvPr>
          <p:cNvSpPr>
            <a:spLocks noGrp="1"/>
          </p:cNvSpPr>
          <p:nvPr>
            <p:ph idx="1"/>
          </p:nvPr>
        </p:nvSpPr>
        <p:spPr/>
        <p:txBody>
          <a:bodyPr>
            <a:normAutofit/>
          </a:bodyPr>
          <a:lstStyle/>
          <a:p>
            <a:pPr marL="342900" lvl="0" indent="-342900">
              <a:lnSpc>
                <a:spcPct val="107000"/>
              </a:lnSpc>
              <a:spcAft>
                <a:spcPts val="800"/>
              </a:spcAft>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several projects for android app which we have explored . They are :</a:t>
            </a:r>
          </a:p>
          <a:p>
            <a:pPr marL="914400" indent="457200">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1)	Notes , Alarm Clock ,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Calendar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These are the inbuilt application that are already existing on a mobile phone so there is not much use.</a:t>
            </a:r>
          </a:p>
          <a:p>
            <a:pPr marL="914400" indent="457200">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Ecommerce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Application – These type of application needs large functionalities so we can’t develop as it is time consuming and  we have not much time .</a:t>
            </a:r>
          </a:p>
          <a:p>
            <a:pPr marL="914400" indent="4572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Weather Application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requires r</a:t>
            </a:r>
            <a:r>
              <a:rPr lang="en-GB" sz="1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eal-time weather info and forecasting. Hourly and weekly forecasting with interactive maps.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pic>
        <p:nvPicPr>
          <p:cNvPr id="9" name="Picture 8">
            <a:extLst>
              <a:ext uri="{FF2B5EF4-FFF2-40B4-BE49-F238E27FC236}">
                <a16:creationId xmlns:a16="http://schemas.microsoft.com/office/drawing/2014/main" xmlns="" id="{DB832EDE-0312-1AF6-B713-5D9288582CCA}"/>
              </a:ext>
            </a:extLst>
          </p:cNvPr>
          <p:cNvPicPr>
            <a:picLocks noChangeAspect="1"/>
          </p:cNvPicPr>
          <p:nvPr/>
        </p:nvPicPr>
        <p:blipFill>
          <a:blip r:embed="rId2"/>
          <a:stretch>
            <a:fillRect/>
          </a:stretch>
        </p:blipFill>
        <p:spPr>
          <a:xfrm>
            <a:off x="9384013" y="4896543"/>
            <a:ext cx="1853831" cy="1250258"/>
          </a:xfrm>
          <a:prstGeom prst="rect">
            <a:avLst/>
          </a:prstGeom>
        </p:spPr>
      </p:pic>
      <p:pic>
        <p:nvPicPr>
          <p:cNvPr id="12" name="Picture 11">
            <a:extLst>
              <a:ext uri="{FF2B5EF4-FFF2-40B4-BE49-F238E27FC236}">
                <a16:creationId xmlns:a16="http://schemas.microsoft.com/office/drawing/2014/main" xmlns="" id="{E334EFE8-2B85-603B-F72F-01381E4BAAF6}"/>
              </a:ext>
            </a:extLst>
          </p:cNvPr>
          <p:cNvPicPr>
            <a:picLocks noChangeAspect="1"/>
          </p:cNvPicPr>
          <p:nvPr/>
        </p:nvPicPr>
        <p:blipFill>
          <a:blip r:embed="rId3"/>
          <a:stretch>
            <a:fillRect/>
          </a:stretch>
        </p:blipFill>
        <p:spPr>
          <a:xfrm>
            <a:off x="954156" y="821449"/>
            <a:ext cx="1303867" cy="1303867"/>
          </a:xfrm>
          <a:prstGeom prst="rect">
            <a:avLst/>
          </a:prstGeom>
        </p:spPr>
      </p:pic>
    </p:spTree>
    <p:extLst>
      <p:ext uri="{BB962C8B-B14F-4D97-AF65-F5344CB8AC3E}">
        <p14:creationId xmlns:p14="http://schemas.microsoft.com/office/powerpoint/2010/main" val="1707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7A67F-5F12-5765-4B51-E17B2BF59AB6}"/>
              </a:ext>
            </a:extLst>
          </p:cNvPr>
          <p:cNvSpPr>
            <a:spLocks noGrp="1"/>
          </p:cNvSpPr>
          <p:nvPr>
            <p:ph type="title"/>
          </p:nvPr>
        </p:nvSpPr>
        <p:spPr>
          <a:xfrm>
            <a:off x="1202803" y="1445120"/>
            <a:ext cx="9601196" cy="907773"/>
          </a:xfrm>
        </p:spPr>
        <p:txBody>
          <a:bodyPr>
            <a:noAutofit/>
          </a:bodyPr>
          <a:lstStyle/>
          <a:p>
            <a:r>
              <a:rPr lang="en-GB" sz="3600" b="1" kern="100" dirty="0">
                <a:solidFill>
                  <a:schemeClr val="accent5">
                    <a:lumMod val="75000"/>
                  </a:schemeClr>
                </a:solidFill>
                <a:effectLst/>
                <a:latin typeface="Times New Roman" pitchFamily="18" charset="0"/>
                <a:ea typeface="Times New Roman" pitchFamily="18" charset="0"/>
                <a:cs typeface="Times New Roman" pitchFamily="18" charset="0"/>
              </a:rPr>
              <a:t>Introduction of the Project </a:t>
            </a:r>
            <a:r>
              <a:rPr lang="en-GB" sz="3600" kern="100" dirty="0">
                <a:effectLst/>
                <a:latin typeface="Times New Roman" pitchFamily="18" charset="0"/>
                <a:ea typeface="Calibri" panose="020F0502020204030204" pitchFamily="34" charset="0"/>
                <a:cs typeface="Times New Roman" pitchFamily="18" charset="0"/>
              </a:rPr>
              <a:t/>
            </a:r>
            <a:br>
              <a:rPr lang="en-GB" sz="3600" kern="100" dirty="0">
                <a:effectLst/>
                <a:latin typeface="Times New Roman" pitchFamily="18" charset="0"/>
                <a:ea typeface="Calibri" panose="020F0502020204030204" pitchFamily="34" charset="0"/>
                <a:cs typeface="Times New Roman" pitchFamily="18" charset="0"/>
              </a:rPr>
            </a:br>
            <a:endParaRPr lang="en-GB"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141C086-A965-4AAB-217D-AD0519FC9044}"/>
              </a:ext>
            </a:extLst>
          </p:cNvPr>
          <p:cNvSpPr>
            <a:spLocks noGrp="1"/>
          </p:cNvSpPr>
          <p:nvPr>
            <p:ph idx="1"/>
          </p:nvPr>
        </p:nvSpPr>
        <p:spPr/>
        <p:txBody>
          <a:bodyPr>
            <a:noAutofit/>
          </a:bodyPr>
          <a:lstStyle/>
          <a:p>
            <a:pPr lvl="0" algn="just"/>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Budget management </a:t>
            </a:r>
            <a:r>
              <a:rPr lang="en-US" sz="1800" dirty="0">
                <a:latin typeface="Times New Roman" pitchFamily="18" charset="0"/>
                <a:cs typeface="Times New Roman" pitchFamily="18" charset="0"/>
              </a:rPr>
              <a:t>android app is designed to help individuals to track their income and expenses</a:t>
            </a:r>
            <a:r>
              <a:rPr lang="en-US" sz="1800" dirty="0" smtClean="0">
                <a:latin typeface="Times New Roman" pitchFamily="18" charset="0"/>
                <a:cs typeface="Times New Roman" pitchFamily="18" charset="0"/>
              </a:rPr>
              <a:t>.</a:t>
            </a:r>
          </a:p>
          <a:p>
            <a:pPr lvl="0"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main purpose of an </a:t>
            </a:r>
            <a:r>
              <a:rPr lang="en-US" sz="1800" dirty="0" smtClean="0">
                <a:latin typeface="Times New Roman" pitchFamily="18" charset="0"/>
                <a:cs typeface="Times New Roman" pitchFamily="18" charset="0"/>
              </a:rPr>
              <a:t>budget management </a:t>
            </a:r>
            <a:r>
              <a:rPr lang="en-US" sz="1800" dirty="0">
                <a:latin typeface="Times New Roman" pitchFamily="18" charset="0"/>
                <a:cs typeface="Times New Roman" pitchFamily="18" charset="0"/>
              </a:rPr>
              <a:t>app is to provide users with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clear overview of their spending habits and financial situation, allowing them to make better financial decisions and achieve their financial  goals</a:t>
            </a:r>
            <a:r>
              <a:rPr lang="en-US" sz="1800" dirty="0" smtClean="0">
                <a:latin typeface="Times New Roman" pitchFamily="18" charset="0"/>
                <a:cs typeface="Times New Roman" pitchFamily="18" charset="0"/>
              </a:rPr>
              <a:t>.</a:t>
            </a:r>
          </a:p>
          <a:p>
            <a:pPr lvl="0"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app allows user to set a budget for a specific history and track their expenses against it</a:t>
            </a:r>
            <a:r>
              <a:rPr lang="en-US" sz="1800" dirty="0" smtClean="0">
                <a:latin typeface="Times New Roman" pitchFamily="18" charset="0"/>
                <a:cs typeface="Times New Roman" pitchFamily="18" charset="0"/>
              </a:rPr>
              <a:t>.</a:t>
            </a:r>
          </a:p>
          <a:p>
            <a:pPr lvl="0" algn="just"/>
            <a:r>
              <a:rPr lang="en-US" sz="1800" dirty="0" smtClean="0">
                <a:latin typeface="Times New Roman" pitchFamily="18" charset="0"/>
                <a:cs typeface="Times New Roman" pitchFamily="18" charset="0"/>
              </a:rPr>
              <a:t>Users </a:t>
            </a:r>
            <a:r>
              <a:rPr lang="en-US" sz="1800" dirty="0">
                <a:latin typeface="Times New Roman" pitchFamily="18" charset="0"/>
                <a:cs typeface="Times New Roman" pitchFamily="18" charset="0"/>
              </a:rPr>
              <a:t>can also view their expense </a:t>
            </a:r>
            <a:r>
              <a:rPr lang="en-US" sz="1800" dirty="0" smtClean="0">
                <a:latin typeface="Times New Roman" pitchFamily="18" charset="0"/>
                <a:cs typeface="Times New Roman" pitchFamily="18" charset="0"/>
              </a:rPr>
              <a:t>history. </a:t>
            </a:r>
          </a:p>
          <a:p>
            <a:pPr lvl="0" algn="just"/>
            <a:r>
              <a:rPr lang="en-US" sz="1800" dirty="0" smtClean="0">
                <a:latin typeface="Times New Roman" pitchFamily="18" charset="0"/>
                <a:cs typeface="Times New Roman" pitchFamily="18" charset="0"/>
              </a:rPr>
              <a:t>Overall</a:t>
            </a:r>
            <a:r>
              <a:rPr lang="en-US" sz="1800" dirty="0">
                <a:latin typeface="Times New Roman" pitchFamily="18" charset="0"/>
                <a:cs typeface="Times New Roman" pitchFamily="18" charset="0"/>
              </a:rPr>
              <a:t>, an </a:t>
            </a:r>
            <a:r>
              <a:rPr lang="en-US" sz="1800" dirty="0" smtClean="0">
                <a:latin typeface="Times New Roman" pitchFamily="18" charset="0"/>
                <a:cs typeface="Times New Roman" pitchFamily="18" charset="0"/>
              </a:rPr>
              <a:t>budget management </a:t>
            </a:r>
            <a:r>
              <a:rPr lang="en-US" sz="1800" dirty="0">
                <a:latin typeface="Times New Roman" pitchFamily="18" charset="0"/>
                <a:cs typeface="Times New Roman" pitchFamily="18" charset="0"/>
              </a:rPr>
              <a:t>app can be a powerful </a:t>
            </a:r>
            <a:r>
              <a:rPr lang="en-US" sz="1800" dirty="0" smtClean="0">
                <a:latin typeface="Times New Roman" pitchFamily="18" charset="0"/>
                <a:cs typeface="Times New Roman" pitchFamily="18" charset="0"/>
              </a:rPr>
              <a:t>app for </a:t>
            </a:r>
            <a:r>
              <a:rPr lang="en-US" sz="1800" dirty="0">
                <a:latin typeface="Times New Roman" pitchFamily="18" charset="0"/>
                <a:cs typeface="Times New Roman" pitchFamily="18" charset="0"/>
              </a:rPr>
              <a:t>anyone who wants to take control of their finances and make better financial </a:t>
            </a:r>
            <a:r>
              <a:rPr lang="en-US" sz="1800" dirty="0" smtClean="0">
                <a:latin typeface="Times New Roman" pitchFamily="18" charset="0"/>
                <a:cs typeface="Times New Roman" pitchFamily="18" charset="0"/>
              </a:rPr>
              <a:t>decisions.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460468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695313-A0CD-7A16-1DB9-54B6F840C217}"/>
              </a:ext>
            </a:extLst>
          </p:cNvPr>
          <p:cNvSpPr>
            <a:spLocks noGrp="1"/>
          </p:cNvSpPr>
          <p:nvPr>
            <p:ph type="title"/>
          </p:nvPr>
        </p:nvSpPr>
        <p:spPr>
          <a:xfrm>
            <a:off x="1295402" y="1076446"/>
            <a:ext cx="9601196" cy="1192192"/>
          </a:xfrm>
        </p:spPr>
        <p:txBody>
          <a:bodyPr>
            <a:noAutofit/>
          </a:bodyPr>
          <a:lstStyle/>
          <a:p>
            <a:r>
              <a:rPr lang="en-GB" sz="3600" b="1" kern="100" dirty="0" smtClean="0">
                <a:solidFill>
                  <a:schemeClr val="accent5">
                    <a:lumMod val="75000"/>
                  </a:schemeClr>
                </a:solidFill>
                <a:effectLst/>
                <a:latin typeface="Times New Roman" pitchFamily="18" charset="0"/>
                <a:ea typeface="Times New Roman" pitchFamily="18" charset="0"/>
                <a:cs typeface="Times New Roman" pitchFamily="18" charset="0"/>
              </a:rPr>
              <a:t/>
            </a:r>
            <a:br>
              <a:rPr lang="en-GB" sz="3600" b="1" kern="100" dirty="0" smtClean="0">
                <a:solidFill>
                  <a:schemeClr val="accent5">
                    <a:lumMod val="75000"/>
                  </a:schemeClr>
                </a:solidFill>
                <a:effectLst/>
                <a:latin typeface="Times New Roman" pitchFamily="18" charset="0"/>
                <a:ea typeface="Times New Roman" pitchFamily="18" charset="0"/>
                <a:cs typeface="Times New Roman" pitchFamily="18" charset="0"/>
              </a:rPr>
            </a:br>
            <a:r>
              <a:rPr lang="en-GB" sz="3600" b="1" kern="100" dirty="0" smtClean="0">
                <a:solidFill>
                  <a:schemeClr val="accent5">
                    <a:lumMod val="75000"/>
                  </a:schemeClr>
                </a:solidFill>
                <a:effectLst/>
                <a:latin typeface="Times New Roman" pitchFamily="18" charset="0"/>
                <a:ea typeface="Times New Roman" pitchFamily="18" charset="0"/>
                <a:cs typeface="Times New Roman" pitchFamily="18" charset="0"/>
              </a:rPr>
              <a:t>Scope &amp; Current Problems of </a:t>
            </a:r>
            <a:r>
              <a:rPr lang="en-GB" sz="3600" b="1" kern="100" dirty="0">
                <a:solidFill>
                  <a:schemeClr val="accent5">
                    <a:lumMod val="75000"/>
                  </a:schemeClr>
                </a:solidFill>
                <a:effectLst/>
                <a:latin typeface="Times New Roman" pitchFamily="18" charset="0"/>
                <a:ea typeface="Times New Roman" pitchFamily="18" charset="0"/>
                <a:cs typeface="Times New Roman" pitchFamily="18" charset="0"/>
              </a:rPr>
              <a:t>the project</a:t>
            </a:r>
            <a:r>
              <a:rPr lang="en-GB" sz="3600" kern="100" dirty="0">
                <a:effectLst/>
                <a:latin typeface="Times New Roman" pitchFamily="18" charset="0"/>
                <a:ea typeface="Calibri" panose="020F0502020204030204" pitchFamily="34" charset="0"/>
                <a:cs typeface="Times New Roman" pitchFamily="18" charset="0"/>
              </a:rPr>
              <a:t/>
            </a:r>
            <a:br>
              <a:rPr lang="en-GB" sz="3600" kern="100" dirty="0">
                <a:effectLst/>
                <a:latin typeface="Times New Roman" pitchFamily="18" charset="0"/>
                <a:ea typeface="Calibri" panose="020F0502020204030204" pitchFamily="34" charset="0"/>
                <a:cs typeface="Times New Roman" pitchFamily="18" charset="0"/>
              </a:rPr>
            </a:br>
            <a:endParaRPr lang="en-GB"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3566BB6-C9B0-4F95-EAC6-BE7B5643C6C7}"/>
              </a:ext>
            </a:extLst>
          </p:cNvPr>
          <p:cNvSpPr>
            <a:spLocks noGrp="1"/>
          </p:cNvSpPr>
          <p:nvPr>
            <p:ph idx="1"/>
          </p:nvPr>
        </p:nvSpPr>
        <p:spPr>
          <a:xfrm>
            <a:off x="1306976" y="2452760"/>
            <a:ext cx="9601196" cy="3318936"/>
          </a:xfrm>
        </p:spPr>
        <p:txBody>
          <a:bodyPr>
            <a:noAutofit/>
          </a:bodyPr>
          <a:lstStyle/>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It will have various options to keep record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of expenses (for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example Food, Travelling Fuel, Salary etc.)</a:t>
            </a: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In today’s busy and expensive life, we are in a great rush to make moneys, but at the end of the month we broke off. As we are unknowingly spending money on title and unwanted things. So, we have come over with the plan to follow our profit.</a:t>
            </a: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Here user can define their own categories for expense type like food, clothing, rent and bills where they have to enter the money that has been spend and likewise can add some data in extra data to indicate the expense.</a:t>
            </a: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This application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can be useful for  </a:t>
            </a:r>
            <a:r>
              <a:rPr lang="en-GB" sz="1800" kern="1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housewife's ,students ,hostel-student.</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 main purpose of  this application is store a our </a:t>
            </a:r>
            <a:r>
              <a:rPr lang="en-GB" sz="1800" kern="1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day to day use and  to keep record our expenses.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endParaRPr lang="en-GB" sz="1800" dirty="0"/>
          </a:p>
        </p:txBody>
      </p:sp>
    </p:spTree>
    <p:extLst>
      <p:ext uri="{BB962C8B-B14F-4D97-AF65-F5344CB8AC3E}">
        <p14:creationId xmlns:p14="http://schemas.microsoft.com/office/powerpoint/2010/main" val="1172737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solidFill>
                  <a:schemeClr val="accent5">
                    <a:lumMod val="75000"/>
                  </a:schemeClr>
                </a:solidFill>
                <a:latin typeface="Times New Roman" panose="02020603050405020304" pitchFamily="18" charset="0"/>
                <a:cs typeface="Times New Roman" panose="02020603050405020304" pitchFamily="18" charset="0"/>
              </a:rPr>
              <a:t>Explored Existing Applications</a:t>
            </a:r>
            <a:endParaRPr lang="en-IN" sz="3600" dirty="0"/>
          </a:p>
        </p:txBody>
      </p:sp>
      <p:sp>
        <p:nvSpPr>
          <p:cNvPr id="3" name="Content Placeholder 2"/>
          <p:cNvSpPr>
            <a:spLocks noGrp="1"/>
          </p:cNvSpPr>
          <p:nvPr>
            <p:ph idx="1"/>
          </p:nvPr>
        </p:nvSpPr>
        <p:spPr/>
        <p:txBody>
          <a:bodyPr/>
          <a:lstStyle/>
          <a:p>
            <a:r>
              <a:rPr lang="en-GB" b="1" dirty="0">
                <a:latin typeface="Times New Roman" panose="02020603050405020304" pitchFamily="18" charset="0"/>
                <a:cs typeface="Times New Roman" panose="02020603050405020304" pitchFamily="18" charset="0"/>
              </a:rPr>
              <a:t>Money Lover/ Wallet / My Money</a:t>
            </a:r>
          </a:p>
          <a:p>
            <a:pPr lvl="1"/>
            <a:r>
              <a:rPr lang="en-GB" dirty="0">
                <a:latin typeface="Times New Roman" pitchFamily="18" charset="0"/>
                <a:cs typeface="Times New Roman" pitchFamily="18" charset="0"/>
              </a:rPr>
              <a:t>It has confusing UI.</a:t>
            </a:r>
          </a:p>
          <a:p>
            <a:pPr lvl="1"/>
            <a:r>
              <a:rPr lang="en-GB" dirty="0">
                <a:latin typeface="Times New Roman" pitchFamily="18" charset="0"/>
                <a:cs typeface="Times New Roman" pitchFamily="18" charset="0"/>
              </a:rPr>
              <a:t> Some time it is difficult to work with these apps as it has hard functionalities.</a:t>
            </a:r>
          </a:p>
          <a:p>
            <a:pPr lvl="1"/>
            <a:r>
              <a:rPr lang="en-GB" dirty="0">
                <a:latin typeface="Times New Roman" pitchFamily="18" charset="0"/>
                <a:cs typeface="Times New Roman" pitchFamily="18" charset="0"/>
              </a:rPr>
              <a:t>In this application various advertisement are there so  it creates disturbances.</a:t>
            </a:r>
          </a:p>
          <a:p>
            <a:pPr lvl="1"/>
            <a:endParaRPr lang="en-GB" dirty="0">
              <a:latin typeface="Times New Roman" pitchFamily="18" charset="0"/>
              <a:cs typeface="Times New Roman" pitchFamily="18" charset="0"/>
            </a:endParaRPr>
          </a:p>
          <a:p>
            <a:pPr marL="457200" lvl="1" indent="0">
              <a:buNone/>
            </a:pPr>
            <a:endParaRPr lang="en-GB"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250E1911-76C0-F06A-CDBB-5EFF7FB9F932}"/>
              </a:ext>
            </a:extLst>
          </p:cNvPr>
          <p:cNvPicPr>
            <a:picLocks noChangeAspect="1"/>
          </p:cNvPicPr>
          <p:nvPr/>
        </p:nvPicPr>
        <p:blipFill>
          <a:blip r:embed="rId2"/>
          <a:stretch>
            <a:fillRect/>
          </a:stretch>
        </p:blipFill>
        <p:spPr>
          <a:xfrm>
            <a:off x="2388705" y="4569619"/>
            <a:ext cx="1480930" cy="1480930"/>
          </a:xfrm>
          <a:prstGeom prst="rect">
            <a:avLst/>
          </a:prstGeom>
        </p:spPr>
      </p:pic>
      <p:pic>
        <p:nvPicPr>
          <p:cNvPr id="5" name="Picture 4">
            <a:extLst>
              <a:ext uri="{FF2B5EF4-FFF2-40B4-BE49-F238E27FC236}">
                <a16:creationId xmlns:a16="http://schemas.microsoft.com/office/drawing/2014/main" xmlns="" id="{FFC3B422-3172-952A-25E8-137EBE3B5DED}"/>
              </a:ext>
            </a:extLst>
          </p:cNvPr>
          <p:cNvPicPr>
            <a:picLocks noChangeAspect="1"/>
          </p:cNvPicPr>
          <p:nvPr/>
        </p:nvPicPr>
        <p:blipFill>
          <a:blip r:embed="rId3"/>
          <a:stretch>
            <a:fillRect/>
          </a:stretch>
        </p:blipFill>
        <p:spPr>
          <a:xfrm>
            <a:off x="5287616" y="4512745"/>
            <a:ext cx="1616765" cy="1616765"/>
          </a:xfrm>
          <a:prstGeom prst="rect">
            <a:avLst/>
          </a:prstGeom>
        </p:spPr>
      </p:pic>
      <p:pic>
        <p:nvPicPr>
          <p:cNvPr id="6" name="Picture 5">
            <a:extLst>
              <a:ext uri="{FF2B5EF4-FFF2-40B4-BE49-F238E27FC236}">
                <a16:creationId xmlns:a16="http://schemas.microsoft.com/office/drawing/2014/main" xmlns="" id="{5BA2ABB6-B88B-1AD2-DF49-BD3325D968CE}"/>
              </a:ext>
            </a:extLst>
          </p:cNvPr>
          <p:cNvPicPr>
            <a:picLocks noChangeAspect="1"/>
          </p:cNvPicPr>
          <p:nvPr/>
        </p:nvPicPr>
        <p:blipFill>
          <a:blip r:embed="rId4"/>
          <a:stretch>
            <a:fillRect/>
          </a:stretch>
        </p:blipFill>
        <p:spPr>
          <a:xfrm>
            <a:off x="7938054" y="4627596"/>
            <a:ext cx="1364974" cy="1364974"/>
          </a:xfrm>
          <a:prstGeom prst="rect">
            <a:avLst/>
          </a:prstGeom>
        </p:spPr>
      </p:pic>
    </p:spTree>
    <p:extLst>
      <p:ext uri="{BB962C8B-B14F-4D97-AF65-F5344CB8AC3E}">
        <p14:creationId xmlns:p14="http://schemas.microsoft.com/office/powerpoint/2010/main" val="847108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103" y="1445118"/>
            <a:ext cx="9601196" cy="846668"/>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4000" dirty="0" smtClean="0">
                <a:latin typeface="Times New Roman" pitchFamily="18" charset="0"/>
                <a:cs typeface="Times New Roman" pitchFamily="18" charset="0"/>
              </a:rPr>
              <a:t>2</a:t>
            </a:r>
            <a:r>
              <a:rPr lang="en-IN" sz="4000" baseline="30000" dirty="0" smtClean="0">
                <a:latin typeface="Times New Roman" pitchFamily="18" charset="0"/>
                <a:cs typeface="Times New Roman" pitchFamily="18" charset="0"/>
              </a:rPr>
              <a:t>nd</a:t>
            </a:r>
            <a:r>
              <a:rPr lang="en-IN" sz="4000" dirty="0" smtClean="0">
                <a:latin typeface="Times New Roman" pitchFamily="18" charset="0"/>
                <a:cs typeface="Times New Roman" pitchFamily="18" charset="0"/>
              </a:rPr>
              <a:t> </a:t>
            </a:r>
            <a:r>
              <a:rPr lang="en-IN" sz="4000" dirty="0">
                <a:latin typeface="Times New Roman" pitchFamily="18" charset="0"/>
                <a:cs typeface="Times New Roman" pitchFamily="18" charset="0"/>
              </a:rPr>
              <a:t>application</a:t>
            </a: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b="1" dirty="0">
                <a:latin typeface="Times New Roman" pitchFamily="18" charset="0"/>
                <a:cs typeface="Times New Roman" panose="02020603050405020304" pitchFamily="18" charset="0"/>
              </a:rPr>
              <a:t>21 Day Challenge</a:t>
            </a:r>
          </a:p>
          <a:p>
            <a:pPr lvl="1"/>
            <a:r>
              <a:rPr lang="en-GB" dirty="0">
                <a:latin typeface="Times New Roman" pitchFamily="18" charset="0"/>
                <a:cs typeface="Times New Roman" pitchFamily="18" charset="0"/>
              </a:rPr>
              <a:t>In this application you can only store your 21 days data .</a:t>
            </a:r>
          </a:p>
          <a:p>
            <a:pPr lvl="1"/>
            <a:r>
              <a:rPr lang="en-GB" dirty="0">
                <a:latin typeface="Times New Roman" pitchFamily="18" charset="0"/>
                <a:cs typeface="Times New Roman" pitchFamily="18" charset="0"/>
              </a:rPr>
              <a:t>And that next day you can start with 1st day  </a:t>
            </a:r>
            <a:r>
              <a:rPr lang="en-GB" dirty="0" smtClean="0">
                <a:latin typeface="Times New Roman" pitchFamily="18" charset="0"/>
                <a:cs typeface="Times New Roman" pitchFamily="18" charset="0"/>
              </a:rPr>
              <a:t>that's </a:t>
            </a:r>
            <a:r>
              <a:rPr lang="en-GB" dirty="0">
                <a:latin typeface="Times New Roman" pitchFamily="18" charset="0"/>
                <a:cs typeface="Times New Roman" pitchFamily="18" charset="0"/>
              </a:rPr>
              <a:t>why  we can not  save our whole month record so we avoid this application.</a:t>
            </a:r>
          </a:p>
          <a:p>
            <a:endParaRPr lang="en-GB" dirty="0"/>
          </a:p>
          <a:p>
            <a:endParaRPr lang="en-IN" dirty="0"/>
          </a:p>
        </p:txBody>
      </p:sp>
      <p:pic>
        <p:nvPicPr>
          <p:cNvPr id="4" name="Picture 3">
            <a:extLst>
              <a:ext uri="{FF2B5EF4-FFF2-40B4-BE49-F238E27FC236}">
                <a16:creationId xmlns:a16="http://schemas.microsoft.com/office/drawing/2014/main" xmlns="" id="{16A96ADD-B0F6-9B81-0B2E-90B9EFF3F94B}"/>
              </a:ext>
            </a:extLst>
          </p:cNvPr>
          <p:cNvPicPr>
            <a:picLocks noChangeAspect="1"/>
          </p:cNvPicPr>
          <p:nvPr/>
        </p:nvPicPr>
        <p:blipFill>
          <a:blip r:embed="rId2"/>
          <a:stretch>
            <a:fillRect/>
          </a:stretch>
        </p:blipFill>
        <p:spPr>
          <a:xfrm>
            <a:off x="8588104" y="3948132"/>
            <a:ext cx="2083904" cy="2083904"/>
          </a:xfrm>
          <a:prstGeom prst="rect">
            <a:avLst/>
          </a:prstGeom>
        </p:spPr>
      </p:pic>
    </p:spTree>
    <p:extLst>
      <p:ext uri="{BB962C8B-B14F-4D97-AF65-F5344CB8AC3E}">
        <p14:creationId xmlns:p14="http://schemas.microsoft.com/office/powerpoint/2010/main" val="2182132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E8C66-A99A-38E9-03C9-6F354C20AADA}"/>
              </a:ext>
            </a:extLst>
          </p:cNvPr>
          <p:cNvSpPr>
            <a:spLocks noGrp="1"/>
          </p:cNvSpPr>
          <p:nvPr>
            <p:ph type="title"/>
          </p:nvPr>
        </p:nvSpPr>
        <p:spPr>
          <a:xfrm>
            <a:off x="1202804" y="1491418"/>
            <a:ext cx="9601196" cy="765645"/>
          </a:xfrm>
        </p:spPr>
        <p:txBody>
          <a:bodyPr>
            <a:normAutofit fontScale="90000"/>
          </a:bodyPr>
          <a:lstStyle/>
          <a:p>
            <a:r>
              <a:rPr lang="en-GB" sz="4000" b="1" kern="100" dirty="0" smtClean="0">
                <a:solidFill>
                  <a:schemeClr val="accent5">
                    <a:lumMod val="75000"/>
                  </a:schemeClr>
                </a:solidFill>
                <a:effectLst/>
                <a:latin typeface="Lato Extended"/>
                <a:ea typeface="Times New Roman" panose="02020603050405020304" pitchFamily="18" charset="0"/>
                <a:cs typeface="Latha" panose="020B0604020202020204" pitchFamily="34" charset="0"/>
              </a:rPr>
              <a:t/>
            </a:r>
            <a:br>
              <a:rPr lang="en-GB" sz="4000" b="1" kern="100" dirty="0" smtClean="0">
                <a:solidFill>
                  <a:schemeClr val="accent5">
                    <a:lumMod val="75000"/>
                  </a:schemeClr>
                </a:solidFill>
                <a:effectLst/>
                <a:latin typeface="Lato Extended"/>
                <a:ea typeface="Times New Roman" panose="02020603050405020304" pitchFamily="18" charset="0"/>
                <a:cs typeface="Latha" panose="020B0604020202020204" pitchFamily="34" charset="0"/>
              </a:rPr>
            </a:br>
            <a:r>
              <a:rPr lang="en-GB" sz="4000" b="1" kern="100" dirty="0" smtClean="0">
                <a:solidFill>
                  <a:schemeClr val="accent5">
                    <a:lumMod val="75000"/>
                  </a:schemeClr>
                </a:solidFill>
                <a:effectLst/>
                <a:latin typeface="Lato Extended"/>
                <a:ea typeface="Times New Roman" panose="02020603050405020304" pitchFamily="18" charset="0"/>
                <a:cs typeface="Latha" panose="020B0604020202020204" pitchFamily="34" charset="0"/>
              </a:rPr>
              <a:t>Functionality</a:t>
            </a:r>
            <a:r>
              <a:rPr lang="en-GB" sz="1800" kern="100" dirty="0">
                <a:effectLst/>
                <a:latin typeface="Calibri" panose="020F0502020204030204" pitchFamily="34" charset="0"/>
                <a:ea typeface="Calibri" panose="020F0502020204030204" pitchFamily="34" charset="0"/>
                <a:cs typeface="Latha" panose="020B0604020202020204" pitchFamily="34" charset="0"/>
              </a:rPr>
              <a:t/>
            </a:r>
            <a:br>
              <a:rPr lang="en-GB" sz="1800" kern="100" dirty="0">
                <a:effectLst/>
                <a:latin typeface="Calibri" panose="020F0502020204030204" pitchFamily="34" charset="0"/>
                <a:ea typeface="Calibri" panose="020F0502020204030204" pitchFamily="34" charset="0"/>
                <a:cs typeface="Latha" panose="020B0604020202020204" pitchFamily="34" charset="0"/>
              </a:rPr>
            </a:br>
            <a:endParaRPr lang="en-GB" dirty="0"/>
          </a:p>
        </p:txBody>
      </p:sp>
      <p:sp>
        <p:nvSpPr>
          <p:cNvPr id="3" name="Content Placeholder 2">
            <a:extLst>
              <a:ext uri="{FF2B5EF4-FFF2-40B4-BE49-F238E27FC236}">
                <a16:creationId xmlns:a16="http://schemas.microsoft.com/office/drawing/2014/main" xmlns="" id="{847E3F5D-9231-C3A7-C17D-A5646CAA371E}"/>
              </a:ext>
            </a:extLst>
          </p:cNvPr>
          <p:cNvSpPr>
            <a:spLocks noGrp="1"/>
          </p:cNvSpPr>
          <p:nvPr>
            <p:ph idx="1"/>
          </p:nvPr>
        </p:nvSpPr>
        <p:spPr/>
        <p:txBody>
          <a:bodyPr>
            <a:normAutofit fontScale="25000" lnSpcReduction="20000"/>
          </a:bodyPr>
          <a:lstStyle/>
          <a:p>
            <a:pPr marL="342900" lvl="0" indent="-342900" algn="just">
              <a:lnSpc>
                <a:spcPct val="107000"/>
              </a:lnSpc>
              <a:spcAft>
                <a:spcPts val="800"/>
              </a:spcAft>
              <a:buFont typeface="Symbol" panose="05050102010706020507" pitchFamily="18" charset="2"/>
              <a:buChar char=""/>
            </a:pPr>
            <a:r>
              <a:rPr lang="en-GB" sz="7200" b="1" kern="100" dirty="0">
                <a:effectLst/>
                <a:latin typeface="Times New Roman" panose="02020603050405020304" pitchFamily="18" charset="0"/>
                <a:ea typeface="Calibri" panose="020F0502020204030204" pitchFamily="34" charset="0"/>
                <a:cs typeface="Times New Roman" panose="02020603050405020304" pitchFamily="18" charset="0"/>
              </a:rPr>
              <a:t>Login/Register</a:t>
            </a:r>
          </a:p>
          <a:p>
            <a:pPr marL="1828800" algn="just">
              <a:lnSpc>
                <a:spcPct val="107000"/>
              </a:lnSpc>
              <a:spcAft>
                <a:spcPts val="800"/>
              </a:spcAft>
            </a:pP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To access the functionality of an application user must have their account.</a:t>
            </a:r>
          </a:p>
          <a:p>
            <a:pPr marL="342900" lvl="0" indent="-342900" algn="just">
              <a:lnSpc>
                <a:spcPct val="107000"/>
              </a:lnSpc>
              <a:spcAft>
                <a:spcPts val="800"/>
              </a:spcAft>
              <a:buFont typeface="Symbol" panose="05050102010706020507" pitchFamily="18" charset="2"/>
              <a:buChar char=""/>
            </a:pPr>
            <a:r>
              <a:rPr lang="en-GB" sz="7200" b="1" kern="100" dirty="0" smtClean="0">
                <a:effectLst/>
                <a:latin typeface="Times New Roman" panose="02020603050405020304" pitchFamily="18" charset="0"/>
                <a:ea typeface="Calibri" panose="020F0502020204030204" pitchFamily="34" charset="0"/>
                <a:cs typeface="Times New Roman" panose="02020603050405020304" pitchFamily="18" charset="0"/>
              </a:rPr>
              <a:t>Record your incomes</a:t>
            </a:r>
            <a:endParaRPr lang="en-GB" sz="7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828800" algn="just">
              <a:lnSpc>
                <a:spcPct val="107000"/>
              </a:lnSpc>
              <a:spcAft>
                <a:spcPts val="800"/>
              </a:spcAft>
            </a:pPr>
            <a:r>
              <a:rPr lang="en-GB" sz="7200" kern="100" dirty="0" smtClean="0">
                <a:effectLst/>
                <a:latin typeface="Times New Roman" panose="02020603050405020304" pitchFamily="18" charset="0"/>
                <a:ea typeface="Calibri" panose="020F0502020204030204" pitchFamily="34" charset="0"/>
                <a:cs typeface="Times New Roman" panose="02020603050405020304" pitchFamily="18" charset="0"/>
              </a:rPr>
              <a:t>Uses can add their incomes with fields as – Title , Amount , Category and Date .</a:t>
            </a:r>
            <a:endParaRPr lang="en-GB"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7200" b="1" kern="100" dirty="0">
                <a:effectLst/>
                <a:latin typeface="Times New Roman" panose="02020603050405020304" pitchFamily="18" charset="0"/>
                <a:ea typeface="Calibri" panose="020F0502020204030204" pitchFamily="34" charset="0"/>
                <a:cs typeface="Times New Roman" panose="02020603050405020304" pitchFamily="18" charset="0"/>
              </a:rPr>
              <a:t>Record your expenses</a:t>
            </a:r>
          </a:p>
          <a:p>
            <a:pPr marL="1828800" algn="just">
              <a:lnSpc>
                <a:spcPct val="107000"/>
              </a:lnSpc>
              <a:spcAft>
                <a:spcPts val="800"/>
              </a:spcAft>
            </a:pP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User can enter their expense with fields as – Expense Name , Amount and Date</a:t>
            </a:r>
          </a:p>
          <a:p>
            <a:pPr marL="1828800" algn="just">
              <a:lnSpc>
                <a:spcPct val="107000"/>
              </a:lnSpc>
              <a:spcAft>
                <a:spcPts val="800"/>
              </a:spcAft>
            </a:pP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Shows detailed report of your expense date-wise</a:t>
            </a:r>
          </a:p>
          <a:p>
            <a:pPr marL="1828800" algn="just">
              <a:lnSpc>
                <a:spcPct val="107000"/>
              </a:lnSpc>
            </a:pP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User can view the report of all the expenses done at specific date</a:t>
            </a:r>
          </a:p>
          <a:p>
            <a:pPr marL="1543050" indent="0" algn="just">
              <a:lnSpc>
                <a:spcPct val="107000"/>
              </a:lnSpc>
              <a:spcAft>
                <a:spcPts val="800"/>
              </a:spcAft>
              <a:buNone/>
            </a:pPr>
            <a:r>
              <a:rPr lang="en-GB" sz="55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GB" dirty="0"/>
          </a:p>
        </p:txBody>
      </p:sp>
    </p:spTree>
    <p:extLst>
      <p:ext uri="{BB962C8B-B14F-4D97-AF65-F5344CB8AC3E}">
        <p14:creationId xmlns:p14="http://schemas.microsoft.com/office/powerpoint/2010/main" val="1298571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42E8E-8081-0D50-7767-3EBECE1D69D5}"/>
              </a:ext>
            </a:extLst>
          </p:cNvPr>
          <p:cNvSpPr>
            <a:spLocks noGrp="1"/>
          </p:cNvSpPr>
          <p:nvPr>
            <p:ph type="title"/>
          </p:nvPr>
        </p:nvSpPr>
        <p:spPr>
          <a:xfrm>
            <a:off x="1295402" y="1377387"/>
            <a:ext cx="9601196" cy="908612"/>
          </a:xfrm>
        </p:spPr>
        <p:txBody>
          <a:bodyPr>
            <a:normAutofit/>
          </a:bodyPr>
          <a:lstStyle/>
          <a:p>
            <a:r>
              <a:rPr lang="en-GB" sz="3600" b="1" dirty="0">
                <a:solidFill>
                  <a:schemeClr val="accent5">
                    <a:lumMod val="75000"/>
                  </a:schemeClr>
                </a:solidFill>
                <a:effectLst/>
                <a:latin typeface="Times New Roman" panose="02020603050405020304" pitchFamily="18" charset="0"/>
                <a:ea typeface="Calibri" panose="020F0502020204030204" pitchFamily="34" charset="0"/>
              </a:rPr>
              <a:t>Required Hardware-Software</a:t>
            </a:r>
            <a:endParaRPr lang="en-GB" sz="3600" dirty="0">
              <a:solidFill>
                <a:schemeClr val="accent5">
                  <a:lumMod val="75000"/>
                </a:schemeClr>
              </a:solidFill>
            </a:endParaRPr>
          </a:p>
        </p:txBody>
      </p:sp>
      <p:sp>
        <p:nvSpPr>
          <p:cNvPr id="6" name="Content Placeholder 5">
            <a:extLst>
              <a:ext uri="{FF2B5EF4-FFF2-40B4-BE49-F238E27FC236}">
                <a16:creationId xmlns:a16="http://schemas.microsoft.com/office/drawing/2014/main" xmlns="" id="{868AFEE4-AE6D-CDB6-BDBE-6BEC230E0A5A}"/>
              </a:ext>
            </a:extLst>
          </p:cNvPr>
          <p:cNvSpPr>
            <a:spLocks noGrp="1"/>
          </p:cNvSpPr>
          <p:nvPr>
            <p:ph sz="half" idx="1"/>
          </p:nvPr>
        </p:nvSpPr>
        <p:spPr>
          <a:xfrm>
            <a:off x="1298448" y="2712720"/>
            <a:ext cx="4718304" cy="3310128"/>
          </a:xfrm>
        </p:spPr>
        <p:txBody>
          <a:bodyPr>
            <a:noAutofit/>
          </a:bodyPr>
          <a:lstStyle/>
          <a:p>
            <a:r>
              <a:rPr lang="en-GB" sz="1800" b="1" kern="100" dirty="0">
                <a:effectLst/>
                <a:latin typeface="Times New Roman" pitchFamily="18" charset="0"/>
                <a:ea typeface="Calibri" panose="020F0502020204030204" pitchFamily="34" charset="0"/>
                <a:cs typeface="Times New Roman" pitchFamily="18" charset="0"/>
              </a:rPr>
              <a:t>Hardware  for Developing :</a:t>
            </a:r>
          </a:p>
          <a:p>
            <a:pPr marL="457200" indent="4572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itchFamily="18" charset="0"/>
              </a:rPr>
              <a:t>Ram – Minimum 8 </a:t>
            </a:r>
            <a:r>
              <a:rPr lang="en-GB" sz="1800" kern="100" dirty="0">
                <a:latin typeface="Times New Roman" panose="02020603050405020304" pitchFamily="18" charset="0"/>
                <a:ea typeface="Calibri" panose="020F0502020204030204" pitchFamily="34" charset="0"/>
                <a:cs typeface="Times New Roman" pitchFamily="18" charset="0"/>
              </a:rPr>
              <a:t>GB </a:t>
            </a:r>
            <a:r>
              <a:rPr lang="en-GB" sz="1800" kern="100" dirty="0">
                <a:effectLst/>
                <a:latin typeface="Times New Roman" panose="02020603050405020304" pitchFamily="18" charset="0"/>
                <a:ea typeface="Calibri" panose="020F0502020204030204" pitchFamily="34" charset="0"/>
                <a:cs typeface="Times New Roman" pitchFamily="18" charset="0"/>
              </a:rPr>
              <a:t>or more</a:t>
            </a:r>
          </a:p>
          <a:p>
            <a:pPr marL="457200" indent="4572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itchFamily="18" charset="0"/>
              </a:rPr>
              <a:t>Windows – </a:t>
            </a:r>
            <a:r>
              <a:rPr lang="en-GB" sz="1800" kern="100" dirty="0" smtClean="0">
                <a:latin typeface="Times New Roman" panose="02020603050405020304" pitchFamily="18" charset="0"/>
                <a:ea typeface="Calibri" panose="020F0502020204030204" pitchFamily="34" charset="0"/>
                <a:cs typeface="Times New Roman" pitchFamily="18" charset="0"/>
              </a:rPr>
              <a:t>7 or later</a:t>
            </a:r>
          </a:p>
          <a:p>
            <a:pPr marL="457200" indent="0" algn="just">
              <a:lnSpc>
                <a:spcPct val="107000"/>
              </a:lnSpc>
              <a:spcAft>
                <a:spcPts val="800"/>
              </a:spcAft>
              <a:buNone/>
            </a:pPr>
            <a:endParaRPr lang="en-GB" sz="1800" kern="100" dirty="0">
              <a:effectLst/>
              <a:latin typeface="Times New Roman" pitchFamily="18" charset="0"/>
              <a:ea typeface="Calibri" panose="020F0502020204030204" pitchFamily="34" charset="0"/>
              <a:cs typeface="Times New Roman" pitchFamily="18" charset="0"/>
            </a:endParaRPr>
          </a:p>
          <a:p>
            <a:r>
              <a:rPr lang="en-GB" sz="1800" b="1" kern="100" dirty="0">
                <a:effectLst/>
                <a:latin typeface="Times New Roman" panose="02020603050405020304" pitchFamily="18" charset="0"/>
                <a:ea typeface="Calibri" panose="020F0502020204030204" pitchFamily="34" charset="0"/>
                <a:cs typeface="Times New Roman" pitchFamily="18" charset="0"/>
              </a:rPr>
              <a:t>Software for Developing</a:t>
            </a:r>
          </a:p>
          <a:p>
            <a:pPr marL="457200" indent="4572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itchFamily="18" charset="0"/>
              </a:rPr>
              <a:t>Android Studio</a:t>
            </a:r>
          </a:p>
          <a:p>
            <a:pPr marL="457200" indent="457200" algn="just">
              <a:lnSpc>
                <a:spcPct val="107000"/>
              </a:lnSpc>
              <a:spcAft>
                <a:spcPts val="800"/>
              </a:spcAft>
            </a:pPr>
            <a:r>
              <a:rPr lang="en-GB" sz="1800" kern="100" dirty="0" smtClean="0">
                <a:effectLst/>
                <a:latin typeface="Times New Roman" panose="02020603050405020304" pitchFamily="18" charset="0"/>
                <a:ea typeface="Calibri" panose="020F0502020204030204" pitchFamily="34" charset="0"/>
                <a:cs typeface="Times New Roman" pitchFamily="18" charset="0"/>
              </a:rPr>
              <a:t>JDK.</a:t>
            </a:r>
          </a:p>
          <a:p>
            <a:pPr marL="457200" indent="457200" algn="just">
              <a:lnSpc>
                <a:spcPct val="107000"/>
              </a:lnSpc>
              <a:spcAft>
                <a:spcPts val="800"/>
              </a:spcAft>
            </a:pPr>
            <a:r>
              <a:rPr lang="en-GB" sz="1800" kern="100" dirty="0" smtClean="0">
                <a:latin typeface="Times New Roman" panose="02020603050405020304" pitchFamily="18" charset="0"/>
                <a:ea typeface="Calibri" panose="020F0502020204030204" pitchFamily="34" charset="0"/>
                <a:cs typeface="Times New Roman" pitchFamily="18" charset="0"/>
              </a:rPr>
              <a:t>Firebase	</a:t>
            </a:r>
            <a:endParaRPr lang="en-GB" sz="1800" kern="100" dirty="0">
              <a:effectLst/>
              <a:latin typeface="Times New Roman" pitchFamily="18" charset="0"/>
              <a:ea typeface="Calibri" panose="020F0502020204030204" pitchFamily="34" charset="0"/>
              <a:cs typeface="Times New Roman" pitchFamily="18" charset="0"/>
            </a:endParaRPr>
          </a:p>
          <a:p>
            <a:pPr marL="457200" lvl="1" indent="0">
              <a:buNone/>
            </a:pPr>
            <a:r>
              <a:rPr lang="en-GB" sz="1400" b="1" kern="100" dirty="0">
                <a:effectLst/>
                <a:latin typeface="Times New Roman" panose="02020603050405020304" pitchFamily="18" charset="0"/>
                <a:ea typeface="Calibri" panose="020F0502020204030204" pitchFamily="34" charset="0"/>
                <a:cs typeface="Times New Roman" pitchFamily="18" charset="0"/>
              </a:rPr>
              <a:t> </a:t>
            </a:r>
            <a:endParaRPr lang="en-GB" sz="1400" kern="100" dirty="0">
              <a:effectLst/>
              <a:latin typeface="Times New Roman" pitchFamily="18" charset="0"/>
              <a:ea typeface="Calibri" panose="020F0502020204030204" pitchFamily="34" charset="0"/>
              <a:cs typeface="Times New Roman" pitchFamily="18" charset="0"/>
            </a:endParaRPr>
          </a:p>
          <a:p>
            <a:endParaRPr lang="en-GB" dirty="0">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xmlns="" id="{499F99B3-5B1A-EFE2-A934-CF01B19C07FB}"/>
              </a:ext>
            </a:extLst>
          </p:cNvPr>
          <p:cNvSpPr>
            <a:spLocks noGrp="1"/>
          </p:cNvSpPr>
          <p:nvPr>
            <p:ph sz="half" idx="2"/>
          </p:nvPr>
        </p:nvSpPr>
        <p:spPr>
          <a:xfrm>
            <a:off x="6232144" y="2794000"/>
            <a:ext cx="4718304" cy="3310128"/>
          </a:xfrm>
        </p:spPr>
        <p:txBody>
          <a:bodyPr>
            <a:normAutofit/>
          </a:bodyPr>
          <a:lstStyle/>
          <a:p>
            <a:r>
              <a:rPr lang="en-GB" sz="1800" b="1" kern="100" dirty="0">
                <a:effectLst/>
                <a:latin typeface="Times New Roman" pitchFamily="18" charset="0"/>
                <a:ea typeface="Calibri" panose="020F0502020204030204" pitchFamily="34" charset="0"/>
                <a:cs typeface="Times New Roman" pitchFamily="18" charset="0"/>
              </a:rPr>
              <a:t>Hardware for </a:t>
            </a:r>
            <a:r>
              <a:rPr lang="en-GB" sz="1800" b="1" kern="100" dirty="0" smtClean="0">
                <a:effectLst/>
                <a:latin typeface="Times New Roman" panose="02020603050405020304" pitchFamily="18" charset="0"/>
                <a:ea typeface="Calibri" panose="020F0502020204030204" pitchFamily="34" charset="0"/>
                <a:cs typeface="Times New Roman" pitchFamily="18" charset="0"/>
              </a:rPr>
              <a:t>Client-Side</a:t>
            </a:r>
            <a:endParaRPr lang="en-GB" sz="1800" kern="100" dirty="0">
              <a:effectLst/>
              <a:latin typeface="Times New Roman" pitchFamily="18" charset="0"/>
              <a:ea typeface="Calibri" panose="020F0502020204030204" pitchFamily="34" charset="0"/>
              <a:cs typeface="Times New Roman" pitchFamily="18" charset="0"/>
            </a:endParaRPr>
          </a:p>
          <a:p>
            <a:pPr marL="914400" algn="just">
              <a:lnSpc>
                <a:spcPct val="107000"/>
              </a:lnSpc>
              <a:spcAft>
                <a:spcPts val="800"/>
              </a:spcAft>
            </a:pPr>
            <a:r>
              <a:rPr lang="en-GB" sz="1800" kern="100" dirty="0">
                <a:effectLst/>
                <a:latin typeface="Times New Roman" pitchFamily="18" charset="0"/>
                <a:ea typeface="Calibri" panose="020F0502020204030204" pitchFamily="34" charset="0"/>
                <a:cs typeface="Times New Roman" pitchFamily="18" charset="0"/>
              </a:rPr>
              <a:t>Android </a:t>
            </a:r>
            <a:r>
              <a:rPr lang="en-GB" sz="1800" kern="100" dirty="0" smtClean="0">
                <a:effectLst/>
                <a:latin typeface="Times New Roman" panose="02020603050405020304" pitchFamily="18" charset="0"/>
                <a:ea typeface="Calibri" panose="020F0502020204030204" pitchFamily="34" charset="0"/>
                <a:cs typeface="Times New Roman" pitchFamily="18" charset="0"/>
              </a:rPr>
              <a:t>Device</a:t>
            </a:r>
            <a:endParaRPr lang="en-GB" sz="1800" kern="100" dirty="0">
              <a:latin typeface="Times New Roman" pitchFamily="18" charset="0"/>
              <a:ea typeface="Calibri" panose="020F0502020204030204" pitchFamily="34" charset="0"/>
              <a:cs typeface="Times New Roman" pitchFamily="18" charset="0"/>
            </a:endParaRPr>
          </a:p>
          <a:p>
            <a:pPr marL="914400" algn="just">
              <a:lnSpc>
                <a:spcPct val="107000"/>
              </a:lnSpc>
              <a:spcAft>
                <a:spcPts val="800"/>
              </a:spcAft>
            </a:pPr>
            <a:r>
              <a:rPr lang="en-GB" sz="1800" kern="100" dirty="0" smtClean="0">
                <a:effectLst/>
                <a:latin typeface="Times New Roman" panose="02020603050405020304" pitchFamily="18" charset="0"/>
                <a:ea typeface="Calibri" panose="020F0502020204030204" pitchFamily="34" charset="0"/>
                <a:cs typeface="Times New Roman" pitchFamily="18" charset="0"/>
              </a:rPr>
              <a:t>Ram </a:t>
            </a:r>
            <a:r>
              <a:rPr lang="en-GB" sz="1800" kern="100" dirty="0">
                <a:effectLst/>
                <a:latin typeface="Times New Roman" panose="02020603050405020304" pitchFamily="18" charset="0"/>
                <a:ea typeface="Calibri" panose="020F0502020204030204" pitchFamily="34" charset="0"/>
                <a:cs typeface="Times New Roman" pitchFamily="18" charset="0"/>
              </a:rPr>
              <a:t>– 4 GB or </a:t>
            </a:r>
            <a:r>
              <a:rPr lang="en-GB" sz="1800" kern="100" dirty="0" smtClean="0">
                <a:effectLst/>
                <a:latin typeface="Times New Roman" panose="02020603050405020304" pitchFamily="18" charset="0"/>
                <a:ea typeface="Calibri" panose="020F0502020204030204" pitchFamily="34" charset="0"/>
                <a:cs typeface="Times New Roman" pitchFamily="18" charset="0"/>
              </a:rPr>
              <a:t>more</a:t>
            </a:r>
          </a:p>
          <a:p>
            <a:pPr marL="628650" indent="0" algn="just">
              <a:lnSpc>
                <a:spcPct val="107000"/>
              </a:lnSpc>
              <a:spcAft>
                <a:spcPts val="800"/>
              </a:spcAft>
              <a:buNone/>
            </a:pPr>
            <a:endParaRPr lang="en-GB" sz="1800" kern="100" dirty="0">
              <a:effectLst/>
              <a:latin typeface="Times New Roman" pitchFamily="18" charset="0"/>
              <a:ea typeface="Calibri" panose="020F0502020204030204" pitchFamily="34" charset="0"/>
              <a:cs typeface="Times New Roman" pitchFamily="18" charset="0"/>
            </a:endParaRPr>
          </a:p>
          <a:p>
            <a:pPr marL="342900" lvl="0" indent="-342900" algn="just">
              <a:lnSpc>
                <a:spcPct val="107000"/>
              </a:lnSpc>
              <a:spcAft>
                <a:spcPts val="80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Times New Roman" pitchFamily="18" charset="0"/>
              </a:rPr>
              <a:t>Software for </a:t>
            </a:r>
            <a:r>
              <a:rPr lang="en-GB" sz="1800" b="1" kern="100" dirty="0" smtClean="0">
                <a:effectLst/>
                <a:latin typeface="Times New Roman" panose="02020603050405020304" pitchFamily="18" charset="0"/>
                <a:ea typeface="Calibri" panose="020F0502020204030204" pitchFamily="34" charset="0"/>
                <a:cs typeface="Times New Roman" pitchFamily="18" charset="0"/>
              </a:rPr>
              <a:t>Client-Side</a:t>
            </a:r>
            <a:endParaRPr lang="en-GB" sz="1800" kern="100" dirty="0">
              <a:effectLst/>
              <a:latin typeface="Times New Roman" pitchFamily="18" charset="0"/>
              <a:ea typeface="Calibri" panose="020F0502020204030204" pitchFamily="34" charset="0"/>
              <a:cs typeface="Times New Roman" pitchFamily="18" charset="0"/>
            </a:endParaRPr>
          </a:p>
          <a:p>
            <a:pPr lvl="1" algn="just">
              <a:lnSpc>
                <a:spcPct val="107000"/>
              </a:lnSpc>
              <a:spcAft>
                <a:spcPts val="800"/>
              </a:spcAft>
            </a:pPr>
            <a:r>
              <a:rPr lang="en-GB" sz="1800" kern="100" dirty="0">
                <a:effectLst/>
                <a:latin typeface="Times New Roman" pitchFamily="18" charset="0"/>
                <a:ea typeface="Calibri" panose="020F0502020204030204" pitchFamily="34" charset="0"/>
                <a:cs typeface="Times New Roman" pitchFamily="18" charset="0"/>
              </a:rPr>
              <a:t> OS of android</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362729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993</TotalTime>
  <Words>1111</Words>
  <Application>Microsoft Office PowerPoint</Application>
  <PresentationFormat>Custom</PresentationFormat>
  <Paragraphs>110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Organic</vt:lpstr>
      <vt:lpstr> Budget Management system</vt:lpstr>
      <vt:lpstr>Developed By </vt:lpstr>
      <vt:lpstr>Explored Projects : </vt:lpstr>
      <vt:lpstr>Introduction of the Project  </vt:lpstr>
      <vt:lpstr> Scope &amp; Current Problems of the project </vt:lpstr>
      <vt:lpstr>Explored Existing Applications</vt:lpstr>
      <vt:lpstr> 2nd application </vt:lpstr>
      <vt:lpstr> Functionality </vt:lpstr>
      <vt:lpstr>Required Hardware-Software</vt:lpstr>
      <vt:lpstr>SWOT Analysis</vt:lpstr>
      <vt:lpstr>PowerPoint Presentation</vt:lpstr>
      <vt:lpstr>SWOT Analysis</vt:lpstr>
      <vt:lpstr>SWOT Analysis</vt:lpstr>
      <vt:lpstr> E-R Diagram:- </vt:lpstr>
      <vt:lpstr>PowerPoint Presentation</vt:lpstr>
      <vt:lpstr>Registration Page</vt:lpstr>
      <vt:lpstr>Login Page</vt:lpstr>
      <vt:lpstr>Home Page</vt:lpstr>
      <vt:lpstr>Add Income Page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Maagement System</dc:title>
  <dc:creator>HP</dc:creator>
  <cp:lastModifiedBy>Niyati Joshi</cp:lastModifiedBy>
  <cp:revision>108</cp:revision>
  <dcterms:created xsi:type="dcterms:W3CDTF">2023-03-02T04:55:19Z</dcterms:created>
  <dcterms:modified xsi:type="dcterms:W3CDTF">2023-04-03T04:27:12Z</dcterms:modified>
</cp:coreProperties>
</file>