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2" r:id="rId22"/>
    <p:sldId id="278" r:id="rId23"/>
  </p:sldIdLst>
  <p:sldSz cx="9144000" cy="5143500" type="screen16x9"/>
  <p:notesSz cx="6858000" cy="9144000"/>
  <p:embeddedFontLst>
    <p:embeddedFont>
      <p:font typeface="Garamond" panose="02020404030301010803" pitchFamily="18" charset="0"/>
      <p:regular r:id="rId25"/>
      <p:bold r:id="rId26"/>
      <p:italic r:id="rId27"/>
    </p:embeddedFont>
    <p:embeddedFont>
      <p:font typeface="Calibri" panose="020F0502020204030204" pitchFamily="34" charset="0"/>
      <p:regular r:id="rId28"/>
      <p:bold r:id="rId29"/>
      <p:italic r:id="rId30"/>
      <p:boldItalic r:id="rId31"/>
    </p:embeddedFont>
    <p:embeddedFont>
      <p:font typeface="Lato" panose="020B0604020202020204" charset="0"/>
      <p:regular r:id="rId32"/>
      <p:bold r:id="rId33"/>
      <p:italic r:id="rId34"/>
      <p:boldItalic r:id="rId35"/>
    </p:embeddedFon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9" d="100"/>
          <a:sy n="119" d="100"/>
        </p:scale>
        <p:origin x="-39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94201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a3505f51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a3505f51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a3505f51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a3505f51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a3505f51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a3505f51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a3505f51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a3505f51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a3505f51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a3505f51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a3505f51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a3505f51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a3505f51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a3505f51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a3505f51e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2a3505f51e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a3505f51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a3505f51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2a3505f51e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2a3505f51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a3505f51e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a3505f51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a3505f5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a3505f5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2a3505f51e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2a3505f51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e470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e470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a3505f5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a3505f5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a3505f51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a3505f51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a3505f51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a3505f51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a3505f51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a3505f51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www.androiddevelopers.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Budget Tracker</a:t>
            </a:r>
            <a:endParaRPr dirty="0"/>
          </a:p>
        </p:txBody>
      </p:sp>
      <p:sp>
        <p:nvSpPr>
          <p:cNvPr id="93" name="Google Shape;93;p1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A3591C"/>
              </a:buClr>
              <a:buSzPts val="3600"/>
              <a:buFont typeface="Times New Roman"/>
              <a:buNone/>
            </a:pPr>
            <a:r>
              <a:rPr lang="en" sz="3600" b="1">
                <a:latin typeface="Times New Roman"/>
                <a:ea typeface="Times New Roman"/>
                <a:cs typeface="Times New Roman"/>
                <a:sym typeface="Times New Roman"/>
              </a:rPr>
              <a:t>SWOT Analysis</a:t>
            </a:r>
            <a:endParaRPr/>
          </a:p>
        </p:txBody>
      </p:sp>
      <p:sp>
        <p:nvSpPr>
          <p:cNvPr id="158" name="Google Shape;158;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87350" algn="l" rtl="0">
              <a:lnSpc>
                <a:spcPct val="100000"/>
              </a:lnSpc>
              <a:spcBef>
                <a:spcPts val="0"/>
              </a:spcBef>
              <a:spcAft>
                <a:spcPts val="0"/>
              </a:spcAft>
              <a:buClr>
                <a:schemeClr val="accent2"/>
              </a:buClr>
              <a:buSzPts val="2500"/>
              <a:buFont typeface="Times New Roman"/>
              <a:buChar char="➢"/>
            </a:pPr>
            <a:r>
              <a:rPr lang="en" sz="2500" b="1">
                <a:solidFill>
                  <a:schemeClr val="accent2"/>
                </a:solidFill>
                <a:latin typeface="Times New Roman"/>
                <a:ea typeface="Times New Roman"/>
                <a:cs typeface="Times New Roman"/>
                <a:sym typeface="Times New Roman"/>
              </a:rPr>
              <a:t>Strength:</a:t>
            </a:r>
            <a:endParaRPr sz="2500" b="1">
              <a:solidFill>
                <a:schemeClr val="accent2"/>
              </a:solidFill>
              <a:latin typeface="Times New Roman"/>
              <a:ea typeface="Times New Roman"/>
              <a:cs typeface="Times New Roman"/>
              <a:sym typeface="Times New Roman"/>
            </a:endParaRPr>
          </a:p>
          <a:p>
            <a:pPr marL="914400" lvl="1" indent="-374650" algn="just" rtl="0">
              <a:lnSpc>
                <a:spcPct val="107000"/>
              </a:lnSpc>
              <a:spcBef>
                <a:spcPts val="600"/>
              </a:spcBef>
              <a:spcAft>
                <a:spcPts val="0"/>
              </a:spcAft>
              <a:buClr>
                <a:schemeClr val="accent2"/>
              </a:buClr>
              <a:buSzPts val="2300"/>
              <a:buFont typeface="Times New Roman"/>
              <a:buChar char="○"/>
            </a:pPr>
            <a:r>
              <a:rPr lang="en" sz="1800" b="1">
                <a:solidFill>
                  <a:schemeClr val="accent2"/>
                </a:solidFill>
                <a:latin typeface="Times New Roman"/>
                <a:ea typeface="Times New Roman"/>
                <a:cs typeface="Times New Roman"/>
                <a:sym typeface="Times New Roman"/>
              </a:rPr>
              <a:t>Time-saving</a:t>
            </a:r>
            <a:r>
              <a:rPr lang="en" sz="1800">
                <a:solidFill>
                  <a:srgbClr val="000000"/>
                </a:solidFill>
                <a:latin typeface="Times New Roman"/>
                <a:ea typeface="Times New Roman"/>
                <a:cs typeface="Times New Roman"/>
                <a:sym typeface="Times New Roman"/>
              </a:rPr>
              <a:t>: An budget management app can save time by eliminating the need for manual data entry and simplifying the expense tracking process. This can free up time for users to focus on other important tasks.</a:t>
            </a:r>
            <a:endParaRPr sz="1800">
              <a:solidFill>
                <a:srgbClr val="000000"/>
              </a:solidFill>
              <a:latin typeface="Times New Roman"/>
              <a:ea typeface="Times New Roman"/>
              <a:cs typeface="Times New Roman"/>
              <a:sym typeface="Times New Roman"/>
            </a:endParaRPr>
          </a:p>
          <a:p>
            <a:pPr marL="914400" lvl="1" indent="-342900" algn="just" rtl="0">
              <a:lnSpc>
                <a:spcPct val="107000"/>
              </a:lnSpc>
              <a:spcBef>
                <a:spcPts val="800"/>
              </a:spcBef>
              <a:spcAft>
                <a:spcPts val="0"/>
              </a:spcAft>
              <a:buClr>
                <a:srgbClr val="000000"/>
              </a:buClr>
              <a:buSzPts val="1800"/>
              <a:buFont typeface="Noto Sans Symbols"/>
              <a:buChar char="○"/>
            </a:pPr>
            <a:r>
              <a:rPr lang="en" sz="1800" b="1">
                <a:solidFill>
                  <a:schemeClr val="accent2"/>
                </a:solidFill>
                <a:latin typeface="Times New Roman"/>
                <a:ea typeface="Times New Roman"/>
                <a:cs typeface="Times New Roman"/>
                <a:sym typeface="Times New Roman"/>
              </a:rPr>
              <a:t>Convenienc</a:t>
            </a:r>
            <a:r>
              <a:rPr lang="en" sz="1800">
                <a:solidFill>
                  <a:schemeClr val="accent2"/>
                </a:solidFill>
                <a:latin typeface="Times New Roman"/>
                <a:ea typeface="Times New Roman"/>
                <a:cs typeface="Times New Roman"/>
                <a:sym typeface="Times New Roman"/>
              </a:rPr>
              <a:t>e: </a:t>
            </a:r>
            <a:r>
              <a:rPr lang="en" sz="1800">
                <a:solidFill>
                  <a:srgbClr val="000000"/>
                </a:solidFill>
                <a:latin typeface="Times New Roman"/>
                <a:ea typeface="Times New Roman"/>
                <a:cs typeface="Times New Roman"/>
                <a:sym typeface="Times New Roman"/>
              </a:rPr>
              <a:t>An budget management app can make it easier and more convenient for users to track their expenses. </a:t>
            </a:r>
            <a:endParaRPr sz="2200">
              <a:solidFill>
                <a:srgbClr val="262626"/>
              </a:solidFill>
              <a:latin typeface="Garamond"/>
              <a:ea typeface="Garamond"/>
              <a:cs typeface="Garamond"/>
              <a:sym typeface="Garamond"/>
            </a:endParaRPr>
          </a:p>
          <a:p>
            <a:pPr marL="914400" lvl="1" indent="-355600" algn="just" rtl="0">
              <a:lnSpc>
                <a:spcPct val="107000"/>
              </a:lnSpc>
              <a:spcBef>
                <a:spcPts val="800"/>
              </a:spcBef>
              <a:spcAft>
                <a:spcPts val="0"/>
              </a:spcAft>
              <a:buClr>
                <a:srgbClr val="262626"/>
              </a:buClr>
              <a:buSzPts val="2000"/>
              <a:buFont typeface="Noto Sans Symbols"/>
              <a:buChar char="○"/>
            </a:pPr>
            <a:r>
              <a:rPr lang="en" sz="2000" b="1">
                <a:solidFill>
                  <a:schemeClr val="accent2"/>
                </a:solidFill>
                <a:latin typeface="Times New Roman"/>
                <a:ea typeface="Times New Roman"/>
                <a:cs typeface="Times New Roman"/>
                <a:sym typeface="Times New Roman"/>
              </a:rPr>
              <a:t>Large Users </a:t>
            </a:r>
            <a:r>
              <a:rPr lang="en" sz="2000">
                <a:solidFill>
                  <a:srgbClr val="262626"/>
                </a:solidFill>
                <a:latin typeface="Times New Roman"/>
                <a:ea typeface="Times New Roman"/>
                <a:cs typeface="Times New Roman"/>
                <a:sym typeface="Times New Roman"/>
              </a:rPr>
              <a:t>:It is intended for every person who wants to manage expenses so it will target Large Android users.</a:t>
            </a:r>
            <a:endParaRPr sz="2400">
              <a:solidFill>
                <a:srgbClr val="262626"/>
              </a:solidFill>
              <a:latin typeface="Garamond"/>
              <a:ea typeface="Garamond"/>
              <a:cs typeface="Garamond"/>
              <a:sym typeface="Garamond"/>
            </a:endParaRPr>
          </a:p>
          <a:p>
            <a:pPr marL="914400" lvl="0" indent="0" algn="just" rtl="0">
              <a:lnSpc>
                <a:spcPct val="107000"/>
              </a:lnSpc>
              <a:spcBef>
                <a:spcPts val="6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00000"/>
              </a:buClr>
              <a:buSzPts val="3680"/>
              <a:buFont typeface="Arial"/>
              <a:buNone/>
            </a:pPr>
            <a:r>
              <a:rPr lang="en" sz="2300" b="1">
                <a:solidFill>
                  <a:schemeClr val="accent2"/>
                </a:solidFill>
                <a:latin typeface="Times New Roman"/>
                <a:ea typeface="Times New Roman"/>
                <a:cs typeface="Times New Roman"/>
                <a:sym typeface="Times New Roman"/>
              </a:rPr>
              <a:t> </a:t>
            </a:r>
            <a:endParaRPr sz="23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680"/>
              <a:buFont typeface="Arial"/>
              <a:buNone/>
            </a:pPr>
            <a:r>
              <a:rPr lang="en" sz="3200" b="1">
                <a:solidFill>
                  <a:schemeClr val="accent2"/>
                </a:solidFill>
                <a:latin typeface="Times New Roman"/>
                <a:ea typeface="Times New Roman"/>
                <a:cs typeface="Times New Roman"/>
                <a:sym typeface="Times New Roman"/>
              </a:rPr>
              <a:t>Weakness</a:t>
            </a:r>
            <a:r>
              <a:rPr lang="en" sz="3200" b="1">
                <a:solidFill>
                  <a:srgbClr val="262626"/>
                </a:solidFill>
                <a:latin typeface="Times New Roman"/>
                <a:ea typeface="Times New Roman"/>
                <a:cs typeface="Times New Roman"/>
                <a:sym typeface="Times New Roman"/>
              </a:rPr>
              <a:t>:</a:t>
            </a:r>
            <a:endParaRPr sz="2400">
              <a:solidFill>
                <a:srgbClr val="262626"/>
              </a:solidFill>
              <a:latin typeface="Garamond"/>
              <a:ea typeface="Garamond"/>
              <a:cs typeface="Garamond"/>
              <a:sym typeface="Garamond"/>
            </a:endParaRPr>
          </a:p>
          <a:p>
            <a:pPr marL="0" lvl="0" indent="0" algn="l" rtl="0">
              <a:spcBef>
                <a:spcPts val="0"/>
              </a:spcBef>
              <a:spcAft>
                <a:spcPts val="0"/>
              </a:spcAft>
              <a:buNone/>
            </a:pPr>
            <a:endParaRPr/>
          </a:p>
        </p:txBody>
      </p:sp>
      <p:sp>
        <p:nvSpPr>
          <p:cNvPr id="164" name="Google Shape;164;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342900" lvl="0" indent="-311150" algn="just" rtl="0">
              <a:lnSpc>
                <a:spcPct val="107000"/>
              </a:lnSpc>
              <a:spcBef>
                <a:spcPts val="1000"/>
              </a:spcBef>
              <a:spcAft>
                <a:spcPts val="0"/>
              </a:spcAft>
              <a:buClr>
                <a:srgbClr val="83992A"/>
              </a:buClr>
              <a:buSzPts val="1800"/>
              <a:buFont typeface="Noto Sans Symbols"/>
              <a:buChar char="∙"/>
            </a:pPr>
            <a:r>
              <a:rPr lang="en" b="1">
                <a:solidFill>
                  <a:schemeClr val="accent2"/>
                </a:solidFill>
                <a:latin typeface="Times New Roman"/>
                <a:ea typeface="Times New Roman"/>
                <a:cs typeface="Times New Roman"/>
                <a:sym typeface="Times New Roman"/>
              </a:rPr>
              <a:t>Limited to android users</a:t>
            </a:r>
            <a:r>
              <a:rPr lang="en" b="1">
                <a:solidFill>
                  <a:srgbClr val="262626"/>
                </a:solidFill>
                <a:latin typeface="Times New Roman"/>
                <a:ea typeface="Times New Roman"/>
                <a:cs typeface="Times New Roman"/>
                <a:sym typeface="Times New Roman"/>
              </a:rPr>
              <a:t> </a:t>
            </a:r>
            <a:r>
              <a:rPr lang="en">
                <a:solidFill>
                  <a:srgbClr val="262626"/>
                </a:solidFill>
                <a:latin typeface="Times New Roman"/>
                <a:ea typeface="Times New Roman"/>
                <a:cs typeface="Times New Roman"/>
                <a:sym typeface="Times New Roman"/>
              </a:rPr>
              <a:t>: As the app is only developed for android users so IOS users can't use this.</a:t>
            </a:r>
            <a:endParaRPr>
              <a:solidFill>
                <a:srgbClr val="262626"/>
              </a:solidFill>
              <a:latin typeface="Times New Roman"/>
              <a:ea typeface="Times New Roman"/>
              <a:cs typeface="Times New Roman"/>
              <a:sym typeface="Times New Roman"/>
            </a:endParaRPr>
          </a:p>
          <a:p>
            <a:pPr marL="285750" lvl="0" indent="-254000" algn="just" rtl="0">
              <a:lnSpc>
                <a:spcPct val="100000"/>
              </a:lnSpc>
              <a:spcBef>
                <a:spcPts val="1000"/>
              </a:spcBef>
              <a:spcAft>
                <a:spcPts val="0"/>
              </a:spcAft>
              <a:buClr>
                <a:srgbClr val="83992A"/>
              </a:buClr>
              <a:buSzPts val="1800"/>
              <a:buFont typeface="Arial"/>
              <a:buChar char="•"/>
            </a:pPr>
            <a:r>
              <a:rPr lang="en" b="1">
                <a:solidFill>
                  <a:schemeClr val="accent2"/>
                </a:solidFill>
                <a:latin typeface="Times New Roman"/>
                <a:ea typeface="Times New Roman"/>
                <a:cs typeface="Times New Roman"/>
                <a:sym typeface="Times New Roman"/>
              </a:rPr>
              <a:t>Non Customizable</a:t>
            </a:r>
            <a:r>
              <a:rPr lang="en">
                <a:solidFill>
                  <a:srgbClr val="262626"/>
                </a:solidFill>
                <a:latin typeface="Times New Roman"/>
                <a:ea typeface="Times New Roman"/>
                <a:cs typeface="Times New Roman"/>
                <a:sym typeface="Times New Roman"/>
              </a:rPr>
              <a:t>: The app is not customizable so it  may not be suitable for more complex accounting needs and as per users preference.</a:t>
            </a:r>
            <a:endParaRPr>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Arial"/>
              <a:buChar char="•"/>
            </a:pPr>
            <a:r>
              <a:rPr lang="en">
                <a:solidFill>
                  <a:srgbClr val="262626"/>
                </a:solidFill>
                <a:latin typeface="Times New Roman"/>
                <a:ea typeface="Times New Roman"/>
                <a:cs typeface="Times New Roman"/>
                <a:sym typeface="Times New Roman"/>
              </a:rPr>
              <a:t>This application is only in English Language.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680"/>
              <a:buFont typeface="Arial"/>
              <a:buNone/>
            </a:pPr>
            <a:r>
              <a:rPr lang="en" sz="3200" b="1">
                <a:latin typeface="Times New Roman"/>
                <a:ea typeface="Times New Roman"/>
                <a:cs typeface="Times New Roman"/>
                <a:sym typeface="Times New Roman"/>
              </a:rPr>
              <a:t>Opportunity:</a:t>
            </a:r>
            <a:endParaRPr sz="2400">
              <a:latin typeface="Garamond"/>
              <a:ea typeface="Garamond"/>
              <a:cs typeface="Garamond"/>
              <a:sym typeface="Garamond"/>
            </a:endParaRPr>
          </a:p>
          <a:p>
            <a:pPr marL="285750" lvl="0" indent="-139700" algn="just" rtl="0">
              <a:spcBef>
                <a:spcPts val="1000"/>
              </a:spcBef>
              <a:spcAft>
                <a:spcPts val="0"/>
              </a:spcAft>
              <a:buClr>
                <a:srgbClr val="000000"/>
              </a:buClr>
              <a:buSzPts val="2300"/>
              <a:buFont typeface="Arial"/>
              <a:buNone/>
            </a:pPr>
            <a:endParaRPr sz="20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70" name="Google Shape;170;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1000"/>
              </a:spcBef>
              <a:spcAft>
                <a:spcPts val="0"/>
              </a:spcAft>
              <a:buClr>
                <a:srgbClr val="83992A"/>
              </a:buClr>
              <a:buSzPts val="1800"/>
              <a:buFont typeface="Arial"/>
              <a:buChar char="•"/>
            </a:pPr>
            <a:r>
              <a:rPr lang="en" b="1">
                <a:solidFill>
                  <a:schemeClr val="accent2"/>
                </a:solidFill>
                <a:latin typeface="Times New Roman"/>
                <a:ea typeface="Times New Roman"/>
                <a:cs typeface="Times New Roman"/>
                <a:sym typeface="Times New Roman"/>
              </a:rPr>
              <a:t>Personalization</a:t>
            </a:r>
            <a:r>
              <a:rPr lang="en">
                <a:solidFill>
                  <a:schemeClr val="accent2"/>
                </a:solidFill>
                <a:latin typeface="Times New Roman"/>
                <a:ea typeface="Times New Roman"/>
                <a:cs typeface="Times New Roman"/>
                <a:sym typeface="Times New Roman"/>
              </a:rPr>
              <a:t>:</a:t>
            </a:r>
            <a:r>
              <a:rPr lang="en">
                <a:solidFill>
                  <a:srgbClr val="262626"/>
                </a:solidFill>
                <a:latin typeface="Times New Roman"/>
                <a:ea typeface="Times New Roman"/>
                <a:cs typeface="Times New Roman"/>
                <a:sym typeface="Times New Roman"/>
              </a:rPr>
              <a:t> </a:t>
            </a:r>
            <a:endParaRPr>
              <a:solidFill>
                <a:srgbClr val="262626"/>
              </a:solidFill>
              <a:latin typeface="Times New Roman"/>
              <a:ea typeface="Times New Roman"/>
              <a:cs typeface="Times New Roman"/>
              <a:sym typeface="Times New Roman"/>
            </a:endParaRPr>
          </a:p>
          <a:p>
            <a:pPr marL="742950" lvl="0" indent="0" algn="just" rtl="0">
              <a:lnSpc>
                <a:spcPct val="100000"/>
              </a:lnSpc>
              <a:spcBef>
                <a:spcPts val="1000"/>
              </a:spcBef>
              <a:spcAft>
                <a:spcPts val="0"/>
              </a:spcAft>
              <a:buNone/>
            </a:pPr>
            <a:r>
              <a:rPr lang="en">
                <a:solidFill>
                  <a:srgbClr val="262626"/>
                </a:solidFill>
                <a:latin typeface="Times New Roman"/>
                <a:ea typeface="Times New Roman"/>
                <a:cs typeface="Times New Roman"/>
                <a:sym typeface="Times New Roman"/>
              </a:rPr>
              <a:t>By offering greater customization and personalization options, budget management app can cater to the unique needs and preferences of individual users. This could include features such as custom expense categories, personalized budgets, and alerts based on specific spending patterns.</a:t>
            </a:r>
            <a:endParaRPr>
              <a:solidFill>
                <a:srgbClr val="262626"/>
              </a:solidFill>
              <a:latin typeface="Garamond"/>
              <a:ea typeface="Garamond"/>
              <a:cs typeface="Garamond"/>
              <a:sym typeface="Garamond"/>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3680"/>
              <a:buFont typeface="Arial"/>
              <a:buNone/>
            </a:pPr>
            <a:r>
              <a:rPr lang="en" sz="3200" b="1">
                <a:latin typeface="Times New Roman"/>
                <a:ea typeface="Times New Roman"/>
                <a:cs typeface="Times New Roman"/>
                <a:sym typeface="Times New Roman"/>
              </a:rPr>
              <a:t>Threats:</a:t>
            </a:r>
            <a:endParaRPr sz="2400">
              <a:latin typeface="Garamond"/>
              <a:ea typeface="Garamond"/>
              <a:cs typeface="Garamond"/>
              <a:sym typeface="Garamond"/>
            </a:endParaRPr>
          </a:p>
          <a:p>
            <a:pPr marL="0" lvl="0" indent="0" algn="l" rtl="0">
              <a:spcBef>
                <a:spcPts val="0"/>
              </a:spcBef>
              <a:spcAft>
                <a:spcPts val="0"/>
              </a:spcAft>
              <a:buNone/>
            </a:pPr>
            <a:endParaRPr/>
          </a:p>
        </p:txBody>
      </p:sp>
      <p:sp>
        <p:nvSpPr>
          <p:cNvPr id="176" name="Google Shape;176;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1000"/>
              </a:spcBef>
              <a:spcAft>
                <a:spcPts val="0"/>
              </a:spcAft>
              <a:buClr>
                <a:schemeClr val="accent2"/>
              </a:buClr>
              <a:buSzPts val="1800"/>
              <a:buFont typeface="Arial"/>
              <a:buChar char="•"/>
            </a:pPr>
            <a:r>
              <a:rPr lang="en" b="1">
                <a:solidFill>
                  <a:schemeClr val="accent2"/>
                </a:solidFill>
                <a:latin typeface="Times New Roman"/>
                <a:ea typeface="Times New Roman"/>
                <a:cs typeface="Times New Roman"/>
                <a:sym typeface="Times New Roman"/>
              </a:rPr>
              <a:t>Competitors</a:t>
            </a:r>
            <a:r>
              <a:rPr lang="en">
                <a:solidFill>
                  <a:schemeClr val="accent2"/>
                </a:solidFill>
                <a:latin typeface="Times New Roman"/>
                <a:ea typeface="Times New Roman"/>
                <a:cs typeface="Times New Roman"/>
                <a:sym typeface="Times New Roman"/>
              </a:rPr>
              <a:t>: </a:t>
            </a:r>
            <a:endParaRPr>
              <a:solidFill>
                <a:schemeClr val="accent2"/>
              </a:solidFill>
              <a:latin typeface="Times New Roman"/>
              <a:ea typeface="Times New Roman"/>
              <a:cs typeface="Times New Roman"/>
              <a:sym typeface="Times New Roman"/>
            </a:endParaRPr>
          </a:p>
          <a:p>
            <a:pPr marL="742950" lvl="0" indent="171450" algn="just" rtl="0">
              <a:lnSpc>
                <a:spcPct val="100000"/>
              </a:lnSpc>
              <a:spcBef>
                <a:spcPts val="1000"/>
              </a:spcBef>
              <a:spcAft>
                <a:spcPts val="0"/>
              </a:spcAft>
              <a:buNone/>
            </a:pPr>
            <a:r>
              <a:rPr lang="en">
                <a:solidFill>
                  <a:srgbClr val="262626"/>
                </a:solidFill>
                <a:latin typeface="Times New Roman"/>
                <a:ea typeface="Times New Roman"/>
                <a:cs typeface="Times New Roman"/>
                <a:sym typeface="Times New Roman"/>
              </a:rPr>
              <a:t>With so many budget management apps available on the market, competition can be fierce. If a similar app is more popular or offers more features, it can be difficult for the app to gain traction and attract new users.</a:t>
            </a:r>
            <a:endParaRPr>
              <a:solidFill>
                <a:srgbClr val="262626"/>
              </a:solidFill>
              <a:latin typeface="Garamond"/>
              <a:ea typeface="Garamond"/>
              <a:cs typeface="Garamond"/>
              <a:sym typeface="Garamond"/>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1212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A3591C"/>
              </a:buClr>
              <a:buSzPts val="4000"/>
              <a:buFont typeface="Times New Roman"/>
              <a:buNone/>
            </a:pPr>
            <a:r>
              <a:rPr lang="en" sz="3500" b="1" u="sng">
                <a:latin typeface="Times New Roman"/>
                <a:ea typeface="Times New Roman"/>
                <a:cs typeface="Times New Roman"/>
                <a:sym typeface="Times New Roman"/>
              </a:rPr>
              <a:t>E-R Diagram</a:t>
            </a:r>
            <a:r>
              <a:rPr lang="en" sz="3500">
                <a:latin typeface="Times New Roman"/>
                <a:ea typeface="Times New Roman"/>
                <a:cs typeface="Times New Roman"/>
                <a:sym typeface="Times New Roman"/>
              </a:rPr>
              <a:t>:-</a:t>
            </a:r>
            <a:endParaRPr sz="3500"/>
          </a:p>
        </p:txBody>
      </p:sp>
      <p:pic>
        <p:nvPicPr>
          <p:cNvPr id="182" name="Google Shape;182;p28"/>
          <p:cNvPicPr preferRelativeResize="0"/>
          <p:nvPr/>
        </p:nvPicPr>
        <p:blipFill>
          <a:blip r:embed="rId3">
            <a:alphaModFix/>
          </a:blip>
          <a:stretch>
            <a:fillRect/>
          </a:stretch>
        </p:blipFill>
        <p:spPr>
          <a:xfrm>
            <a:off x="311700" y="947300"/>
            <a:ext cx="8361299" cy="4043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 Chart:-</a:t>
            </a:r>
            <a:endParaRPr/>
          </a:p>
        </p:txBody>
      </p:sp>
      <p:sp>
        <p:nvSpPr>
          <p:cNvPr id="188" name="Google Shape;188;p29"/>
          <p:cNvSpPr txBox="1"/>
          <p:nvPr/>
        </p:nvSpPr>
        <p:spPr>
          <a:xfrm>
            <a:off x="2543975" y="102525"/>
            <a:ext cx="64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89" name="Google Shape;189;p29"/>
          <p:cNvSpPr txBox="1"/>
          <p:nvPr/>
        </p:nvSpPr>
        <p:spPr>
          <a:xfrm>
            <a:off x="2875475" y="188050"/>
            <a:ext cx="529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90" name="Google Shape;190;p29"/>
          <p:cNvPicPr preferRelativeResize="0"/>
          <p:nvPr/>
        </p:nvPicPr>
        <p:blipFill>
          <a:blip r:embed="rId3">
            <a:alphaModFix/>
          </a:blip>
          <a:stretch>
            <a:fillRect/>
          </a:stretch>
        </p:blipFill>
        <p:spPr>
          <a:xfrm>
            <a:off x="3172484" y="134150"/>
            <a:ext cx="5191179" cy="487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331650" y="4423000"/>
            <a:ext cx="307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96" name="Google Shape;196;p30"/>
          <p:cNvSpPr txBox="1"/>
          <p:nvPr/>
        </p:nvSpPr>
        <p:spPr>
          <a:xfrm>
            <a:off x="362525" y="4476100"/>
            <a:ext cx="472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97" name="Google Shape;197;p30"/>
          <p:cNvPicPr preferRelativeResize="0"/>
          <p:nvPr/>
        </p:nvPicPr>
        <p:blipFill>
          <a:blip r:embed="rId3">
            <a:alphaModFix/>
          </a:blip>
          <a:stretch>
            <a:fillRect/>
          </a:stretch>
        </p:blipFill>
        <p:spPr>
          <a:xfrm>
            <a:off x="152400" y="152400"/>
            <a:ext cx="8839198" cy="3184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311700" y="555600"/>
            <a:ext cx="392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Registration Page</a:t>
            </a:r>
            <a:endParaRPr sz="3500" b="1">
              <a:latin typeface="Times New Roman"/>
              <a:ea typeface="Times New Roman"/>
              <a:cs typeface="Times New Roman"/>
              <a:sym typeface="Times New Roman"/>
            </a:endParaRPr>
          </a:p>
          <a:p>
            <a:pPr marL="0" lvl="0" indent="0" algn="l" rtl="0">
              <a:spcBef>
                <a:spcPts val="0"/>
              </a:spcBef>
              <a:spcAft>
                <a:spcPts val="0"/>
              </a:spcAft>
              <a:buNone/>
            </a:pPr>
            <a:endParaRPr sz="3500"/>
          </a:p>
        </p:txBody>
      </p:sp>
      <p:sp>
        <p:nvSpPr>
          <p:cNvPr id="203" name="Google Shape;203;p31"/>
          <p:cNvSpPr txBox="1">
            <a:spLocks noGrp="1"/>
          </p:cNvSpPr>
          <p:nvPr>
            <p:ph type="body" idx="1"/>
          </p:nvPr>
        </p:nvSpPr>
        <p:spPr>
          <a:xfrm>
            <a:off x="311700" y="1118375"/>
            <a:ext cx="5301300" cy="37746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This is Registration page , where the user can register themselves and create their account.</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Only registered users can access the application after logging in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You have to enter a valid username , email id , password and confirm password .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If you  have already have an account and want to login , then you can click on below link of “Login”  and it will redirect you to a login page.</a:t>
            </a:r>
            <a:endParaRPr sz="1800">
              <a:solidFill>
                <a:srgbClr val="262626"/>
              </a:solidFill>
              <a:latin typeface="Times New Roman"/>
              <a:ea typeface="Times New Roman"/>
              <a:cs typeface="Times New Roman"/>
              <a:sym typeface="Times New Roman"/>
            </a:endParaRPr>
          </a:p>
          <a:p>
            <a:pPr marL="0" lvl="0" indent="0" algn="l" rtl="0">
              <a:spcBef>
                <a:spcPts val="0"/>
              </a:spcBef>
              <a:spcAft>
                <a:spcPts val="1600"/>
              </a:spcAft>
              <a:buNone/>
            </a:pPr>
            <a:endParaRPr sz="1800"/>
          </a:p>
        </p:txBody>
      </p:sp>
      <p:pic>
        <p:nvPicPr>
          <p:cNvPr id="204" name="Google Shape;204;p31"/>
          <p:cNvPicPr preferRelativeResize="0"/>
          <p:nvPr/>
        </p:nvPicPr>
        <p:blipFill rotWithShape="1">
          <a:blip r:embed="rId3">
            <a:alphaModFix/>
          </a:blip>
          <a:srcRect/>
          <a:stretch/>
        </p:blipFill>
        <p:spPr>
          <a:xfrm>
            <a:off x="5902777" y="268100"/>
            <a:ext cx="2393200" cy="398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Login Page</a:t>
            </a:r>
            <a:endParaRPr sz="2300"/>
          </a:p>
        </p:txBody>
      </p:sp>
      <p:sp>
        <p:nvSpPr>
          <p:cNvPr id="210" name="Google Shape;210;p32"/>
          <p:cNvSpPr txBox="1">
            <a:spLocks noGrp="1"/>
          </p:cNvSpPr>
          <p:nvPr>
            <p:ph type="body" idx="1"/>
          </p:nvPr>
        </p:nvSpPr>
        <p:spPr>
          <a:xfrm>
            <a:off x="311700" y="1465800"/>
            <a:ext cx="4199700" cy="30423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This is login page , where the registered user can login and access the application.</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You have to use your  email id and password which was set at the time of registration.</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If you don’t have an account and want to register than you can click on below link of “Create new Account ”  and it will redirect you to a registration page.</a:t>
            </a:r>
            <a:endParaRPr sz="1800"/>
          </a:p>
        </p:txBody>
      </p:sp>
      <p:pic>
        <p:nvPicPr>
          <p:cNvPr id="211" name="Google Shape;211;p32"/>
          <p:cNvPicPr preferRelativeResize="0"/>
          <p:nvPr/>
        </p:nvPicPr>
        <p:blipFill rotWithShape="1">
          <a:blip r:embed="rId3">
            <a:alphaModFix/>
          </a:blip>
          <a:srcRect/>
          <a:stretch/>
        </p:blipFill>
        <p:spPr>
          <a:xfrm>
            <a:off x="5857047" y="658997"/>
            <a:ext cx="2438074" cy="401670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Home Page</a:t>
            </a:r>
            <a:endParaRPr sz="3500" b="1">
              <a:latin typeface="Times New Roman"/>
              <a:ea typeface="Times New Roman"/>
              <a:cs typeface="Times New Roman"/>
              <a:sym typeface="Times New Roman"/>
            </a:endParaRPr>
          </a:p>
          <a:p>
            <a:pPr marL="0" lvl="0" indent="0" algn="l" rtl="0">
              <a:spcBef>
                <a:spcPts val="0"/>
              </a:spcBef>
              <a:spcAft>
                <a:spcPts val="0"/>
              </a:spcAft>
              <a:buNone/>
            </a:pPr>
            <a:endParaRPr sz="3500"/>
          </a:p>
        </p:txBody>
      </p:sp>
      <p:sp>
        <p:nvSpPr>
          <p:cNvPr id="217" name="Google Shape;217;p33"/>
          <p:cNvSpPr txBox="1">
            <a:spLocks noGrp="1"/>
          </p:cNvSpPr>
          <p:nvPr>
            <p:ph type="body" idx="1"/>
          </p:nvPr>
        </p:nvSpPr>
        <p:spPr>
          <a:xfrm>
            <a:off x="311700" y="1465800"/>
            <a:ext cx="3996600" cy="32349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This is Home page , after login to the application the first page which will appear is a home page.</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Plus (+ ) means to add income. When you click on  this symbol you will be redirect to add income page to add your incomes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262626"/>
                </a:solidFill>
                <a:latin typeface="Times New Roman"/>
                <a:ea typeface="Times New Roman"/>
                <a:cs typeface="Times New Roman"/>
                <a:sym typeface="Times New Roman"/>
              </a:rPr>
              <a:t>Minus (-) means to add expenses. When you click on  this symbol you will be redirect to add expense page to add your expenses </a:t>
            </a:r>
            <a:endParaRPr sz="1800"/>
          </a:p>
        </p:txBody>
      </p:sp>
      <p:pic>
        <p:nvPicPr>
          <p:cNvPr id="218" name="Google Shape;218;p33"/>
          <p:cNvPicPr preferRelativeResize="0"/>
          <p:nvPr/>
        </p:nvPicPr>
        <p:blipFill rotWithShape="1">
          <a:blip r:embed="rId3">
            <a:alphaModFix/>
          </a:blip>
          <a:srcRect/>
          <a:stretch/>
        </p:blipFill>
        <p:spPr>
          <a:xfrm>
            <a:off x="5364020" y="1258630"/>
            <a:ext cx="3444240" cy="297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Developed</a:t>
            </a:r>
            <a:endParaRPr/>
          </a:p>
        </p:txBody>
      </p:sp>
      <p:sp>
        <p:nvSpPr>
          <p:cNvPr id="99" name="Google Shape;99;p15"/>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a:t>
            </a:r>
            <a:endParaRPr/>
          </a:p>
        </p:txBody>
      </p:sp>
      <p:sp>
        <p:nvSpPr>
          <p:cNvPr id="100" name="Google Shape;100;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Urmi Vyas</a:t>
            </a:r>
            <a:endParaRPr/>
          </a:p>
          <a:p>
            <a:pPr marL="0" lvl="0" indent="0" algn="l" rtl="0">
              <a:lnSpc>
                <a:spcPct val="100000"/>
              </a:lnSpc>
              <a:spcBef>
                <a:spcPts val="1600"/>
              </a:spcBef>
              <a:spcAft>
                <a:spcPts val="0"/>
              </a:spcAft>
              <a:buNone/>
            </a:pPr>
            <a:r>
              <a:rPr lang="en"/>
              <a:t>Insiya Maldeviwala</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Niyati Joshi</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Dipti Joliya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311700" y="555600"/>
            <a:ext cx="44886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Add Income Page</a:t>
            </a:r>
            <a:endParaRPr sz="3500" b="1">
              <a:latin typeface="Times New Roman"/>
              <a:ea typeface="Times New Roman"/>
              <a:cs typeface="Times New Roman"/>
              <a:sym typeface="Times New Roman"/>
            </a:endParaRPr>
          </a:p>
          <a:p>
            <a:pPr marL="0" lvl="0" indent="0" algn="l" rtl="0">
              <a:spcBef>
                <a:spcPts val="0"/>
              </a:spcBef>
              <a:spcAft>
                <a:spcPts val="0"/>
              </a:spcAft>
              <a:buNone/>
            </a:pPr>
            <a:endParaRPr sz="3500"/>
          </a:p>
        </p:txBody>
      </p:sp>
      <p:sp>
        <p:nvSpPr>
          <p:cNvPr id="224" name="Google Shape;224;p34"/>
          <p:cNvSpPr txBox="1">
            <a:spLocks noGrp="1"/>
          </p:cNvSpPr>
          <p:nvPr>
            <p:ph type="body" idx="1"/>
          </p:nvPr>
        </p:nvSpPr>
        <p:spPr>
          <a:xfrm>
            <a:off x="311700" y="1465800"/>
            <a:ext cx="5280000" cy="3103200"/>
          </a:xfrm>
          <a:prstGeom prst="rect">
            <a:avLst/>
          </a:prstGeom>
        </p:spPr>
        <p:txBody>
          <a:bodyPr spcFirstLastPara="1" wrap="square" lIns="91425" tIns="91425" rIns="91425" bIns="91425" anchor="t" anchorCtr="0">
            <a:noAutofit/>
          </a:bodyPr>
          <a:lstStyle/>
          <a:p>
            <a:pPr marL="285750" lvl="0" indent="-254000" algn="just" rtl="0">
              <a:lnSpc>
                <a:spcPct val="100000"/>
              </a:lnSpc>
              <a:spcBef>
                <a:spcPts val="0"/>
              </a:spcBef>
              <a:spcAft>
                <a:spcPts val="0"/>
              </a:spcAft>
              <a:buClr>
                <a:srgbClr val="83992A"/>
              </a:buClr>
              <a:buSzPts val="1800"/>
              <a:buFont typeface="Noto Sans Symbols"/>
              <a:buChar char="⮚"/>
            </a:pPr>
            <a:r>
              <a:rPr lang="en" sz="1800">
                <a:solidFill>
                  <a:srgbClr val="000000"/>
                </a:solidFill>
                <a:latin typeface="Times New Roman"/>
                <a:ea typeface="Times New Roman"/>
                <a:cs typeface="Times New Roman"/>
                <a:sym typeface="Times New Roman"/>
              </a:rPr>
              <a:t>This is Add Income page , which will add your incomes to the application.</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000000"/>
                </a:solidFill>
                <a:latin typeface="Times New Roman"/>
                <a:ea typeface="Times New Roman"/>
                <a:cs typeface="Times New Roman"/>
                <a:sym typeface="Times New Roman"/>
              </a:rPr>
              <a:t>In first field you  have to add amount  , then in title field you can enter the title for  income , then select category  like – Income , Loan , or Salary .</a:t>
            </a:r>
            <a:endParaRPr sz="1800">
              <a:solidFill>
                <a:srgbClr val="262626"/>
              </a:solidFill>
              <a:latin typeface="Garamond"/>
              <a:ea typeface="Garamond"/>
              <a:cs typeface="Garamond"/>
              <a:sym typeface="Garamond"/>
            </a:endParaRPr>
          </a:p>
          <a:p>
            <a:pPr marL="285750" lvl="0" indent="-254000" algn="just" rtl="0">
              <a:lnSpc>
                <a:spcPct val="100000"/>
              </a:lnSpc>
              <a:spcBef>
                <a:spcPts val="1000"/>
              </a:spcBef>
              <a:spcAft>
                <a:spcPts val="0"/>
              </a:spcAft>
              <a:buClr>
                <a:srgbClr val="83992A"/>
              </a:buClr>
              <a:buSzPts val="1800"/>
              <a:buFont typeface="Noto Sans Symbols"/>
              <a:buChar char="⮚"/>
            </a:pPr>
            <a:r>
              <a:rPr lang="en" sz="1800">
                <a:solidFill>
                  <a:srgbClr val="000000"/>
                </a:solidFill>
                <a:latin typeface="Times New Roman"/>
                <a:ea typeface="Times New Roman"/>
                <a:cs typeface="Times New Roman"/>
                <a:sym typeface="Times New Roman"/>
              </a:rPr>
              <a:t>At last select the date when you have received this income and  click on add button. </a:t>
            </a:r>
            <a:endParaRPr sz="1800"/>
          </a:p>
        </p:txBody>
      </p:sp>
      <p:pic>
        <p:nvPicPr>
          <p:cNvPr id="225" name="Google Shape;225;p34"/>
          <p:cNvPicPr preferRelativeResize="0"/>
          <p:nvPr/>
        </p:nvPicPr>
        <p:blipFill rotWithShape="1">
          <a:blip r:embed="rId3">
            <a:alphaModFix/>
          </a:blip>
          <a:srcRect b="30318"/>
          <a:stretch/>
        </p:blipFill>
        <p:spPr>
          <a:xfrm>
            <a:off x="5866475" y="-195749"/>
            <a:ext cx="2933100" cy="498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48550" y="110600"/>
            <a:ext cx="8520600" cy="607800"/>
          </a:xfrm>
          <a:prstGeom prst="rect">
            <a:avLst/>
          </a:prstGeom>
        </p:spPr>
        <p:txBody>
          <a:bodyPr spcFirstLastPara="1" wrap="square" lIns="91425" tIns="91425" rIns="91425" bIns="91425" anchor="t" anchorCtr="0">
            <a:noAutofit/>
          </a:bodyPr>
          <a:lstStyle/>
          <a:p>
            <a:pPr marL="588645" lvl="0" indent="-387349" algn="l" rtl="0">
              <a:lnSpc>
                <a:spcPct val="107916"/>
              </a:lnSpc>
              <a:spcBef>
                <a:spcPts val="0"/>
              </a:spcBef>
              <a:spcAft>
                <a:spcPts val="800"/>
              </a:spcAft>
              <a:buSzPts val="2500"/>
              <a:buFont typeface="Times New Roman"/>
              <a:buChar char="⮚"/>
            </a:pPr>
            <a:r>
              <a:rPr lang="en" sz="2500" b="1" u="sng">
                <a:latin typeface="Times New Roman"/>
                <a:ea typeface="Times New Roman"/>
                <a:cs typeface="Times New Roman"/>
                <a:sym typeface="Times New Roman"/>
              </a:rPr>
              <a:t>References:</a:t>
            </a:r>
            <a:endParaRPr sz="2500"/>
          </a:p>
        </p:txBody>
      </p:sp>
      <p:sp>
        <p:nvSpPr>
          <p:cNvPr id="125" name="Google Shape;125;p19"/>
          <p:cNvSpPr txBox="1"/>
          <p:nvPr/>
        </p:nvSpPr>
        <p:spPr>
          <a:xfrm>
            <a:off x="311700" y="797575"/>
            <a:ext cx="8391600" cy="495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2"/>
                </a:solidFill>
              </a:rPr>
              <a:t>f</a:t>
            </a:r>
            <a:r>
              <a:rPr lang="en" sz="1500">
                <a:solidFill>
                  <a:schemeClr val="dk2"/>
                </a:solidFill>
              </a:rPr>
              <a:t>or our application development as well as for the preparation of the software requirements specifications, we took various references from various websites and even a reference of an existing application is taken into consideration. The websites which we refer are as follows:</a:t>
            </a:r>
            <a:endParaRPr sz="1500" b="1">
              <a:solidFill>
                <a:schemeClr val="dk2"/>
              </a:solidFill>
            </a:endParaRPr>
          </a:p>
          <a:p>
            <a:pPr marL="0" lvl="0" indent="0" algn="l" rtl="0">
              <a:spcBef>
                <a:spcPts val="15"/>
              </a:spcBef>
              <a:spcAft>
                <a:spcPts val="0"/>
              </a:spcAft>
              <a:buNone/>
            </a:pPr>
            <a:r>
              <a:rPr lang="en" sz="1500">
                <a:solidFill>
                  <a:schemeClr val="dk2"/>
                </a:solidFill>
              </a:rPr>
              <a:t> </a:t>
            </a:r>
            <a:endParaRPr sz="1500">
              <a:solidFill>
                <a:schemeClr val="dk2"/>
              </a:solidFill>
            </a:endParaRPr>
          </a:p>
          <a:p>
            <a:pPr marL="76200" lvl="0" indent="0" algn="l" rtl="0">
              <a:spcBef>
                <a:spcPts val="0"/>
              </a:spcBef>
              <a:spcAft>
                <a:spcPts val="0"/>
              </a:spcAft>
              <a:buNone/>
            </a:pPr>
            <a:r>
              <a:rPr lang="en" sz="1500" u="sng">
                <a:solidFill>
                  <a:schemeClr val="dk2"/>
                </a:solid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www.you-tube.com</a:t>
            </a:r>
            <a:endParaRPr sz="1500">
              <a:solidFill>
                <a:schemeClr val="dk2"/>
              </a:solidFill>
            </a:endParaRPr>
          </a:p>
          <a:p>
            <a:pPr marL="76200" lvl="0" indent="0" algn="l" rtl="0">
              <a:spcBef>
                <a:spcPts val="190"/>
              </a:spcBef>
              <a:spcAft>
                <a:spcPts val="0"/>
              </a:spcAft>
              <a:buNone/>
            </a:pPr>
            <a:r>
              <a:rPr lang="en" sz="1500">
                <a:solidFill>
                  <a:schemeClr val="dk2"/>
                </a:solidFill>
              </a:rPr>
              <a:t>We use this website to solve some error and other some tutorials for effects.</a:t>
            </a:r>
            <a:endParaRPr sz="1500">
              <a:solidFill>
                <a:schemeClr val="dk2"/>
              </a:solidFill>
            </a:endParaRPr>
          </a:p>
          <a:p>
            <a:pPr marL="0" lvl="0" indent="0" algn="l" rtl="0">
              <a:spcBef>
                <a:spcPts val="35"/>
              </a:spcBef>
              <a:spcAft>
                <a:spcPts val="0"/>
              </a:spcAft>
              <a:buNone/>
            </a:pPr>
            <a:r>
              <a:rPr lang="en" sz="1500">
                <a:solidFill>
                  <a:schemeClr val="dk2"/>
                </a:solidFill>
              </a:rPr>
              <a:t> </a:t>
            </a:r>
            <a:endParaRPr sz="1500">
              <a:solidFill>
                <a:schemeClr val="dk2"/>
              </a:solidFill>
            </a:endParaRPr>
          </a:p>
          <a:p>
            <a:pPr marL="76200" lvl="0" indent="0" algn="l" rtl="0">
              <a:spcBef>
                <a:spcPts val="0"/>
              </a:spcBef>
              <a:spcAft>
                <a:spcPts val="0"/>
              </a:spcAft>
              <a:buNone/>
            </a:pPr>
            <a:r>
              <a:rPr lang="en" sz="1500" u="sng">
                <a:solidFill>
                  <a:schemeClr val="dk2"/>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www.androiddevelopers.com</a:t>
            </a:r>
            <a:endParaRPr sz="1500">
              <a:solidFill>
                <a:schemeClr val="dk2"/>
              </a:solidFill>
            </a:endParaRPr>
          </a:p>
          <a:p>
            <a:pPr marL="76200" lvl="0" indent="0" algn="l" rtl="0">
              <a:spcBef>
                <a:spcPts val="190"/>
              </a:spcBef>
              <a:spcAft>
                <a:spcPts val="0"/>
              </a:spcAft>
              <a:buNone/>
            </a:pPr>
            <a:r>
              <a:rPr lang="en" sz="1500">
                <a:solidFill>
                  <a:schemeClr val="dk2"/>
                </a:solidFill>
              </a:rPr>
              <a:t>We use this search engine solve dependency and others libraries.</a:t>
            </a:r>
            <a:endParaRPr sz="1500">
              <a:solidFill>
                <a:schemeClr val="dk2"/>
              </a:solidFill>
            </a:endParaRPr>
          </a:p>
          <a:p>
            <a:pPr marL="0" lvl="0" indent="0" algn="l" rtl="0">
              <a:spcBef>
                <a:spcPts val="0"/>
              </a:spcBef>
              <a:spcAft>
                <a:spcPts val="0"/>
              </a:spcAft>
              <a:buNone/>
            </a:pPr>
            <a:r>
              <a:rPr lang="en" sz="1500">
                <a:solidFill>
                  <a:schemeClr val="dk2"/>
                </a:solidFill>
              </a:rPr>
              <a:t> </a:t>
            </a:r>
            <a:endParaRPr sz="1500">
              <a:solidFill>
                <a:schemeClr val="dk2"/>
              </a:solidFill>
            </a:endParaRPr>
          </a:p>
          <a:p>
            <a:pPr marL="0" lvl="0" indent="0" algn="l" rtl="0">
              <a:spcBef>
                <a:spcPts val="50"/>
              </a:spcBef>
              <a:spcAft>
                <a:spcPts val="0"/>
              </a:spcAft>
              <a:buNone/>
            </a:pPr>
            <a:r>
              <a:rPr lang="en" sz="1500">
                <a:solidFill>
                  <a:schemeClr val="dk2"/>
                </a:solidFill>
              </a:rPr>
              <a:t> </a:t>
            </a:r>
            <a:endParaRPr sz="1500">
              <a:solidFill>
                <a:schemeClr val="dk2"/>
              </a:solidFill>
            </a:endParaRPr>
          </a:p>
          <a:p>
            <a:pPr marL="0" lvl="0" indent="0" algn="l" rtl="0">
              <a:spcBef>
                <a:spcPts val="5"/>
              </a:spcBef>
              <a:spcAft>
                <a:spcPts val="0"/>
              </a:spcAft>
              <a:buNone/>
            </a:pPr>
            <a:r>
              <a:rPr lang="en" sz="1500">
                <a:solidFill>
                  <a:schemeClr val="dk2"/>
                </a:solidFill>
              </a:rPr>
              <a:t>There are several budget management apps available, here are some popular ones:</a:t>
            </a:r>
            <a:endParaRPr sz="1500">
              <a:solidFill>
                <a:schemeClr val="dk2"/>
              </a:solidFill>
            </a:endParaRPr>
          </a:p>
          <a:p>
            <a:pPr marL="0" lvl="0" indent="0" algn="l" rtl="0">
              <a:spcBef>
                <a:spcPts val="5"/>
              </a:spcBef>
              <a:spcAft>
                <a:spcPts val="0"/>
              </a:spcAft>
              <a:buNone/>
            </a:pPr>
            <a:endParaRPr sz="1500">
              <a:solidFill>
                <a:schemeClr val="dk2"/>
              </a:solidFill>
            </a:endParaRPr>
          </a:p>
          <a:p>
            <a:pPr marL="533400" lvl="0" indent="-552450" algn="l" rtl="0">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Money Lover</a:t>
            </a:r>
            <a:endParaRPr sz="1500">
              <a:solidFill>
                <a:schemeClr val="dk2"/>
              </a:solidFill>
              <a:latin typeface="Calibri"/>
              <a:ea typeface="Calibri"/>
              <a:cs typeface="Calibri"/>
              <a:sym typeface="Calibri"/>
            </a:endParaRPr>
          </a:p>
          <a:p>
            <a:pPr marL="533400" lvl="0" indent="-552450" algn="l" rtl="0">
              <a:spcBef>
                <a:spcPts val="165"/>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Wallet</a:t>
            </a:r>
            <a:endParaRPr sz="1500">
              <a:solidFill>
                <a:schemeClr val="dk2"/>
              </a:solidFill>
              <a:latin typeface="Calibri"/>
              <a:ea typeface="Calibri"/>
              <a:cs typeface="Calibri"/>
              <a:sym typeface="Calibri"/>
            </a:endParaRPr>
          </a:p>
          <a:p>
            <a:pPr marL="533400" lvl="0" indent="-552450" algn="l" rtl="0">
              <a:spcBef>
                <a:spcPts val="165"/>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My Money</a:t>
            </a:r>
            <a:endParaRPr sz="1500">
              <a:solidFill>
                <a:schemeClr val="dk2"/>
              </a:solidFill>
              <a:latin typeface="Calibri"/>
              <a:ea typeface="Calibri"/>
              <a:cs typeface="Calibri"/>
              <a:sym typeface="Calibri"/>
            </a:endParaRPr>
          </a:p>
          <a:p>
            <a:pPr marL="533400" lvl="0" indent="-552450" algn="l" rtl="0">
              <a:spcBef>
                <a:spcPts val="165"/>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21 Days Challenge</a:t>
            </a:r>
            <a:endParaRPr sz="1500">
              <a:solidFill>
                <a:schemeClr val="dk2"/>
              </a:solidFill>
              <a:latin typeface="Calibri"/>
              <a:ea typeface="Calibri"/>
              <a:cs typeface="Calibri"/>
              <a:sym typeface="Calibri"/>
            </a:endParaRPr>
          </a:p>
          <a:p>
            <a:pPr marL="533400" lvl="0" indent="0" algn="l" rtl="0">
              <a:spcBef>
                <a:spcPts val="165"/>
              </a:spcBef>
              <a:spcAft>
                <a:spcPts val="0"/>
              </a:spcAft>
              <a:buNone/>
            </a:pPr>
            <a:endParaRPr sz="1500">
              <a:latin typeface="Calibri"/>
              <a:ea typeface="Calibri"/>
              <a:cs typeface="Calibri"/>
              <a:sym typeface="Calibri"/>
            </a:endParaRPr>
          </a:p>
          <a:p>
            <a:pPr marL="0" lvl="0" indent="0" algn="l" rtl="0">
              <a:spcBef>
                <a:spcPts val="0"/>
              </a:spcBef>
              <a:spcAft>
                <a:spcPts val="0"/>
              </a:spcAft>
              <a:buNone/>
            </a:pPr>
            <a:endParaRPr sz="1500"/>
          </a:p>
          <a:p>
            <a:pPr marL="0" lvl="0" indent="0" algn="l" rtl="0">
              <a:spcBef>
                <a:spcPts val="0"/>
              </a:spcBef>
              <a:spcAft>
                <a:spcPts val="0"/>
              </a:spcAft>
              <a:buNone/>
            </a:pPr>
            <a:endParaRPr sz="15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Font typeface="Times New Roman"/>
              <a:buChar char="⮚"/>
            </a:pPr>
            <a:r>
              <a:rPr lang="en" sz="2400" b="1" u="sng">
                <a:latin typeface="Times New Roman"/>
                <a:ea typeface="Times New Roman"/>
                <a:cs typeface="Times New Roman"/>
                <a:sym typeface="Times New Roman"/>
              </a:rPr>
              <a:t>Introduction &amp; Purpose of the Project:</a:t>
            </a:r>
            <a:endParaRPr sz="4400" u="s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body" idx="4294967295"/>
          </p:nvPr>
        </p:nvSpPr>
        <p:spPr>
          <a:xfrm>
            <a:off x="318375" y="385675"/>
            <a:ext cx="8438400" cy="4336500"/>
          </a:xfrm>
          <a:prstGeom prst="rect">
            <a:avLst/>
          </a:prstGeom>
        </p:spPr>
        <p:txBody>
          <a:bodyPr spcFirstLastPara="1" wrap="square" lIns="91425" tIns="91425" rIns="91425" bIns="91425" anchor="t" anchorCtr="0">
            <a:noAutofit/>
          </a:bodyPr>
          <a:lstStyle/>
          <a:p>
            <a:pPr marL="685800" lvl="0" indent="0" algn="l" rtl="0">
              <a:lnSpc>
                <a:spcPct val="100000"/>
              </a:lnSpc>
              <a:spcBef>
                <a:spcPts val="0"/>
              </a:spcBef>
              <a:spcAft>
                <a:spcPts val="0"/>
              </a:spcAft>
              <a:buNone/>
            </a:pPr>
            <a:r>
              <a:rPr lang="en" dirty="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Purpose</a:t>
            </a: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r>
              <a:rPr lang="en" dirty="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  User Roll</a:t>
            </a:r>
          </a:p>
          <a:p>
            <a:pPr marL="685800" lvl="0" indent="0" algn="l" rtl="0">
              <a:lnSpc>
                <a:spcPct val="100000"/>
              </a:lnSpc>
              <a:spcBef>
                <a:spcPts val="0"/>
              </a:spcBef>
              <a:spcAft>
                <a:spcPts val="0"/>
              </a:spcAft>
              <a:buNone/>
            </a:pPr>
            <a:endParaRPr lang="en" dirty="0">
              <a:solidFill>
                <a:schemeClr val="dk1"/>
              </a:solidFill>
              <a:latin typeface="Times New Roman"/>
              <a:ea typeface="Times New Roman"/>
              <a:cs typeface="Times New Roman"/>
              <a:sym typeface="Times New Roman"/>
            </a:endParaRPr>
          </a:p>
          <a:p>
            <a:pPr marL="685800" indent="0">
              <a:lnSpc>
                <a:spcPct val="100000"/>
              </a:lnSpc>
              <a:buNone/>
            </a:pPr>
            <a:r>
              <a:rPr lang="en" dirty="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Requirement</a:t>
            </a:r>
          </a:p>
          <a:p>
            <a:pPr marL="685800" indent="0">
              <a:lnSpc>
                <a:spcPct val="100000"/>
              </a:lnSpc>
              <a:buNone/>
            </a:pPr>
            <a:endParaRPr lang="en" dirty="0">
              <a:solidFill>
                <a:schemeClr val="dk1"/>
              </a:solidFill>
              <a:latin typeface="Times New Roman"/>
              <a:ea typeface="Times New Roman"/>
              <a:cs typeface="Times New Roman"/>
              <a:sym typeface="Times New Roman"/>
            </a:endParaRPr>
          </a:p>
          <a:p>
            <a:pPr marL="685800" lvl="0" indent="0">
              <a:lnSpc>
                <a:spcPct val="100000"/>
              </a:lnSpc>
              <a:buNone/>
            </a:pPr>
            <a:r>
              <a:rPr lang="en" dirty="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user friendly</a:t>
            </a:r>
          </a:p>
          <a:p>
            <a:pPr marL="685800" lvl="0" indent="0">
              <a:lnSpc>
                <a:spcPct val="100000"/>
              </a:lnSpc>
              <a:buNone/>
            </a:pPr>
            <a:endParaRPr lang="en" dirty="0">
              <a:solidFill>
                <a:schemeClr val="dk1"/>
              </a:solidFill>
              <a:latin typeface="Times New Roman"/>
              <a:ea typeface="Times New Roman"/>
              <a:cs typeface="Times New Roman"/>
              <a:sym typeface="Times New Roman"/>
            </a:endParaRPr>
          </a:p>
          <a:p>
            <a:pPr marL="685800" indent="0">
              <a:lnSpc>
                <a:spcPct val="100000"/>
              </a:lnSpc>
              <a:buNone/>
            </a:pPr>
            <a:r>
              <a:rPr lang="en" dirty="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Day to day use</a:t>
            </a:r>
          </a:p>
          <a:p>
            <a:pPr marL="685800" indent="0">
              <a:lnSpc>
                <a:spcPct val="100000"/>
              </a:lnSpc>
              <a:buNone/>
            </a:pPr>
            <a:endParaRPr lang="en" dirty="0">
              <a:solidFill>
                <a:schemeClr val="dk1"/>
              </a:solidFill>
              <a:latin typeface="Times New Roman"/>
              <a:ea typeface="Times New Roman"/>
              <a:cs typeface="Times New Roman"/>
              <a:sym typeface="Times New Roman"/>
            </a:endParaRPr>
          </a:p>
          <a:p>
            <a:pPr marL="685800" lvl="0" indent="0">
              <a:lnSpc>
                <a:spcPct val="100000"/>
              </a:lnSpc>
              <a:buNone/>
            </a:pPr>
            <a:r>
              <a:rPr lang="en" dirty="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Track income</a:t>
            </a:r>
          </a:p>
          <a:p>
            <a:pPr marL="685800" lvl="0" indent="0">
              <a:lnSpc>
                <a:spcPct val="100000"/>
              </a:lnSpc>
              <a:buNone/>
            </a:pPr>
            <a:endParaRPr lang="en" dirty="0">
              <a:solidFill>
                <a:schemeClr val="dk1"/>
              </a:solidFill>
              <a:latin typeface="Times New Roman"/>
              <a:ea typeface="Times New Roman"/>
              <a:cs typeface="Times New Roman"/>
              <a:sym typeface="Times New Roman"/>
            </a:endParaRPr>
          </a:p>
          <a:p>
            <a:pPr marL="685800" indent="0">
              <a:lnSpc>
                <a:spcPct val="100000"/>
              </a:lnSpc>
              <a:buNone/>
            </a:pPr>
            <a:r>
              <a:rPr lang="en" dirty="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Track Expense</a:t>
            </a:r>
          </a:p>
          <a:p>
            <a:pPr marL="685800" indent="0">
              <a:lnSpc>
                <a:spcPct val="100000"/>
              </a:lnSpc>
              <a:buNone/>
            </a:pPr>
            <a:endParaRPr lang="en" dirty="0">
              <a:solidFill>
                <a:schemeClr val="dk1"/>
              </a:solidFill>
              <a:latin typeface="Times New Roman"/>
              <a:ea typeface="Times New Roman"/>
              <a:cs typeface="Times New Roman"/>
              <a:sym typeface="Times New Roman"/>
            </a:endParaRPr>
          </a:p>
          <a:p>
            <a:pPr marL="685800" indent="0">
              <a:lnSpc>
                <a:spcPct val="100000"/>
              </a:lnSpc>
              <a:buNone/>
            </a:pPr>
            <a:r>
              <a:rPr lang="en" dirty="0">
                <a:solidFill>
                  <a:schemeClr val="dk1"/>
                </a:solidFill>
                <a:latin typeface="Times New Roman"/>
                <a:ea typeface="Times New Roman"/>
                <a:cs typeface="Times New Roman"/>
                <a:sym typeface="Times New Roman"/>
              </a:rPr>
              <a:t>•   </a:t>
            </a:r>
            <a:r>
              <a:rPr lang="en" dirty="0" smtClean="0">
                <a:solidFill>
                  <a:schemeClr val="dk1"/>
                </a:solidFill>
                <a:latin typeface="Times New Roman"/>
                <a:ea typeface="Times New Roman"/>
                <a:cs typeface="Times New Roman"/>
                <a:sym typeface="Times New Roman"/>
              </a:rPr>
              <a:t>Personal user</a:t>
            </a:r>
            <a:endParaRPr lang="en" dirty="0">
              <a:solidFill>
                <a:schemeClr val="dk1"/>
              </a:solidFill>
              <a:latin typeface="Times New Roman"/>
              <a:ea typeface="Times New Roman"/>
              <a:cs typeface="Times New Roman"/>
              <a:sym typeface="Times New Roman"/>
            </a:endParaRPr>
          </a:p>
          <a:p>
            <a:pPr marL="685800" indent="0">
              <a:lnSpc>
                <a:spcPct val="100000"/>
              </a:lnSpc>
              <a:buNone/>
            </a:pPr>
            <a:endParaRPr lang="en" dirty="0">
              <a:solidFill>
                <a:schemeClr val="dk1"/>
              </a:solidFill>
              <a:latin typeface="Times New Roman"/>
              <a:ea typeface="Times New Roman"/>
              <a:cs typeface="Times New Roman"/>
              <a:sym typeface="Times New Roman"/>
            </a:endParaRPr>
          </a:p>
          <a:p>
            <a:pPr marL="685800" lvl="0" indent="0">
              <a:lnSpc>
                <a:spcPct val="100000"/>
              </a:lnSpc>
              <a:buNone/>
            </a:pPr>
            <a:endParaRPr lang="en" dirty="0">
              <a:solidFill>
                <a:schemeClr val="dk1"/>
              </a:solidFill>
              <a:latin typeface="Times New Roman"/>
              <a:ea typeface="Times New Roman"/>
              <a:cs typeface="Times New Roman"/>
              <a:sym typeface="Times New Roman"/>
            </a:endParaRPr>
          </a:p>
          <a:p>
            <a:pPr marL="685800" indent="0">
              <a:lnSpc>
                <a:spcPct val="100000"/>
              </a:lnSpc>
              <a:buNone/>
            </a:pPr>
            <a:endParaRPr lang="en" dirty="0" smtClean="0">
              <a:solidFill>
                <a:schemeClr val="dk1"/>
              </a:solidFill>
              <a:latin typeface="Times New Roman"/>
              <a:ea typeface="Times New Roman"/>
              <a:cs typeface="Times New Roman"/>
              <a:sym typeface="Times New Roman"/>
            </a:endParaRPr>
          </a:p>
          <a:p>
            <a:pPr marL="685800" indent="0">
              <a:lnSpc>
                <a:spcPct val="100000"/>
              </a:lnSpc>
              <a:buNone/>
            </a:pPr>
            <a:endParaRPr lang="en" dirty="0">
              <a:solidFill>
                <a:schemeClr val="dk1"/>
              </a:solidFill>
              <a:latin typeface="Times New Roman"/>
              <a:ea typeface="Times New Roman"/>
              <a:cs typeface="Times New Roman"/>
              <a:sym typeface="Times New Roman"/>
            </a:endParaRPr>
          </a:p>
          <a:p>
            <a:pPr marL="685800" lvl="0" indent="0">
              <a:lnSpc>
                <a:spcPct val="100000"/>
              </a:lnSpc>
              <a:buNone/>
            </a:pPr>
            <a:endParaRPr lang="en" dirty="0">
              <a:solidFill>
                <a:schemeClr val="dk1"/>
              </a:solidFill>
              <a:latin typeface="Times New Roman"/>
              <a:ea typeface="Times New Roman"/>
              <a:cs typeface="Times New Roman"/>
              <a:sym typeface="Times New Roman"/>
            </a:endParaRPr>
          </a:p>
          <a:p>
            <a:pPr marL="685800" indent="0">
              <a:lnSpc>
                <a:spcPct val="100000"/>
              </a:lnSpc>
              <a:buNone/>
            </a:pPr>
            <a:endParaRPr lang="en"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endParaRPr lang="en" dirty="0" smtClean="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r>
              <a:rPr lang="en" dirty="0" smtClean="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endParaRPr dirty="0">
              <a:solidFill>
                <a:schemeClr val="dk1"/>
              </a:solidFill>
              <a:latin typeface="Times New Roman"/>
              <a:ea typeface="Times New Roman"/>
              <a:cs typeface="Times New Roman"/>
              <a:sym typeface="Times New Roman"/>
            </a:endParaRPr>
          </a:p>
          <a:p>
            <a:pPr marL="685800" lvl="0" indent="0" algn="l" rtl="0">
              <a:lnSpc>
                <a:spcPct val="100000"/>
              </a:lnSpc>
              <a:spcBef>
                <a:spcPts val="0"/>
              </a:spcBef>
              <a:spcAft>
                <a:spcPts val="0"/>
              </a:spcAft>
              <a:buNone/>
            </a:pPr>
            <a:endParaRPr dirty="0">
              <a:solidFill>
                <a:schemeClr val="dk1"/>
              </a:solidFill>
              <a:latin typeface="Times New Roman"/>
              <a:ea typeface="Times New Roman"/>
              <a:cs typeface="Times New Roman"/>
              <a:sym typeface="Times New Roman"/>
            </a:endParaRPr>
          </a:p>
        </p:txBody>
      </p:sp>
      <p:sp>
        <p:nvSpPr>
          <p:cNvPr id="112" name="Google Shape;112;p17"/>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smtClean="0">
                <a:solidFill>
                  <a:schemeClr val="lt1"/>
                </a:solidFill>
              </a:rPr>
              <a:t>.13.XX</a:t>
            </a:r>
            <a:endParaRPr sz="1600" dirty="0">
              <a:solidFill>
                <a:schemeClr val="lt1"/>
              </a:solidFill>
            </a:endParaRPr>
          </a:p>
        </p:txBody>
      </p:sp>
      <p:sp>
        <p:nvSpPr>
          <p:cNvPr id="113" name="Google Shape;113;p17"/>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11.01.XX</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131975"/>
            <a:ext cx="8520600" cy="607800"/>
          </a:xfrm>
          <a:prstGeom prst="rect">
            <a:avLst/>
          </a:prstGeom>
        </p:spPr>
        <p:txBody>
          <a:bodyPr spcFirstLastPara="1" wrap="square" lIns="91425" tIns="91425" rIns="91425" bIns="91425" anchor="t" anchorCtr="0">
            <a:noAutofit/>
          </a:bodyPr>
          <a:lstStyle/>
          <a:p>
            <a:pPr marL="588645" lvl="0" indent="-387349" algn="l" rtl="0">
              <a:lnSpc>
                <a:spcPct val="107916"/>
              </a:lnSpc>
              <a:spcBef>
                <a:spcPts val="0"/>
              </a:spcBef>
              <a:spcAft>
                <a:spcPts val="0"/>
              </a:spcAft>
              <a:buSzPts val="2500"/>
              <a:buFont typeface="Times New Roman"/>
              <a:buChar char="⮚"/>
            </a:pPr>
            <a:r>
              <a:rPr lang="en" sz="2500" b="1" u="sng">
                <a:latin typeface="Times New Roman"/>
                <a:ea typeface="Times New Roman"/>
                <a:cs typeface="Times New Roman"/>
                <a:sym typeface="Times New Roman"/>
              </a:rPr>
              <a:t>Scope of the project:</a:t>
            </a:r>
            <a:endParaRPr sz="2500" b="1" u="sng">
              <a:latin typeface="Times New Roman"/>
              <a:ea typeface="Times New Roman"/>
              <a:cs typeface="Times New Roman"/>
              <a:sym typeface="Times New Roman"/>
            </a:endParaRPr>
          </a:p>
          <a:p>
            <a:pPr marL="0" lvl="0" indent="0" algn="l" rtl="0">
              <a:spcBef>
                <a:spcPts val="800"/>
              </a:spcBef>
              <a:spcAft>
                <a:spcPts val="0"/>
              </a:spcAft>
              <a:buNone/>
            </a:pPr>
            <a:endParaRPr sz="2500"/>
          </a:p>
        </p:txBody>
      </p:sp>
      <p:sp>
        <p:nvSpPr>
          <p:cNvPr id="119" name="Google Shape;119;p18"/>
          <p:cNvSpPr txBox="1">
            <a:spLocks noGrp="1"/>
          </p:cNvSpPr>
          <p:nvPr>
            <p:ph type="body" idx="4294967295"/>
          </p:nvPr>
        </p:nvSpPr>
        <p:spPr>
          <a:xfrm>
            <a:off x="767975" y="1125600"/>
            <a:ext cx="7635900" cy="3468000"/>
          </a:xfrm>
          <a:prstGeom prst="rect">
            <a:avLst/>
          </a:prstGeom>
        </p:spPr>
        <p:txBody>
          <a:bodyPr spcFirstLastPara="1" wrap="square" lIns="91425" tIns="91425" rIns="91425" bIns="91425" anchor="ctr" anchorCtr="0">
            <a:noAutofit/>
          </a:bodyPr>
          <a:lstStyle/>
          <a:p>
            <a:pPr marL="1143000" lvl="0" indent="-342900" algn="l" rtl="0">
              <a:lnSpc>
                <a:spcPct val="107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It will have various options to keep record (for example Food, Travelling Fuel, Salary etc.)</a:t>
            </a:r>
            <a:endParaRPr>
              <a:solidFill>
                <a:srgbClr val="000000"/>
              </a:solidFill>
              <a:latin typeface="Times New Roman"/>
              <a:ea typeface="Times New Roman"/>
              <a:cs typeface="Times New Roman"/>
              <a:sym typeface="Times New Roman"/>
            </a:endParaRPr>
          </a:p>
          <a:p>
            <a:pPr marL="1143000" lvl="0" indent="-342900" algn="l" rtl="0">
              <a:lnSpc>
                <a:spcPct val="107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 today’s busy and expensive life, we are in a great rush to make moneys, but at the end of the month we broke off. As we are unknowingly spending money on title and unwanted things. So, we have come over with the plan to follow our profit.</a:t>
            </a:r>
            <a:endParaRPr>
              <a:solidFill>
                <a:srgbClr val="000000"/>
              </a:solidFill>
              <a:latin typeface="Times New Roman"/>
              <a:ea typeface="Times New Roman"/>
              <a:cs typeface="Times New Roman"/>
              <a:sym typeface="Times New Roman"/>
            </a:endParaRPr>
          </a:p>
          <a:p>
            <a:pPr marL="1143000" lvl="0" indent="-342900" algn="l" rtl="0">
              <a:lnSpc>
                <a:spcPct val="107916"/>
              </a:lnSpc>
              <a:spcBef>
                <a:spcPts val="0"/>
              </a:spcBef>
              <a:spcAft>
                <a:spcPts val="0"/>
              </a:spcAft>
              <a:buClr>
                <a:srgbClr val="2D3B45"/>
              </a:buClr>
              <a:buSzPts val="1800"/>
              <a:buFont typeface="Times New Roman"/>
              <a:buChar char="●"/>
            </a:pPr>
            <a:r>
              <a:rPr lang="en">
                <a:solidFill>
                  <a:srgbClr val="000000"/>
                </a:solidFill>
                <a:latin typeface="Times New Roman"/>
                <a:ea typeface="Times New Roman"/>
                <a:cs typeface="Times New Roman"/>
                <a:sym typeface="Times New Roman"/>
              </a:rPr>
              <a:t>Here user can define their own categories for expense type like food, clothing, rent and bills where they have to enter the money that has been spend and likewise can add some data in extra data to indicate the expense.</a:t>
            </a:r>
            <a:endParaRPr>
              <a:solidFill>
                <a:srgbClr val="2D3B45"/>
              </a:solidFill>
              <a:latin typeface="Times New Roman"/>
              <a:ea typeface="Times New Roman"/>
              <a:cs typeface="Times New Roman"/>
              <a:sym typeface="Times New Roman"/>
            </a:endParaRPr>
          </a:p>
          <a:p>
            <a:pPr marL="1143000" lvl="0" indent="-342900" algn="l" rtl="0">
              <a:lnSpc>
                <a:spcPct val="107916"/>
              </a:lnSpc>
              <a:spcBef>
                <a:spcPts val="0"/>
              </a:spcBef>
              <a:spcAft>
                <a:spcPts val="0"/>
              </a:spcAft>
              <a:buClr>
                <a:srgbClr val="2D3B45"/>
              </a:buClr>
              <a:buSzPts val="1800"/>
              <a:buFont typeface="Times New Roman"/>
              <a:buChar char="●"/>
            </a:pPr>
            <a:r>
              <a:rPr lang="en">
                <a:solidFill>
                  <a:srgbClr val="000000"/>
                </a:solidFill>
                <a:latin typeface="Times New Roman"/>
                <a:ea typeface="Times New Roman"/>
                <a:cs typeface="Times New Roman"/>
                <a:sym typeface="Times New Roman"/>
              </a:rPr>
              <a:t>This application used by </a:t>
            </a:r>
            <a:r>
              <a:rPr lang="en">
                <a:solidFill>
                  <a:srgbClr val="2D3B45"/>
                </a:solidFill>
                <a:latin typeface="Times New Roman"/>
                <a:ea typeface="Times New Roman"/>
                <a:cs typeface="Times New Roman"/>
                <a:sym typeface="Times New Roman"/>
              </a:rPr>
              <a:t>housewifes ,students ,hostel-student.</a:t>
            </a:r>
            <a:endParaRPr>
              <a:solidFill>
                <a:srgbClr val="2D3B45"/>
              </a:solidFill>
              <a:latin typeface="Times New Roman"/>
              <a:ea typeface="Times New Roman"/>
              <a:cs typeface="Times New Roman"/>
              <a:sym typeface="Times New Roman"/>
            </a:endParaRPr>
          </a:p>
          <a:p>
            <a:pPr marL="1143000" lvl="0" indent="-342900" algn="l" rtl="0">
              <a:lnSpc>
                <a:spcPct val="107916"/>
              </a:lnSpc>
              <a:spcBef>
                <a:spcPts val="0"/>
              </a:spcBef>
              <a:spcAft>
                <a:spcPts val="800"/>
              </a:spcAft>
              <a:buClr>
                <a:srgbClr val="2D3B45"/>
              </a:buClr>
              <a:buSzPts val="1800"/>
              <a:buFont typeface="Times New Roman"/>
              <a:buChar char="●"/>
            </a:pPr>
            <a:r>
              <a:rPr lang="en">
                <a:solidFill>
                  <a:srgbClr val="000000"/>
                </a:solidFill>
                <a:latin typeface="Times New Roman"/>
                <a:ea typeface="Times New Roman"/>
                <a:cs typeface="Times New Roman"/>
                <a:sym typeface="Times New Roman"/>
              </a:rPr>
              <a:t>The main purpose of  this application is store a our </a:t>
            </a:r>
            <a:r>
              <a:rPr lang="en">
                <a:solidFill>
                  <a:srgbClr val="2D3B45"/>
                </a:solidFill>
                <a:latin typeface="Times New Roman"/>
                <a:ea typeface="Times New Roman"/>
                <a:cs typeface="Times New Roman"/>
                <a:sym typeface="Times New Roman"/>
              </a:rPr>
              <a:t>day to day use and  to keep record our expenses.</a:t>
            </a:r>
            <a:endParaRPr>
              <a:solidFill>
                <a:srgbClr val="2D3B45"/>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A3591C"/>
              </a:buClr>
              <a:buSzPts val="3600"/>
              <a:buFont typeface="Times New Roman"/>
              <a:buNone/>
            </a:pPr>
            <a:r>
              <a:rPr lang="en" sz="3500" b="1">
                <a:latin typeface="Times New Roman"/>
                <a:ea typeface="Times New Roman"/>
                <a:cs typeface="Times New Roman"/>
                <a:sym typeface="Times New Roman"/>
              </a:rPr>
              <a:t>Explored Existing Applications</a:t>
            </a:r>
            <a:endParaRPr sz="2900"/>
          </a:p>
        </p:txBody>
      </p:sp>
      <p:sp>
        <p:nvSpPr>
          <p:cNvPr id="131" name="Google Shape;131;p2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285750" lvl="0" indent="-273050" algn="l" rtl="0">
              <a:lnSpc>
                <a:spcPct val="100000"/>
              </a:lnSpc>
              <a:spcBef>
                <a:spcPts val="0"/>
              </a:spcBef>
              <a:spcAft>
                <a:spcPts val="0"/>
              </a:spcAft>
              <a:buClr>
                <a:schemeClr val="accent2"/>
              </a:buClr>
              <a:buSzPts val="2560"/>
              <a:buFont typeface="Arial"/>
              <a:buChar char="•"/>
            </a:pPr>
            <a:r>
              <a:rPr lang="en" sz="2200" b="1">
                <a:solidFill>
                  <a:schemeClr val="accent2"/>
                </a:solidFill>
                <a:latin typeface="Times New Roman"/>
                <a:ea typeface="Times New Roman"/>
                <a:cs typeface="Times New Roman"/>
                <a:sym typeface="Times New Roman"/>
              </a:rPr>
              <a:t>Money Lover/ Wallet / My Money</a:t>
            </a:r>
            <a:endParaRPr sz="2200">
              <a:solidFill>
                <a:schemeClr val="accent2"/>
              </a:solidFill>
              <a:latin typeface="Garamond"/>
              <a:ea typeface="Garamond"/>
              <a:cs typeface="Garamond"/>
              <a:sym typeface="Garamond"/>
            </a:endParaRPr>
          </a:p>
          <a:p>
            <a:pPr marL="742950" lvl="1" indent="-273050" algn="l" rtl="0">
              <a:lnSpc>
                <a:spcPct val="100000"/>
              </a:lnSpc>
              <a:spcBef>
                <a:spcPts val="1000"/>
              </a:spcBef>
              <a:spcAft>
                <a:spcPts val="0"/>
              </a:spcAft>
              <a:buClr>
                <a:srgbClr val="83992A"/>
              </a:buClr>
              <a:buSzPts val="2100"/>
              <a:buFont typeface="Arial"/>
              <a:buChar char="•"/>
            </a:pPr>
            <a:r>
              <a:rPr lang="en" sz="1800">
                <a:solidFill>
                  <a:srgbClr val="262626"/>
                </a:solidFill>
                <a:latin typeface="Times New Roman"/>
                <a:ea typeface="Times New Roman"/>
                <a:cs typeface="Times New Roman"/>
                <a:sym typeface="Times New Roman"/>
              </a:rPr>
              <a:t>It has confusing UI.</a:t>
            </a:r>
            <a:endParaRPr sz="1800">
              <a:solidFill>
                <a:srgbClr val="262626"/>
              </a:solidFill>
              <a:latin typeface="Garamond"/>
              <a:ea typeface="Garamond"/>
              <a:cs typeface="Garamond"/>
              <a:sym typeface="Garamond"/>
            </a:endParaRPr>
          </a:p>
          <a:p>
            <a:pPr marL="742950" lvl="1" indent="-273050" algn="l" rtl="0">
              <a:lnSpc>
                <a:spcPct val="100000"/>
              </a:lnSpc>
              <a:spcBef>
                <a:spcPts val="1000"/>
              </a:spcBef>
              <a:spcAft>
                <a:spcPts val="0"/>
              </a:spcAft>
              <a:buClr>
                <a:srgbClr val="83992A"/>
              </a:buClr>
              <a:buSzPts val="2100"/>
              <a:buFont typeface="Arial"/>
              <a:buChar char="•"/>
            </a:pPr>
            <a:r>
              <a:rPr lang="en" sz="1800">
                <a:solidFill>
                  <a:srgbClr val="262626"/>
                </a:solidFill>
                <a:latin typeface="Times New Roman"/>
                <a:ea typeface="Times New Roman"/>
                <a:cs typeface="Times New Roman"/>
                <a:sym typeface="Times New Roman"/>
              </a:rPr>
              <a:t> Some time it is difficult to work with these apps as it has hard functionalities.</a:t>
            </a:r>
            <a:endParaRPr sz="1800">
              <a:solidFill>
                <a:srgbClr val="262626"/>
              </a:solidFill>
              <a:latin typeface="Garamond"/>
              <a:ea typeface="Garamond"/>
              <a:cs typeface="Garamond"/>
              <a:sym typeface="Garamond"/>
            </a:endParaRPr>
          </a:p>
          <a:p>
            <a:pPr marL="742950" lvl="1" indent="-273050" algn="l" rtl="0">
              <a:lnSpc>
                <a:spcPct val="100000"/>
              </a:lnSpc>
              <a:spcBef>
                <a:spcPts val="1000"/>
              </a:spcBef>
              <a:spcAft>
                <a:spcPts val="0"/>
              </a:spcAft>
              <a:buClr>
                <a:srgbClr val="83992A"/>
              </a:buClr>
              <a:buSzPts val="2100"/>
              <a:buFont typeface="Arial"/>
              <a:buChar char="•"/>
            </a:pPr>
            <a:r>
              <a:rPr lang="en" sz="1800">
                <a:solidFill>
                  <a:srgbClr val="262626"/>
                </a:solidFill>
                <a:latin typeface="Times New Roman"/>
                <a:ea typeface="Times New Roman"/>
                <a:cs typeface="Times New Roman"/>
                <a:sym typeface="Times New Roman"/>
              </a:rPr>
              <a:t>In this application various advertisement are there so  it creates disturbances.</a:t>
            </a:r>
            <a:endParaRPr sz="1000"/>
          </a:p>
        </p:txBody>
      </p:sp>
      <p:pic>
        <p:nvPicPr>
          <p:cNvPr id="132" name="Google Shape;132;p20"/>
          <p:cNvPicPr preferRelativeResize="0"/>
          <p:nvPr/>
        </p:nvPicPr>
        <p:blipFill rotWithShape="1">
          <a:blip r:embed="rId3">
            <a:alphaModFix/>
          </a:blip>
          <a:srcRect l="162170" t="195910" r="-162170" b="-195910"/>
          <a:stretch/>
        </p:blipFill>
        <p:spPr>
          <a:xfrm>
            <a:off x="7938054" y="4627596"/>
            <a:ext cx="1364974" cy="1364974"/>
          </a:xfrm>
          <a:prstGeom prst="rect">
            <a:avLst/>
          </a:prstGeom>
          <a:noFill/>
          <a:ln>
            <a:noFill/>
          </a:ln>
        </p:spPr>
      </p:pic>
      <p:pic>
        <p:nvPicPr>
          <p:cNvPr id="133" name="Google Shape;133;p20"/>
          <p:cNvPicPr preferRelativeResize="0"/>
          <p:nvPr/>
        </p:nvPicPr>
        <p:blipFill rotWithShape="1">
          <a:blip r:embed="rId3">
            <a:alphaModFix/>
          </a:blip>
          <a:srcRect/>
          <a:stretch/>
        </p:blipFill>
        <p:spPr>
          <a:xfrm>
            <a:off x="4925204" y="1400896"/>
            <a:ext cx="1364974" cy="1364974"/>
          </a:xfrm>
          <a:prstGeom prst="rect">
            <a:avLst/>
          </a:prstGeom>
          <a:noFill/>
          <a:ln>
            <a:noFill/>
          </a:ln>
        </p:spPr>
      </p:pic>
      <p:pic>
        <p:nvPicPr>
          <p:cNvPr id="134" name="Google Shape;134;p20"/>
          <p:cNvPicPr preferRelativeResize="0"/>
          <p:nvPr/>
        </p:nvPicPr>
        <p:blipFill rotWithShape="1">
          <a:blip r:embed="rId4">
            <a:alphaModFix/>
          </a:blip>
          <a:srcRect/>
          <a:stretch/>
        </p:blipFill>
        <p:spPr>
          <a:xfrm>
            <a:off x="6903775" y="2299225"/>
            <a:ext cx="1564325" cy="1564325"/>
          </a:xfrm>
          <a:prstGeom prst="rect">
            <a:avLst/>
          </a:prstGeom>
          <a:noFill/>
          <a:ln>
            <a:noFill/>
          </a:ln>
        </p:spPr>
      </p:pic>
      <p:pic>
        <p:nvPicPr>
          <p:cNvPr id="135" name="Google Shape;135;p20"/>
          <p:cNvPicPr preferRelativeResize="0"/>
          <p:nvPr/>
        </p:nvPicPr>
        <p:blipFill rotWithShape="1">
          <a:blip r:embed="rId5">
            <a:alphaModFix/>
          </a:blip>
          <a:srcRect/>
          <a:stretch/>
        </p:blipFill>
        <p:spPr>
          <a:xfrm>
            <a:off x="5008580" y="3510994"/>
            <a:ext cx="1480930" cy="14809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262626"/>
              </a:buClr>
              <a:buSzPts val="3600"/>
              <a:buFont typeface="Times New Roman"/>
              <a:buNone/>
            </a:pPr>
            <a:r>
              <a:rPr lang="en" sz="3500">
                <a:latin typeface="Times New Roman"/>
                <a:ea typeface="Times New Roman"/>
                <a:cs typeface="Times New Roman"/>
                <a:sym typeface="Times New Roman"/>
              </a:rPr>
              <a:t>2</a:t>
            </a:r>
            <a:r>
              <a:rPr lang="en" sz="3500" baseline="30000">
                <a:latin typeface="Times New Roman"/>
                <a:ea typeface="Times New Roman"/>
                <a:cs typeface="Times New Roman"/>
                <a:sym typeface="Times New Roman"/>
              </a:rPr>
              <a:t>nd</a:t>
            </a:r>
            <a:r>
              <a:rPr lang="en" sz="3500">
                <a:latin typeface="Times New Roman"/>
                <a:ea typeface="Times New Roman"/>
                <a:cs typeface="Times New Roman"/>
                <a:sym typeface="Times New Roman"/>
              </a:rPr>
              <a:t> application</a:t>
            </a:r>
            <a:br>
              <a:rPr lang="en" sz="3500">
                <a:latin typeface="Times New Roman"/>
                <a:ea typeface="Times New Roman"/>
                <a:cs typeface="Times New Roman"/>
                <a:sym typeface="Times New Roman"/>
              </a:rPr>
            </a:br>
            <a:endParaRPr sz="3500"/>
          </a:p>
        </p:txBody>
      </p:sp>
      <p:sp>
        <p:nvSpPr>
          <p:cNvPr id="141" name="Google Shape;141;p21"/>
          <p:cNvSpPr txBox="1">
            <a:spLocks noGrp="1"/>
          </p:cNvSpPr>
          <p:nvPr>
            <p:ph type="body" idx="1"/>
          </p:nvPr>
        </p:nvSpPr>
        <p:spPr>
          <a:xfrm>
            <a:off x="311700" y="1460675"/>
            <a:ext cx="3889800" cy="3108300"/>
          </a:xfrm>
          <a:prstGeom prst="rect">
            <a:avLst/>
          </a:prstGeom>
        </p:spPr>
        <p:txBody>
          <a:bodyPr spcFirstLastPara="1" wrap="square" lIns="91425" tIns="91425" rIns="91425" bIns="91425" anchor="t" anchorCtr="0">
            <a:noAutofit/>
          </a:bodyPr>
          <a:lstStyle/>
          <a:p>
            <a:pPr marL="285750" lvl="0" indent="-231140" algn="l" rtl="0">
              <a:lnSpc>
                <a:spcPct val="100000"/>
              </a:lnSpc>
              <a:spcBef>
                <a:spcPts val="0"/>
              </a:spcBef>
              <a:spcAft>
                <a:spcPts val="0"/>
              </a:spcAft>
              <a:buClr>
                <a:schemeClr val="accent2"/>
              </a:buClr>
              <a:buSzPts val="1900"/>
              <a:buFont typeface="Arial"/>
              <a:buChar char="•"/>
            </a:pPr>
            <a:r>
              <a:rPr lang="en" sz="1900" b="1">
                <a:solidFill>
                  <a:schemeClr val="accent2"/>
                </a:solidFill>
                <a:latin typeface="Times New Roman"/>
                <a:ea typeface="Times New Roman"/>
                <a:cs typeface="Times New Roman"/>
                <a:sym typeface="Times New Roman"/>
              </a:rPr>
              <a:t>21 Day Challenge</a:t>
            </a:r>
            <a:endParaRPr sz="1900">
              <a:solidFill>
                <a:schemeClr val="accent2"/>
              </a:solidFill>
              <a:latin typeface="Garamond"/>
              <a:ea typeface="Garamond"/>
              <a:cs typeface="Garamond"/>
              <a:sym typeface="Garamond"/>
            </a:endParaRPr>
          </a:p>
          <a:p>
            <a:pPr marL="742950" lvl="1" indent="-254000" algn="l" rtl="0">
              <a:lnSpc>
                <a:spcPct val="100000"/>
              </a:lnSpc>
              <a:spcBef>
                <a:spcPts val="1000"/>
              </a:spcBef>
              <a:spcAft>
                <a:spcPts val="0"/>
              </a:spcAft>
              <a:buClr>
                <a:srgbClr val="83992A"/>
              </a:buClr>
              <a:buSzPts val="1800"/>
              <a:buFont typeface="Arial"/>
              <a:buChar char="•"/>
            </a:pPr>
            <a:r>
              <a:rPr lang="en" sz="1800">
                <a:solidFill>
                  <a:srgbClr val="262626"/>
                </a:solidFill>
                <a:latin typeface="Times New Roman"/>
                <a:ea typeface="Times New Roman"/>
                <a:cs typeface="Times New Roman"/>
                <a:sym typeface="Times New Roman"/>
              </a:rPr>
              <a:t>In this application you can only store your 21 days data .</a:t>
            </a:r>
            <a:endParaRPr sz="1800">
              <a:solidFill>
                <a:srgbClr val="262626"/>
              </a:solidFill>
              <a:latin typeface="Garamond"/>
              <a:ea typeface="Garamond"/>
              <a:cs typeface="Garamond"/>
              <a:sym typeface="Garamond"/>
            </a:endParaRPr>
          </a:p>
          <a:p>
            <a:pPr marL="742950" lvl="1" indent="-254000" algn="l" rtl="0">
              <a:lnSpc>
                <a:spcPct val="100000"/>
              </a:lnSpc>
              <a:spcBef>
                <a:spcPts val="1000"/>
              </a:spcBef>
              <a:spcAft>
                <a:spcPts val="0"/>
              </a:spcAft>
              <a:buClr>
                <a:srgbClr val="83992A"/>
              </a:buClr>
              <a:buSzPts val="1800"/>
              <a:buFont typeface="Arial"/>
              <a:buChar char="•"/>
            </a:pPr>
            <a:r>
              <a:rPr lang="en" sz="1800">
                <a:solidFill>
                  <a:srgbClr val="262626"/>
                </a:solidFill>
                <a:latin typeface="Times New Roman"/>
                <a:ea typeface="Times New Roman"/>
                <a:cs typeface="Times New Roman"/>
                <a:sym typeface="Times New Roman"/>
              </a:rPr>
              <a:t>And that next day you can start with 1st day  that's why  we can not  save our whole month record so we avoid this application.</a:t>
            </a:r>
            <a:endParaRPr sz="1800">
              <a:solidFill>
                <a:srgbClr val="262626"/>
              </a:solidFill>
              <a:latin typeface="Garamond"/>
              <a:ea typeface="Garamond"/>
              <a:cs typeface="Garamond"/>
              <a:sym typeface="Garamond"/>
            </a:endParaRPr>
          </a:p>
          <a:p>
            <a:pPr marL="285750" lvl="0" indent="-110490" algn="l" rtl="0">
              <a:lnSpc>
                <a:spcPct val="100000"/>
              </a:lnSpc>
              <a:spcBef>
                <a:spcPts val="1080"/>
              </a:spcBef>
              <a:spcAft>
                <a:spcPts val="0"/>
              </a:spcAft>
              <a:buClr>
                <a:srgbClr val="000000"/>
              </a:buClr>
              <a:buSzPts val="2760"/>
              <a:buFont typeface="Arial"/>
              <a:buNone/>
            </a:pPr>
            <a:endParaRPr sz="1800">
              <a:solidFill>
                <a:srgbClr val="262626"/>
              </a:solidFill>
              <a:latin typeface="Garamond"/>
              <a:ea typeface="Garamond"/>
              <a:cs typeface="Garamond"/>
              <a:sym typeface="Garamond"/>
            </a:endParaRPr>
          </a:p>
          <a:p>
            <a:pPr marL="0" lvl="0" indent="0" algn="l" rtl="0">
              <a:spcBef>
                <a:spcPts val="0"/>
              </a:spcBef>
              <a:spcAft>
                <a:spcPts val="1600"/>
              </a:spcAft>
              <a:buNone/>
            </a:pPr>
            <a:endParaRPr sz="1800"/>
          </a:p>
        </p:txBody>
      </p:sp>
      <p:pic>
        <p:nvPicPr>
          <p:cNvPr id="142" name="Google Shape;142;p21"/>
          <p:cNvPicPr preferRelativeResize="0"/>
          <p:nvPr/>
        </p:nvPicPr>
        <p:blipFill rotWithShape="1">
          <a:blip r:embed="rId3">
            <a:alphaModFix/>
          </a:blip>
          <a:srcRect/>
          <a:stretch/>
        </p:blipFill>
        <p:spPr>
          <a:xfrm>
            <a:off x="5700904" y="1788082"/>
            <a:ext cx="2083904" cy="20839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A3591C"/>
              </a:buClr>
              <a:buSzPts val="4000"/>
              <a:buFont typeface="Lato"/>
              <a:buNone/>
            </a:pPr>
            <a:r>
              <a:rPr lang="en" sz="3500" b="1">
                <a:latin typeface="Lato"/>
                <a:ea typeface="Lato"/>
                <a:cs typeface="Lato"/>
                <a:sym typeface="Lato"/>
              </a:rPr>
              <a:t>Functionality</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319720" y="295001"/>
            <a:ext cx="8319429" cy="5973721"/>
          </a:xfrm>
          <a:prstGeom prst="rect">
            <a:avLst/>
          </a:prstGeom>
          <a:noFill/>
          <a:ln>
            <a:noFill/>
          </a:ln>
        </p:spPr>
        <p:txBody>
          <a:bodyPr spcFirstLastPara="1" wrap="square" lIns="91425" tIns="91425" rIns="91425" bIns="91425" anchor="t" anchorCtr="0">
            <a:spAutoFit/>
          </a:bodyPr>
          <a:lstStyle/>
          <a:p>
            <a:pPr marL="342900" lvl="0" indent="-325755" algn="just" rtl="0">
              <a:lnSpc>
                <a:spcPct val="107000"/>
              </a:lnSpc>
              <a:spcBef>
                <a:spcPts val="0"/>
              </a:spcBef>
              <a:spcAft>
                <a:spcPts val="0"/>
              </a:spcAft>
              <a:buClr>
                <a:schemeClr val="accent2"/>
              </a:buClr>
              <a:buSzPts val="1800"/>
              <a:buFont typeface="Noto Sans Symbols"/>
              <a:buChar char="∙"/>
            </a:pPr>
            <a:r>
              <a:rPr lang="en" b="1" u="sng" dirty="0">
                <a:solidFill>
                  <a:schemeClr val="accent2"/>
                </a:solidFill>
                <a:latin typeface="Times New Roman"/>
                <a:ea typeface="Times New Roman"/>
                <a:cs typeface="Times New Roman"/>
                <a:sym typeface="Times New Roman"/>
              </a:rPr>
              <a:t>Login/Register</a:t>
            </a:r>
            <a:endParaRPr b="1" u="sng" dirty="0">
              <a:solidFill>
                <a:schemeClr val="accent2"/>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r>
              <a:rPr lang="en" dirty="0">
                <a:solidFill>
                  <a:srgbClr val="262626"/>
                </a:solidFill>
                <a:latin typeface="Times New Roman"/>
                <a:ea typeface="Times New Roman"/>
                <a:cs typeface="Times New Roman"/>
                <a:sym typeface="Times New Roman"/>
              </a:rPr>
              <a:t>To access the functionality of an application user must have their account.</a:t>
            </a:r>
            <a:endParaRPr dirty="0">
              <a:solidFill>
                <a:srgbClr val="262626"/>
              </a:solidFill>
              <a:latin typeface="Garamond"/>
              <a:ea typeface="Garamond"/>
              <a:cs typeface="Garamond"/>
              <a:sym typeface="Garamond"/>
            </a:endParaRPr>
          </a:p>
          <a:p>
            <a:pPr marL="342900" lvl="0" indent="-325755" algn="just" rtl="0">
              <a:lnSpc>
                <a:spcPct val="107000"/>
              </a:lnSpc>
              <a:spcBef>
                <a:spcPts val="1160"/>
              </a:spcBef>
              <a:spcAft>
                <a:spcPts val="0"/>
              </a:spcAft>
              <a:buClr>
                <a:schemeClr val="accent2"/>
              </a:buClr>
              <a:buSzPts val="1800"/>
              <a:buFont typeface="Noto Sans Symbols"/>
              <a:buChar char="∙"/>
            </a:pPr>
            <a:r>
              <a:rPr lang="en" b="1" u="sng" dirty="0" smtClean="0">
                <a:solidFill>
                  <a:schemeClr val="accent2"/>
                </a:solidFill>
                <a:latin typeface="Times New Roman"/>
                <a:ea typeface="Times New Roman"/>
                <a:cs typeface="Times New Roman"/>
                <a:sym typeface="Times New Roman"/>
              </a:rPr>
              <a:t>Set</a:t>
            </a:r>
            <a:r>
              <a:rPr lang="en" b="1" u="sng" dirty="0" smtClean="0">
                <a:solidFill>
                  <a:schemeClr val="accent2"/>
                </a:solidFill>
                <a:latin typeface="Times New Roman"/>
                <a:ea typeface="Times New Roman"/>
                <a:cs typeface="Times New Roman"/>
                <a:sym typeface="Times New Roman"/>
              </a:rPr>
              <a:t>  </a:t>
            </a:r>
            <a:r>
              <a:rPr lang="en" b="1" u="sng" dirty="0">
                <a:solidFill>
                  <a:schemeClr val="accent2"/>
                </a:solidFill>
                <a:latin typeface="Times New Roman"/>
                <a:ea typeface="Times New Roman"/>
                <a:cs typeface="Times New Roman"/>
                <a:sym typeface="Times New Roman"/>
              </a:rPr>
              <a:t>incomes</a:t>
            </a:r>
            <a:endParaRPr b="1" u="sng" dirty="0">
              <a:solidFill>
                <a:schemeClr val="accent2"/>
              </a:solidFill>
              <a:latin typeface="Times New Roman"/>
              <a:ea typeface="Times New Roman"/>
              <a:cs typeface="Times New Roman"/>
              <a:sym typeface="Times New Roman"/>
            </a:endParaRPr>
          </a:p>
          <a:p>
            <a:pPr marL="1828800" lvl="0" indent="-268604" algn="just" rtl="0">
              <a:lnSpc>
                <a:spcPct val="107000"/>
              </a:lnSpc>
              <a:spcBef>
                <a:spcPts val="1160"/>
              </a:spcBef>
              <a:spcAft>
                <a:spcPts val="0"/>
              </a:spcAft>
              <a:buClr>
                <a:srgbClr val="83992A"/>
              </a:buClr>
              <a:buSzPts val="1800"/>
              <a:buChar char="•"/>
            </a:pPr>
            <a:r>
              <a:rPr lang="en" dirty="0">
                <a:solidFill>
                  <a:srgbClr val="262626"/>
                </a:solidFill>
                <a:latin typeface="Times New Roman"/>
                <a:ea typeface="Times New Roman"/>
                <a:cs typeface="Times New Roman"/>
                <a:sym typeface="Times New Roman"/>
              </a:rPr>
              <a:t>Uses can add their incomes with fields as – Title , Amount , Category and Date .</a:t>
            </a:r>
            <a:endParaRPr dirty="0">
              <a:solidFill>
                <a:srgbClr val="262626"/>
              </a:solidFill>
              <a:latin typeface="Times New Roman"/>
              <a:ea typeface="Times New Roman"/>
              <a:cs typeface="Times New Roman"/>
              <a:sym typeface="Times New Roman"/>
            </a:endParaRPr>
          </a:p>
          <a:p>
            <a:pPr marL="342900" lvl="6" indent="-325755" algn="just">
              <a:lnSpc>
                <a:spcPct val="107000"/>
              </a:lnSpc>
              <a:spcBef>
                <a:spcPts val="1160"/>
              </a:spcBef>
              <a:buClr>
                <a:schemeClr val="accent2"/>
              </a:buClr>
              <a:buSzPts val="1800"/>
              <a:buFont typeface="Noto Sans Symbols"/>
              <a:buChar char="∙"/>
            </a:pPr>
            <a:r>
              <a:rPr lang="en" b="1" u="sng" dirty="0" smtClean="0">
                <a:solidFill>
                  <a:schemeClr val="accent2"/>
                </a:solidFill>
                <a:latin typeface="Times New Roman"/>
                <a:ea typeface="Times New Roman"/>
                <a:cs typeface="Times New Roman"/>
                <a:sym typeface="Times New Roman"/>
              </a:rPr>
              <a:t>Add</a:t>
            </a:r>
            <a:r>
              <a:rPr lang="en" b="1" u="sng" dirty="0" smtClean="0">
                <a:solidFill>
                  <a:schemeClr val="accent2"/>
                </a:solidFill>
                <a:latin typeface="Times New Roman"/>
                <a:ea typeface="Times New Roman"/>
                <a:cs typeface="Times New Roman"/>
                <a:sym typeface="Times New Roman"/>
              </a:rPr>
              <a:t>  expenses</a:t>
            </a:r>
            <a:endParaRPr u="sng" dirty="0" smtClean="0">
              <a:solidFill>
                <a:schemeClr val="accent2"/>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r>
              <a:rPr lang="en" dirty="0" smtClean="0">
                <a:solidFill>
                  <a:srgbClr val="262626"/>
                </a:solidFill>
                <a:latin typeface="Times New Roman"/>
                <a:ea typeface="Times New Roman"/>
                <a:cs typeface="Times New Roman"/>
                <a:sym typeface="Times New Roman"/>
              </a:rPr>
              <a:t>User </a:t>
            </a:r>
            <a:r>
              <a:rPr lang="en" dirty="0">
                <a:solidFill>
                  <a:srgbClr val="262626"/>
                </a:solidFill>
                <a:latin typeface="Times New Roman"/>
                <a:ea typeface="Times New Roman"/>
                <a:cs typeface="Times New Roman"/>
                <a:sym typeface="Times New Roman"/>
              </a:rPr>
              <a:t>can enter their expense with fields as – Expense Name , Amount and Date</a:t>
            </a:r>
            <a:endParaRPr dirty="0">
              <a:solidFill>
                <a:srgbClr val="262626"/>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r>
              <a:rPr lang="en" dirty="0">
                <a:solidFill>
                  <a:srgbClr val="262626"/>
                </a:solidFill>
                <a:latin typeface="Times New Roman"/>
                <a:ea typeface="Times New Roman"/>
                <a:cs typeface="Times New Roman"/>
                <a:sym typeface="Times New Roman"/>
              </a:rPr>
              <a:t>Shows detailed report of your expense date-wise</a:t>
            </a:r>
            <a:endParaRPr dirty="0">
              <a:solidFill>
                <a:srgbClr val="262626"/>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r>
              <a:rPr lang="en" dirty="0" smtClean="0">
                <a:solidFill>
                  <a:srgbClr val="262626"/>
                </a:solidFill>
                <a:latin typeface="Times New Roman"/>
                <a:ea typeface="Times New Roman"/>
                <a:cs typeface="Times New Roman"/>
                <a:sym typeface="Times New Roman"/>
              </a:rPr>
              <a:t>User can view the report of all the expenses done at specific date</a:t>
            </a:r>
          </a:p>
          <a:p>
            <a:pPr marL="1560196" lvl="0" rtl="0">
              <a:lnSpc>
                <a:spcPct val="107000"/>
              </a:lnSpc>
              <a:spcBef>
                <a:spcPts val="1160"/>
              </a:spcBef>
              <a:spcAft>
                <a:spcPts val="0"/>
              </a:spcAft>
              <a:buClr>
                <a:srgbClr val="83992A"/>
              </a:buClr>
              <a:buSzPts val="1800"/>
            </a:pPr>
            <a:r>
              <a:rPr lang="en-US" b="1" u="sng" dirty="0" smtClean="0">
                <a:solidFill>
                  <a:schemeClr val="accent2"/>
                </a:solidFill>
                <a:latin typeface="Times New Roman"/>
                <a:ea typeface="Times New Roman"/>
                <a:cs typeface="Times New Roman"/>
                <a:sym typeface="Times New Roman"/>
              </a:rPr>
              <a:t>History</a:t>
            </a:r>
            <a:endParaRPr lang="en-IN" b="1" u="sng" dirty="0" smtClean="0">
              <a:solidFill>
                <a:schemeClr val="accent2"/>
              </a:solidFill>
              <a:latin typeface="Times New Roman"/>
              <a:ea typeface="Times New Roman"/>
              <a:cs typeface="Times New Roman"/>
              <a:sym typeface="Times New Roman"/>
            </a:endParaRPr>
          </a:p>
          <a:p>
            <a:pPr marL="1828800" indent="-268604" algn="just">
              <a:lnSpc>
                <a:spcPct val="107000"/>
              </a:lnSpc>
              <a:spcBef>
                <a:spcPts val="1160"/>
              </a:spcBef>
              <a:buClr>
                <a:srgbClr val="83992A"/>
              </a:buClr>
              <a:buSzPts val="1800"/>
              <a:buFont typeface="Arial"/>
              <a:buChar char="•"/>
            </a:pPr>
            <a:r>
              <a:rPr lang="en-US" dirty="0" smtClean="0">
                <a:solidFill>
                  <a:srgbClr val="262626"/>
                </a:solidFill>
                <a:latin typeface="Times New Roman"/>
                <a:ea typeface="Times New Roman"/>
                <a:cs typeface="Times New Roman"/>
                <a:sym typeface="Times New Roman"/>
              </a:rPr>
              <a:t>Shows </a:t>
            </a:r>
            <a:r>
              <a:rPr lang="en-US" dirty="0">
                <a:solidFill>
                  <a:srgbClr val="262626"/>
                </a:solidFill>
                <a:latin typeface="Times New Roman"/>
                <a:ea typeface="Times New Roman"/>
                <a:cs typeface="Times New Roman"/>
                <a:sym typeface="Times New Roman"/>
              </a:rPr>
              <a:t>detailed report of your expense date-wise</a:t>
            </a:r>
            <a:endParaRPr lang="en-US" dirty="0">
              <a:solidFill>
                <a:srgbClr val="262626"/>
              </a:solidFill>
              <a:latin typeface="Garamond"/>
              <a:ea typeface="Garamond"/>
              <a:cs typeface="Garamond"/>
              <a:sym typeface="Garamond"/>
            </a:endParaRPr>
          </a:p>
          <a:p>
            <a:pPr marL="1560196" lvl="0" rtl="0">
              <a:lnSpc>
                <a:spcPct val="107000"/>
              </a:lnSpc>
              <a:spcBef>
                <a:spcPts val="1160"/>
              </a:spcBef>
              <a:spcAft>
                <a:spcPts val="0"/>
              </a:spcAft>
              <a:buClr>
                <a:srgbClr val="83992A"/>
              </a:buClr>
              <a:buSzPts val="1800"/>
            </a:pPr>
            <a:endParaRPr lang="en" dirty="0" smtClean="0">
              <a:solidFill>
                <a:srgbClr val="262626"/>
              </a:solidFill>
              <a:latin typeface="Times New Roman"/>
              <a:ea typeface="Times New Roman"/>
              <a:cs typeface="Times New Roman"/>
              <a:sym typeface="Times New Roman"/>
            </a:endParaRPr>
          </a:p>
          <a:p>
            <a:pPr marL="1828800" lvl="0" indent="-268604" algn="just" rtl="0">
              <a:lnSpc>
                <a:spcPct val="107000"/>
              </a:lnSpc>
              <a:spcBef>
                <a:spcPts val="1160"/>
              </a:spcBef>
              <a:spcAft>
                <a:spcPts val="0"/>
              </a:spcAft>
              <a:buClr>
                <a:srgbClr val="83992A"/>
              </a:buClr>
              <a:buSzPts val="1800"/>
              <a:buChar char="•"/>
            </a:pPr>
            <a:endParaRPr lang="en" u="sng" dirty="0">
              <a:solidFill>
                <a:srgbClr val="262626"/>
              </a:solidFill>
              <a:latin typeface="Times New Roman"/>
              <a:ea typeface="Garamond"/>
              <a:cs typeface="Times New Roman"/>
              <a:sym typeface="Times New Roman"/>
            </a:endParaRPr>
          </a:p>
          <a:p>
            <a:pPr marL="1560196" lvl="0" algn="just" rtl="0">
              <a:lnSpc>
                <a:spcPct val="107000"/>
              </a:lnSpc>
              <a:spcBef>
                <a:spcPts val="1160"/>
              </a:spcBef>
              <a:spcAft>
                <a:spcPts val="0"/>
              </a:spcAft>
              <a:buClr>
                <a:srgbClr val="83992A"/>
              </a:buClr>
              <a:buSzPts val="1800"/>
            </a:pPr>
            <a:endParaRPr lang="en-IN" u="sng" dirty="0">
              <a:solidFill>
                <a:schemeClr val="accent2"/>
              </a:solidFill>
              <a:latin typeface="Garamond"/>
              <a:ea typeface="Garamond"/>
              <a:cs typeface="Garamond"/>
              <a:sym typeface="Garamond"/>
            </a:endParaRPr>
          </a:p>
          <a:p>
            <a:pPr marL="1828800" lvl="0" indent="-268604" algn="just" rtl="0">
              <a:lnSpc>
                <a:spcPct val="107000"/>
              </a:lnSpc>
              <a:spcBef>
                <a:spcPts val="1160"/>
              </a:spcBef>
              <a:spcAft>
                <a:spcPts val="0"/>
              </a:spcAft>
              <a:buClr>
                <a:srgbClr val="83992A"/>
              </a:buClr>
              <a:buSzPts val="1800"/>
              <a:buChar char="•"/>
            </a:pPr>
            <a:endParaRPr dirty="0" smtClean="0">
              <a:solidFill>
                <a:srgbClr val="262626"/>
              </a:solidFill>
              <a:latin typeface="Garamond"/>
              <a:ea typeface="Garamond"/>
              <a:cs typeface="Garamond"/>
              <a:sym typeface="Garamond"/>
            </a:endParaRPr>
          </a:p>
          <a:p>
            <a:pPr marL="1543050" lvl="0" indent="0" algn="just" rtl="0">
              <a:lnSpc>
                <a:spcPct val="107000"/>
              </a:lnSpc>
              <a:spcBef>
                <a:spcPts val="875"/>
              </a:spcBef>
              <a:spcAft>
                <a:spcPts val="0"/>
              </a:spcAft>
              <a:buClr>
                <a:srgbClr val="000000"/>
              </a:buClr>
              <a:buSzPts val="6325"/>
              <a:buFont typeface="Arial"/>
              <a:buNone/>
            </a:pPr>
            <a:r>
              <a:rPr lang="en" dirty="0">
                <a:solidFill>
                  <a:srgbClr val="262626"/>
                </a:solidFill>
                <a:latin typeface="Times New Roman"/>
                <a:ea typeface="Times New Roman"/>
                <a:cs typeface="Times New Roman"/>
                <a:sym typeface="Times New Roman"/>
              </a:rPr>
              <a:t> </a:t>
            </a:r>
            <a:endParaRPr dirty="0">
              <a:solidFill>
                <a:srgbClr val="262626"/>
              </a:solidFill>
              <a:latin typeface="Garamond"/>
              <a:ea typeface="Garamond"/>
              <a:cs typeface="Garamond"/>
              <a:sym typeface="Garamond"/>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978</Words>
  <Application>Microsoft Office PowerPoint</Application>
  <PresentationFormat>On-screen Show (16:9)</PresentationFormat>
  <Paragraphs>125</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Noto Sans Symbols</vt:lpstr>
      <vt:lpstr>Times New Roman</vt:lpstr>
      <vt:lpstr>Garamond</vt:lpstr>
      <vt:lpstr>Calibri</vt:lpstr>
      <vt:lpstr>Lato</vt:lpstr>
      <vt:lpstr>Roboto</vt:lpstr>
      <vt:lpstr>Geometric</vt:lpstr>
      <vt:lpstr>Budget Tracker</vt:lpstr>
      <vt:lpstr>Developed</vt:lpstr>
      <vt:lpstr>Introduction &amp; Purpose of the Project:</vt:lpstr>
      <vt:lpstr>PowerPoint Presentation</vt:lpstr>
      <vt:lpstr>Scope of the project: </vt:lpstr>
      <vt:lpstr>Explored Existing Applications</vt:lpstr>
      <vt:lpstr>2nd application </vt:lpstr>
      <vt:lpstr>Functionality</vt:lpstr>
      <vt:lpstr>PowerPoint Presentation</vt:lpstr>
      <vt:lpstr>SWOT Analysis</vt:lpstr>
      <vt:lpstr>Weakness: </vt:lpstr>
      <vt:lpstr>Opportunity:  </vt:lpstr>
      <vt:lpstr>Threats: </vt:lpstr>
      <vt:lpstr>E-R Diagram:-</vt:lpstr>
      <vt:lpstr>Flow Chart:-</vt:lpstr>
      <vt:lpstr>PowerPoint Presentation</vt:lpstr>
      <vt:lpstr>Registration Page </vt:lpstr>
      <vt:lpstr>Login Page</vt:lpstr>
      <vt:lpstr>Home Page </vt:lpstr>
      <vt:lpstr>Add Income Page </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Management System</dc:title>
  <cp:lastModifiedBy>Niyati Joshi</cp:lastModifiedBy>
  <cp:revision>11</cp:revision>
  <dcterms:modified xsi:type="dcterms:W3CDTF">2023-04-04T15:23:15Z</dcterms:modified>
</cp:coreProperties>
</file>