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9F7EE8-E064-4AF7-B5B9-D8452B555823}">
  <a:tblStyle styleId="{9D9F7EE8-E064-4AF7-B5B9-D8452B555823}"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EE8"/>
          </a:solidFill>
        </a:fill>
      </a:tcStyle>
    </a:wholeTbl>
    <a:band1H>
      <a:tcTxStyle/>
      <a:tcStyle>
        <a:fill>
          <a:solidFill>
            <a:srgbClr val="D0DBCD"/>
          </a:solidFill>
        </a:fill>
      </a:tcStyle>
    </a:band1H>
    <a:band2H>
      <a:tcTxStyle/>
    </a:band2H>
    <a:band1V>
      <a:tcTxStyle/>
      <a:tcStyle>
        <a:fill>
          <a:solidFill>
            <a:srgbClr val="D0DBCD"/>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enturyGothic-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0" name="Google Shape;120;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0" name="Google Shape;210;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8" name="Google Shape;218;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8" name="Google Shape;228;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6" name="Google Shape;236;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43" name="Google Shape;243;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0" name="Google Shape;250;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7" name="Google Shape;257;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0" name="Google Shape;130;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9" name="Google Shape;139;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6" name="Google Shape;146;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3" name="Google Shape;153;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3" name="Google Shape;173;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2" name="Google Shape;182;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1" name="Google Shape;191;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2" name="Google Shape;202;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 name="Google Shape;20;p2"/>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5250180" y="1267730"/>
            <a:ext cx="1691640" cy="615934"/>
            <a:chOff x="5250180" y="1267730"/>
            <a:chExt cx="1691640" cy="615934"/>
          </a:xfrm>
        </p:grpSpPr>
        <p:cxnSp>
          <p:nvCxnSpPr>
            <p:cNvPr id="24" name="Google Shape;24;p2"/>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5" name="Google Shape;25;p2"/>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6" name="Google Shape;26;p2"/>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7" name="Google Shape;27;p2"/>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Century Gothic"/>
              <a:buNone/>
              <a:defRPr b="0" sz="6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9" name="Google Shape;29;p2"/>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9" name="Shape 109"/>
        <p:cNvGrpSpPr/>
        <p:nvPr/>
      </p:nvGrpSpPr>
      <p:grpSpPr>
        <a:xfrm>
          <a:off x="0" y="0"/>
          <a:ext cx="0" cy="0"/>
          <a:chOff x="0" y="0"/>
          <a:chExt cx="0" cy="0"/>
        </a:xfrm>
      </p:grpSpPr>
      <p:sp>
        <p:nvSpPr>
          <p:cNvPr id="110" name="Google Shape;110;p12"/>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Century Gothic"/>
              <a:buNone/>
              <a:defRPr b="0" sz="32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14" name="Google Shape;114;p12"/>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15" name="Google Shape;115;p12"/>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800">
                <a:solidFill>
                  <a:srgbClr val="262626"/>
                </a:solidFill>
                <a:latin typeface="Century Gothic"/>
                <a:ea typeface="Century Gothic"/>
                <a:cs typeface="Century Gothic"/>
                <a:sym typeface="Century Gothic"/>
              </a:defRPr>
            </a:lvl1pPr>
            <a:lvl2pPr indent="0" lvl="1" marL="0" algn="r">
              <a:spcBef>
                <a:spcPts val="0"/>
              </a:spcBef>
              <a:buNone/>
              <a:defRPr sz="800">
                <a:solidFill>
                  <a:srgbClr val="262626"/>
                </a:solidFill>
                <a:latin typeface="Century Gothic"/>
                <a:ea typeface="Century Gothic"/>
                <a:cs typeface="Century Gothic"/>
                <a:sym typeface="Century Gothic"/>
              </a:defRPr>
            </a:lvl2pPr>
            <a:lvl3pPr indent="0" lvl="2" marL="0" algn="r">
              <a:spcBef>
                <a:spcPts val="0"/>
              </a:spcBef>
              <a:buNone/>
              <a:defRPr sz="800">
                <a:solidFill>
                  <a:srgbClr val="262626"/>
                </a:solidFill>
                <a:latin typeface="Century Gothic"/>
                <a:ea typeface="Century Gothic"/>
                <a:cs typeface="Century Gothic"/>
                <a:sym typeface="Century Gothic"/>
              </a:defRPr>
            </a:lvl3pPr>
            <a:lvl4pPr indent="0" lvl="3" marL="0" algn="r">
              <a:spcBef>
                <a:spcPts val="0"/>
              </a:spcBef>
              <a:buNone/>
              <a:defRPr sz="800">
                <a:solidFill>
                  <a:srgbClr val="262626"/>
                </a:solidFill>
                <a:latin typeface="Century Gothic"/>
                <a:ea typeface="Century Gothic"/>
                <a:cs typeface="Century Gothic"/>
                <a:sym typeface="Century Gothic"/>
              </a:defRPr>
            </a:lvl4pPr>
            <a:lvl5pPr indent="0" lvl="4" marL="0" algn="r">
              <a:spcBef>
                <a:spcPts val="0"/>
              </a:spcBef>
              <a:buNone/>
              <a:defRPr sz="800">
                <a:solidFill>
                  <a:srgbClr val="262626"/>
                </a:solidFill>
                <a:latin typeface="Century Gothic"/>
                <a:ea typeface="Century Gothic"/>
                <a:cs typeface="Century Gothic"/>
                <a:sym typeface="Century Gothic"/>
              </a:defRPr>
            </a:lvl5pPr>
            <a:lvl6pPr indent="0" lvl="5" marL="0" algn="r">
              <a:spcBef>
                <a:spcPts val="0"/>
              </a:spcBef>
              <a:buNone/>
              <a:defRPr sz="800">
                <a:solidFill>
                  <a:srgbClr val="262626"/>
                </a:solidFill>
                <a:latin typeface="Century Gothic"/>
                <a:ea typeface="Century Gothic"/>
                <a:cs typeface="Century Gothic"/>
                <a:sym typeface="Century Gothic"/>
              </a:defRPr>
            </a:lvl6pPr>
            <a:lvl7pPr indent="0" lvl="6" marL="0" algn="r">
              <a:spcBef>
                <a:spcPts val="0"/>
              </a:spcBef>
              <a:buNone/>
              <a:defRPr sz="800">
                <a:solidFill>
                  <a:srgbClr val="262626"/>
                </a:solidFill>
                <a:latin typeface="Century Gothic"/>
                <a:ea typeface="Century Gothic"/>
                <a:cs typeface="Century Gothic"/>
                <a:sym typeface="Century Gothic"/>
              </a:defRPr>
            </a:lvl7pPr>
            <a:lvl8pPr indent="0" lvl="7" marL="0" algn="r">
              <a:spcBef>
                <a:spcPts val="0"/>
              </a:spcBef>
              <a:buNone/>
              <a:defRPr sz="800">
                <a:solidFill>
                  <a:srgbClr val="262626"/>
                </a:solidFill>
                <a:latin typeface="Century Gothic"/>
                <a:ea typeface="Century Gothic"/>
                <a:cs typeface="Century Gothic"/>
                <a:sym typeface="Century Gothic"/>
              </a:defRPr>
            </a:lvl8pPr>
            <a:lvl9pPr indent="0" lvl="8" marL="0" algn="r">
              <a:spcBef>
                <a:spcPts val="0"/>
              </a:spcBef>
              <a:buNone/>
              <a:defRPr sz="800">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4" name="Google Shape;44;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7" name="Shape 47"/>
        <p:cNvGrpSpPr/>
        <p:nvPr/>
      </p:nvGrpSpPr>
      <p:grpSpPr>
        <a:xfrm>
          <a:off x="0" y="0"/>
          <a:ext cx="0" cy="0"/>
          <a:chOff x="0" y="0"/>
          <a:chExt cx="0" cy="0"/>
        </a:xfrm>
      </p:grpSpPr>
      <p:sp>
        <p:nvSpPr>
          <p:cNvPr id="48" name="Google Shape;48;p5"/>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9" name="Google Shape;49;p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5"/>
          <p:cNvGrpSpPr/>
          <p:nvPr/>
        </p:nvGrpSpPr>
        <p:grpSpPr>
          <a:xfrm>
            <a:off x="5250180" y="1267730"/>
            <a:ext cx="1691640" cy="615934"/>
            <a:chOff x="5250180" y="1267730"/>
            <a:chExt cx="1691640" cy="615934"/>
          </a:xfrm>
        </p:grpSpPr>
        <p:cxnSp>
          <p:nvCxnSpPr>
            <p:cNvPr id="53" name="Google Shape;53;p5"/>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4" name="Google Shape;54;p5"/>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5" name="Google Shape;55;p5"/>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6" name="Google Shape;56;p5"/>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b="0"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8" name="Google Shape;58;p5"/>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1" name="Shape 61"/>
        <p:cNvGrpSpPr/>
        <p:nvPr/>
      </p:nvGrpSpPr>
      <p:grpSpPr>
        <a:xfrm>
          <a:off x="0" y="0"/>
          <a:ext cx="0" cy="0"/>
          <a:chOff x="0" y="0"/>
          <a:chExt cx="0" cy="0"/>
        </a:xfrm>
      </p:grpSpPr>
      <p:sp>
        <p:nvSpPr>
          <p:cNvPr id="62" name="Google Shape;62;p6"/>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ph idx="2" type="pic"/>
          </p:nvPr>
        </p:nvSpPr>
        <p:spPr>
          <a:xfrm>
            <a:off x="228599" y="237744"/>
            <a:ext cx="7696201" cy="6382512"/>
          </a:xfrm>
          <a:prstGeom prst="rect">
            <a:avLst/>
          </a:prstGeom>
          <a:solidFill>
            <a:srgbClr val="95C77F"/>
          </a:solidFill>
          <a:ln>
            <a:noFill/>
          </a:ln>
        </p:spPr>
        <p:txBody>
          <a:bodyPr anchorCtr="0" anchor="t" bIns="45700" lIns="91425" spcFirstLastPara="1" rIns="91425" wrap="square" tIns="45700">
            <a:noAutofit/>
          </a:bodyPr>
          <a:lstStyle>
            <a:lvl1pPr lvl="0" marR="0" rtl="0" algn="l">
              <a:lnSpc>
                <a:spcPct val="110000"/>
              </a:lnSpc>
              <a:spcBef>
                <a:spcPts val="900"/>
              </a:spcBef>
              <a:spcAft>
                <a:spcPts val="0"/>
              </a:spcAft>
              <a:buClr>
                <a:srgbClr val="262626"/>
              </a:buClr>
              <a:buSzPts val="3200"/>
              <a:buFont typeface="Garamond"/>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Century Gothic"/>
                <a:ea typeface="Century Gothic"/>
                <a:cs typeface="Century Gothic"/>
                <a:sym typeface="Century Gothic"/>
              </a:defRPr>
            </a:lvl9pPr>
          </a:lstStyle>
          <a:p/>
        </p:txBody>
      </p:sp>
      <p:sp>
        <p:nvSpPr>
          <p:cNvPr id="64" name="Google Shape;64;p6"/>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6"/>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0" name="Shape 70"/>
        <p:cNvGrpSpPr/>
        <p:nvPr/>
      </p:nvGrpSpPr>
      <p:grpSpPr>
        <a:xfrm>
          <a:off x="0" y="0"/>
          <a:ext cx="0" cy="0"/>
          <a:chOff x="0" y="0"/>
          <a:chExt cx="0" cy="0"/>
        </a:xfrm>
      </p:grpSpPr>
      <p:sp>
        <p:nvSpPr>
          <p:cNvPr id="71" name="Google Shape;71;p7"/>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2" name="Google Shape;72;p7"/>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6" name="Google Shape;76;p7"/>
          <p:cNvGrpSpPr/>
          <p:nvPr/>
        </p:nvGrpSpPr>
        <p:grpSpPr>
          <a:xfrm>
            <a:off x="5250180" y="1267730"/>
            <a:ext cx="1691640" cy="615934"/>
            <a:chOff x="5250180" y="1267730"/>
            <a:chExt cx="1691640" cy="615934"/>
          </a:xfrm>
        </p:grpSpPr>
        <p:cxnSp>
          <p:nvCxnSpPr>
            <p:cNvPr id="77" name="Google Shape;77;p7"/>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8" name="Google Shape;78;p7"/>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9" name="Google Shape;79;p7"/>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80" name="Google Shape;80;p7"/>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81" name="Google Shape;81;p7"/>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9"/>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91" name="Google Shape;91;p9"/>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92" name="Google Shape;92;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0"/>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98" name="Google Shape;98;p10"/>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99" name="Google Shape;99;p10"/>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100" name="Google Shape;100;p10"/>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1"/>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000"/>
              <a:buFont typeface="Century Gothic"/>
              <a:buNone/>
              <a:defRPr b="0" i="0" sz="40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Garamond"/>
              <a:buChar char="◦"/>
              <a:defRPr b="0" i="0" sz="1500" u="none" cap="none" strike="noStrike">
                <a:solidFill>
                  <a:schemeClr val="lt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7" name="Google Shape;17;p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3"/>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38" name="Google Shape;38;p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9" name="Google Shape;39;p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8.jpg"/><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data-flair.training/blogs/python-mini-project-speech-emotion-recognition/" TargetMode="External"/><Relationship Id="rId4" Type="http://schemas.openxmlformats.org/officeDocument/2006/relationships/hyperlink" Target="https://en.wikipedia.org/wiki/Brachial_plexus" TargetMode="External"/><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pic>
        <p:nvPicPr>
          <p:cNvPr descr="abstract image" id="122" name="Google Shape;122;p13"/>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23" name="Google Shape;123;p13"/>
          <p:cNvSpPr/>
          <p:nvPr/>
        </p:nvSpPr>
        <p:spPr>
          <a:xfrm>
            <a:off x="5695067" y="1808532"/>
            <a:ext cx="5452527" cy="3240936"/>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txBox="1"/>
          <p:nvPr>
            <p:ph type="ctrTitle"/>
          </p:nvPr>
        </p:nvSpPr>
        <p:spPr>
          <a:xfrm>
            <a:off x="-88777" y="443884"/>
            <a:ext cx="5783843" cy="5537739"/>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0C0C0C"/>
              </a:buClr>
              <a:buSzPts val="4800"/>
              <a:buFont typeface="Century Gothic"/>
              <a:buNone/>
            </a:pPr>
            <a:r>
              <a:rPr b="1" lang="en-US" sz="4800">
                <a:solidFill>
                  <a:srgbClr val="0C0C0C"/>
                </a:solidFill>
              </a:rPr>
              <a:t>ULTRASOUND NERVE SEGMENTATION USING DEEP LEARNING</a:t>
            </a:r>
            <a:endParaRPr/>
          </a:p>
        </p:txBody>
      </p:sp>
      <p:sp>
        <p:nvSpPr>
          <p:cNvPr id="126" name="Google Shape;126;p13"/>
          <p:cNvSpPr txBox="1"/>
          <p:nvPr>
            <p:ph idx="1" type="subTitle"/>
          </p:nvPr>
        </p:nvSpPr>
        <p:spPr>
          <a:xfrm>
            <a:off x="6033793" y="2530136"/>
            <a:ext cx="4775075" cy="2041864"/>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SzPts val="1400"/>
              <a:buNone/>
            </a:pPr>
            <a:r>
              <a:rPr lang="en-US" sz="1400" u="sng">
                <a:solidFill>
                  <a:schemeClr val="lt1"/>
                </a:solidFill>
              </a:rPr>
              <a:t>Guide name </a:t>
            </a:r>
            <a:r>
              <a:rPr lang="en-US" sz="1400">
                <a:solidFill>
                  <a:schemeClr val="lt1"/>
                </a:solidFill>
              </a:rPr>
              <a:t>: R. Anusha-Assistant professor- CSE, MLRIT</a:t>
            </a:r>
            <a:endParaRPr/>
          </a:p>
          <a:p>
            <a:pPr indent="0" lvl="0" marL="0" rtl="0" algn="ctr">
              <a:lnSpc>
                <a:spcPct val="110000"/>
              </a:lnSpc>
              <a:spcBef>
                <a:spcPts val="600"/>
              </a:spcBef>
              <a:spcAft>
                <a:spcPts val="0"/>
              </a:spcAft>
              <a:buSzPts val="1400"/>
              <a:buNone/>
            </a:pPr>
            <a:r>
              <a:rPr lang="en-US" sz="1400" u="sng">
                <a:solidFill>
                  <a:schemeClr val="lt1"/>
                </a:solidFill>
              </a:rPr>
              <a:t>Presented by:</a:t>
            </a:r>
            <a:endParaRPr/>
          </a:p>
          <a:p>
            <a:pPr indent="0" lvl="0" marL="0" rtl="0" algn="ctr">
              <a:lnSpc>
                <a:spcPct val="110000"/>
              </a:lnSpc>
              <a:spcBef>
                <a:spcPts val="600"/>
              </a:spcBef>
              <a:spcAft>
                <a:spcPts val="0"/>
              </a:spcAft>
              <a:buSzPts val="1400"/>
              <a:buNone/>
            </a:pPr>
            <a:r>
              <a:rPr lang="en-US" sz="1400">
                <a:solidFill>
                  <a:schemeClr val="lt1"/>
                </a:solidFill>
              </a:rPr>
              <a:t>P. Harika Reddy - 17R21A05G3</a:t>
            </a:r>
            <a:endParaRPr/>
          </a:p>
          <a:p>
            <a:pPr indent="0" lvl="0" marL="0" rtl="0" algn="ctr">
              <a:lnSpc>
                <a:spcPct val="110000"/>
              </a:lnSpc>
              <a:spcBef>
                <a:spcPts val="600"/>
              </a:spcBef>
              <a:spcAft>
                <a:spcPts val="0"/>
              </a:spcAft>
              <a:buSzPts val="1400"/>
              <a:buNone/>
            </a:pPr>
            <a:r>
              <a:rPr lang="en-US" sz="1400">
                <a:solidFill>
                  <a:schemeClr val="lt1"/>
                </a:solidFill>
              </a:rPr>
              <a:t>Md Nizamuddin - 17R21A05F2</a:t>
            </a:r>
            <a:endParaRPr/>
          </a:p>
          <a:p>
            <a:pPr indent="0" lvl="0" marL="0" rtl="0" algn="ctr">
              <a:lnSpc>
                <a:spcPct val="110000"/>
              </a:lnSpc>
              <a:spcBef>
                <a:spcPts val="600"/>
              </a:spcBef>
              <a:spcAft>
                <a:spcPts val="0"/>
              </a:spcAft>
              <a:buSzPts val="1400"/>
              <a:buNone/>
            </a:pPr>
            <a:r>
              <a:rPr lang="en-US" sz="1400">
                <a:solidFill>
                  <a:schemeClr val="lt1"/>
                </a:solidFill>
              </a:rPr>
              <a:t>Md Abdul Mujeeb - 17R21A05F1</a:t>
            </a:r>
            <a:endParaRPr/>
          </a:p>
        </p:txBody>
      </p:sp>
      <p:pic>
        <p:nvPicPr>
          <p:cNvPr id="127" name="Google Shape;127;p13"/>
          <p:cNvPicPr preferRelativeResize="0"/>
          <p:nvPr/>
        </p:nvPicPr>
        <p:blipFill rotWithShape="1">
          <a:blip r:embed="rId4">
            <a:alphaModFix/>
          </a:blip>
          <a:srcRect b="0" l="0" r="0" t="0"/>
          <a:stretch/>
        </p:blipFill>
        <p:spPr>
          <a:xfrm>
            <a:off x="100984" y="0"/>
            <a:ext cx="1905000" cy="1266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623060" y="2035469"/>
            <a:ext cx="8933688" cy="956306"/>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3600"/>
              <a:buFont typeface="Century Gothic"/>
              <a:buNone/>
            </a:pPr>
            <a:r>
              <a:rPr lang="en-US" sz="3600"/>
              <a:t>TECHNOLOGIES USED</a:t>
            </a:r>
            <a:endParaRPr/>
          </a:p>
        </p:txBody>
      </p:sp>
      <p:sp>
        <p:nvSpPr>
          <p:cNvPr id="213" name="Google Shape;213;p22"/>
          <p:cNvSpPr txBox="1"/>
          <p:nvPr>
            <p:ph idx="1" type="body"/>
          </p:nvPr>
        </p:nvSpPr>
        <p:spPr>
          <a:xfrm>
            <a:off x="1629156" y="2991775"/>
            <a:ext cx="8939784" cy="2147487"/>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t/>
            </a:r>
            <a:endParaRPr/>
          </a:p>
        </p:txBody>
      </p:sp>
      <p:graphicFrame>
        <p:nvGraphicFramePr>
          <p:cNvPr id="214" name="Google Shape;214;p22"/>
          <p:cNvGraphicFramePr/>
          <p:nvPr/>
        </p:nvGraphicFramePr>
        <p:xfrm>
          <a:off x="1619479" y="2941503"/>
          <a:ext cx="3000000" cy="3000000"/>
        </p:xfrm>
        <a:graphic>
          <a:graphicData uri="http://schemas.openxmlformats.org/drawingml/2006/table">
            <a:tbl>
              <a:tblPr bandRow="1" firstRow="1">
                <a:noFill/>
                <a:tableStyleId>{9D9F7EE8-E064-4AF7-B5B9-D8452B555823}</a:tableStyleId>
              </a:tblPr>
              <a:tblGrid>
                <a:gridCol w="4478350"/>
                <a:gridCol w="4478350"/>
              </a:tblGrid>
              <a:tr h="477325">
                <a:tc>
                  <a:txBody>
                    <a:bodyPr/>
                    <a:lstStyle/>
                    <a:p>
                      <a:pPr indent="0" lvl="0" marL="0" marR="0" rtl="0" algn="ctr">
                        <a:spcBef>
                          <a:spcPts val="0"/>
                        </a:spcBef>
                        <a:spcAft>
                          <a:spcPts val="0"/>
                        </a:spcAft>
                        <a:buNone/>
                      </a:pPr>
                      <a:r>
                        <a:rPr lang="en-US" sz="1800" u="none" cap="none" strike="noStrike"/>
                        <a:t>Technology</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Purpose</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Scikit-Image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Pre-Processing</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Numpy</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Data conversion from Image to RAW</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Keras, TensorFlow</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Deep Learning Model</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Python 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Programming Language</a:t>
                      </a:r>
                      <a:endParaRPr sz="1800" u="none" cap="none" strike="noStrike"/>
                    </a:p>
                  </a:txBody>
                  <a:tcPr marT="45725" marB="45725" marR="91450" marL="91450"/>
                </a:tc>
              </a:tr>
            </a:tbl>
          </a:graphicData>
        </a:graphic>
      </p:graphicFrame>
      <p:pic>
        <p:nvPicPr>
          <p:cNvPr id="215" name="Google Shape;215;p22"/>
          <p:cNvPicPr preferRelativeResize="0"/>
          <p:nvPr/>
        </p:nvPicPr>
        <p:blipFill rotWithShape="1">
          <a:blip r:embed="rId3">
            <a:alphaModFix/>
          </a:blip>
          <a:srcRect b="0" l="0" r="0" t="0"/>
          <a:stretch/>
        </p:blipFill>
        <p:spPr>
          <a:xfrm>
            <a:off x="0" y="0"/>
            <a:ext cx="1905000" cy="126682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381740" y="159799"/>
            <a:ext cx="5637320" cy="11363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Dataset:</a:t>
            </a:r>
            <a:endParaRPr/>
          </a:p>
        </p:txBody>
      </p:sp>
      <p:pic>
        <p:nvPicPr>
          <p:cNvPr id="221" name="Google Shape;221;p23"/>
          <p:cNvPicPr preferRelativeResize="0"/>
          <p:nvPr>
            <p:ph idx="1" type="body"/>
          </p:nvPr>
        </p:nvPicPr>
        <p:blipFill rotWithShape="1">
          <a:blip r:embed="rId3">
            <a:alphaModFix/>
          </a:blip>
          <a:srcRect b="0" l="0" r="0" t="0"/>
          <a:stretch/>
        </p:blipFill>
        <p:spPr>
          <a:xfrm>
            <a:off x="6092360" y="1438181"/>
            <a:ext cx="5717900" cy="3506681"/>
          </a:xfrm>
          <a:prstGeom prst="rect">
            <a:avLst/>
          </a:prstGeom>
          <a:noFill/>
          <a:ln>
            <a:noFill/>
          </a:ln>
        </p:spPr>
      </p:pic>
      <p:pic>
        <p:nvPicPr>
          <p:cNvPr id="222" name="Google Shape;222;p23"/>
          <p:cNvPicPr preferRelativeResize="0"/>
          <p:nvPr/>
        </p:nvPicPr>
        <p:blipFill rotWithShape="1">
          <a:blip r:embed="rId4">
            <a:alphaModFix/>
          </a:blip>
          <a:srcRect b="0" l="0" r="0" t="0"/>
          <a:stretch/>
        </p:blipFill>
        <p:spPr>
          <a:xfrm>
            <a:off x="381740" y="1438181"/>
            <a:ext cx="5703369" cy="3506681"/>
          </a:xfrm>
          <a:prstGeom prst="rect">
            <a:avLst/>
          </a:prstGeom>
          <a:noFill/>
          <a:ln>
            <a:noFill/>
          </a:ln>
        </p:spPr>
      </p:pic>
      <p:sp>
        <p:nvSpPr>
          <p:cNvPr id="223" name="Google Shape;223;p23"/>
          <p:cNvSpPr txBox="1"/>
          <p:nvPr/>
        </p:nvSpPr>
        <p:spPr>
          <a:xfrm>
            <a:off x="1997477" y="5175682"/>
            <a:ext cx="4785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Training Data</a:t>
            </a:r>
            <a:endParaRPr/>
          </a:p>
        </p:txBody>
      </p:sp>
      <p:sp>
        <p:nvSpPr>
          <p:cNvPr id="224" name="Google Shape;224;p23"/>
          <p:cNvSpPr txBox="1"/>
          <p:nvPr/>
        </p:nvSpPr>
        <p:spPr>
          <a:xfrm flipH="1">
            <a:off x="8327254" y="5175682"/>
            <a:ext cx="27165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Testing Data</a:t>
            </a:r>
            <a:endParaRPr/>
          </a:p>
        </p:txBody>
      </p:sp>
      <p:pic>
        <p:nvPicPr>
          <p:cNvPr id="225" name="Google Shape;225;p23"/>
          <p:cNvPicPr preferRelativeResize="0"/>
          <p:nvPr/>
        </p:nvPicPr>
        <p:blipFill rotWithShape="1">
          <a:blip r:embed="rId5">
            <a:alphaModFix/>
          </a:blip>
          <a:srcRect b="0" l="0" r="0" t="0"/>
          <a:stretch/>
        </p:blipFill>
        <p:spPr>
          <a:xfrm>
            <a:off x="10091321" y="171356"/>
            <a:ext cx="1905000" cy="126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ctrTitle"/>
          </p:nvPr>
        </p:nvSpPr>
        <p:spPr>
          <a:xfrm>
            <a:off x="4944862" y="1287263"/>
            <a:ext cx="2246051" cy="745724"/>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4400"/>
              <a:buFont typeface="Century Gothic"/>
              <a:buNone/>
            </a:pPr>
            <a:r>
              <a:rPr lang="en-US" sz="4400"/>
              <a:t>RESULT</a:t>
            </a:r>
            <a:endParaRPr/>
          </a:p>
        </p:txBody>
      </p:sp>
      <p:sp>
        <p:nvSpPr>
          <p:cNvPr id="231" name="Google Shape;231;p24"/>
          <p:cNvSpPr txBox="1"/>
          <p:nvPr>
            <p:ph idx="1" type="subTitle"/>
          </p:nvPr>
        </p:nvSpPr>
        <p:spPr>
          <a:xfrm>
            <a:off x="1766655" y="2556769"/>
            <a:ext cx="3258105" cy="2290439"/>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rPr lang="en-US"/>
              <a:t>We have successfully predicted the branchial plexus nerve around the part of neck in the human body.</a:t>
            </a:r>
            <a:endParaRPr/>
          </a:p>
        </p:txBody>
      </p:sp>
      <p:pic>
        <p:nvPicPr>
          <p:cNvPr id="232" name="Google Shape;232;p24"/>
          <p:cNvPicPr preferRelativeResize="0"/>
          <p:nvPr/>
        </p:nvPicPr>
        <p:blipFill rotWithShape="1">
          <a:blip r:embed="rId3">
            <a:alphaModFix/>
          </a:blip>
          <a:srcRect b="0" l="0" r="0" t="0"/>
          <a:stretch/>
        </p:blipFill>
        <p:spPr>
          <a:xfrm>
            <a:off x="5398386" y="2032987"/>
            <a:ext cx="4881956" cy="3364635"/>
          </a:xfrm>
          <a:prstGeom prst="rect">
            <a:avLst/>
          </a:prstGeom>
          <a:noFill/>
          <a:ln>
            <a:noFill/>
          </a:ln>
        </p:spPr>
      </p:pic>
      <p:pic>
        <p:nvPicPr>
          <p:cNvPr id="233" name="Google Shape;233;p24"/>
          <p:cNvPicPr preferRelativeResize="0"/>
          <p:nvPr/>
        </p:nvPicPr>
        <p:blipFill rotWithShape="1">
          <a:blip r:embed="rId4">
            <a:alphaModFix/>
          </a:blip>
          <a:srcRect b="0" l="0" r="0" t="0"/>
          <a:stretch/>
        </p:blipFill>
        <p:spPr>
          <a:xfrm>
            <a:off x="0" y="20438"/>
            <a:ext cx="1905000" cy="126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1629156" y="2275165"/>
            <a:ext cx="8933688" cy="990549"/>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4000"/>
              <a:buFont typeface="Century Gothic"/>
              <a:buNone/>
            </a:pPr>
            <a:r>
              <a:rPr lang="en-US" sz="4000"/>
              <a:t>CONCLUSION</a:t>
            </a:r>
            <a:endParaRPr/>
          </a:p>
        </p:txBody>
      </p:sp>
      <p:sp>
        <p:nvSpPr>
          <p:cNvPr id="239" name="Google Shape;239;p25"/>
          <p:cNvSpPr txBox="1"/>
          <p:nvPr>
            <p:ph idx="1" type="body"/>
          </p:nvPr>
        </p:nvSpPr>
        <p:spPr>
          <a:xfrm>
            <a:off x="1629156" y="3265714"/>
            <a:ext cx="8939784" cy="2062066"/>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rPr lang="en-US">
                <a:latin typeface="Times New Roman"/>
                <a:ea typeface="Times New Roman"/>
                <a:cs typeface="Times New Roman"/>
                <a:sym typeface="Times New Roman"/>
              </a:rPr>
              <a:t>One major disadvantage of these images is that they include huge amount of noise so doctors face difficulty in finding the exact location of the nerve where they have to inject the medicine to operate. These pictures are not clear enough to find the nerve at once so they have to inject needle very times. With this application they can find the nerve very easily because it includes the segmentation of these nerves in ultrasound images. This application is further extended to train the system with this data so that it can be used worldwide.</a:t>
            </a:r>
            <a:endParaRPr/>
          </a:p>
          <a:p>
            <a:pPr indent="0" lvl="0" marL="0" rtl="0" algn="ctr">
              <a:lnSpc>
                <a:spcPct val="110000"/>
              </a:lnSpc>
              <a:spcBef>
                <a:spcPts val="900"/>
              </a:spcBef>
              <a:spcAft>
                <a:spcPts val="0"/>
              </a:spcAft>
              <a:buSzPts val="1800"/>
              <a:buNone/>
            </a:pPr>
            <a:r>
              <a:t/>
            </a:r>
            <a:endParaRPr/>
          </a:p>
        </p:txBody>
      </p:sp>
      <p:pic>
        <p:nvPicPr>
          <p:cNvPr id="240" name="Google Shape;240;p25"/>
          <p:cNvPicPr preferRelativeResize="0"/>
          <p:nvPr/>
        </p:nvPicPr>
        <p:blipFill rotWithShape="1">
          <a:blip r:embed="rId3">
            <a:alphaModFix/>
          </a:blip>
          <a:srcRect b="0" l="0" r="0" t="0"/>
          <a:stretch/>
        </p:blipFill>
        <p:spPr>
          <a:xfrm>
            <a:off x="0" y="0"/>
            <a:ext cx="1905000" cy="126682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ctrTitle"/>
          </p:nvPr>
        </p:nvSpPr>
        <p:spPr>
          <a:xfrm>
            <a:off x="1629103" y="2244830"/>
            <a:ext cx="8349398" cy="62265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3000"/>
              </a:lnSpc>
              <a:spcBef>
                <a:spcPts val="0"/>
              </a:spcBef>
              <a:spcAft>
                <a:spcPts val="0"/>
              </a:spcAft>
              <a:buClr>
                <a:srgbClr val="262626"/>
              </a:buClr>
              <a:buSzPct val="100000"/>
              <a:buFont typeface="Century Gothic"/>
              <a:buNone/>
            </a:pPr>
            <a:r>
              <a:rPr lang="en-US"/>
              <a:t>FUTURE WORKS</a:t>
            </a:r>
            <a:endParaRPr/>
          </a:p>
        </p:txBody>
      </p:sp>
      <p:sp>
        <p:nvSpPr>
          <p:cNvPr id="246" name="Google Shape;246;p26"/>
          <p:cNvSpPr txBox="1"/>
          <p:nvPr>
            <p:ph idx="1" type="subTitle"/>
          </p:nvPr>
        </p:nvSpPr>
        <p:spPr>
          <a:xfrm>
            <a:off x="1629101" y="3302494"/>
            <a:ext cx="8936846" cy="1836770"/>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rPr lang="en-US" sz="1800">
                <a:latin typeface="Times New Roman"/>
                <a:ea typeface="Times New Roman"/>
                <a:cs typeface="Times New Roman"/>
                <a:sym typeface="Times New Roman"/>
              </a:rPr>
              <a:t>There are still some lack of facilities available in the area of medical field. The facilities should be improved with the latest technologies. The more are the facilities, the more will be the accuracy of the health of the patients.</a:t>
            </a:r>
            <a:endParaRPr sz="1800">
              <a:latin typeface="Times New Roman"/>
              <a:ea typeface="Times New Roman"/>
              <a:cs typeface="Times New Roman"/>
              <a:sym typeface="Times New Roman"/>
            </a:endParaRPr>
          </a:p>
          <a:p>
            <a:pPr indent="0" lvl="0" marL="0" rtl="0" algn="ctr">
              <a:lnSpc>
                <a:spcPct val="110000"/>
              </a:lnSpc>
              <a:spcBef>
                <a:spcPts val="0"/>
              </a:spcBef>
              <a:spcAft>
                <a:spcPts val="0"/>
              </a:spcAft>
              <a:buSzPts val="1800"/>
              <a:buNone/>
            </a:pPr>
            <a:r>
              <a:t/>
            </a:r>
            <a:endParaRPr/>
          </a:p>
        </p:txBody>
      </p:sp>
      <p:pic>
        <p:nvPicPr>
          <p:cNvPr id="247" name="Google Shape;247;p26"/>
          <p:cNvPicPr preferRelativeResize="0"/>
          <p:nvPr/>
        </p:nvPicPr>
        <p:blipFill rotWithShape="1">
          <a:blip r:embed="rId3">
            <a:alphaModFix/>
          </a:blip>
          <a:srcRect b="0" l="0" r="0" t="0"/>
          <a:stretch/>
        </p:blipFill>
        <p:spPr>
          <a:xfrm>
            <a:off x="0" y="0"/>
            <a:ext cx="1905000" cy="126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2876365" y="887767"/>
            <a:ext cx="6436311" cy="156247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2000"/>
              <a:buFont typeface="Century Gothic"/>
              <a:buNone/>
            </a:pPr>
            <a:r>
              <a:rPr lang="en-US" sz="2000"/>
              <a:t>REFERENCES</a:t>
            </a:r>
            <a:endParaRPr/>
          </a:p>
        </p:txBody>
      </p:sp>
      <p:sp>
        <p:nvSpPr>
          <p:cNvPr id="253" name="Google Shape;253;p27"/>
          <p:cNvSpPr txBox="1"/>
          <p:nvPr>
            <p:ph idx="1" type="body"/>
          </p:nvPr>
        </p:nvSpPr>
        <p:spPr>
          <a:xfrm>
            <a:off x="1629156" y="2157275"/>
            <a:ext cx="8939784" cy="298198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47368"/>
              </a:lnSpc>
              <a:spcBef>
                <a:spcPts val="0"/>
              </a:spcBef>
              <a:spcAft>
                <a:spcPts val="0"/>
              </a:spcAft>
              <a:buSzPct val="67368"/>
              <a:buNone/>
            </a:pPr>
            <a:r>
              <a:rPr lang="en-US" sz="1900" u="sng">
                <a:solidFill>
                  <a:schemeClr val="hlink"/>
                </a:solidFill>
                <a:latin typeface="Times New Roman"/>
                <a:ea typeface="Times New Roman"/>
                <a:cs typeface="Times New Roman"/>
                <a:sym typeface="Times New Roman"/>
                <a:hlinkClick r:id="rId3"/>
              </a:rPr>
              <a:t>[1]   https://data-flair.training/blogs/python-mini-project-speech-emotion-recognition/</a:t>
            </a:r>
            <a:endParaRPr sz="1900">
              <a:latin typeface="Times New Roman"/>
              <a:ea typeface="Times New Roman"/>
              <a:cs typeface="Times New Roman"/>
              <a:sym typeface="Times New Roman"/>
            </a:endParaRPr>
          </a:p>
          <a:p>
            <a:pPr indent="0" lvl="0" marL="0" rtl="0" algn="just">
              <a:lnSpc>
                <a:spcPct val="47368"/>
              </a:lnSpc>
              <a:spcBef>
                <a:spcPts val="1150"/>
              </a:spcBef>
              <a:spcAft>
                <a:spcPts val="0"/>
              </a:spcAft>
              <a:buSzPct val="67368"/>
              <a:buNone/>
            </a:pPr>
            <a:r>
              <a:rPr lang="en-US" sz="1900">
                <a:latin typeface="Times New Roman"/>
                <a:ea typeface="Times New Roman"/>
                <a:cs typeface="Times New Roman"/>
                <a:sym typeface="Times New Roman"/>
              </a:rPr>
              <a:t>[2]   Efficient Detection of Brachial Plexus in Ultrasound Images using Machine Learning Algorithms Deepak Sharma, Lalit kumar </a:t>
            </a:r>
            <a:endParaRPr sz="1900">
              <a:latin typeface="Times New Roman"/>
              <a:ea typeface="Times New Roman"/>
              <a:cs typeface="Times New Roman"/>
              <a:sym typeface="Times New Roman"/>
            </a:endParaRPr>
          </a:p>
          <a:p>
            <a:pPr indent="0" lvl="0" marL="0" rtl="0" algn="just">
              <a:lnSpc>
                <a:spcPct val="47368"/>
              </a:lnSpc>
              <a:spcBef>
                <a:spcPts val="1150"/>
              </a:spcBef>
              <a:spcAft>
                <a:spcPts val="0"/>
              </a:spcAft>
              <a:buSzPct val="67368"/>
              <a:buNone/>
            </a:pPr>
            <a:r>
              <a:rPr lang="en-US" sz="1900">
                <a:latin typeface="Times New Roman"/>
                <a:ea typeface="Times New Roman"/>
                <a:cs typeface="Times New Roman"/>
                <a:sym typeface="Times New Roman"/>
              </a:rPr>
              <a:t>[3]   P.A.Venktachalam, Ahmad Fadzil Mohd Hani, Umi Kalthun Nag Lim Eng Eng: “Processing of Abdominal Ultrasound Images Using Seed based Region Growing Method”, Proceedings of International Conference on Intelligent Sensing and Information Processing, IEEE, 2004.</a:t>
            </a:r>
            <a:endParaRPr/>
          </a:p>
          <a:p>
            <a:pPr indent="0" lvl="0" marL="0" rtl="0" algn="just">
              <a:lnSpc>
                <a:spcPct val="47368"/>
              </a:lnSpc>
              <a:spcBef>
                <a:spcPts val="1150"/>
              </a:spcBef>
              <a:spcAft>
                <a:spcPts val="0"/>
              </a:spcAft>
              <a:buSzPct val="67368"/>
              <a:buNone/>
            </a:pPr>
            <a:r>
              <a:rPr lang="en-US" sz="1900">
                <a:latin typeface="Times New Roman"/>
                <a:ea typeface="Times New Roman"/>
                <a:cs typeface="Times New Roman"/>
                <a:sym typeface="Times New Roman"/>
              </a:rPr>
              <a:t>[4] Olaf Ronneberger, Philipp Fischer, and Thomas Brox: “U-Net: Convolutional Networks for Biomedical Image Segmentation” MICCAI,  2015.</a:t>
            </a:r>
            <a:endParaRPr sz="1900">
              <a:latin typeface="Times New Roman"/>
              <a:ea typeface="Times New Roman"/>
              <a:cs typeface="Times New Roman"/>
              <a:sym typeface="Times New Roman"/>
            </a:endParaRPr>
          </a:p>
          <a:p>
            <a:pPr indent="0" lvl="0" marL="0" rtl="0" algn="just">
              <a:lnSpc>
                <a:spcPct val="47368"/>
              </a:lnSpc>
              <a:spcBef>
                <a:spcPts val="1150"/>
              </a:spcBef>
              <a:spcAft>
                <a:spcPts val="0"/>
              </a:spcAft>
              <a:buSzPct val="67368"/>
              <a:buNone/>
            </a:pPr>
            <a:r>
              <a:rPr lang="en-US" sz="1900" u="sng">
                <a:solidFill>
                  <a:schemeClr val="hlink"/>
                </a:solidFill>
                <a:latin typeface="Times New Roman"/>
                <a:ea typeface="Times New Roman"/>
                <a:cs typeface="Times New Roman"/>
                <a:sym typeface="Times New Roman"/>
                <a:hlinkClick r:id="rId4"/>
              </a:rPr>
              <a:t>[5]      https://en.wikipedia.org/wiki/Brachial_plexus</a:t>
            </a:r>
            <a:endParaRPr sz="1900">
              <a:solidFill>
                <a:schemeClr val="dk1"/>
              </a:solidFill>
              <a:latin typeface="Times New Roman"/>
              <a:ea typeface="Times New Roman"/>
              <a:cs typeface="Times New Roman"/>
              <a:sym typeface="Times New Roman"/>
            </a:endParaRPr>
          </a:p>
          <a:p>
            <a:pPr indent="-228600" lvl="0" marL="228600" rtl="0" algn="just">
              <a:lnSpc>
                <a:spcPct val="47368"/>
              </a:lnSpc>
              <a:spcBef>
                <a:spcPts val="1150"/>
              </a:spcBef>
              <a:spcAft>
                <a:spcPts val="0"/>
              </a:spcAft>
              <a:buSzPct val="100000"/>
              <a:buNone/>
            </a:pPr>
            <a:r>
              <a:rPr lang="en-US" sz="1900">
                <a:latin typeface="Times New Roman"/>
                <a:ea typeface="Times New Roman"/>
                <a:cs typeface="Times New Roman"/>
                <a:sym typeface="Times New Roman"/>
              </a:rPr>
              <a:t>[6]     https://medium.com/jun-devpblog/dl-12-unsampling-unpooling-and-transpose-convolution-831dc53687ce </a:t>
            </a:r>
            <a:endParaRPr sz="1900">
              <a:latin typeface="Times New Roman"/>
              <a:ea typeface="Times New Roman"/>
              <a:cs typeface="Times New Roman"/>
              <a:sym typeface="Times New Roman"/>
            </a:endParaRPr>
          </a:p>
          <a:p>
            <a:pPr indent="-228600" lvl="0" marL="228600" rtl="0" algn="just">
              <a:lnSpc>
                <a:spcPct val="47368"/>
              </a:lnSpc>
              <a:spcBef>
                <a:spcPts val="1150"/>
              </a:spcBef>
              <a:spcAft>
                <a:spcPts val="0"/>
              </a:spcAft>
              <a:buSzPct val="100000"/>
              <a:buNone/>
            </a:pPr>
            <a:r>
              <a:rPr lang="en-US" sz="1900">
                <a:latin typeface="Times New Roman"/>
                <a:ea typeface="Times New Roman"/>
                <a:cs typeface="Times New Roman"/>
                <a:sym typeface="Times New Roman"/>
              </a:rPr>
              <a:t>[7]     https://www.tutorialspoint.com/dip/concept_of_convolution.htm</a:t>
            </a:r>
            <a:endParaRPr sz="1900">
              <a:latin typeface="Times New Roman"/>
              <a:ea typeface="Times New Roman"/>
              <a:cs typeface="Times New Roman"/>
              <a:sym typeface="Times New Roman"/>
            </a:endParaRPr>
          </a:p>
          <a:p>
            <a:pPr indent="-228600" lvl="0" marL="228600" rtl="0" algn="just">
              <a:lnSpc>
                <a:spcPct val="47368"/>
              </a:lnSpc>
              <a:spcBef>
                <a:spcPts val="1150"/>
              </a:spcBef>
              <a:spcAft>
                <a:spcPts val="0"/>
              </a:spcAft>
              <a:buSzPct val="100000"/>
              <a:buNone/>
            </a:pPr>
            <a:r>
              <a:rPr lang="en-US" sz="1900">
                <a:latin typeface="Times New Roman"/>
                <a:ea typeface="Times New Roman"/>
                <a:cs typeface="Times New Roman"/>
                <a:sym typeface="Times New Roman"/>
              </a:rPr>
              <a:t>[8] https://byjus.com/physics/accuracy-precision-measurement/ </a:t>
            </a:r>
            <a:endParaRPr sz="1900">
              <a:latin typeface="Times New Roman"/>
              <a:ea typeface="Times New Roman"/>
              <a:cs typeface="Times New Roman"/>
              <a:sym typeface="Times New Roman"/>
            </a:endParaRPr>
          </a:p>
          <a:p>
            <a:pPr indent="0" lvl="0" marL="0" rtl="0" algn="just">
              <a:lnSpc>
                <a:spcPct val="110000"/>
              </a:lnSpc>
              <a:spcBef>
                <a:spcPts val="1150"/>
              </a:spcBef>
              <a:spcAft>
                <a:spcPts val="0"/>
              </a:spcAft>
              <a:buSzPct val="100000"/>
              <a:buNone/>
            </a:pPr>
            <a:r>
              <a:rPr lang="en-US" sz="1900">
                <a:latin typeface="Times New Roman"/>
                <a:ea typeface="Times New Roman"/>
                <a:cs typeface="Times New Roman"/>
                <a:sym typeface="Times New Roman"/>
              </a:rPr>
              <a:t>[9]</a:t>
            </a:r>
            <a:r>
              <a:rPr lang="en-US" sz="1900">
                <a:latin typeface="Calibri"/>
                <a:ea typeface="Calibri"/>
                <a:cs typeface="Calibri"/>
                <a:sym typeface="Calibri"/>
              </a:rPr>
              <a:t> </a:t>
            </a:r>
            <a:r>
              <a:rPr lang="en-US" sz="1900">
                <a:latin typeface="Times New Roman"/>
                <a:ea typeface="Times New Roman"/>
                <a:cs typeface="Times New Roman"/>
                <a:sym typeface="Times New Roman"/>
              </a:rPr>
              <a:t>https://medium.com/analytics-vidhya/precision-and-recall-in-machine-learning-c8a1b9638eeb </a:t>
            </a:r>
            <a:endParaRPr sz="1900">
              <a:latin typeface="Calibri"/>
              <a:ea typeface="Calibri"/>
              <a:cs typeface="Calibri"/>
              <a:sym typeface="Calibri"/>
            </a:endParaRPr>
          </a:p>
          <a:p>
            <a:pPr indent="0" lvl="0" marL="0" rtl="0" algn="just">
              <a:lnSpc>
                <a:spcPct val="110000"/>
              </a:lnSpc>
              <a:spcBef>
                <a:spcPts val="900"/>
              </a:spcBef>
              <a:spcAft>
                <a:spcPts val="0"/>
              </a:spcAft>
              <a:buSzPct val="100000"/>
              <a:buNone/>
            </a:pPr>
            <a:r>
              <a:rPr lang="en-US" sz="1900">
                <a:latin typeface="Times New Roman"/>
                <a:ea typeface="Times New Roman"/>
                <a:cs typeface="Times New Roman"/>
                <a:sym typeface="Times New Roman"/>
              </a:rPr>
              <a:t>[10</a:t>
            </a:r>
            <a:r>
              <a:rPr lang="en-US" sz="1900">
                <a:solidFill>
                  <a:srgbClr val="000000"/>
                </a:solidFill>
                <a:latin typeface="Times New Roman"/>
                <a:ea typeface="Times New Roman"/>
                <a:cs typeface="Times New Roman"/>
                <a:sym typeface="Times New Roman"/>
              </a:rPr>
              <a:t>]TeemuKanstrén,https://towardsdatascience.com/a-look-at-precisionrecall-and-f1-score-36b5fd0d</a:t>
            </a:r>
            <a:endParaRPr sz="1900">
              <a:latin typeface="Calibri"/>
              <a:ea typeface="Calibri"/>
              <a:cs typeface="Calibri"/>
              <a:sym typeface="Calibri"/>
            </a:endParaRPr>
          </a:p>
          <a:p>
            <a:pPr indent="0" lvl="0" marL="0" rtl="0" algn="ctr">
              <a:lnSpc>
                <a:spcPct val="110000"/>
              </a:lnSpc>
              <a:spcBef>
                <a:spcPts val="900"/>
              </a:spcBef>
              <a:spcAft>
                <a:spcPts val="0"/>
              </a:spcAft>
              <a:buSzPct val="100000"/>
              <a:buNone/>
            </a:pPr>
            <a:r>
              <a:t/>
            </a:r>
            <a:endParaRPr/>
          </a:p>
        </p:txBody>
      </p:sp>
      <p:pic>
        <p:nvPicPr>
          <p:cNvPr id="254" name="Google Shape;254;p27"/>
          <p:cNvPicPr preferRelativeResize="0"/>
          <p:nvPr/>
        </p:nvPicPr>
        <p:blipFill rotWithShape="1">
          <a:blip r:embed="rId5">
            <a:alphaModFix/>
          </a:blip>
          <a:srcRect b="0" l="0" r="0" t="0"/>
          <a:stretch/>
        </p:blipFill>
        <p:spPr>
          <a:xfrm>
            <a:off x="0" y="-80777"/>
            <a:ext cx="1905000" cy="126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8"/>
          <p:cNvPicPr preferRelativeResize="0"/>
          <p:nvPr/>
        </p:nvPicPr>
        <p:blipFill rotWithShape="1">
          <a:blip r:embed="rId3">
            <a:alphaModFix/>
          </a:blip>
          <a:srcRect b="0" l="0" r="0" t="0"/>
          <a:stretch/>
        </p:blipFill>
        <p:spPr>
          <a:xfrm>
            <a:off x="1615598" y="1478707"/>
            <a:ext cx="8960803" cy="3900585"/>
          </a:xfrm>
          <a:prstGeom prst="rect">
            <a:avLst/>
          </a:prstGeom>
          <a:noFill/>
          <a:ln>
            <a:noFill/>
          </a:ln>
        </p:spPr>
      </p:pic>
      <p:pic>
        <p:nvPicPr>
          <p:cNvPr id="260" name="Google Shape;260;p28"/>
          <p:cNvPicPr preferRelativeResize="0"/>
          <p:nvPr/>
        </p:nvPicPr>
        <p:blipFill rotWithShape="1">
          <a:blip r:embed="rId4">
            <a:alphaModFix/>
          </a:blip>
          <a:srcRect b="0" l="0" r="0" t="0"/>
          <a:stretch/>
        </p:blipFill>
        <p:spPr>
          <a:xfrm>
            <a:off x="0" y="19975"/>
            <a:ext cx="1905000" cy="1266825"/>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1066800" y="642594"/>
            <a:ext cx="10058400" cy="13050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a:t>ABSTRACT</a:t>
            </a:r>
            <a:endParaRPr/>
          </a:p>
        </p:txBody>
      </p:sp>
      <p:sp>
        <p:nvSpPr>
          <p:cNvPr id="133" name="Google Shape;133;p14"/>
          <p:cNvSpPr txBox="1"/>
          <p:nvPr>
            <p:ph idx="1" type="body"/>
          </p:nvPr>
        </p:nvSpPr>
        <p:spPr>
          <a:xfrm>
            <a:off x="1066800" y="1740023"/>
            <a:ext cx="10058400" cy="4212721"/>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Today medical field has provided us enormous facilities that has been never thought before. There has been done many improvements in the field of surgery, medicine, X-Rays and many more. But some areas still want some improvements so that patients don’t need to face any type of difficulty or pain. We are trying to highlight the difficulties and in the treatments that are based on the ultrasound images. So in paper this our main focus is to improve the treatments based on ultrasound scans which is used widely in medical field due to vast area of application and cost effectiveness. These ultrasound scans are very important to detect any kind of injury of disease in human body because it used to scan the internal tissues of the body. </a:t>
            </a:r>
            <a:endParaRPr/>
          </a:p>
          <a:p>
            <a:pPr indent="0" lvl="0" marL="0" rtl="0" algn="just">
              <a:lnSpc>
                <a:spcPct val="120000"/>
              </a:lnSpc>
              <a:spcBef>
                <a:spcPts val="900"/>
              </a:spcBef>
              <a:spcAft>
                <a:spcPts val="0"/>
              </a:spcAft>
              <a:buSzPts val="1500"/>
              <a:buNone/>
            </a:pPr>
            <a:r>
              <a:t/>
            </a:r>
            <a:endParaRPr/>
          </a:p>
        </p:txBody>
      </p:sp>
      <p:pic>
        <p:nvPicPr>
          <p:cNvPr descr="Capture.PNG" id="134" name="Google Shape;134;p14"/>
          <p:cNvPicPr preferRelativeResize="0"/>
          <p:nvPr/>
        </p:nvPicPr>
        <p:blipFill rotWithShape="1">
          <a:blip r:embed="rId3">
            <a:alphaModFix/>
          </a:blip>
          <a:srcRect b="0" l="0" r="0" t="0"/>
          <a:stretch/>
        </p:blipFill>
        <p:spPr>
          <a:xfrm>
            <a:off x="616945" y="4395732"/>
            <a:ext cx="6852491" cy="1846912"/>
          </a:xfrm>
          <a:prstGeom prst="rect">
            <a:avLst/>
          </a:prstGeom>
          <a:noFill/>
          <a:ln>
            <a:noFill/>
          </a:ln>
        </p:spPr>
      </p:pic>
      <p:pic>
        <p:nvPicPr>
          <p:cNvPr id="135" name="Google Shape;135;p14"/>
          <p:cNvPicPr preferRelativeResize="0"/>
          <p:nvPr/>
        </p:nvPicPr>
        <p:blipFill rotWithShape="1">
          <a:blip r:embed="rId4">
            <a:alphaModFix/>
          </a:blip>
          <a:srcRect b="0" l="0" r="0" t="0"/>
          <a:stretch/>
        </p:blipFill>
        <p:spPr>
          <a:xfrm>
            <a:off x="7623673" y="4099030"/>
            <a:ext cx="4032173" cy="2334819"/>
          </a:xfrm>
          <a:prstGeom prst="rect">
            <a:avLst/>
          </a:prstGeom>
          <a:noFill/>
          <a:ln>
            <a:noFill/>
          </a:ln>
        </p:spPr>
      </p:pic>
      <p:pic>
        <p:nvPicPr>
          <p:cNvPr id="136" name="Google Shape;136;p14"/>
          <p:cNvPicPr preferRelativeResize="0"/>
          <p:nvPr/>
        </p:nvPicPr>
        <p:blipFill rotWithShape="1">
          <a:blip r:embed="rId5">
            <a:alphaModFix/>
          </a:blip>
          <a:srcRect b="0" l="0" r="0" t="0"/>
          <a:stretch/>
        </p:blipFill>
        <p:spPr>
          <a:xfrm>
            <a:off x="0" y="48865"/>
            <a:ext cx="1905000" cy="1266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a:t>PROPOSED SYSTEM</a:t>
            </a:r>
            <a:endParaRPr/>
          </a:p>
        </p:txBody>
      </p:sp>
      <p:sp>
        <p:nvSpPr>
          <p:cNvPr id="142" name="Google Shape;142;p15"/>
          <p:cNvSpPr txBox="1"/>
          <p:nvPr>
            <p:ph idx="1" type="body"/>
          </p:nvPr>
        </p:nvSpPr>
        <p:spPr>
          <a:xfrm>
            <a:off x="914400" y="1608463"/>
            <a:ext cx="10210800" cy="4803354"/>
          </a:xfrm>
          <a:prstGeom prst="rect">
            <a:avLst/>
          </a:prstGeom>
          <a:noFill/>
          <a:ln>
            <a:noFill/>
          </a:ln>
        </p:spPr>
        <p:txBody>
          <a:bodyPr anchorCtr="0" anchor="t" bIns="45700" lIns="91425" spcFirstLastPara="1" rIns="91425" wrap="square" tIns="45700">
            <a:normAutofit fontScale="70000" lnSpcReduction="20000"/>
          </a:bodyPr>
          <a:lstStyle/>
          <a:p>
            <a:pPr indent="-514350" lvl="0" marL="514350" rtl="0" algn="l">
              <a:lnSpc>
                <a:spcPct val="110000"/>
              </a:lnSpc>
              <a:spcBef>
                <a:spcPts val="0"/>
              </a:spcBef>
              <a:spcAft>
                <a:spcPts val="0"/>
              </a:spcAft>
              <a:buSzPct val="100000"/>
              <a:buChar char="◦"/>
            </a:pPr>
            <a:r>
              <a:rPr lang="en-US" sz="3600">
                <a:latin typeface="Times New Roman"/>
                <a:ea typeface="Times New Roman"/>
                <a:cs typeface="Times New Roman"/>
                <a:sym typeface="Times New Roman"/>
              </a:rPr>
              <a:t>The idea is to construct a Deep Neural Network for Biomedical Image Segmentation, in this case the ultrasound images of the nerves near the areas of the Neck.</a:t>
            </a:r>
            <a:endParaRPr/>
          </a:p>
          <a:p>
            <a:pPr indent="-514350" lvl="0" marL="514350" rtl="0" algn="l">
              <a:lnSpc>
                <a:spcPct val="110000"/>
              </a:lnSpc>
              <a:spcBef>
                <a:spcPts val="900"/>
              </a:spcBef>
              <a:spcAft>
                <a:spcPts val="0"/>
              </a:spcAft>
              <a:buSzPct val="100000"/>
              <a:buChar char="◦"/>
            </a:pPr>
            <a:r>
              <a:rPr lang="en-US" sz="3600">
                <a:latin typeface="Times New Roman"/>
                <a:ea typeface="Times New Roman"/>
                <a:cs typeface="Times New Roman"/>
                <a:sym typeface="Times New Roman"/>
              </a:rPr>
              <a:t>To Train the Neural Network with not the raw ultrasound nerve images available but to pre-process the data with the aim to reduce noise in the image in order to make it clearer for the Deep Neural Network to understand the ultrasound nerve image.</a:t>
            </a:r>
            <a:endParaRPr/>
          </a:p>
          <a:p>
            <a:pPr indent="-514350" lvl="0" marL="514350" rtl="0" algn="l">
              <a:lnSpc>
                <a:spcPct val="110000"/>
              </a:lnSpc>
              <a:spcBef>
                <a:spcPts val="900"/>
              </a:spcBef>
              <a:spcAft>
                <a:spcPts val="0"/>
              </a:spcAft>
              <a:buSzPct val="100000"/>
              <a:buChar char="◦"/>
            </a:pPr>
            <a:r>
              <a:rPr lang="en-US" sz="3600">
                <a:latin typeface="Times New Roman"/>
                <a:ea typeface="Times New Roman"/>
                <a:cs typeface="Times New Roman"/>
                <a:sym typeface="Times New Roman"/>
              </a:rPr>
              <a:t>To keep improving the Accuracy of the model by identifying potential parameters which are a bottleneck</a:t>
            </a:r>
            <a:endParaRPr/>
          </a:p>
          <a:p>
            <a:pPr indent="-514350" lvl="0" marL="514350" rtl="0" algn="l">
              <a:lnSpc>
                <a:spcPct val="110000"/>
              </a:lnSpc>
              <a:spcBef>
                <a:spcPts val="900"/>
              </a:spcBef>
              <a:spcAft>
                <a:spcPts val="0"/>
              </a:spcAft>
              <a:buSzPct val="100000"/>
              <a:buChar char="◦"/>
            </a:pPr>
            <a:r>
              <a:rPr lang="en-US" sz="3600">
                <a:latin typeface="Times New Roman"/>
                <a:ea typeface="Times New Roman"/>
                <a:cs typeface="Times New Roman"/>
                <a:sym typeface="Times New Roman"/>
              </a:rPr>
              <a:t>To improve prediction time of the Neural Network by training efficient models that take significantly less time to predict when compared to conventional models.</a:t>
            </a:r>
            <a:endParaRPr/>
          </a:p>
        </p:txBody>
      </p:sp>
      <p:pic>
        <p:nvPicPr>
          <p:cNvPr id="143" name="Google Shape;143;p15"/>
          <p:cNvPicPr preferRelativeResize="0"/>
          <p:nvPr/>
        </p:nvPicPr>
        <p:blipFill rotWithShape="1">
          <a:blip r:embed="rId3">
            <a:alphaModFix/>
          </a:blip>
          <a:srcRect b="0" l="0" r="0" t="0"/>
          <a:stretch/>
        </p:blipFill>
        <p:spPr>
          <a:xfrm>
            <a:off x="38100" y="0"/>
            <a:ext cx="1905000" cy="1266825"/>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ctrTitle"/>
          </p:nvPr>
        </p:nvSpPr>
        <p:spPr>
          <a:xfrm>
            <a:off x="1629103" y="2244830"/>
            <a:ext cx="8029802" cy="764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3000"/>
              </a:lnSpc>
              <a:spcBef>
                <a:spcPts val="0"/>
              </a:spcBef>
              <a:spcAft>
                <a:spcPts val="0"/>
              </a:spcAft>
              <a:buClr>
                <a:srgbClr val="262626"/>
              </a:buClr>
              <a:buSzPct val="100000"/>
              <a:buFont typeface="Century Gothic"/>
              <a:buNone/>
            </a:pPr>
            <a:r>
              <a:rPr lang="en-US"/>
              <a:t>     ADVANTAGES</a:t>
            </a:r>
            <a:endParaRPr/>
          </a:p>
        </p:txBody>
      </p:sp>
      <p:sp>
        <p:nvSpPr>
          <p:cNvPr id="149" name="Google Shape;149;p16"/>
          <p:cNvSpPr txBox="1"/>
          <p:nvPr>
            <p:ph idx="1" type="subTitle"/>
          </p:nvPr>
        </p:nvSpPr>
        <p:spPr>
          <a:xfrm>
            <a:off x="1629101" y="3071674"/>
            <a:ext cx="8936846" cy="2067589"/>
          </a:xfrm>
          <a:prstGeom prst="rect">
            <a:avLst/>
          </a:prstGeom>
          <a:noFill/>
          <a:ln>
            <a:noFill/>
          </a:ln>
        </p:spPr>
        <p:txBody>
          <a:bodyPr anchorCtr="0" anchor="t" bIns="45700" lIns="91425" spcFirstLastPara="1" rIns="91425" wrap="square" tIns="45700">
            <a:normAutofit/>
          </a:bodyPr>
          <a:lstStyle/>
          <a:p>
            <a:pPr indent="-514350" lvl="1" marL="971550" rtl="0" algn="l">
              <a:lnSpc>
                <a:spcPct val="100000"/>
              </a:lnSpc>
              <a:spcBef>
                <a:spcPts val="0"/>
              </a:spcBef>
              <a:spcAft>
                <a:spcPts val="0"/>
              </a:spcAft>
              <a:buSzPts val="1600"/>
              <a:buFont typeface="Noto Sans Symbols"/>
              <a:buChar char="❖"/>
            </a:pPr>
            <a:r>
              <a:rPr lang="en-US">
                <a:latin typeface="Times New Roman"/>
                <a:ea typeface="Times New Roman"/>
                <a:cs typeface="Times New Roman"/>
                <a:sym typeface="Times New Roman"/>
              </a:rPr>
              <a:t>Clear Images prone to give High accuracy with significantly less data but more information due to clarity in dataset</a:t>
            </a:r>
            <a:endParaRPr/>
          </a:p>
          <a:p>
            <a:pPr indent="-514350" lvl="1" marL="971550" rtl="0" algn="l">
              <a:lnSpc>
                <a:spcPct val="100000"/>
              </a:lnSpc>
              <a:spcBef>
                <a:spcPts val="500"/>
              </a:spcBef>
              <a:spcAft>
                <a:spcPts val="0"/>
              </a:spcAft>
              <a:buSzPts val="1600"/>
              <a:buFont typeface="Noto Sans Symbols"/>
              <a:buChar char="❖"/>
            </a:pPr>
            <a:r>
              <a:rPr lang="en-US">
                <a:latin typeface="Times New Roman"/>
                <a:ea typeface="Times New Roman"/>
                <a:cs typeface="Times New Roman"/>
                <a:sym typeface="Times New Roman"/>
              </a:rPr>
              <a:t>Increase in Accuracy due to Image Noise reduction and pre-processing of the ultrasound images of nerves</a:t>
            </a:r>
            <a:endParaRPr/>
          </a:p>
          <a:p>
            <a:pPr indent="-514350" lvl="1" marL="971550" rtl="0" algn="l">
              <a:lnSpc>
                <a:spcPct val="100000"/>
              </a:lnSpc>
              <a:spcBef>
                <a:spcPts val="500"/>
              </a:spcBef>
              <a:spcAft>
                <a:spcPts val="0"/>
              </a:spcAft>
              <a:buSzPts val="1600"/>
              <a:buFont typeface="Noto Sans Symbols"/>
              <a:buChar char="❖"/>
            </a:pPr>
            <a:r>
              <a:rPr lang="en-US">
                <a:latin typeface="Times New Roman"/>
                <a:ea typeface="Times New Roman"/>
                <a:cs typeface="Times New Roman"/>
                <a:sym typeface="Times New Roman"/>
              </a:rPr>
              <a:t>Fast prediction due to availability of clear data for training the model for prediction</a:t>
            </a:r>
            <a:endParaRPr/>
          </a:p>
          <a:p>
            <a:pPr indent="0" lvl="0" marL="0" rtl="0" algn="ctr">
              <a:lnSpc>
                <a:spcPct val="110000"/>
              </a:lnSpc>
              <a:spcBef>
                <a:spcPts val="0"/>
              </a:spcBef>
              <a:spcAft>
                <a:spcPts val="0"/>
              </a:spcAft>
              <a:buSzPts val="1800"/>
              <a:buNone/>
            </a:pPr>
            <a:r>
              <a:t/>
            </a:r>
            <a:endParaRPr/>
          </a:p>
        </p:txBody>
      </p:sp>
      <p:pic>
        <p:nvPicPr>
          <p:cNvPr id="150" name="Google Shape;150;p16"/>
          <p:cNvPicPr preferRelativeResize="0"/>
          <p:nvPr/>
        </p:nvPicPr>
        <p:blipFill rotWithShape="1">
          <a:blip r:embed="rId3">
            <a:alphaModFix/>
          </a:blip>
          <a:srcRect b="0" l="0" r="0" t="0"/>
          <a:stretch/>
        </p:blipFill>
        <p:spPr>
          <a:xfrm>
            <a:off x="0" y="0"/>
            <a:ext cx="1905000" cy="1266825"/>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en-US"/>
              <a:t>DIVISION OF MODULES </a:t>
            </a:r>
            <a:endParaRPr/>
          </a:p>
        </p:txBody>
      </p:sp>
      <p:grpSp>
        <p:nvGrpSpPr>
          <p:cNvPr id="156" name="Google Shape;156;p17"/>
          <p:cNvGrpSpPr/>
          <p:nvPr/>
        </p:nvGrpSpPr>
        <p:grpSpPr>
          <a:xfrm>
            <a:off x="1123880" y="2827866"/>
            <a:ext cx="9690246" cy="2897503"/>
            <a:chOff x="57080" y="517803"/>
            <a:chExt cx="9690246" cy="2897503"/>
          </a:xfrm>
        </p:grpSpPr>
        <p:sp>
          <p:nvSpPr>
            <p:cNvPr id="157" name="Google Shape;157;p17"/>
            <p:cNvSpPr/>
            <p:nvPr/>
          </p:nvSpPr>
          <p:spPr>
            <a:xfrm>
              <a:off x="588143" y="605844"/>
              <a:ext cx="1818562" cy="1818562"/>
            </a:xfrm>
            <a:prstGeom prst="ellipse">
              <a:avLst/>
            </a:prstGeom>
            <a:solidFill>
              <a:srgbClr val="EE3E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956211" y="1017772"/>
              <a:ext cx="1043437" cy="104343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57080" y="2651513"/>
              <a:ext cx="2894715" cy="430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nvSpPr>
          <p:spPr>
            <a:xfrm>
              <a:off x="57080" y="2651513"/>
              <a:ext cx="2894715" cy="43009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700"/>
                <a:buFont typeface="Century Gothic"/>
                <a:buNone/>
              </a:pPr>
              <a:r>
                <a:rPr b="0" i="0" lang="en-US" sz="2700" u="none" cap="none" strike="noStrike">
                  <a:solidFill>
                    <a:schemeClr val="dk1"/>
                  </a:solidFill>
                  <a:latin typeface="Century Gothic"/>
                  <a:ea typeface="Century Gothic"/>
                  <a:cs typeface="Century Gothic"/>
                  <a:sym typeface="Century Gothic"/>
                </a:rPr>
                <a:t> PREPROCESSING</a:t>
              </a:r>
              <a:endParaRPr/>
            </a:p>
          </p:txBody>
        </p:sp>
        <p:sp>
          <p:nvSpPr>
            <p:cNvPr id="161" name="Google Shape;161;p17"/>
            <p:cNvSpPr/>
            <p:nvPr/>
          </p:nvSpPr>
          <p:spPr>
            <a:xfrm>
              <a:off x="7419063" y="517803"/>
              <a:ext cx="1818562" cy="1818562"/>
            </a:xfrm>
            <a:prstGeom prst="ellipse">
              <a:avLst/>
            </a:prstGeom>
            <a:solidFill>
              <a:srgbClr val="318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7800601" y="952415"/>
              <a:ext cx="1043437" cy="104343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582637" y="2695306"/>
              <a:ext cx="29812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txBox="1"/>
            <p:nvPr/>
          </p:nvSpPr>
          <p:spPr>
            <a:xfrm>
              <a:off x="3582637" y="2695306"/>
              <a:ext cx="29812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700"/>
                <a:buFont typeface="Century Gothic"/>
                <a:buNone/>
              </a:pPr>
              <a:r>
                <a:t/>
              </a:r>
              <a:endParaRPr b="0" i="0" sz="2700" u="none" cap="none" strike="noStrike">
                <a:solidFill>
                  <a:schemeClr val="dk1"/>
                </a:solidFill>
                <a:latin typeface="Century Gothic"/>
                <a:ea typeface="Century Gothic"/>
                <a:cs typeface="Century Gothic"/>
                <a:sym typeface="Century Gothic"/>
              </a:endParaRPr>
            </a:p>
          </p:txBody>
        </p:sp>
        <p:sp>
          <p:nvSpPr>
            <p:cNvPr id="165" name="Google Shape;165;p17"/>
            <p:cNvSpPr/>
            <p:nvPr/>
          </p:nvSpPr>
          <p:spPr>
            <a:xfrm>
              <a:off x="4060541" y="592788"/>
              <a:ext cx="1818562" cy="1818562"/>
            </a:xfrm>
            <a:prstGeom prst="ellipse">
              <a:avLst/>
            </a:prstGeom>
            <a:solidFill>
              <a:srgbClr val="F6D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4432836" y="953202"/>
              <a:ext cx="1043437" cy="104343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7008571" y="2606873"/>
              <a:ext cx="2738755" cy="426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nvSpPr>
          <p:spPr>
            <a:xfrm>
              <a:off x="7008571" y="2606873"/>
              <a:ext cx="2738755" cy="42660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700"/>
                <a:buFont typeface="Century Gothic"/>
                <a:buNone/>
              </a:pPr>
              <a:r>
                <a:rPr b="0" i="0" lang="en-US" sz="2700" u="none" cap="none" strike="noStrike">
                  <a:solidFill>
                    <a:schemeClr val="dk1"/>
                  </a:solidFill>
                  <a:latin typeface="Century Gothic"/>
                  <a:ea typeface="Century Gothic"/>
                  <a:cs typeface="Century Gothic"/>
                  <a:sym typeface="Century Gothic"/>
                </a:rPr>
                <a:t>PREDICTION</a:t>
              </a:r>
              <a:endParaRPr/>
            </a:p>
          </p:txBody>
        </p:sp>
      </p:grpSp>
      <p:sp>
        <p:nvSpPr>
          <p:cNvPr id="169" name="Google Shape;169;p17"/>
          <p:cNvSpPr txBox="1"/>
          <p:nvPr/>
        </p:nvSpPr>
        <p:spPr>
          <a:xfrm>
            <a:off x="4649117" y="4946574"/>
            <a:ext cx="289743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entury Gothic"/>
                <a:ea typeface="Century Gothic"/>
                <a:cs typeface="Century Gothic"/>
                <a:sym typeface="Century Gothic"/>
              </a:rPr>
              <a:t>MODEL TRAINING </a:t>
            </a:r>
            <a:endParaRPr b="0" i="0" sz="2400" u="none" cap="none" strike="noStrike">
              <a:solidFill>
                <a:schemeClr val="dk1"/>
              </a:solidFill>
              <a:latin typeface="Century Gothic"/>
              <a:ea typeface="Century Gothic"/>
              <a:cs typeface="Century Gothic"/>
              <a:sym typeface="Century Gothic"/>
            </a:endParaRPr>
          </a:p>
        </p:txBody>
      </p:sp>
      <p:pic>
        <p:nvPicPr>
          <p:cNvPr id="170" name="Google Shape;170;p17"/>
          <p:cNvPicPr preferRelativeResize="0"/>
          <p:nvPr/>
        </p:nvPicPr>
        <p:blipFill rotWithShape="1">
          <a:blip r:embed="rId6">
            <a:alphaModFix/>
          </a:blip>
          <a:srcRect b="0" l="0" r="0" t="0"/>
          <a:stretch/>
        </p:blipFill>
        <p:spPr>
          <a:xfrm>
            <a:off x="114300" y="188912"/>
            <a:ext cx="1905000" cy="1266825"/>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802434" y="603504"/>
            <a:ext cx="6466114" cy="68412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entury Gothic"/>
              <a:buNone/>
            </a:pPr>
            <a:r>
              <a:rPr lang="en-US"/>
              <a:t>PREPROCESSING</a:t>
            </a:r>
            <a:endParaRPr/>
          </a:p>
        </p:txBody>
      </p:sp>
      <p:sp>
        <p:nvSpPr>
          <p:cNvPr id="176" name="Google Shape;176;p18"/>
          <p:cNvSpPr txBox="1"/>
          <p:nvPr>
            <p:ph idx="1" type="body"/>
          </p:nvPr>
        </p:nvSpPr>
        <p:spPr>
          <a:xfrm>
            <a:off x="802436" y="1530221"/>
            <a:ext cx="6974404" cy="4724275"/>
          </a:xfrm>
          <a:prstGeom prst="rect">
            <a:avLst/>
          </a:prstGeom>
          <a:noFill/>
          <a:ln>
            <a:noFill/>
          </a:ln>
        </p:spPr>
        <p:txBody>
          <a:bodyPr anchorCtr="0" anchor="t" bIns="45700" lIns="91425" spcFirstLastPara="1" rIns="91425" wrap="square" tIns="45700">
            <a:normAutofit/>
          </a:bodyPr>
          <a:lstStyle/>
          <a:p>
            <a:pPr indent="-127000" lvl="0" marL="0" rtl="0" algn="l">
              <a:lnSpc>
                <a:spcPct val="110000"/>
              </a:lnSpc>
              <a:spcBef>
                <a:spcPts val="0"/>
              </a:spcBef>
              <a:spcAft>
                <a:spcPts val="0"/>
              </a:spcAft>
              <a:buSzPts val="2000"/>
              <a:buFont typeface="Noto Sans Symbols"/>
              <a:buChar char="❑"/>
            </a:pPr>
            <a:r>
              <a:rPr lang="en-US" sz="2000"/>
              <a:t> </a:t>
            </a:r>
            <a:r>
              <a:rPr lang="en-US"/>
              <a:t>Data is cleaned by removing irrelevant, duplicate ultrasound nerve Images</a:t>
            </a:r>
            <a:endParaRPr/>
          </a:p>
          <a:p>
            <a:pPr indent="-114300" lvl="0" marL="0" rtl="0" algn="l">
              <a:lnSpc>
                <a:spcPct val="110000"/>
              </a:lnSpc>
              <a:spcBef>
                <a:spcPts val="800"/>
              </a:spcBef>
              <a:spcAft>
                <a:spcPts val="0"/>
              </a:spcAft>
              <a:buSzPts val="1800"/>
              <a:buFont typeface="Noto Sans Symbols"/>
              <a:buChar char="❑"/>
            </a:pPr>
            <a:r>
              <a:rPr lang="en-US"/>
              <a:t> Data is properly up-sampled before sending as training data for model training purpose</a:t>
            </a:r>
            <a:endParaRPr/>
          </a:p>
          <a:p>
            <a:pPr indent="-114300" lvl="0" marL="0" rtl="0" algn="l">
              <a:lnSpc>
                <a:spcPct val="110000"/>
              </a:lnSpc>
              <a:spcBef>
                <a:spcPts val="800"/>
              </a:spcBef>
              <a:spcAft>
                <a:spcPts val="0"/>
              </a:spcAft>
              <a:buSzPts val="1800"/>
              <a:buFont typeface="Noto Sans Symbols"/>
              <a:buChar char="❑"/>
            </a:pPr>
            <a:r>
              <a:rPr lang="en-US"/>
              <a:t> Unpooling is used to stretch the low resolution Image</a:t>
            </a:r>
            <a:endParaRPr/>
          </a:p>
          <a:p>
            <a:pPr indent="-114300" lvl="0" marL="0" rtl="0" algn="l">
              <a:lnSpc>
                <a:spcPct val="110000"/>
              </a:lnSpc>
              <a:spcBef>
                <a:spcPts val="800"/>
              </a:spcBef>
              <a:spcAft>
                <a:spcPts val="0"/>
              </a:spcAft>
              <a:buSzPts val="1800"/>
              <a:buFont typeface="Noto Sans Symbols"/>
              <a:buChar char="❑"/>
            </a:pPr>
            <a:r>
              <a:rPr lang="en-US"/>
              <a:t> Convolution is used to up-sample the Image to a Higher resolution for more clarity</a:t>
            </a:r>
            <a:endParaRPr/>
          </a:p>
        </p:txBody>
      </p:sp>
      <p:pic>
        <p:nvPicPr>
          <p:cNvPr descr="WfWaW.png" id="177" name="Google Shape;177;p18"/>
          <p:cNvPicPr preferRelativeResize="0"/>
          <p:nvPr/>
        </p:nvPicPr>
        <p:blipFill rotWithShape="1">
          <a:blip r:embed="rId3">
            <a:alphaModFix/>
          </a:blip>
          <a:srcRect b="0" l="0" r="0" t="0"/>
          <a:stretch/>
        </p:blipFill>
        <p:spPr>
          <a:xfrm>
            <a:off x="-1" y="4362680"/>
            <a:ext cx="8086381" cy="2247441"/>
          </a:xfrm>
          <a:prstGeom prst="rect">
            <a:avLst/>
          </a:prstGeom>
          <a:noFill/>
          <a:ln>
            <a:noFill/>
          </a:ln>
        </p:spPr>
      </p:pic>
      <p:pic>
        <p:nvPicPr>
          <p:cNvPr id="178" name="Google Shape;178;p18"/>
          <p:cNvPicPr preferRelativeResize="0"/>
          <p:nvPr/>
        </p:nvPicPr>
        <p:blipFill rotWithShape="1">
          <a:blip r:embed="rId4">
            <a:alphaModFix/>
          </a:blip>
          <a:srcRect b="0" l="0" r="0" t="0"/>
          <a:stretch/>
        </p:blipFill>
        <p:spPr>
          <a:xfrm>
            <a:off x="8163499" y="0"/>
            <a:ext cx="4140999" cy="6858000"/>
          </a:xfrm>
          <a:prstGeom prst="rect">
            <a:avLst/>
          </a:prstGeom>
          <a:noFill/>
          <a:ln>
            <a:noFill/>
          </a:ln>
        </p:spPr>
      </p:pic>
      <p:pic>
        <p:nvPicPr>
          <p:cNvPr id="179" name="Google Shape;179;p18"/>
          <p:cNvPicPr preferRelativeResize="0"/>
          <p:nvPr/>
        </p:nvPicPr>
        <p:blipFill rotWithShape="1">
          <a:blip r:embed="rId5">
            <a:alphaModFix/>
          </a:blip>
          <a:srcRect b="0" l="0" r="0" t="0"/>
          <a:stretch/>
        </p:blipFill>
        <p:spPr>
          <a:xfrm>
            <a:off x="127617" y="142097"/>
            <a:ext cx="1905000" cy="1266825"/>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02434" y="603504"/>
            <a:ext cx="6466114" cy="68412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entury Gothic"/>
              <a:buNone/>
            </a:pPr>
            <a:r>
              <a:rPr lang="en-US"/>
              <a:t>MODEL TRAINING</a:t>
            </a:r>
            <a:endParaRPr/>
          </a:p>
        </p:txBody>
      </p:sp>
      <p:sp>
        <p:nvSpPr>
          <p:cNvPr id="185" name="Google Shape;185;p19"/>
          <p:cNvSpPr txBox="1"/>
          <p:nvPr>
            <p:ph idx="1" type="body"/>
          </p:nvPr>
        </p:nvSpPr>
        <p:spPr>
          <a:xfrm>
            <a:off x="692268" y="1519204"/>
            <a:ext cx="6974404" cy="4724275"/>
          </a:xfrm>
          <a:prstGeom prst="rect">
            <a:avLst/>
          </a:prstGeom>
          <a:noFill/>
          <a:ln>
            <a:noFill/>
          </a:ln>
        </p:spPr>
        <p:txBody>
          <a:bodyPr anchorCtr="0" anchor="t" bIns="45700" lIns="91425" spcFirstLastPara="1" rIns="91425" wrap="square" tIns="45700">
            <a:normAutofit/>
          </a:bodyPr>
          <a:lstStyle/>
          <a:p>
            <a:pPr indent="-127000" lvl="0" marL="0" rtl="0" algn="l">
              <a:lnSpc>
                <a:spcPct val="110000"/>
              </a:lnSpc>
              <a:spcBef>
                <a:spcPts val="0"/>
              </a:spcBef>
              <a:spcAft>
                <a:spcPts val="0"/>
              </a:spcAft>
              <a:buSzPts val="2000"/>
              <a:buFont typeface="Noto Sans Symbols"/>
              <a:buChar char="❑"/>
            </a:pPr>
            <a:r>
              <a:rPr lang="en-US" sz="2000"/>
              <a:t> U-Net: Convolutional Networks for Biomedical Image Segmentation - Award winning Architecture</a:t>
            </a:r>
            <a:endParaRPr sz="2000"/>
          </a:p>
          <a:p>
            <a:pPr indent="-114300" lvl="0" marL="0" rtl="0" algn="l">
              <a:lnSpc>
                <a:spcPct val="110000"/>
              </a:lnSpc>
              <a:spcBef>
                <a:spcPts val="800"/>
              </a:spcBef>
              <a:spcAft>
                <a:spcPts val="0"/>
              </a:spcAft>
              <a:buSzPts val="1800"/>
              <a:buFont typeface="Noto Sans Symbols"/>
              <a:buChar char="❑"/>
            </a:pPr>
            <a:r>
              <a:rPr lang="en-US"/>
              <a:t> 420x580 resolution</a:t>
            </a:r>
            <a:endParaRPr/>
          </a:p>
          <a:p>
            <a:pPr indent="-114300" lvl="0" marL="0" rtl="0" algn="l">
              <a:lnSpc>
                <a:spcPct val="110000"/>
              </a:lnSpc>
              <a:spcBef>
                <a:spcPts val="800"/>
              </a:spcBef>
              <a:spcAft>
                <a:spcPts val="0"/>
              </a:spcAft>
              <a:buSzPts val="1800"/>
              <a:buFont typeface="Noto Sans Symbols"/>
              <a:buChar char="❑"/>
            </a:pPr>
            <a:r>
              <a:rPr lang="en-US"/>
              <a:t> 5635 training images with masks</a:t>
            </a:r>
            <a:endParaRPr/>
          </a:p>
          <a:p>
            <a:pPr indent="-114300" lvl="0" marL="0" rtl="0" algn="l">
              <a:lnSpc>
                <a:spcPct val="110000"/>
              </a:lnSpc>
              <a:spcBef>
                <a:spcPts val="800"/>
              </a:spcBef>
              <a:spcAft>
                <a:spcPts val="0"/>
              </a:spcAft>
              <a:buSzPts val="1800"/>
              <a:buFont typeface="Noto Sans Symbols"/>
              <a:buChar char="❑"/>
            </a:pPr>
            <a:r>
              <a:rPr lang="en-US"/>
              <a:t> 5508 test; – ~120 images per 47 patients</a:t>
            </a:r>
            <a:endParaRPr/>
          </a:p>
          <a:p>
            <a:pPr indent="-171450" lvl="0" marL="285750" rtl="0" algn="l">
              <a:lnSpc>
                <a:spcPct val="110000"/>
              </a:lnSpc>
              <a:spcBef>
                <a:spcPts val="800"/>
              </a:spcBef>
              <a:spcAft>
                <a:spcPts val="0"/>
              </a:spcAft>
              <a:buSzPts val="1800"/>
              <a:buFont typeface="Noto Sans Symbols"/>
              <a:buNone/>
            </a:pPr>
            <a:r>
              <a:t/>
            </a:r>
            <a:endParaRPr/>
          </a:p>
        </p:txBody>
      </p:sp>
      <p:pic>
        <p:nvPicPr>
          <p:cNvPr descr="u-net-architecture.png" id="186" name="Google Shape;186;p19"/>
          <p:cNvPicPr preferRelativeResize="0"/>
          <p:nvPr>
            <p:ph idx="2" type="pic"/>
          </p:nvPr>
        </p:nvPicPr>
        <p:blipFill rotWithShape="1">
          <a:blip r:embed="rId3">
            <a:alphaModFix/>
          </a:blip>
          <a:srcRect b="0" l="0" r="0" t="0"/>
          <a:stretch/>
        </p:blipFill>
        <p:spPr>
          <a:xfrm>
            <a:off x="0" y="3756752"/>
            <a:ext cx="8092486" cy="2745647"/>
          </a:xfrm>
          <a:prstGeom prst="rect">
            <a:avLst/>
          </a:prstGeom>
          <a:solidFill>
            <a:srgbClr val="95C77F"/>
          </a:solidFill>
          <a:ln>
            <a:noFill/>
          </a:ln>
        </p:spPr>
      </p:pic>
      <p:pic>
        <p:nvPicPr>
          <p:cNvPr id="187" name="Google Shape;187;p19"/>
          <p:cNvPicPr preferRelativeResize="0"/>
          <p:nvPr/>
        </p:nvPicPr>
        <p:blipFill rotWithShape="1">
          <a:blip r:embed="rId4">
            <a:alphaModFix/>
          </a:blip>
          <a:srcRect b="0" l="0" r="0" t="0"/>
          <a:stretch/>
        </p:blipFill>
        <p:spPr>
          <a:xfrm>
            <a:off x="8152482" y="1"/>
            <a:ext cx="4039518" cy="6858000"/>
          </a:xfrm>
          <a:prstGeom prst="rect">
            <a:avLst/>
          </a:prstGeom>
          <a:noFill/>
          <a:ln>
            <a:noFill/>
          </a:ln>
        </p:spPr>
      </p:pic>
      <p:pic>
        <p:nvPicPr>
          <p:cNvPr id="188" name="Google Shape;188;p19"/>
          <p:cNvPicPr preferRelativeResize="0"/>
          <p:nvPr/>
        </p:nvPicPr>
        <p:blipFill rotWithShape="1">
          <a:blip r:embed="rId5">
            <a:alphaModFix/>
          </a:blip>
          <a:srcRect b="0" l="0" r="0" t="0"/>
          <a:stretch/>
        </p:blipFill>
        <p:spPr>
          <a:xfrm>
            <a:off x="65473" y="20799"/>
            <a:ext cx="1905000" cy="1266825"/>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802434" y="603504"/>
            <a:ext cx="6466114" cy="68412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entury Gothic"/>
              <a:buNone/>
            </a:pPr>
            <a:r>
              <a:rPr lang="en-US"/>
              <a:t>PREDICTION</a:t>
            </a:r>
            <a:endParaRPr/>
          </a:p>
        </p:txBody>
      </p:sp>
      <p:sp>
        <p:nvSpPr>
          <p:cNvPr id="194" name="Google Shape;194;p20"/>
          <p:cNvSpPr txBox="1"/>
          <p:nvPr>
            <p:ph idx="1" type="body"/>
          </p:nvPr>
        </p:nvSpPr>
        <p:spPr>
          <a:xfrm>
            <a:off x="802436" y="1530221"/>
            <a:ext cx="6974404" cy="4724275"/>
          </a:xfrm>
          <a:prstGeom prst="rect">
            <a:avLst/>
          </a:prstGeom>
          <a:noFill/>
          <a:ln>
            <a:noFill/>
          </a:ln>
        </p:spPr>
        <p:txBody>
          <a:bodyPr anchorCtr="0" anchor="t" bIns="45700" lIns="91425" spcFirstLastPara="1" rIns="91425" wrap="square" tIns="45700">
            <a:normAutofit/>
          </a:bodyPr>
          <a:lstStyle/>
          <a:p>
            <a:pPr indent="-127000" lvl="0" marL="0" rtl="0" algn="l">
              <a:lnSpc>
                <a:spcPct val="110000"/>
              </a:lnSpc>
              <a:spcBef>
                <a:spcPts val="0"/>
              </a:spcBef>
              <a:spcAft>
                <a:spcPts val="0"/>
              </a:spcAft>
              <a:buSzPts val="2000"/>
              <a:buFont typeface="Noto Sans Symbols"/>
              <a:buChar char="❑"/>
            </a:pPr>
            <a:r>
              <a:rPr lang="en-US" sz="2000"/>
              <a:t> Keras model is developed using core Tensorflow components</a:t>
            </a:r>
            <a:endParaRPr/>
          </a:p>
          <a:p>
            <a:pPr indent="-114300" lvl="0" marL="0" rtl="0" algn="l">
              <a:lnSpc>
                <a:spcPct val="110000"/>
              </a:lnSpc>
              <a:spcBef>
                <a:spcPts val="800"/>
              </a:spcBef>
              <a:spcAft>
                <a:spcPts val="0"/>
              </a:spcAft>
              <a:buSzPts val="1800"/>
              <a:buFont typeface="Noto Sans Symbols"/>
              <a:buChar char="❑"/>
            </a:pPr>
            <a:r>
              <a:rPr lang="en-US"/>
              <a:t> Model is supplied with test data, the kind of Images it hasn’t encountered before</a:t>
            </a:r>
            <a:endParaRPr/>
          </a:p>
          <a:p>
            <a:pPr indent="-114300" lvl="0" marL="0" rtl="0" algn="l">
              <a:lnSpc>
                <a:spcPct val="110000"/>
              </a:lnSpc>
              <a:spcBef>
                <a:spcPts val="800"/>
              </a:spcBef>
              <a:spcAft>
                <a:spcPts val="0"/>
              </a:spcAft>
              <a:buSzPts val="1800"/>
              <a:buFont typeface="Noto Sans Symbols"/>
              <a:buChar char="❑"/>
            </a:pPr>
            <a:r>
              <a:rPr lang="en-US"/>
              <a:t> Clear Images, if they contain BP Nerve, an White spot on Black Background is shown which depicts the position of the BP nerve in the Ultrasound Image</a:t>
            </a:r>
            <a:endParaRPr/>
          </a:p>
          <a:p>
            <a:pPr indent="-171450" lvl="0" marL="285750" rtl="0" algn="l">
              <a:lnSpc>
                <a:spcPct val="110000"/>
              </a:lnSpc>
              <a:spcBef>
                <a:spcPts val="800"/>
              </a:spcBef>
              <a:spcAft>
                <a:spcPts val="0"/>
              </a:spcAft>
              <a:buSzPts val="1800"/>
              <a:buFont typeface="Noto Sans Symbols"/>
              <a:buNone/>
            </a:pPr>
            <a:r>
              <a:t/>
            </a:r>
            <a:endParaRPr/>
          </a:p>
        </p:txBody>
      </p:sp>
      <p:pic>
        <p:nvPicPr>
          <p:cNvPr descr="10_1.tif" id="195" name="Google Shape;195;p20"/>
          <p:cNvPicPr preferRelativeResize="0"/>
          <p:nvPr/>
        </p:nvPicPr>
        <p:blipFill rotWithShape="1">
          <a:blip r:embed="rId3">
            <a:alphaModFix/>
          </a:blip>
          <a:srcRect b="0" l="0" r="0" t="0"/>
          <a:stretch/>
        </p:blipFill>
        <p:spPr>
          <a:xfrm>
            <a:off x="-1" y="4171155"/>
            <a:ext cx="3117773" cy="2686845"/>
          </a:xfrm>
          <a:prstGeom prst="rect">
            <a:avLst/>
          </a:prstGeom>
          <a:noFill/>
          <a:ln>
            <a:noFill/>
          </a:ln>
        </p:spPr>
      </p:pic>
      <p:pic>
        <p:nvPicPr>
          <p:cNvPr descr="10_100_mask.tif" id="196" name="Google Shape;196;p20"/>
          <p:cNvPicPr preferRelativeResize="0"/>
          <p:nvPr/>
        </p:nvPicPr>
        <p:blipFill rotWithShape="1">
          <a:blip r:embed="rId4">
            <a:alphaModFix/>
          </a:blip>
          <a:srcRect b="0" l="0" r="0" t="0"/>
          <a:stretch/>
        </p:blipFill>
        <p:spPr>
          <a:xfrm>
            <a:off x="5082430" y="4109292"/>
            <a:ext cx="3012406" cy="2748708"/>
          </a:xfrm>
          <a:prstGeom prst="rect">
            <a:avLst/>
          </a:prstGeom>
          <a:noFill/>
          <a:ln>
            <a:noFill/>
          </a:ln>
        </p:spPr>
      </p:pic>
      <p:pic>
        <p:nvPicPr>
          <p:cNvPr descr="arrow.png" id="197" name="Google Shape;197;p20"/>
          <p:cNvPicPr preferRelativeResize="0"/>
          <p:nvPr/>
        </p:nvPicPr>
        <p:blipFill rotWithShape="1">
          <a:blip r:embed="rId5">
            <a:alphaModFix/>
          </a:blip>
          <a:srcRect b="0" l="0" r="0" t="0"/>
          <a:stretch/>
        </p:blipFill>
        <p:spPr>
          <a:xfrm>
            <a:off x="3180948" y="5149640"/>
            <a:ext cx="1886811" cy="764345"/>
          </a:xfrm>
          <a:prstGeom prst="rect">
            <a:avLst/>
          </a:prstGeom>
          <a:noFill/>
          <a:ln>
            <a:noFill/>
          </a:ln>
        </p:spPr>
      </p:pic>
      <p:pic>
        <p:nvPicPr>
          <p:cNvPr id="198" name="Google Shape;198;p20"/>
          <p:cNvPicPr preferRelativeResize="0"/>
          <p:nvPr/>
        </p:nvPicPr>
        <p:blipFill rotWithShape="1">
          <a:blip r:embed="rId6">
            <a:alphaModFix/>
          </a:blip>
          <a:srcRect b="0" l="0" r="0" t="0"/>
          <a:stretch/>
        </p:blipFill>
        <p:spPr>
          <a:xfrm>
            <a:off x="8152482" y="1"/>
            <a:ext cx="4039517" cy="6858000"/>
          </a:xfrm>
          <a:prstGeom prst="rect">
            <a:avLst/>
          </a:prstGeom>
          <a:noFill/>
          <a:ln>
            <a:noFill/>
          </a:ln>
        </p:spPr>
      </p:pic>
      <p:pic>
        <p:nvPicPr>
          <p:cNvPr id="199" name="Google Shape;199;p20"/>
          <p:cNvPicPr preferRelativeResize="0"/>
          <p:nvPr/>
        </p:nvPicPr>
        <p:blipFill rotWithShape="1">
          <a:blip r:embed="rId7">
            <a:alphaModFix/>
          </a:blip>
          <a:srcRect b="0" l="0" r="0" t="0"/>
          <a:stretch/>
        </p:blipFill>
        <p:spPr>
          <a:xfrm>
            <a:off x="0" y="142097"/>
            <a:ext cx="1905000" cy="1266825"/>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1623060" y="2035469"/>
            <a:ext cx="8933688" cy="956306"/>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3600"/>
              <a:buFont typeface="Century Gothic"/>
              <a:buNone/>
            </a:pPr>
            <a:r>
              <a:rPr lang="en-US" sz="3600"/>
              <a:t>ALGORITHMS USED</a:t>
            </a:r>
            <a:endParaRPr/>
          </a:p>
        </p:txBody>
      </p:sp>
      <p:sp>
        <p:nvSpPr>
          <p:cNvPr id="205" name="Google Shape;205;p21"/>
          <p:cNvSpPr txBox="1"/>
          <p:nvPr>
            <p:ph idx="1" type="body"/>
          </p:nvPr>
        </p:nvSpPr>
        <p:spPr>
          <a:xfrm>
            <a:off x="1629156" y="2991775"/>
            <a:ext cx="8939784" cy="2147487"/>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t/>
            </a:r>
            <a:endParaRPr/>
          </a:p>
        </p:txBody>
      </p:sp>
      <p:graphicFrame>
        <p:nvGraphicFramePr>
          <p:cNvPr id="206" name="Google Shape;206;p21"/>
          <p:cNvGraphicFramePr/>
          <p:nvPr/>
        </p:nvGraphicFramePr>
        <p:xfrm>
          <a:off x="1619479" y="2941503"/>
          <a:ext cx="3000000" cy="3000000"/>
        </p:xfrm>
        <a:graphic>
          <a:graphicData uri="http://schemas.openxmlformats.org/drawingml/2006/table">
            <a:tbl>
              <a:tblPr bandRow="1" firstRow="1">
                <a:noFill/>
                <a:tableStyleId>{9D9F7EE8-E064-4AF7-B5B9-D8452B555823}</a:tableStyleId>
              </a:tblPr>
              <a:tblGrid>
                <a:gridCol w="4478350"/>
                <a:gridCol w="4478350"/>
              </a:tblGrid>
              <a:tr h="477325">
                <a:tc>
                  <a:txBody>
                    <a:bodyPr/>
                    <a:lstStyle/>
                    <a:p>
                      <a:pPr indent="0" lvl="0" marL="0" marR="0" rtl="0" algn="ctr">
                        <a:spcBef>
                          <a:spcPts val="0"/>
                        </a:spcBef>
                        <a:spcAft>
                          <a:spcPts val="0"/>
                        </a:spcAft>
                        <a:buNone/>
                      </a:pPr>
                      <a:r>
                        <a:rPr lang="en-US" sz="1800" u="none" cap="none" strike="noStrike"/>
                        <a:t>Algorithm</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Use-case</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U-Net Convolutional Network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Architecture</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Image Segmentation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Pre-processing</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Run-Length Encoding</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Image Format -&gt; Readable Format</a:t>
                      </a:r>
                      <a:endParaRPr sz="1800" u="none" cap="none" strike="noStrike"/>
                    </a:p>
                  </a:txBody>
                  <a:tcPr marT="45725" marB="45725" marR="91450" marL="91450"/>
                </a:tc>
              </a:tr>
              <a:tr h="477325">
                <a:tc>
                  <a:txBody>
                    <a:bodyPr/>
                    <a:lstStyle/>
                    <a:p>
                      <a:pPr indent="0" lvl="0" marL="0" marR="0" rtl="0" algn="ctr">
                        <a:spcBef>
                          <a:spcPts val="0"/>
                        </a:spcBef>
                        <a:spcAft>
                          <a:spcPts val="0"/>
                        </a:spcAft>
                        <a:buNone/>
                      </a:pPr>
                      <a:r>
                        <a:rPr lang="en-US" sz="1800" u="none" cap="none" strike="noStrike"/>
                        <a:t>Convolutional 2D Layer Transpose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Training Deep Learning Model</a:t>
                      </a:r>
                      <a:endParaRPr sz="1800" u="none" cap="none" strike="noStrike"/>
                    </a:p>
                  </a:txBody>
                  <a:tcPr marT="45725" marB="45725" marR="91450" marL="91450"/>
                </a:tc>
              </a:tr>
            </a:tbl>
          </a:graphicData>
        </a:graphic>
      </p:graphicFrame>
      <p:pic>
        <p:nvPicPr>
          <p:cNvPr id="207" name="Google Shape;207;p21"/>
          <p:cNvPicPr preferRelativeResize="0"/>
          <p:nvPr/>
        </p:nvPicPr>
        <p:blipFill rotWithShape="1">
          <a:blip r:embed="rId3">
            <a:alphaModFix/>
          </a:blip>
          <a:srcRect b="0" l="0" r="0" t="0"/>
          <a:stretch/>
        </p:blipFill>
        <p:spPr>
          <a:xfrm>
            <a:off x="0" y="0"/>
            <a:ext cx="1905000" cy="1266825"/>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